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256" r:id="rId2"/>
    <p:sldId id="265" r:id="rId3"/>
    <p:sldId id="266" r:id="rId4"/>
    <p:sldId id="267" r:id="rId5"/>
    <p:sldId id="268" r:id="rId6"/>
    <p:sldId id="257" r:id="rId7"/>
    <p:sldId id="258" r:id="rId8"/>
    <p:sldId id="259" r:id="rId9"/>
    <p:sldId id="260" r:id="rId10"/>
    <p:sldId id="261" r:id="rId11"/>
    <p:sldId id="262" r:id="rId12"/>
    <p:sldId id="263" r:id="rId13"/>
    <p:sldId id="264"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97"/>
    <p:restoredTop sz="94648"/>
  </p:normalViewPr>
  <p:slideViewPr>
    <p:cSldViewPr snapToGrid="0" snapToObjects="1">
      <p:cViewPr varScale="1">
        <p:scale>
          <a:sx n="77" d="100"/>
          <a:sy n="77" d="100"/>
        </p:scale>
        <p:origin x="200" y="9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1036E7-8B90-E546-BA08-1574E104AA90}" type="datetimeFigureOut">
              <a:rPr lang="en-US" smtClean="0"/>
              <a:t>6/28/19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91778-3E7A-4C43-9310-97B642A6F78D}" type="slidenum">
              <a:rPr lang="en-US" smtClean="0"/>
              <a:t>‹#›</a:t>
            </a:fld>
            <a:endParaRPr lang="en-US"/>
          </a:p>
        </p:txBody>
      </p:sp>
    </p:spTree>
    <p:extLst>
      <p:ext uri="{BB962C8B-B14F-4D97-AF65-F5344CB8AC3E}">
        <p14:creationId xmlns:p14="http://schemas.microsoft.com/office/powerpoint/2010/main" val="857572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491778-3E7A-4C43-9310-97B642A6F78D}" type="slidenum">
              <a:rPr lang="en-US" smtClean="0"/>
              <a:t>13</a:t>
            </a:fld>
            <a:endParaRPr lang="en-US"/>
          </a:p>
        </p:txBody>
      </p:sp>
    </p:spTree>
    <p:extLst>
      <p:ext uri="{BB962C8B-B14F-4D97-AF65-F5344CB8AC3E}">
        <p14:creationId xmlns:p14="http://schemas.microsoft.com/office/powerpoint/2010/main" val="1451243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B7DC73-D91A-E940-949B-2AB70DB2AC57}" type="datetime1">
              <a:rPr lang="en-GB" smtClean="0"/>
              <a:t>28/06/2019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07527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640DCD-13B0-4046-BFF9-C2AECC46BF77}" type="datetime1">
              <a:rPr lang="en-GB" smtClean="0"/>
              <a:t>28/06/2019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200370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E8C6F7-D925-6A4A-9539-7E25E194670C}" type="datetime1">
              <a:rPr lang="en-GB" smtClean="0"/>
              <a:t>28/06/2019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515436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531300-6C86-BA48-8307-9484CC44FE46}" type="datetime1">
              <a:rPr lang="en-GB" smtClean="0"/>
              <a:t>28/06/2019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940531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021A93-8A33-BE44-84F8-5631AE6061AF}" type="datetime1">
              <a:rPr lang="en-GB" smtClean="0"/>
              <a:t>28/06/2019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699892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5C4BD8-9044-6749-9068-7A0CDE143567}" type="datetime1">
              <a:rPr lang="en-GB" smtClean="0"/>
              <a:t>28/06/2019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2111383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6A5F31-CD41-2540-BF97-44B17B8A1CBC}" type="datetime1">
              <a:rPr lang="en-GB" smtClean="0"/>
              <a:t>28/06/2019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007441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1B3D28-6155-1B41-AB34-228BFB2C810A}" type="datetime1">
              <a:rPr lang="en-GB" smtClean="0"/>
              <a:t>28/06/2019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300587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AAAD63-D7EA-7A4D-9E63-D8FA3B48EC48}" type="datetime1">
              <a:rPr lang="en-GB" smtClean="0"/>
              <a:t>28/06/2019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880074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F510A8-7538-CC49-AE55-15C88510E886}" type="datetime1">
              <a:rPr lang="en-GB" smtClean="0"/>
              <a:t>28/06/2019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333571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45D274-D5A4-694D-BE5F-565E2E81AFB9}" type="datetime1">
              <a:rPr lang="en-GB" smtClean="0"/>
              <a:t>28/06/2019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DBF8E-E7BC-BD49-9D9C-47CA5084968E}" type="slidenum">
              <a:rPr lang="en-US" smtClean="0"/>
              <a:t>‹#›</a:t>
            </a:fld>
            <a:endParaRPr lang="en-US"/>
          </a:p>
        </p:txBody>
      </p:sp>
    </p:spTree>
    <p:extLst>
      <p:ext uri="{BB962C8B-B14F-4D97-AF65-F5344CB8AC3E}">
        <p14:creationId xmlns:p14="http://schemas.microsoft.com/office/powerpoint/2010/main" val="14023019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90831-AEE7-4642-8B39-DF64A87A4382}" type="datetime1">
              <a:rPr lang="en-GB" smtClean="0"/>
              <a:t>28/06/2019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DBF8E-E7BC-BD49-9D9C-47CA5084968E}" type="slidenum">
              <a:rPr lang="en-US" smtClean="0"/>
              <a:t>‹#›</a:t>
            </a:fld>
            <a:endParaRPr lang="en-US"/>
          </a:p>
        </p:txBody>
      </p:sp>
    </p:spTree>
    <p:extLst>
      <p:ext uri="{BB962C8B-B14F-4D97-AF65-F5344CB8AC3E}">
        <p14:creationId xmlns:p14="http://schemas.microsoft.com/office/powerpoint/2010/main" val="293175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sFGD</a:t>
            </a:r>
            <a:r>
              <a:rPr lang="en-US" dirty="0" smtClean="0"/>
              <a:t> electronics</a:t>
            </a:r>
            <a:endParaRPr lang="en-US" dirty="0"/>
          </a:p>
        </p:txBody>
      </p:sp>
      <p:sp>
        <p:nvSpPr>
          <p:cNvPr id="3" name="Subtitle 2"/>
          <p:cNvSpPr>
            <a:spLocks noGrp="1"/>
          </p:cNvSpPr>
          <p:nvPr>
            <p:ph type="subTitle" idx="1"/>
          </p:nvPr>
        </p:nvSpPr>
        <p:spPr/>
        <p:txBody>
          <a:bodyPr/>
          <a:lstStyle/>
          <a:p>
            <a:r>
              <a:rPr lang="en-US" dirty="0" smtClean="0"/>
              <a:t>28 June 2019</a:t>
            </a:r>
            <a:endParaRPr lang="en-US" dirty="0"/>
          </a:p>
        </p:txBody>
      </p:sp>
    </p:spTree>
    <p:extLst>
      <p:ext uri="{BB962C8B-B14F-4D97-AF65-F5344CB8AC3E}">
        <p14:creationId xmlns:p14="http://schemas.microsoft.com/office/powerpoint/2010/main" val="1101800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GB" dirty="0"/>
              <a:t>The general idea is to make the system as robust as possible, whilst reusing as many of the existing Baby MIND architecture and/or commercially available products to minimise design effort. Because of access restrictions (the electronics will be enclosed by the magnet coils for most of the time), with maintenance periods of just a few weeks per year, an exact copy of the Baby MIND back-end daisy chaining architecture must be avoided. This is because if one FEB in the chain fails, all FEBs further down the chain will no longer be capable of communicating with the DAQ system, so there is a high risk of data loss.</a:t>
            </a:r>
          </a:p>
          <a:p>
            <a:r>
              <a:rPr lang="en-GB" dirty="0"/>
              <a:t>The current baseline is to have a data concentrator card which would occupy one slot in each electronics crate. Each FEB is then connected directly to that card via a backplane bus, in a point-to-point scheme.</a:t>
            </a:r>
          </a:p>
          <a:p>
            <a:r>
              <a:rPr lang="en-GB" dirty="0"/>
              <a:t>Data concentrator cards would then send data to a DAQ system via optical links and commercially available switches.</a:t>
            </a:r>
          </a:p>
          <a:p>
            <a:r>
              <a:rPr lang="en-GB" dirty="0"/>
              <a:t>The maximum number of FEBs per crate </a:t>
            </a:r>
            <a:r>
              <a:rPr lang="en-GB" dirty="0" err="1"/>
              <a:t>alloweable</a:t>
            </a:r>
            <a:r>
              <a:rPr lang="en-GB" dirty="0"/>
              <a:t> in this scheme is to be evaluated, based on estimations/measurements of data throughput rates in different operation modes (data taking, calibration, </a:t>
            </a:r>
            <a:r>
              <a:rPr lang="en-GB" dirty="0" err="1"/>
              <a:t>cosmics</a:t>
            </a:r>
            <a:r>
              <a:rPr lang="en-GB" dirty="0"/>
              <a:t> etc...).</a:t>
            </a:r>
          </a:p>
          <a:p>
            <a:endParaRPr lang="en-US" dirty="0"/>
          </a:p>
        </p:txBody>
      </p:sp>
      <p:sp>
        <p:nvSpPr>
          <p:cNvPr id="4" name="TextBox 3"/>
          <p:cNvSpPr txBox="1"/>
          <p:nvPr/>
        </p:nvSpPr>
        <p:spPr>
          <a:xfrm>
            <a:off x="322952" y="-9878"/>
            <a:ext cx="1348446" cy="369332"/>
          </a:xfrm>
          <a:prstGeom prst="rect">
            <a:avLst/>
          </a:prstGeom>
          <a:noFill/>
        </p:spPr>
        <p:txBody>
          <a:bodyPr wrap="none" rtlCol="0">
            <a:spAutoFit/>
          </a:bodyPr>
          <a:lstStyle/>
          <a:p>
            <a:r>
              <a:rPr lang="en-US" b="1" i="1" dirty="0" smtClean="0">
                <a:solidFill>
                  <a:srgbClr val="FF0000"/>
                </a:solidFill>
              </a:rPr>
              <a:t>FEB-FEB link</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BFEDBF8E-E7BC-BD49-9D9C-47CA5084968E}" type="slidenum">
              <a:rPr lang="en-US" smtClean="0"/>
              <a:t>10</a:t>
            </a:fld>
            <a:endParaRPr lang="en-US"/>
          </a:p>
        </p:txBody>
      </p:sp>
    </p:spTree>
    <p:extLst>
      <p:ext uri="{BB962C8B-B14F-4D97-AF65-F5344CB8AC3E}">
        <p14:creationId xmlns:p14="http://schemas.microsoft.com/office/powerpoint/2010/main" val="392680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dirty="0"/>
              <a:t>The distribution of power to the FEBs is a major design concern. It is estimated that several amps per rail would be required. Questions were raised such as how many rails are required, which components to use (LDOs, DC-DC converters), where to locate components</a:t>
            </a:r>
            <a:r>
              <a:rPr lang="en-GB" dirty="0" smtClean="0"/>
              <a:t>.</a:t>
            </a:r>
            <a:endParaRPr lang="en-GB" dirty="0"/>
          </a:p>
          <a:p>
            <a:r>
              <a:rPr lang="en-GB" dirty="0"/>
              <a:t>One option is to design a specific power module, which would occupy another slot in each crate, and power the FEBs via another backplane bus</a:t>
            </a:r>
            <a:r>
              <a:rPr lang="en-GB" dirty="0" smtClean="0"/>
              <a:t>.</a:t>
            </a:r>
            <a:endParaRPr lang="en-GB" dirty="0"/>
          </a:p>
          <a:p>
            <a:r>
              <a:rPr lang="en-GB" dirty="0"/>
              <a:t>The TPC team are also looking into studying DC/DC converters for the ND280 upgrade project.</a:t>
            </a:r>
            <a:r>
              <a:rPr lang="en-GB" dirty="0" smtClean="0">
                <a:effectLst/>
              </a:rPr>
              <a:t> </a:t>
            </a:r>
            <a:endParaRPr lang="en-US" dirty="0"/>
          </a:p>
        </p:txBody>
      </p:sp>
      <p:sp>
        <p:nvSpPr>
          <p:cNvPr id="4" name="TextBox 3"/>
          <p:cNvSpPr txBox="1"/>
          <p:nvPr/>
        </p:nvSpPr>
        <p:spPr>
          <a:xfrm>
            <a:off x="322952" y="-9878"/>
            <a:ext cx="1566647" cy="369332"/>
          </a:xfrm>
          <a:prstGeom prst="rect">
            <a:avLst/>
          </a:prstGeom>
          <a:noFill/>
        </p:spPr>
        <p:txBody>
          <a:bodyPr wrap="none" rtlCol="0">
            <a:spAutoFit/>
          </a:bodyPr>
          <a:lstStyle/>
          <a:p>
            <a:r>
              <a:rPr lang="en-US" b="1" i="1" dirty="0" smtClean="0">
                <a:solidFill>
                  <a:srgbClr val="FF0000"/>
                </a:solidFill>
              </a:rPr>
              <a:t>Power module</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BFEDBF8E-E7BC-BD49-9D9C-47CA5084968E}" type="slidenum">
              <a:rPr lang="en-US" smtClean="0"/>
              <a:t>11</a:t>
            </a:fld>
            <a:endParaRPr lang="en-US"/>
          </a:p>
        </p:txBody>
      </p:sp>
    </p:spTree>
    <p:extLst>
      <p:ext uri="{BB962C8B-B14F-4D97-AF65-F5344CB8AC3E}">
        <p14:creationId xmlns:p14="http://schemas.microsoft.com/office/powerpoint/2010/main" val="491641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GB" dirty="0"/>
              <a:t>The plan is to adopt much of the synchronisation system developed for Baby MIND. A Master Clock Board would be developed, which would feed synchronisation signals to the data concentrator card(optical module), these signals would then be routed to the FEBs via the backplane bus</a:t>
            </a:r>
            <a:r>
              <a:rPr lang="en-GB" dirty="0" smtClean="0"/>
              <a:t>.</a:t>
            </a:r>
            <a:endParaRPr lang="en-GB" dirty="0"/>
          </a:p>
          <a:p>
            <a:r>
              <a:rPr lang="en-GB" dirty="0"/>
              <a:t>In the current scheme, all Baby MIND FEBs are synchronised with a common 100 MHz clock either produced by the MCB, or received by the MCB from an external source and transmitted to the FEBs. Internally, a PLL on the FEBs produces the necessary clock frequencies (100 MHz and 400 MHz) from the MCB-distributed 100 MHz clock. This leads to an uncertainty in relative clock positive of order 70 </a:t>
            </a:r>
            <a:r>
              <a:rPr lang="en-GB" dirty="0" err="1"/>
              <a:t>ps</a:t>
            </a:r>
            <a:r>
              <a:rPr lang="en-GB" dirty="0"/>
              <a:t> for all FEBs due to the jitter on the 100 MHz clock signal</a:t>
            </a:r>
            <a:r>
              <a:rPr lang="en-GB" dirty="0" smtClean="0"/>
              <a:t>.</a:t>
            </a:r>
            <a:endParaRPr lang="en-GB" dirty="0"/>
          </a:p>
          <a:p>
            <a:r>
              <a:rPr lang="en-GB" dirty="0"/>
              <a:t>One open question concerns the synchronisation of the beam trigger to the common clock. Currently this is known with the precision of the common clock, i.e. 10 ns. An improvement is possible by adding a TDC to the MCB. This may be required if we want to achieve better time precision with respect to other sub-detectors (e.g. FGD, ECAL).</a:t>
            </a:r>
          </a:p>
          <a:p>
            <a:endParaRPr lang="en-US" dirty="0"/>
          </a:p>
        </p:txBody>
      </p:sp>
      <p:sp>
        <p:nvSpPr>
          <p:cNvPr id="4" name="TextBox 3"/>
          <p:cNvSpPr txBox="1"/>
          <p:nvPr/>
        </p:nvSpPr>
        <p:spPr>
          <a:xfrm>
            <a:off x="322952" y="-9878"/>
            <a:ext cx="1710725" cy="369332"/>
          </a:xfrm>
          <a:prstGeom prst="rect">
            <a:avLst/>
          </a:prstGeom>
          <a:noFill/>
        </p:spPr>
        <p:txBody>
          <a:bodyPr wrap="none" rtlCol="0">
            <a:spAutoFit/>
          </a:bodyPr>
          <a:lstStyle/>
          <a:p>
            <a:r>
              <a:rPr lang="en-US" b="1" i="1" dirty="0" err="1" smtClean="0">
                <a:solidFill>
                  <a:srgbClr val="FF0000"/>
                </a:solidFill>
              </a:rPr>
              <a:t>Synchronisation</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BFEDBF8E-E7BC-BD49-9D9C-47CA5084968E}" type="slidenum">
              <a:rPr lang="en-US" smtClean="0"/>
              <a:t>12</a:t>
            </a:fld>
            <a:endParaRPr lang="en-US"/>
          </a:p>
        </p:txBody>
      </p:sp>
    </p:spTree>
    <p:extLst>
      <p:ext uri="{BB962C8B-B14F-4D97-AF65-F5344CB8AC3E}">
        <p14:creationId xmlns:p14="http://schemas.microsoft.com/office/powerpoint/2010/main" val="1070519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1257" y="724396"/>
            <a:ext cx="4891057" cy="2585323"/>
          </a:xfrm>
          <a:prstGeom prst="rect">
            <a:avLst/>
          </a:prstGeom>
          <a:noFill/>
        </p:spPr>
        <p:txBody>
          <a:bodyPr wrap="square" rtlCol="0">
            <a:spAutoFit/>
          </a:bodyPr>
          <a:lstStyle/>
          <a:p>
            <a:r>
              <a:rPr lang="en-GB" dirty="0"/>
              <a:t>We reviewed the task list in Annex 1 of the collaboration agreement. These discussions are very preliminary, and further discussions must be held when resources at LLR are better defined, and the profile of the engineer to be recruited at </a:t>
            </a:r>
            <a:r>
              <a:rPr lang="en-GB" dirty="0" err="1"/>
              <a:t>UniGe</a:t>
            </a:r>
            <a:r>
              <a:rPr lang="en-GB" dirty="0"/>
              <a:t> is known.</a:t>
            </a:r>
          </a:p>
          <a:p>
            <a:r>
              <a:rPr lang="en-GB" dirty="0"/>
              <a:t>The option of LLR mostly working on hardware tasks and </a:t>
            </a:r>
            <a:r>
              <a:rPr lang="en-GB" dirty="0" err="1"/>
              <a:t>UniGe</a:t>
            </a:r>
            <a:r>
              <a:rPr lang="en-GB" dirty="0"/>
              <a:t> mostly working on firmware tasks was discussed</a:t>
            </a:r>
            <a:r>
              <a:rPr lang="en-GB" dirty="0" smtClean="0"/>
              <a:t>.</a:t>
            </a:r>
            <a:endParaRPr lang="en-GB" dirty="0"/>
          </a:p>
        </p:txBody>
      </p:sp>
      <p:sp>
        <p:nvSpPr>
          <p:cNvPr id="5" name="TextBox 4"/>
          <p:cNvSpPr txBox="1"/>
          <p:nvPr/>
        </p:nvSpPr>
        <p:spPr>
          <a:xfrm>
            <a:off x="322952" y="-9878"/>
            <a:ext cx="4432560" cy="369332"/>
          </a:xfrm>
          <a:prstGeom prst="rect">
            <a:avLst/>
          </a:prstGeom>
          <a:noFill/>
        </p:spPr>
        <p:txBody>
          <a:bodyPr wrap="none" rtlCol="0">
            <a:spAutoFit/>
          </a:bodyPr>
          <a:lstStyle/>
          <a:p>
            <a:r>
              <a:rPr lang="en-US" b="1" i="1" dirty="0" err="1" smtClean="0">
                <a:solidFill>
                  <a:srgbClr val="FF0000"/>
                </a:solidFill>
              </a:rPr>
              <a:t>UniGe</a:t>
            </a:r>
            <a:r>
              <a:rPr lang="en-US" b="1" i="1" dirty="0" smtClean="0">
                <a:solidFill>
                  <a:srgbClr val="FF0000"/>
                </a:solidFill>
              </a:rPr>
              <a:t>-LLR task sharing for FEB development</a:t>
            </a:r>
            <a:endParaRPr lang="en-US" b="1" i="1" dirty="0">
              <a:solidFill>
                <a:srgbClr val="FF0000"/>
              </a:solidFill>
            </a:endParaRPr>
          </a:p>
        </p:txBody>
      </p:sp>
      <p:pic>
        <p:nvPicPr>
          <p:cNvPr id="6" name="Picture 5"/>
          <p:cNvPicPr>
            <a:picLocks noChangeAspect="1"/>
          </p:cNvPicPr>
          <p:nvPr/>
        </p:nvPicPr>
        <p:blipFill>
          <a:blip r:embed="rId3"/>
          <a:stretch>
            <a:fillRect/>
          </a:stretch>
        </p:blipFill>
        <p:spPr>
          <a:xfrm>
            <a:off x="5642429" y="724396"/>
            <a:ext cx="4826000" cy="5245100"/>
          </a:xfrm>
          <a:prstGeom prst="rect">
            <a:avLst/>
          </a:prstGeom>
          <a:ln>
            <a:solidFill>
              <a:srgbClr val="0432FF"/>
            </a:solidFill>
          </a:ln>
        </p:spPr>
      </p:pic>
      <p:sp>
        <p:nvSpPr>
          <p:cNvPr id="2" name="Slide Number Placeholder 1"/>
          <p:cNvSpPr>
            <a:spLocks noGrp="1"/>
          </p:cNvSpPr>
          <p:nvPr>
            <p:ph type="sldNum" sz="quarter" idx="12"/>
          </p:nvPr>
        </p:nvSpPr>
        <p:spPr/>
        <p:txBody>
          <a:bodyPr/>
          <a:lstStyle/>
          <a:p>
            <a:fld id="{BFEDBF8E-E7BC-BD49-9D9C-47CA5084968E}" type="slidenum">
              <a:rPr lang="en-US" smtClean="0"/>
              <a:t>13</a:t>
            </a:fld>
            <a:endParaRPr lang="en-US"/>
          </a:p>
        </p:txBody>
      </p:sp>
    </p:spTree>
    <p:extLst>
      <p:ext uri="{BB962C8B-B14F-4D97-AF65-F5344CB8AC3E}">
        <p14:creationId xmlns:p14="http://schemas.microsoft.com/office/powerpoint/2010/main" val="1103892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“Special” electronics meeting during T2K week in July  </a:t>
            </a:r>
            <a:br>
              <a:rPr lang="en-US" dirty="0" smtClean="0"/>
            </a:br>
            <a:r>
              <a:rPr lang="en-US" dirty="0" smtClean="0"/>
              <a:t>(23rd July 15h00 CEST) </a:t>
            </a:r>
          </a:p>
          <a:p>
            <a:r>
              <a:rPr lang="en-US" dirty="0"/>
              <a:t>A</a:t>
            </a:r>
            <a:r>
              <a:rPr lang="en-US" dirty="0" smtClean="0"/>
              <a:t>im for:</a:t>
            </a:r>
          </a:p>
          <a:p>
            <a:pPr lvl="1"/>
            <a:r>
              <a:rPr lang="en-US" dirty="0" smtClean="0"/>
              <a:t>Choice  of crate format 3U/4U,   </a:t>
            </a:r>
            <a:br>
              <a:rPr lang="en-US" dirty="0" smtClean="0"/>
            </a:br>
            <a:r>
              <a:rPr lang="en-US" i="1" dirty="0" smtClean="0"/>
              <a:t>important for mechanical design, layout of FEB and backplane.</a:t>
            </a:r>
          </a:p>
          <a:p>
            <a:pPr lvl="1"/>
            <a:r>
              <a:rPr lang="en-US" dirty="0" smtClean="0"/>
              <a:t>Rough positioning of main components on FEB.</a:t>
            </a:r>
          </a:p>
          <a:p>
            <a:pPr lvl="1"/>
            <a:r>
              <a:rPr lang="en-US" dirty="0" smtClean="0"/>
              <a:t>Choice of FPGA.</a:t>
            </a:r>
          </a:p>
          <a:p>
            <a:pPr lvl="1"/>
            <a:r>
              <a:rPr lang="en-US" dirty="0" smtClean="0"/>
              <a:t>Basic backplane scheme.</a:t>
            </a:r>
          </a:p>
          <a:p>
            <a:pPr lvl="1"/>
            <a:r>
              <a:rPr lang="en-US" dirty="0" smtClean="0"/>
              <a:t>Basic </a:t>
            </a:r>
            <a:r>
              <a:rPr lang="en-US" dirty="0" err="1" smtClean="0"/>
              <a:t>synchronisation</a:t>
            </a:r>
            <a:r>
              <a:rPr lang="en-US" dirty="0" smtClean="0"/>
              <a:t> scheme.</a:t>
            </a:r>
          </a:p>
          <a:p>
            <a:endParaRPr lang="en-US" dirty="0" smtClean="0"/>
          </a:p>
        </p:txBody>
      </p:sp>
      <p:sp>
        <p:nvSpPr>
          <p:cNvPr id="4" name="Slide Number Placeholder 3"/>
          <p:cNvSpPr>
            <a:spLocks noGrp="1"/>
          </p:cNvSpPr>
          <p:nvPr>
            <p:ph type="sldNum" sz="quarter" idx="12"/>
          </p:nvPr>
        </p:nvSpPr>
        <p:spPr/>
        <p:txBody>
          <a:bodyPr/>
          <a:lstStyle/>
          <a:p>
            <a:fld id="{BFEDBF8E-E7BC-BD49-9D9C-47CA5084968E}" type="slidenum">
              <a:rPr lang="en-US" smtClean="0"/>
              <a:t>14</a:t>
            </a:fld>
            <a:endParaRPr lang="en-US"/>
          </a:p>
        </p:txBody>
      </p:sp>
      <p:sp>
        <p:nvSpPr>
          <p:cNvPr id="5" name="TextBox 4"/>
          <p:cNvSpPr txBox="1"/>
          <p:nvPr/>
        </p:nvSpPr>
        <p:spPr>
          <a:xfrm>
            <a:off x="322952" y="-9878"/>
            <a:ext cx="2719206" cy="369332"/>
          </a:xfrm>
          <a:prstGeom prst="rect">
            <a:avLst/>
          </a:prstGeom>
          <a:noFill/>
        </p:spPr>
        <p:txBody>
          <a:bodyPr wrap="none" rtlCol="0">
            <a:spAutoFit/>
          </a:bodyPr>
          <a:lstStyle/>
          <a:p>
            <a:r>
              <a:rPr lang="en-US" b="1" i="1" dirty="0" smtClean="0">
                <a:solidFill>
                  <a:srgbClr val="FF0000"/>
                </a:solidFill>
              </a:rPr>
              <a:t>Preparing for July meeting</a:t>
            </a:r>
            <a:endParaRPr lang="en-US" b="1" i="1" dirty="0">
              <a:solidFill>
                <a:srgbClr val="FF0000"/>
              </a:solidFill>
            </a:endParaRPr>
          </a:p>
        </p:txBody>
      </p:sp>
    </p:spTree>
    <p:extLst>
      <p:ext uri="{BB962C8B-B14F-4D97-AF65-F5344CB8AC3E}">
        <p14:creationId xmlns:p14="http://schemas.microsoft.com/office/powerpoint/2010/main" val="1516481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Resources and planning review</a:t>
            </a:r>
          </a:p>
          <a:p>
            <a:r>
              <a:rPr lang="en-US" dirty="0" smtClean="0"/>
              <a:t>FEB topics for discussion:</a:t>
            </a:r>
          </a:p>
          <a:p>
            <a:pPr lvl="1"/>
            <a:r>
              <a:rPr lang="en-US" dirty="0" smtClean="0"/>
              <a:t>Dimensions</a:t>
            </a:r>
          </a:p>
          <a:p>
            <a:pPr lvl="1"/>
            <a:r>
              <a:rPr lang="en-US" dirty="0" smtClean="0"/>
              <a:t>Connectivity</a:t>
            </a:r>
          </a:p>
          <a:p>
            <a:pPr lvl="1"/>
            <a:r>
              <a:rPr lang="en-US" dirty="0" smtClean="0"/>
              <a:t>FPGA choice</a:t>
            </a:r>
          </a:p>
          <a:p>
            <a:pPr lvl="1"/>
            <a:r>
              <a:rPr lang="en-US" dirty="0" smtClean="0"/>
              <a:t>FEB-FEB link</a:t>
            </a:r>
          </a:p>
          <a:p>
            <a:pPr lvl="1"/>
            <a:r>
              <a:rPr lang="en-US" dirty="0" err="1" smtClean="0"/>
              <a:t>Synchronisation</a:t>
            </a:r>
            <a:endParaRPr lang="en-US" dirty="0" smtClean="0"/>
          </a:p>
          <a:p>
            <a:r>
              <a:rPr lang="en-US" dirty="0" smtClean="0"/>
              <a:t>Ancillary boards design</a:t>
            </a:r>
          </a:p>
          <a:p>
            <a:pPr lvl="1"/>
            <a:r>
              <a:rPr lang="en-US" dirty="0" smtClean="0"/>
              <a:t>Backplane</a:t>
            </a:r>
          </a:p>
          <a:p>
            <a:pPr lvl="1"/>
            <a:r>
              <a:rPr lang="en-US" dirty="0" smtClean="0"/>
              <a:t>MCB</a:t>
            </a:r>
          </a:p>
          <a:p>
            <a:pPr lvl="1"/>
            <a:r>
              <a:rPr lang="en-US" dirty="0" smtClean="0"/>
              <a:t>Optical module</a:t>
            </a:r>
          </a:p>
          <a:p>
            <a:pPr lvl="1"/>
            <a:r>
              <a:rPr lang="en-US" dirty="0" smtClean="0"/>
              <a:t>Power module</a:t>
            </a:r>
          </a:p>
          <a:p>
            <a:r>
              <a:rPr lang="en-US" dirty="0" err="1" smtClean="0"/>
              <a:t>Preparating</a:t>
            </a:r>
            <a:r>
              <a:rPr lang="en-US" dirty="0" smtClean="0"/>
              <a:t> for July meeting</a:t>
            </a:r>
          </a:p>
          <a:p>
            <a:endParaRPr lang="en-US" dirty="0" smtClean="0"/>
          </a:p>
        </p:txBody>
      </p:sp>
      <p:sp>
        <p:nvSpPr>
          <p:cNvPr id="4" name="TextBox 3"/>
          <p:cNvSpPr txBox="1"/>
          <p:nvPr/>
        </p:nvSpPr>
        <p:spPr>
          <a:xfrm>
            <a:off x="322952" y="-9878"/>
            <a:ext cx="1412759" cy="369332"/>
          </a:xfrm>
          <a:prstGeom prst="rect">
            <a:avLst/>
          </a:prstGeom>
          <a:noFill/>
        </p:spPr>
        <p:txBody>
          <a:bodyPr wrap="none" rtlCol="0">
            <a:spAutoFit/>
          </a:bodyPr>
          <a:lstStyle/>
          <a:p>
            <a:r>
              <a:rPr lang="en-US" b="1" i="1" dirty="0" smtClean="0">
                <a:solidFill>
                  <a:srgbClr val="FF0000"/>
                </a:solidFill>
              </a:rPr>
              <a:t>This meeting</a:t>
            </a:r>
            <a:endParaRPr lang="en-US" b="1" i="1" dirty="0">
              <a:solidFill>
                <a:srgbClr val="FF0000"/>
              </a:solidFill>
            </a:endParaRPr>
          </a:p>
        </p:txBody>
      </p:sp>
      <p:sp>
        <p:nvSpPr>
          <p:cNvPr id="5" name="Slide Number Placeholder 4"/>
          <p:cNvSpPr>
            <a:spLocks noGrp="1"/>
          </p:cNvSpPr>
          <p:nvPr>
            <p:ph type="sldNum" sz="quarter" idx="12"/>
          </p:nvPr>
        </p:nvSpPr>
        <p:spPr/>
        <p:txBody>
          <a:bodyPr/>
          <a:lstStyle/>
          <a:p>
            <a:fld id="{BFEDBF8E-E7BC-BD49-9D9C-47CA5084968E}" type="slidenum">
              <a:rPr lang="en-US" smtClean="0"/>
              <a:t>2</a:t>
            </a:fld>
            <a:endParaRPr lang="en-US"/>
          </a:p>
        </p:txBody>
      </p:sp>
    </p:spTree>
    <p:extLst>
      <p:ext uri="{BB962C8B-B14F-4D97-AF65-F5344CB8AC3E}">
        <p14:creationId xmlns:p14="http://schemas.microsoft.com/office/powerpoint/2010/main" val="1634057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1475" y="271462"/>
            <a:ext cx="4335289" cy="369332"/>
          </a:xfrm>
          <a:prstGeom prst="rect">
            <a:avLst/>
          </a:prstGeom>
          <a:noFill/>
        </p:spPr>
        <p:txBody>
          <a:bodyPr wrap="none" rtlCol="0">
            <a:spAutoFit/>
          </a:bodyPr>
          <a:lstStyle/>
          <a:p>
            <a:r>
              <a:rPr lang="en-US" b="1" i="1" dirty="0" err="1" smtClean="0">
                <a:solidFill>
                  <a:srgbClr val="FF0000"/>
                </a:solidFill>
              </a:rPr>
              <a:t>sFGD</a:t>
            </a:r>
            <a:r>
              <a:rPr lang="en-US" b="1" i="1" dirty="0" smtClean="0">
                <a:solidFill>
                  <a:srgbClr val="FF0000"/>
                </a:solidFill>
              </a:rPr>
              <a:t> electronics schedule (still preliminary)</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E136617B-908E-414D-B27C-BED394F7312C}" type="slidenum">
              <a:rPr lang="en-US" smtClean="0"/>
              <a:t>3</a:t>
            </a:fld>
            <a:endParaRPr lang="en-US"/>
          </a:p>
        </p:txBody>
      </p:sp>
      <p:sp>
        <p:nvSpPr>
          <p:cNvPr id="3" name="TextBox 2"/>
          <p:cNvSpPr txBox="1"/>
          <p:nvPr/>
        </p:nvSpPr>
        <p:spPr>
          <a:xfrm>
            <a:off x="6679317" y="62127"/>
            <a:ext cx="5094993" cy="1600438"/>
          </a:xfrm>
          <a:prstGeom prst="rect">
            <a:avLst/>
          </a:prstGeom>
          <a:noFill/>
        </p:spPr>
        <p:txBody>
          <a:bodyPr wrap="square" rtlCol="0">
            <a:spAutoFit/>
          </a:bodyPr>
          <a:lstStyle/>
          <a:p>
            <a:r>
              <a:rPr lang="en-US" sz="1400" b="1" dirty="0" smtClean="0"/>
              <a:t>December 2018 schedule (updated </a:t>
            </a:r>
            <a:r>
              <a:rPr lang="en-US" sz="1400" b="1" dirty="0" smtClean="0"/>
              <a:t>28</a:t>
            </a:r>
            <a:r>
              <a:rPr lang="en-US" sz="1400" b="1" baseline="30000" dirty="0" smtClean="0"/>
              <a:t>th</a:t>
            </a:r>
            <a:r>
              <a:rPr lang="en-US" sz="1400" b="1" dirty="0" smtClean="0"/>
              <a:t> </a:t>
            </a:r>
            <a:r>
              <a:rPr lang="en-US" sz="1400" b="1" dirty="0" smtClean="0"/>
              <a:t>June 2019)</a:t>
            </a:r>
          </a:p>
          <a:p>
            <a:r>
              <a:rPr lang="en-US" sz="1400" dirty="0" smtClean="0"/>
              <a:t>Was drafted on assumption of </a:t>
            </a:r>
            <a:r>
              <a:rPr lang="en-US" sz="1400" u="sng" dirty="0" smtClean="0"/>
              <a:t>positive outcomes </a:t>
            </a:r>
            <a:r>
              <a:rPr lang="en-US" sz="1400" dirty="0" smtClean="0"/>
              <a:t>from funding agencies in different countries </a:t>
            </a:r>
            <a:r>
              <a:rPr lang="en-US" sz="1400" u="sng" dirty="0" smtClean="0"/>
              <a:t>known by Feb/Mar 2019!! BUT:</a:t>
            </a:r>
          </a:p>
          <a:p>
            <a:pPr marL="285750" indent="-285750">
              <a:buFont typeface="Arial" charset="0"/>
              <a:buChar char="•"/>
            </a:pPr>
            <a:r>
              <a:rPr lang="en-US" sz="1400" b="1" dirty="0" smtClean="0"/>
              <a:t>JP </a:t>
            </a:r>
            <a:r>
              <a:rPr lang="en-US" sz="1400" dirty="0" smtClean="0"/>
              <a:t>and</a:t>
            </a:r>
            <a:r>
              <a:rPr lang="en-US" sz="1400" b="1" dirty="0" smtClean="0"/>
              <a:t> CH: </a:t>
            </a:r>
            <a:r>
              <a:rPr lang="en-US" sz="1400" dirty="0" smtClean="0"/>
              <a:t>funding agency response is positive.</a:t>
            </a:r>
          </a:p>
          <a:p>
            <a:pPr marL="285750" indent="-285750">
              <a:buFont typeface="Arial" charset="0"/>
              <a:buChar char="•"/>
            </a:pPr>
            <a:r>
              <a:rPr lang="en-US" sz="1400" b="1" dirty="0" smtClean="0"/>
              <a:t>FR</a:t>
            </a:r>
            <a:r>
              <a:rPr lang="en-US" sz="1400" dirty="0" smtClean="0"/>
              <a:t>: funding agency response will be known in </a:t>
            </a:r>
            <a:r>
              <a:rPr lang="en-US" sz="1400" u="sng" dirty="0" smtClean="0"/>
              <a:t>July 2019</a:t>
            </a:r>
            <a:r>
              <a:rPr lang="en-US" sz="1400" dirty="0" smtClean="0"/>
              <a:t>.</a:t>
            </a:r>
          </a:p>
          <a:p>
            <a:pPr marL="285750" indent="-285750">
              <a:buFont typeface="Arial" charset="0"/>
              <a:buChar char="•"/>
            </a:pPr>
            <a:r>
              <a:rPr lang="en-US" sz="1400" b="1" dirty="0" smtClean="0"/>
              <a:t>USA</a:t>
            </a:r>
            <a:r>
              <a:rPr lang="en-US" sz="1400" dirty="0"/>
              <a:t>: funding agency </a:t>
            </a:r>
            <a:r>
              <a:rPr lang="en-US" sz="1400" dirty="0" smtClean="0"/>
              <a:t>response will be </a:t>
            </a:r>
            <a:r>
              <a:rPr lang="en-US" sz="1400" dirty="0"/>
              <a:t>known </a:t>
            </a:r>
            <a:r>
              <a:rPr lang="en-US" sz="1400" dirty="0" smtClean="0"/>
              <a:t>end </a:t>
            </a:r>
            <a:r>
              <a:rPr lang="en-US" sz="1400" u="sng" dirty="0" smtClean="0"/>
              <a:t>July </a:t>
            </a:r>
            <a:r>
              <a:rPr lang="en-US" sz="1400" u="sng" dirty="0"/>
              <a:t>2019</a:t>
            </a:r>
            <a:r>
              <a:rPr lang="en-US" sz="1400" dirty="0"/>
              <a:t>.</a:t>
            </a:r>
          </a:p>
          <a:p>
            <a:pPr marL="285750" indent="-285750">
              <a:buFont typeface="Arial" charset="0"/>
              <a:buChar char="•"/>
            </a:pPr>
            <a:endParaRPr lang="en-US" sz="1400" dirty="0"/>
          </a:p>
        </p:txBody>
      </p:sp>
      <p:cxnSp>
        <p:nvCxnSpPr>
          <p:cNvPr id="7" name="Straight Connector 6"/>
          <p:cNvCxnSpPr/>
          <p:nvPr/>
        </p:nvCxnSpPr>
        <p:spPr>
          <a:xfrm>
            <a:off x="5887155" y="775216"/>
            <a:ext cx="38100" cy="6082784"/>
          </a:xfrm>
          <a:prstGeom prst="line">
            <a:avLst/>
          </a:prstGeom>
          <a:ln w="63500">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407324" y="405884"/>
            <a:ext cx="1035861" cy="369332"/>
          </a:xfrm>
          <a:prstGeom prst="rect">
            <a:avLst/>
          </a:prstGeom>
          <a:noFill/>
        </p:spPr>
        <p:txBody>
          <a:bodyPr wrap="none" rtlCol="0">
            <a:spAutoFit/>
          </a:bodyPr>
          <a:lstStyle/>
          <a:p>
            <a:r>
              <a:rPr lang="en-US" dirty="0" smtClean="0">
                <a:solidFill>
                  <a:srgbClr val="00B0F0"/>
                </a:solidFill>
              </a:rPr>
              <a:t>28</a:t>
            </a:r>
            <a:r>
              <a:rPr lang="en-US" baseline="30000" dirty="0" smtClean="0">
                <a:solidFill>
                  <a:srgbClr val="00B0F0"/>
                </a:solidFill>
              </a:rPr>
              <a:t>th</a:t>
            </a:r>
            <a:r>
              <a:rPr lang="en-US" dirty="0" smtClean="0">
                <a:solidFill>
                  <a:srgbClr val="00B0F0"/>
                </a:solidFill>
              </a:rPr>
              <a:t> </a:t>
            </a:r>
            <a:r>
              <a:rPr lang="en-US" dirty="0" smtClean="0">
                <a:solidFill>
                  <a:srgbClr val="00B0F0"/>
                </a:solidFill>
              </a:rPr>
              <a:t>June</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104" t="8066" r="5678" b="27572"/>
          <a:stretch/>
        </p:blipFill>
        <p:spPr>
          <a:xfrm>
            <a:off x="765148" y="1399985"/>
            <a:ext cx="10080710" cy="5138927"/>
          </a:xfrm>
          <a:prstGeom prst="rect">
            <a:avLst/>
          </a:prstGeom>
        </p:spPr>
      </p:pic>
    </p:spTree>
    <p:extLst>
      <p:ext uri="{BB962C8B-B14F-4D97-AF65-F5344CB8AC3E}">
        <p14:creationId xmlns:p14="http://schemas.microsoft.com/office/powerpoint/2010/main" val="141333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920" y="797470"/>
            <a:ext cx="6469613" cy="5392626"/>
          </a:xfrm>
          <a:prstGeom prst="rect">
            <a:avLst/>
          </a:prstGeom>
        </p:spPr>
      </p:pic>
      <p:sp>
        <p:nvSpPr>
          <p:cNvPr id="5" name="TextBox 4"/>
          <p:cNvSpPr txBox="1"/>
          <p:nvPr/>
        </p:nvSpPr>
        <p:spPr>
          <a:xfrm>
            <a:off x="371475" y="271462"/>
            <a:ext cx="3342582" cy="369332"/>
          </a:xfrm>
          <a:prstGeom prst="rect">
            <a:avLst/>
          </a:prstGeom>
          <a:noFill/>
        </p:spPr>
        <p:txBody>
          <a:bodyPr wrap="none" rtlCol="0">
            <a:spAutoFit/>
          </a:bodyPr>
          <a:lstStyle/>
          <a:p>
            <a:r>
              <a:rPr lang="en-US" b="1" i="1" dirty="0" err="1" smtClean="0">
                <a:solidFill>
                  <a:srgbClr val="FF0000"/>
                </a:solidFill>
              </a:rPr>
              <a:t>sFGD</a:t>
            </a:r>
            <a:r>
              <a:rPr lang="en-US" b="1" i="1" dirty="0" smtClean="0">
                <a:solidFill>
                  <a:srgbClr val="FF0000"/>
                </a:solidFill>
              </a:rPr>
              <a:t> electronics readout scheme</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E136617B-908E-414D-B27C-BED394F7312C}" type="slidenum">
              <a:rPr lang="en-US" smtClean="0"/>
              <a:t>4</a:t>
            </a:fld>
            <a:endParaRPr lang="en-US"/>
          </a:p>
        </p:txBody>
      </p:sp>
    </p:spTree>
    <p:extLst>
      <p:ext uri="{BB962C8B-B14F-4D97-AF65-F5344CB8AC3E}">
        <p14:creationId xmlns:p14="http://schemas.microsoft.com/office/powerpoint/2010/main" val="683516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065" y="888946"/>
            <a:ext cx="5773035" cy="5516739"/>
          </a:xfrm>
        </p:spPr>
        <p:txBody>
          <a:bodyPr>
            <a:normAutofit fontScale="62500" lnSpcReduction="20000"/>
          </a:bodyPr>
          <a:lstStyle/>
          <a:p>
            <a:r>
              <a:rPr lang="en-US" dirty="0" smtClean="0"/>
              <a:t>Meetings </a:t>
            </a:r>
            <a:r>
              <a:rPr lang="en-US" dirty="0" err="1" smtClean="0"/>
              <a:t>UniGe</a:t>
            </a:r>
            <a:r>
              <a:rPr lang="en-US" dirty="0" smtClean="0"/>
              <a:t>/CAEN [11</a:t>
            </a:r>
            <a:r>
              <a:rPr lang="en-US" baseline="30000" dirty="0" smtClean="0"/>
              <a:t>th</a:t>
            </a:r>
            <a:r>
              <a:rPr lang="en-US" dirty="0" smtClean="0"/>
              <a:t> April, 3</a:t>
            </a:r>
            <a:r>
              <a:rPr lang="en-US" baseline="30000" dirty="0" smtClean="0"/>
              <a:t>rd</a:t>
            </a:r>
            <a:r>
              <a:rPr lang="en-US" dirty="0" smtClean="0"/>
              <a:t> May, 20</a:t>
            </a:r>
            <a:r>
              <a:rPr lang="en-US" baseline="30000" dirty="0" smtClean="0"/>
              <a:t>th</a:t>
            </a:r>
            <a:r>
              <a:rPr lang="en-US" dirty="0" smtClean="0"/>
              <a:t> June]: </a:t>
            </a:r>
          </a:p>
          <a:p>
            <a:pPr lvl="1"/>
            <a:r>
              <a:rPr lang="en-US" dirty="0" smtClean="0"/>
              <a:t>CAEN working on FERS-5200 board: a new readout architecture with CITIROCs and 64-ch boards connected via optical link to a data concentrator board (up to 4096ch/</a:t>
            </a:r>
            <a:r>
              <a:rPr lang="en-US" dirty="0" err="1" smtClean="0"/>
              <a:t>DCboard</a:t>
            </a:r>
            <a:r>
              <a:rPr lang="en-US" dirty="0" smtClean="0"/>
              <a:t>),</a:t>
            </a:r>
          </a:p>
          <a:p>
            <a:pPr lvl="1"/>
            <a:r>
              <a:rPr lang="en-US" dirty="0" smtClean="0"/>
              <a:t>Discussing possible synergies,</a:t>
            </a:r>
          </a:p>
          <a:p>
            <a:pPr lvl="1"/>
            <a:r>
              <a:rPr lang="en-US" dirty="0" smtClean="0"/>
              <a:t>Discussing requirements for T2K ND280 upgrade.</a:t>
            </a:r>
          </a:p>
          <a:p>
            <a:r>
              <a:rPr lang="en-US" dirty="0" smtClean="0"/>
              <a:t>Studying Xilinx FPGA as alternative to Altera FPGA:</a:t>
            </a:r>
          </a:p>
          <a:p>
            <a:pPr lvl="1"/>
            <a:r>
              <a:rPr lang="en-US" dirty="0" smtClean="0"/>
              <a:t>More cost effective,</a:t>
            </a:r>
          </a:p>
          <a:p>
            <a:pPr lvl="1"/>
            <a:r>
              <a:rPr lang="en-US" dirty="0" smtClean="0"/>
              <a:t>Lower power consumption,</a:t>
            </a:r>
          </a:p>
          <a:p>
            <a:pPr lvl="1"/>
            <a:r>
              <a:rPr lang="en-US" dirty="0" smtClean="0"/>
              <a:t>Smaller PCB footprint (16 x 16 cm2),</a:t>
            </a:r>
          </a:p>
          <a:p>
            <a:pPr lvl="1"/>
            <a:r>
              <a:rPr lang="mr-IN" dirty="0" smtClean="0"/>
              <a:t>…</a:t>
            </a:r>
            <a:r>
              <a:rPr lang="en-GB" dirty="0" smtClean="0"/>
              <a:t> but </a:t>
            </a:r>
            <a:r>
              <a:rPr lang="en-US" dirty="0"/>
              <a:t>w</a:t>
            </a:r>
            <a:r>
              <a:rPr lang="en-US" dirty="0" smtClean="0"/>
              <a:t>ill require quite some hardware work to match up ADC and CITIROC.</a:t>
            </a:r>
          </a:p>
          <a:p>
            <a:r>
              <a:rPr lang="en-US" dirty="0" smtClean="0"/>
              <a:t>Re-use as many of the “FPGA manufacturer”-independent firmware blocks as possible: </a:t>
            </a:r>
          </a:p>
          <a:p>
            <a:pPr lvl="1"/>
            <a:r>
              <a:rPr lang="en-US" dirty="0" smtClean="0"/>
              <a:t>Timing block, </a:t>
            </a:r>
          </a:p>
          <a:p>
            <a:pPr lvl="1"/>
            <a:r>
              <a:rPr lang="en-US" dirty="0" smtClean="0"/>
              <a:t>Analog block (ADC state machine), </a:t>
            </a:r>
          </a:p>
          <a:p>
            <a:pPr lvl="1"/>
            <a:r>
              <a:rPr lang="en-US" dirty="0" smtClean="0"/>
              <a:t>Readout and tagging block,</a:t>
            </a:r>
          </a:p>
          <a:p>
            <a:pPr lvl="1"/>
            <a:r>
              <a:rPr lang="en-US" dirty="0" smtClean="0"/>
              <a:t>Slow control block. </a:t>
            </a:r>
          </a:p>
          <a:p>
            <a:r>
              <a:rPr lang="en-US" dirty="0" smtClean="0"/>
              <a:t>Communication block will be new:</a:t>
            </a:r>
          </a:p>
          <a:p>
            <a:pPr lvl="1"/>
            <a:r>
              <a:rPr lang="en-US" dirty="0" smtClean="0"/>
              <a:t>Few ideas TBC (PCI express, LVDS, Gigabit transceivers </a:t>
            </a:r>
            <a:r>
              <a:rPr lang="en-US" dirty="0" err="1" smtClean="0"/>
              <a:t>etc</a:t>
            </a:r>
            <a:r>
              <a:rPr lang="mr-IN" dirty="0" smtClean="0"/>
              <a:t>…</a:t>
            </a:r>
            <a:r>
              <a:rPr lang="en-GB" dirty="0" smtClean="0"/>
              <a:t>)</a:t>
            </a:r>
            <a:endParaRPr lang="en-US" dirty="0" smtClean="0"/>
          </a:p>
        </p:txBody>
      </p:sp>
      <p:sp>
        <p:nvSpPr>
          <p:cNvPr id="4" name="Slide Number Placeholder 3"/>
          <p:cNvSpPr>
            <a:spLocks noGrp="1"/>
          </p:cNvSpPr>
          <p:nvPr>
            <p:ph type="sldNum" sz="quarter" idx="12"/>
          </p:nvPr>
        </p:nvSpPr>
        <p:spPr/>
        <p:txBody>
          <a:bodyPr/>
          <a:lstStyle/>
          <a:p>
            <a:fld id="{D16475D5-CD91-E046-9820-3CF8A5AF68D8}" type="slidenum">
              <a:rPr lang="en-US" smtClean="0"/>
              <a:t>5</a:t>
            </a:fld>
            <a:endParaRPr lang="en-US" dirty="0"/>
          </a:p>
        </p:txBody>
      </p:sp>
      <p:sp>
        <p:nvSpPr>
          <p:cNvPr id="5" name="TextBox 4"/>
          <p:cNvSpPr txBox="1"/>
          <p:nvPr/>
        </p:nvSpPr>
        <p:spPr>
          <a:xfrm>
            <a:off x="371475" y="271462"/>
            <a:ext cx="5236562" cy="369332"/>
          </a:xfrm>
          <a:prstGeom prst="rect">
            <a:avLst/>
          </a:prstGeom>
          <a:noFill/>
        </p:spPr>
        <p:txBody>
          <a:bodyPr wrap="none" rtlCol="0">
            <a:spAutoFit/>
          </a:bodyPr>
          <a:lstStyle/>
          <a:p>
            <a:r>
              <a:rPr lang="en-US" b="1" i="1" dirty="0" smtClean="0">
                <a:solidFill>
                  <a:srgbClr val="FF0000"/>
                </a:solidFill>
              </a:rPr>
              <a:t>New FEB for T2K ND280 upgrade: </a:t>
            </a:r>
            <a:r>
              <a:rPr lang="en-US" b="1" i="1" dirty="0" err="1" smtClean="0">
                <a:solidFill>
                  <a:srgbClr val="FF0000"/>
                </a:solidFill>
              </a:rPr>
              <a:t>SuperFGD</a:t>
            </a:r>
            <a:r>
              <a:rPr lang="en-US" b="1" i="1" dirty="0">
                <a:solidFill>
                  <a:srgbClr val="FF0000"/>
                </a:solidFill>
              </a:rPr>
              <a:t> </a:t>
            </a:r>
            <a:r>
              <a:rPr lang="en-US" b="1" i="1" dirty="0" smtClean="0">
                <a:solidFill>
                  <a:srgbClr val="FF0000"/>
                </a:solidFill>
              </a:rPr>
              <a:t>detector</a:t>
            </a:r>
            <a:endParaRPr lang="en-US" b="1" i="1" dirty="0">
              <a:solidFill>
                <a:srgbClr val="FF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1236" y="834770"/>
            <a:ext cx="4745477" cy="4334162"/>
          </a:xfrm>
          <a:prstGeom prst="rect">
            <a:avLst/>
          </a:prstGeom>
        </p:spPr>
      </p:pic>
      <p:sp>
        <p:nvSpPr>
          <p:cNvPr id="2" name="TextBox 1"/>
          <p:cNvSpPr txBox="1"/>
          <p:nvPr/>
        </p:nvSpPr>
        <p:spPr>
          <a:xfrm>
            <a:off x="7244862" y="5393309"/>
            <a:ext cx="2563715" cy="369332"/>
          </a:xfrm>
          <a:prstGeom prst="rect">
            <a:avLst/>
          </a:prstGeom>
          <a:noFill/>
        </p:spPr>
        <p:txBody>
          <a:bodyPr wrap="none" rtlCol="0">
            <a:spAutoFit/>
          </a:bodyPr>
          <a:lstStyle/>
          <a:p>
            <a:r>
              <a:rPr lang="en-US" dirty="0" smtClean="0"/>
              <a:t>Xilinx FPGA being studied</a:t>
            </a:r>
            <a:endParaRPr lang="en-US" dirty="0"/>
          </a:p>
        </p:txBody>
      </p:sp>
      <p:cxnSp>
        <p:nvCxnSpPr>
          <p:cNvPr id="8" name="Straight Arrow Connector 7"/>
          <p:cNvCxnSpPr/>
          <p:nvPr/>
        </p:nvCxnSpPr>
        <p:spPr>
          <a:xfrm flipV="1">
            <a:off x="8182708" y="3176954"/>
            <a:ext cx="609600" cy="2216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7253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16475D5-CD91-E046-9820-3CF8A5AF68D8}" type="slidenum">
              <a:rPr lang="en-US" smtClean="0"/>
              <a:t>6</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490" y="960349"/>
            <a:ext cx="3840297" cy="4565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4787" y="1262117"/>
            <a:ext cx="3317702" cy="2396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9375" y="2158479"/>
            <a:ext cx="3586226" cy="2168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01584" y="4500907"/>
            <a:ext cx="3460993" cy="2049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22952" y="-9878"/>
            <a:ext cx="1931939" cy="369332"/>
          </a:xfrm>
          <a:prstGeom prst="rect">
            <a:avLst/>
          </a:prstGeom>
          <a:noFill/>
        </p:spPr>
        <p:txBody>
          <a:bodyPr wrap="none" rtlCol="0">
            <a:spAutoFit/>
          </a:bodyPr>
          <a:lstStyle/>
          <a:p>
            <a:r>
              <a:rPr lang="en-US" b="1" i="1" dirty="0" smtClean="0">
                <a:solidFill>
                  <a:srgbClr val="FF0000"/>
                </a:solidFill>
              </a:rPr>
              <a:t>Mechanics for FEB</a:t>
            </a:r>
            <a:endParaRPr lang="en-US" b="1" i="1" dirty="0">
              <a:solidFill>
                <a:srgbClr val="FF0000"/>
              </a:solidFill>
            </a:endParaRPr>
          </a:p>
        </p:txBody>
      </p:sp>
      <p:sp>
        <p:nvSpPr>
          <p:cNvPr id="11" name="TextBox 10"/>
          <p:cNvSpPr txBox="1"/>
          <p:nvPr/>
        </p:nvSpPr>
        <p:spPr>
          <a:xfrm>
            <a:off x="8537108" y="238584"/>
            <a:ext cx="3318857" cy="1754326"/>
          </a:xfrm>
          <a:prstGeom prst="rect">
            <a:avLst/>
          </a:prstGeom>
          <a:noFill/>
        </p:spPr>
        <p:txBody>
          <a:bodyPr wrap="none" rtlCol="0">
            <a:spAutoFit/>
          </a:bodyPr>
          <a:lstStyle/>
          <a:p>
            <a:r>
              <a:rPr lang="en-US" dirty="0" smtClean="0"/>
              <a:t>84 HP = 426.72 mm</a:t>
            </a:r>
          </a:p>
          <a:p>
            <a:r>
              <a:rPr lang="en-US" dirty="0" smtClean="0"/>
              <a:t>FEB pitch = 20.32 mm</a:t>
            </a:r>
          </a:p>
          <a:p>
            <a:r>
              <a:rPr lang="en-US" dirty="0" smtClean="0"/>
              <a:t>21 slots per </a:t>
            </a:r>
            <a:r>
              <a:rPr lang="en-US" dirty="0" smtClean="0"/>
              <a:t>crate:</a:t>
            </a:r>
          </a:p>
          <a:p>
            <a:pPr marL="285750" indent="-285750">
              <a:buFont typeface="Arial" charset="0"/>
              <a:buChar char="•"/>
            </a:pPr>
            <a:r>
              <a:rPr lang="en-US" dirty="0" smtClean="0"/>
              <a:t>1 slot/crate for optical module</a:t>
            </a:r>
          </a:p>
          <a:p>
            <a:pPr marL="285750" indent="-285750">
              <a:buFont typeface="Arial" charset="0"/>
              <a:buChar char="•"/>
            </a:pPr>
            <a:r>
              <a:rPr lang="en-US" dirty="0" smtClean="0"/>
              <a:t>1 slot/crate for power module</a:t>
            </a:r>
          </a:p>
          <a:p>
            <a:pPr marL="285750" indent="-285750">
              <a:buFont typeface="Arial" charset="0"/>
              <a:buChar char="•"/>
            </a:pPr>
            <a:r>
              <a:rPr lang="en-US" dirty="0" smtClean="0"/>
              <a:t>19 slots/crate for FEBs</a:t>
            </a:r>
            <a:endParaRPr lang="en-US" dirty="0"/>
          </a:p>
        </p:txBody>
      </p:sp>
      <p:sp>
        <p:nvSpPr>
          <p:cNvPr id="12" name="TextBox 11"/>
          <p:cNvSpPr txBox="1"/>
          <p:nvPr/>
        </p:nvSpPr>
        <p:spPr>
          <a:xfrm>
            <a:off x="520700" y="5710019"/>
            <a:ext cx="2816797" cy="923330"/>
          </a:xfrm>
          <a:prstGeom prst="rect">
            <a:avLst/>
          </a:prstGeom>
          <a:noFill/>
        </p:spPr>
        <p:txBody>
          <a:bodyPr wrap="none" rtlCol="0">
            <a:spAutoFit/>
          </a:bodyPr>
          <a:lstStyle/>
          <a:p>
            <a:r>
              <a:rPr lang="en-US" dirty="0" smtClean="0"/>
              <a:t>Conversion factors:</a:t>
            </a:r>
          </a:p>
          <a:p>
            <a:pPr marL="285750" indent="-285750">
              <a:buFont typeface="Arial" charset="0"/>
              <a:buChar char="•"/>
            </a:pPr>
            <a:r>
              <a:rPr lang="en-US" dirty="0" smtClean="0"/>
              <a:t>1 U </a:t>
            </a:r>
            <a:r>
              <a:rPr lang="en-GB" dirty="0"/>
              <a:t>=</a:t>
            </a:r>
            <a:r>
              <a:rPr lang="en-US" dirty="0" smtClean="0"/>
              <a:t> 1.75 in = 44.45 mm</a:t>
            </a:r>
          </a:p>
          <a:p>
            <a:pPr marL="285750" indent="-285750">
              <a:buFont typeface="Arial" charset="0"/>
              <a:buChar char="•"/>
            </a:pPr>
            <a:r>
              <a:rPr lang="en-US" dirty="0" smtClean="0"/>
              <a:t>1 HP = 1/5 in = 5.08 mm</a:t>
            </a:r>
            <a:endParaRPr lang="en-US" dirty="0"/>
          </a:p>
        </p:txBody>
      </p:sp>
      <p:sp>
        <p:nvSpPr>
          <p:cNvPr id="13" name="Rectangle 12"/>
          <p:cNvSpPr/>
          <p:nvPr/>
        </p:nvSpPr>
        <p:spPr>
          <a:xfrm>
            <a:off x="9442014" y="4737010"/>
            <a:ext cx="971521" cy="6516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9225759" y="4389009"/>
            <a:ext cx="1970411" cy="369332"/>
          </a:xfrm>
          <a:prstGeom prst="rect">
            <a:avLst/>
          </a:prstGeom>
          <a:noFill/>
        </p:spPr>
        <p:txBody>
          <a:bodyPr wrap="none" rtlCol="0">
            <a:spAutoFit/>
          </a:bodyPr>
          <a:lstStyle/>
          <a:p>
            <a:r>
              <a:rPr lang="en-US" dirty="0" smtClean="0"/>
              <a:t>3U FEB </a:t>
            </a:r>
            <a:r>
              <a:rPr lang="en-US" dirty="0" smtClean="0"/>
              <a:t>dimensions</a:t>
            </a:r>
            <a:endParaRPr lang="en-US" dirty="0"/>
          </a:p>
        </p:txBody>
      </p:sp>
      <p:cxnSp>
        <p:nvCxnSpPr>
          <p:cNvPr id="15" name="Straight Arrow Connector 14"/>
          <p:cNvCxnSpPr/>
          <p:nvPr/>
        </p:nvCxnSpPr>
        <p:spPr>
          <a:xfrm flipV="1">
            <a:off x="10555154" y="4737010"/>
            <a:ext cx="0" cy="6558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538808" y="4950275"/>
            <a:ext cx="702436" cy="276999"/>
          </a:xfrm>
          <a:prstGeom prst="rect">
            <a:avLst/>
          </a:prstGeom>
          <a:noFill/>
        </p:spPr>
        <p:txBody>
          <a:bodyPr wrap="none" rtlCol="0">
            <a:spAutoFit/>
          </a:bodyPr>
          <a:lstStyle/>
          <a:p>
            <a:r>
              <a:rPr lang="en-US" sz="1200" dirty="0" smtClean="0"/>
              <a:t>100 mm</a:t>
            </a:r>
            <a:endParaRPr lang="en-US" sz="1200" dirty="0"/>
          </a:p>
        </p:txBody>
      </p:sp>
      <p:cxnSp>
        <p:nvCxnSpPr>
          <p:cNvPr id="17" name="Straight Arrow Connector 16"/>
          <p:cNvCxnSpPr/>
          <p:nvPr/>
        </p:nvCxnSpPr>
        <p:spPr>
          <a:xfrm flipV="1">
            <a:off x="9442014" y="5507774"/>
            <a:ext cx="950525"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576556" y="5531043"/>
            <a:ext cx="702436" cy="276999"/>
          </a:xfrm>
          <a:prstGeom prst="rect">
            <a:avLst/>
          </a:prstGeom>
          <a:noFill/>
        </p:spPr>
        <p:txBody>
          <a:bodyPr wrap="none" rtlCol="0">
            <a:spAutoFit/>
          </a:bodyPr>
          <a:lstStyle/>
          <a:p>
            <a:r>
              <a:rPr lang="en-US" sz="1200" dirty="0" smtClean="0"/>
              <a:t>165 mm</a:t>
            </a:r>
            <a:endParaRPr lang="en-US" sz="1200" dirty="0"/>
          </a:p>
        </p:txBody>
      </p:sp>
      <p:sp>
        <p:nvSpPr>
          <p:cNvPr id="19" name="Rectangle 18"/>
          <p:cNvSpPr/>
          <p:nvPr/>
        </p:nvSpPr>
        <p:spPr>
          <a:xfrm>
            <a:off x="8882786" y="4389009"/>
            <a:ext cx="2564258" cy="1419033"/>
          </a:xfrm>
          <a:prstGeom prst="rect">
            <a:avLst/>
          </a:prstGeom>
          <a:noFill/>
          <a:ln w="25400">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918857" y="174788"/>
            <a:ext cx="4259499" cy="646331"/>
          </a:xfrm>
          <a:prstGeom prst="rect">
            <a:avLst/>
          </a:prstGeom>
          <a:noFill/>
        </p:spPr>
        <p:txBody>
          <a:bodyPr wrap="none" rtlCol="0">
            <a:spAutoFit/>
          </a:bodyPr>
          <a:lstStyle/>
          <a:p>
            <a:r>
              <a:rPr lang="en-US" dirty="0" smtClean="0">
                <a:solidFill>
                  <a:srgbClr val="0432FF"/>
                </a:solidFill>
              </a:rPr>
              <a:t>3U</a:t>
            </a:r>
            <a:r>
              <a:rPr lang="en-US" dirty="0" smtClean="0"/>
              <a:t> crates: 4 rows x 4 columns (</a:t>
            </a:r>
            <a:r>
              <a:rPr lang="en-US" dirty="0" smtClean="0">
                <a:solidFill>
                  <a:srgbClr val="0432FF"/>
                </a:solidFill>
              </a:rPr>
              <a:t>shown here</a:t>
            </a:r>
            <a:r>
              <a:rPr lang="en-US" dirty="0" smtClean="0"/>
              <a:t>)</a:t>
            </a:r>
          </a:p>
          <a:p>
            <a:r>
              <a:rPr lang="en-US" dirty="0" smtClean="0">
                <a:solidFill>
                  <a:srgbClr val="0432FF"/>
                </a:solidFill>
              </a:rPr>
              <a:t>4U</a:t>
            </a:r>
            <a:r>
              <a:rPr lang="en-US" dirty="0" smtClean="0"/>
              <a:t> crates: 3 rows x 4 columns</a:t>
            </a:r>
          </a:p>
        </p:txBody>
      </p:sp>
    </p:spTree>
    <p:extLst>
      <p:ext uri="{BB962C8B-B14F-4D97-AF65-F5344CB8AC3E}">
        <p14:creationId xmlns:p14="http://schemas.microsoft.com/office/powerpoint/2010/main" val="682218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27426" y="91267"/>
            <a:ext cx="2606804" cy="523220"/>
          </a:xfrm>
          <a:prstGeom prst="rect">
            <a:avLst/>
          </a:prstGeom>
          <a:noFill/>
        </p:spPr>
        <p:txBody>
          <a:bodyPr wrap="none" rtlCol="0">
            <a:spAutoFit/>
          </a:bodyPr>
          <a:lstStyle/>
          <a:p>
            <a:r>
              <a:rPr lang="en-US" sz="1400" dirty="0" smtClean="0"/>
              <a:t>Electronics (FEB) envelope is: </a:t>
            </a:r>
            <a:endParaRPr lang="en-US" sz="1400" dirty="0" smtClean="0"/>
          </a:p>
          <a:p>
            <a:r>
              <a:rPr lang="en-US" sz="1400" dirty="0" smtClean="0"/>
              <a:t>~</a:t>
            </a:r>
            <a:r>
              <a:rPr lang="en-US" sz="1400" b="1" dirty="0" smtClean="0"/>
              <a:t>1900mm x ~</a:t>
            </a:r>
            <a:r>
              <a:rPr lang="en-US" sz="1400" b="1" u="sng" dirty="0" smtClean="0"/>
              <a:t>200mm</a:t>
            </a:r>
            <a:r>
              <a:rPr lang="en-US" sz="1400" b="1" dirty="0" smtClean="0"/>
              <a:t> x ~600 mm</a:t>
            </a:r>
            <a:endParaRPr lang="en-US" sz="1400" dirty="0" smtClean="0"/>
          </a:p>
        </p:txBody>
      </p:sp>
      <p:sp>
        <p:nvSpPr>
          <p:cNvPr id="6" name="TextBox 5"/>
          <p:cNvSpPr txBox="1"/>
          <p:nvPr/>
        </p:nvSpPr>
        <p:spPr>
          <a:xfrm>
            <a:off x="371475" y="271462"/>
            <a:ext cx="2674130" cy="369332"/>
          </a:xfrm>
          <a:prstGeom prst="rect">
            <a:avLst/>
          </a:prstGeom>
          <a:noFill/>
        </p:spPr>
        <p:txBody>
          <a:bodyPr wrap="none" rtlCol="0">
            <a:spAutoFit/>
          </a:bodyPr>
          <a:lstStyle/>
          <a:p>
            <a:r>
              <a:rPr lang="en-US" b="1" i="1" dirty="0" err="1" smtClean="0">
                <a:solidFill>
                  <a:srgbClr val="FF0000"/>
                </a:solidFill>
              </a:rPr>
              <a:t>sFGD</a:t>
            </a:r>
            <a:r>
              <a:rPr lang="en-US" b="1" i="1" dirty="0" smtClean="0">
                <a:solidFill>
                  <a:srgbClr val="FF0000"/>
                </a:solidFill>
              </a:rPr>
              <a:t> electronics envelope</a:t>
            </a:r>
            <a:endParaRPr lang="en-US" b="1" i="1" dirty="0">
              <a:solidFill>
                <a:srgbClr val="FF0000"/>
              </a:solidFill>
            </a:endParaRPr>
          </a:p>
        </p:txBody>
      </p:sp>
      <p:sp>
        <p:nvSpPr>
          <p:cNvPr id="7" name="Slide Number Placeholder 6"/>
          <p:cNvSpPr>
            <a:spLocks noGrp="1"/>
          </p:cNvSpPr>
          <p:nvPr>
            <p:ph type="sldNum" sz="quarter" idx="12"/>
          </p:nvPr>
        </p:nvSpPr>
        <p:spPr/>
        <p:txBody>
          <a:bodyPr/>
          <a:lstStyle/>
          <a:p>
            <a:fld id="{D16475D5-CD91-E046-9820-3CF8A5AF68D8}" type="slidenum">
              <a:rPr lang="en-US" smtClean="0"/>
              <a:t>7</a:t>
            </a:fld>
            <a:endParaRPr lang="en-US" dirty="0"/>
          </a:p>
        </p:txBody>
      </p:sp>
      <p:sp>
        <p:nvSpPr>
          <p:cNvPr id="12" name="TextBox 11"/>
          <p:cNvSpPr txBox="1"/>
          <p:nvPr/>
        </p:nvSpPr>
        <p:spPr>
          <a:xfrm>
            <a:off x="5646490" y="910846"/>
            <a:ext cx="2478114" cy="369332"/>
          </a:xfrm>
          <a:prstGeom prst="rect">
            <a:avLst/>
          </a:prstGeom>
          <a:noFill/>
        </p:spPr>
        <p:txBody>
          <a:bodyPr wrap="none" rtlCol="0">
            <a:spAutoFit/>
          </a:bodyPr>
          <a:lstStyle/>
          <a:p>
            <a:r>
              <a:rPr lang="en-US" dirty="0" smtClean="0"/>
              <a:t>219 FEB (4 CITIROC/FEB)</a:t>
            </a:r>
            <a:endParaRPr lang="en-US" dirty="0"/>
          </a:p>
        </p:txBody>
      </p:sp>
      <p:sp>
        <p:nvSpPr>
          <p:cNvPr id="13" name="TextBox 12"/>
          <p:cNvSpPr txBox="1"/>
          <p:nvPr/>
        </p:nvSpPr>
        <p:spPr>
          <a:xfrm>
            <a:off x="92003" y="917521"/>
            <a:ext cx="2478114" cy="369332"/>
          </a:xfrm>
          <a:prstGeom prst="rect">
            <a:avLst/>
          </a:prstGeom>
          <a:noFill/>
        </p:spPr>
        <p:txBody>
          <a:bodyPr wrap="none" rtlCol="0">
            <a:spAutoFit/>
          </a:bodyPr>
          <a:lstStyle/>
          <a:p>
            <a:r>
              <a:rPr lang="en-US" smtClean="0"/>
              <a:t>222 FEB (4 CITIROC/FEB)</a:t>
            </a:r>
            <a:endParaRPr lang="en-US"/>
          </a:p>
        </p:txBody>
      </p:sp>
      <p:sp>
        <p:nvSpPr>
          <p:cNvPr id="22" name="TextBox 21"/>
          <p:cNvSpPr txBox="1"/>
          <p:nvPr/>
        </p:nvSpPr>
        <p:spPr>
          <a:xfrm>
            <a:off x="551679" y="1174284"/>
            <a:ext cx="663964" cy="369332"/>
          </a:xfrm>
          <a:prstGeom prst="rect">
            <a:avLst/>
          </a:prstGeom>
          <a:noFill/>
        </p:spPr>
        <p:txBody>
          <a:bodyPr wrap="none" rtlCol="0">
            <a:spAutoFit/>
          </a:bodyPr>
          <a:lstStyle/>
          <a:p>
            <a:r>
              <a:rPr lang="en-US" dirty="0" smtClean="0"/>
              <a:t>2 kW</a:t>
            </a:r>
            <a:endParaRPr lang="en-US" dirty="0"/>
          </a:p>
        </p:txBody>
      </p:sp>
      <p:sp>
        <p:nvSpPr>
          <p:cNvPr id="23" name="TextBox 22"/>
          <p:cNvSpPr txBox="1"/>
          <p:nvPr/>
        </p:nvSpPr>
        <p:spPr>
          <a:xfrm>
            <a:off x="6385557" y="1124750"/>
            <a:ext cx="663964" cy="369332"/>
          </a:xfrm>
          <a:prstGeom prst="rect">
            <a:avLst/>
          </a:prstGeom>
          <a:noFill/>
        </p:spPr>
        <p:txBody>
          <a:bodyPr wrap="none" rtlCol="0">
            <a:spAutoFit/>
          </a:bodyPr>
          <a:lstStyle/>
          <a:p>
            <a:r>
              <a:rPr lang="en-US" dirty="0" smtClean="0"/>
              <a:t>2 kW</a:t>
            </a:r>
            <a:endParaRPr lang="en-US" dirty="0"/>
          </a:p>
        </p:txBody>
      </p:sp>
      <p:pic>
        <p:nvPicPr>
          <p:cNvPr id="2" name="Picture 1"/>
          <p:cNvPicPr>
            <a:picLocks noChangeAspect="1"/>
          </p:cNvPicPr>
          <p:nvPr/>
        </p:nvPicPr>
        <p:blipFill>
          <a:blip r:embed="rId2"/>
          <a:stretch>
            <a:fillRect/>
          </a:stretch>
        </p:blipFill>
        <p:spPr>
          <a:xfrm>
            <a:off x="325398" y="1563580"/>
            <a:ext cx="6853689" cy="4351998"/>
          </a:xfrm>
          <a:prstGeom prst="rect">
            <a:avLst/>
          </a:prstGeom>
        </p:spPr>
      </p:pic>
      <p:pic>
        <p:nvPicPr>
          <p:cNvPr id="21" name="Picture 20"/>
          <p:cNvPicPr>
            <a:picLocks noChangeAspect="1"/>
          </p:cNvPicPr>
          <p:nvPr/>
        </p:nvPicPr>
        <p:blipFill>
          <a:blip r:embed="rId3"/>
          <a:stretch>
            <a:fillRect/>
          </a:stretch>
        </p:blipFill>
        <p:spPr>
          <a:xfrm>
            <a:off x="7067550" y="5331489"/>
            <a:ext cx="3086100" cy="1295400"/>
          </a:xfrm>
          <a:prstGeom prst="rect">
            <a:avLst/>
          </a:prstGeom>
        </p:spPr>
      </p:pic>
      <p:sp>
        <p:nvSpPr>
          <p:cNvPr id="27" name="TextBox 26"/>
          <p:cNvSpPr txBox="1"/>
          <p:nvPr/>
        </p:nvSpPr>
        <p:spPr>
          <a:xfrm rot="379323">
            <a:off x="8821539" y="5107248"/>
            <a:ext cx="702436" cy="276999"/>
          </a:xfrm>
          <a:prstGeom prst="rect">
            <a:avLst/>
          </a:prstGeom>
          <a:noFill/>
        </p:spPr>
        <p:txBody>
          <a:bodyPr wrap="none" rtlCol="0">
            <a:spAutoFit/>
          </a:bodyPr>
          <a:lstStyle/>
          <a:p>
            <a:r>
              <a:rPr lang="en-US" sz="1200" dirty="0" smtClean="0"/>
              <a:t>4</a:t>
            </a:r>
            <a:r>
              <a:rPr lang="en-US" sz="1200" dirty="0"/>
              <a:t>3</a:t>
            </a:r>
            <a:r>
              <a:rPr lang="en-US" sz="1200" dirty="0" smtClean="0"/>
              <a:t>0 mm</a:t>
            </a:r>
            <a:endParaRPr lang="en-US" sz="1200" dirty="0"/>
          </a:p>
        </p:txBody>
      </p:sp>
      <p:cxnSp>
        <p:nvCxnSpPr>
          <p:cNvPr id="28" name="Straight Arrow Connector 27"/>
          <p:cNvCxnSpPr/>
          <p:nvPr/>
        </p:nvCxnSpPr>
        <p:spPr>
          <a:xfrm>
            <a:off x="7925313" y="5231074"/>
            <a:ext cx="2115369" cy="20729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0162919" y="5517747"/>
            <a:ext cx="0" cy="71214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355720" y="5604260"/>
            <a:ext cx="795410" cy="461665"/>
          </a:xfrm>
          <a:prstGeom prst="rect">
            <a:avLst/>
          </a:prstGeom>
          <a:noFill/>
        </p:spPr>
        <p:txBody>
          <a:bodyPr wrap="none" rtlCol="0">
            <a:spAutoFit/>
          </a:bodyPr>
          <a:lstStyle/>
          <a:p>
            <a:r>
              <a:rPr lang="en-US" sz="1200" dirty="0" smtClean="0"/>
              <a:t>3U</a:t>
            </a:r>
          </a:p>
          <a:p>
            <a:r>
              <a:rPr lang="en-US" sz="1200" dirty="0" smtClean="0"/>
              <a:t>(133 mm)</a:t>
            </a:r>
            <a:endParaRPr lang="en-US" sz="1200" dirty="0"/>
          </a:p>
        </p:txBody>
      </p:sp>
      <p:cxnSp>
        <p:nvCxnSpPr>
          <p:cNvPr id="31" name="Straight Arrow Connector 30"/>
          <p:cNvCxnSpPr/>
          <p:nvPr/>
        </p:nvCxnSpPr>
        <p:spPr>
          <a:xfrm flipV="1">
            <a:off x="9839071" y="6307801"/>
            <a:ext cx="323848" cy="28799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18956894">
            <a:off x="10000303" y="6271172"/>
            <a:ext cx="702436" cy="276999"/>
          </a:xfrm>
          <a:prstGeom prst="rect">
            <a:avLst/>
          </a:prstGeom>
          <a:noFill/>
        </p:spPr>
        <p:txBody>
          <a:bodyPr wrap="none" rtlCol="0">
            <a:spAutoFit/>
          </a:bodyPr>
          <a:lstStyle/>
          <a:p>
            <a:r>
              <a:rPr lang="en-US" sz="1200" dirty="0" smtClean="0"/>
              <a:t>175 mm</a:t>
            </a:r>
            <a:endParaRPr lang="en-US" sz="1200" dirty="0"/>
          </a:p>
        </p:txBody>
      </p:sp>
      <p:graphicFrame>
        <p:nvGraphicFramePr>
          <p:cNvPr id="35" name="Table 34"/>
          <p:cNvGraphicFramePr>
            <a:graphicFrameLocks noGrp="1"/>
          </p:cNvGraphicFramePr>
          <p:nvPr>
            <p:extLst/>
          </p:nvPr>
        </p:nvGraphicFramePr>
        <p:xfrm>
          <a:off x="7385538" y="1821063"/>
          <a:ext cx="4724400" cy="3017520"/>
        </p:xfrm>
        <a:graphic>
          <a:graphicData uri="http://schemas.openxmlformats.org/drawingml/2006/table">
            <a:tbl>
              <a:tblPr firstRow="1" bandRow="1">
                <a:tableStyleId>{5C22544A-7EE6-4342-B048-85BDC9FD1C3A}</a:tableStyleId>
              </a:tblPr>
              <a:tblGrid>
                <a:gridCol w="2251791"/>
                <a:gridCol w="962526"/>
                <a:gridCol w="501899"/>
                <a:gridCol w="1008184"/>
              </a:tblGrid>
              <a:tr h="0">
                <a:tc>
                  <a:txBody>
                    <a:bodyPr/>
                    <a:lstStyle/>
                    <a:p>
                      <a:endParaRPr lang="en-US" sz="1200" dirty="0"/>
                    </a:p>
                  </a:txBody>
                  <a:tcPr/>
                </a:tc>
                <a:tc>
                  <a:txBody>
                    <a:bodyPr/>
                    <a:lstStyle/>
                    <a:p>
                      <a:r>
                        <a:rPr lang="en-US" sz="1200" dirty="0" smtClean="0"/>
                        <a:t>MPPC_PCBs</a:t>
                      </a:r>
                      <a:endParaRPr lang="en-US" sz="1200" dirty="0"/>
                    </a:p>
                  </a:txBody>
                  <a:tcPr/>
                </a:tc>
                <a:tc>
                  <a:txBody>
                    <a:bodyPr/>
                    <a:lstStyle/>
                    <a:p>
                      <a:r>
                        <a:rPr lang="en-US" sz="1200" dirty="0" smtClean="0"/>
                        <a:t>FEBs</a:t>
                      </a:r>
                      <a:endParaRPr lang="en-US" sz="1200" dirty="0"/>
                    </a:p>
                  </a:txBody>
                  <a:tcPr/>
                </a:tc>
                <a:tc>
                  <a:txBody>
                    <a:bodyPr/>
                    <a:lstStyle/>
                    <a:p>
                      <a:r>
                        <a:rPr lang="en-US" sz="1200" dirty="0" smtClean="0"/>
                        <a:t>Cable</a:t>
                      </a:r>
                      <a:r>
                        <a:rPr lang="en-US" sz="1200" baseline="0" dirty="0" smtClean="0"/>
                        <a:t> length</a:t>
                      </a:r>
                      <a:endParaRPr lang="en-US" sz="1200" dirty="0"/>
                    </a:p>
                  </a:txBody>
                  <a:tcPr/>
                </a:tc>
              </a:tr>
              <a:tr h="0">
                <a:tc>
                  <a:txBody>
                    <a:bodyPr/>
                    <a:lstStyle/>
                    <a:p>
                      <a:r>
                        <a:rPr lang="en-US" sz="1200" i="1" dirty="0" smtClean="0">
                          <a:solidFill>
                            <a:srgbClr val="FF0000"/>
                          </a:solidFill>
                        </a:rPr>
                        <a:t>Left side (looking downstream)</a:t>
                      </a:r>
                      <a:endParaRPr lang="en-US" sz="1200" i="1" dirty="0">
                        <a:solidFill>
                          <a:srgbClr val="FF0000"/>
                        </a:solidFill>
                      </a:endParaRPr>
                    </a:p>
                  </a:txBody>
                  <a:tcPr/>
                </a:tc>
                <a:tc>
                  <a:txBody>
                    <a:bodyPr/>
                    <a:lstStyle/>
                    <a:p>
                      <a:r>
                        <a:rPr lang="en-US" sz="1200" i="1" dirty="0" smtClean="0">
                          <a:solidFill>
                            <a:srgbClr val="FF0000"/>
                          </a:solidFill>
                        </a:rPr>
                        <a:t>444</a:t>
                      </a:r>
                      <a:endParaRPr lang="en-US" sz="1200" i="1" dirty="0">
                        <a:solidFill>
                          <a:srgbClr val="FF0000"/>
                        </a:solidFill>
                      </a:endParaRPr>
                    </a:p>
                  </a:txBody>
                  <a:tcPr/>
                </a:tc>
                <a:tc>
                  <a:txBody>
                    <a:bodyPr/>
                    <a:lstStyle/>
                    <a:p>
                      <a:r>
                        <a:rPr lang="en-US" sz="1200" i="1" dirty="0" smtClean="0">
                          <a:solidFill>
                            <a:srgbClr val="FF0000"/>
                          </a:solidFill>
                        </a:rPr>
                        <a:t>222</a:t>
                      </a:r>
                      <a:endParaRPr lang="en-US" sz="1200" i="1" dirty="0">
                        <a:solidFill>
                          <a:srgbClr val="FF0000"/>
                        </a:solidFill>
                      </a:endParaRPr>
                    </a:p>
                  </a:txBody>
                  <a:tcPr/>
                </a:tc>
                <a:tc>
                  <a:txBody>
                    <a:bodyPr/>
                    <a:lstStyle/>
                    <a:p>
                      <a:endParaRPr lang="en-US" sz="1200" i="1" dirty="0">
                        <a:solidFill>
                          <a:srgbClr val="FF0000"/>
                        </a:solidFill>
                      </a:endParaRPr>
                    </a:p>
                  </a:txBody>
                  <a:tcPr/>
                </a:tc>
              </a:tr>
              <a:tr h="0">
                <a:tc>
                  <a:txBody>
                    <a:bodyPr/>
                    <a:lstStyle/>
                    <a:p>
                      <a:pPr algn="r"/>
                      <a:r>
                        <a:rPr lang="en-US" sz="1200" dirty="0" smtClean="0"/>
                        <a:t>Top center left</a:t>
                      </a:r>
                      <a:endParaRPr lang="en-US" sz="1200" dirty="0"/>
                    </a:p>
                  </a:txBody>
                  <a:tcPr/>
                </a:tc>
                <a:tc>
                  <a:txBody>
                    <a:bodyPr/>
                    <a:lstStyle/>
                    <a:p>
                      <a:r>
                        <a:rPr lang="en-US" sz="1200" dirty="0" smtClean="0"/>
                        <a:t>138</a:t>
                      </a:r>
                      <a:endParaRPr lang="en-US" sz="1200" dirty="0"/>
                    </a:p>
                  </a:txBody>
                  <a:tcPr/>
                </a:tc>
                <a:tc>
                  <a:txBody>
                    <a:bodyPr/>
                    <a:lstStyle/>
                    <a:p>
                      <a:r>
                        <a:rPr lang="en-US" sz="1200" dirty="0" smtClean="0"/>
                        <a:t>69</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Top edge left</a:t>
                      </a:r>
                      <a:endParaRPr lang="en-US" sz="1200" dirty="0"/>
                    </a:p>
                  </a:txBody>
                  <a:tcPr/>
                </a:tc>
                <a:tc>
                  <a:txBody>
                    <a:bodyPr/>
                    <a:lstStyle/>
                    <a:p>
                      <a:r>
                        <a:rPr lang="en-US" sz="1200" dirty="0" smtClean="0"/>
                        <a:t>138</a:t>
                      </a:r>
                      <a:endParaRPr lang="en-US" sz="1200" dirty="0"/>
                    </a:p>
                  </a:txBody>
                  <a:tcPr/>
                </a:tc>
                <a:tc>
                  <a:txBody>
                    <a:bodyPr/>
                    <a:lstStyle/>
                    <a:p>
                      <a:r>
                        <a:rPr lang="en-US" sz="1200" dirty="0" smtClean="0"/>
                        <a:t>69</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Front left</a:t>
                      </a:r>
                      <a:endParaRPr lang="en-US" sz="1200" dirty="0"/>
                    </a:p>
                  </a:txBody>
                  <a:tcPr/>
                </a:tc>
                <a:tc>
                  <a:txBody>
                    <a:bodyPr/>
                    <a:lstStyle/>
                    <a:p>
                      <a:r>
                        <a:rPr lang="en-US" sz="1200" dirty="0" smtClean="0"/>
                        <a:t>84</a:t>
                      </a:r>
                      <a:endParaRPr lang="en-US" sz="1200" dirty="0"/>
                    </a:p>
                  </a:txBody>
                  <a:tcPr/>
                </a:tc>
                <a:tc>
                  <a:txBody>
                    <a:bodyPr/>
                    <a:lstStyle/>
                    <a:p>
                      <a:r>
                        <a:rPr lang="en-US" sz="1200" dirty="0" smtClean="0"/>
                        <a:t>42</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Side left</a:t>
                      </a:r>
                      <a:endParaRPr lang="en-US" sz="1200" dirty="0"/>
                    </a:p>
                  </a:txBody>
                  <a:tcPr/>
                </a:tc>
                <a:tc>
                  <a:txBody>
                    <a:bodyPr/>
                    <a:lstStyle/>
                    <a:p>
                      <a:r>
                        <a:rPr lang="en-US" sz="1200" dirty="0" smtClean="0"/>
                        <a:t>84</a:t>
                      </a:r>
                      <a:endParaRPr lang="en-US" sz="1200" dirty="0"/>
                    </a:p>
                  </a:txBody>
                  <a:tcPr/>
                </a:tc>
                <a:tc>
                  <a:txBody>
                    <a:bodyPr/>
                    <a:lstStyle/>
                    <a:p>
                      <a:r>
                        <a:rPr lang="en-US" sz="1200" dirty="0" smtClean="0"/>
                        <a:t>42</a:t>
                      </a:r>
                      <a:endParaRPr lang="en-US" sz="1200" dirty="0"/>
                    </a:p>
                  </a:txBody>
                  <a:tcPr/>
                </a:tc>
                <a:tc>
                  <a:txBody>
                    <a:bodyPr/>
                    <a:lstStyle/>
                    <a:p>
                      <a:r>
                        <a:rPr lang="en-US" sz="1200" dirty="0" smtClean="0"/>
                        <a:t>TBD</a:t>
                      </a:r>
                      <a:endParaRPr lang="en-US" sz="1200" dirty="0"/>
                    </a:p>
                  </a:txBody>
                  <a:tcPr/>
                </a:tc>
              </a:tr>
              <a:tr h="0">
                <a:tc>
                  <a:txBody>
                    <a:bodyPr/>
                    <a:lstStyle/>
                    <a:p>
                      <a:r>
                        <a:rPr lang="en-US" sz="1200" i="1" dirty="0" smtClean="0">
                          <a:solidFill>
                            <a:srgbClr val="FF0000"/>
                          </a:solidFill>
                        </a:rPr>
                        <a:t>Right side (looking downstream)</a:t>
                      </a:r>
                      <a:endParaRPr lang="en-US" sz="1200" i="1" dirty="0">
                        <a:solidFill>
                          <a:srgbClr val="FF0000"/>
                        </a:solidFill>
                      </a:endParaRPr>
                    </a:p>
                  </a:txBody>
                  <a:tcPr/>
                </a:tc>
                <a:tc>
                  <a:txBody>
                    <a:bodyPr/>
                    <a:lstStyle/>
                    <a:p>
                      <a:r>
                        <a:rPr lang="en-US" sz="1200" i="1" dirty="0" smtClean="0">
                          <a:solidFill>
                            <a:srgbClr val="FF0000"/>
                          </a:solidFill>
                        </a:rPr>
                        <a:t>437</a:t>
                      </a:r>
                      <a:endParaRPr lang="en-US" sz="1200" i="1" dirty="0">
                        <a:solidFill>
                          <a:srgbClr val="FF0000"/>
                        </a:solidFill>
                      </a:endParaRPr>
                    </a:p>
                  </a:txBody>
                  <a:tcPr/>
                </a:tc>
                <a:tc>
                  <a:txBody>
                    <a:bodyPr/>
                    <a:lstStyle/>
                    <a:p>
                      <a:r>
                        <a:rPr lang="en-US" sz="1200" i="1" dirty="0" smtClean="0">
                          <a:solidFill>
                            <a:srgbClr val="FF0000"/>
                          </a:solidFill>
                        </a:rPr>
                        <a:t>219</a:t>
                      </a:r>
                      <a:endParaRPr lang="en-US" sz="1200" i="1" dirty="0">
                        <a:solidFill>
                          <a:srgbClr val="FF0000"/>
                        </a:solidFill>
                      </a:endParaRPr>
                    </a:p>
                  </a:txBody>
                  <a:tcPr/>
                </a:tc>
                <a:tc>
                  <a:txBody>
                    <a:bodyPr/>
                    <a:lstStyle/>
                    <a:p>
                      <a:endParaRPr lang="en-US" sz="1200" dirty="0"/>
                    </a:p>
                  </a:txBody>
                  <a:tcPr/>
                </a:tc>
              </a:tr>
              <a:tr h="0">
                <a:tc>
                  <a:txBody>
                    <a:bodyPr/>
                    <a:lstStyle/>
                    <a:p>
                      <a:pPr algn="r"/>
                      <a:r>
                        <a:rPr lang="en-US" sz="1200" dirty="0" smtClean="0"/>
                        <a:t>Top center right</a:t>
                      </a:r>
                      <a:endParaRPr lang="en-US" sz="1200" dirty="0"/>
                    </a:p>
                  </a:txBody>
                  <a:tcPr/>
                </a:tc>
                <a:tc>
                  <a:txBody>
                    <a:bodyPr/>
                    <a:lstStyle/>
                    <a:p>
                      <a:r>
                        <a:rPr lang="en-US" sz="1200" dirty="0" smtClean="0"/>
                        <a:t>138</a:t>
                      </a:r>
                      <a:endParaRPr lang="en-US" sz="1200" dirty="0"/>
                    </a:p>
                  </a:txBody>
                  <a:tcPr/>
                </a:tc>
                <a:tc>
                  <a:txBody>
                    <a:bodyPr/>
                    <a:lstStyle/>
                    <a:p>
                      <a:r>
                        <a:rPr lang="en-US" sz="1200" dirty="0" smtClean="0"/>
                        <a:t>69</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Top edge right</a:t>
                      </a:r>
                      <a:endParaRPr lang="en-US" sz="1200" dirty="0"/>
                    </a:p>
                  </a:txBody>
                  <a:tcPr/>
                </a:tc>
                <a:tc>
                  <a:txBody>
                    <a:bodyPr/>
                    <a:lstStyle/>
                    <a:p>
                      <a:r>
                        <a:rPr lang="en-US" sz="1200" dirty="0" smtClean="0"/>
                        <a:t>138</a:t>
                      </a:r>
                      <a:endParaRPr lang="en-US" sz="1200" dirty="0"/>
                    </a:p>
                  </a:txBody>
                  <a:tcPr/>
                </a:tc>
                <a:tc>
                  <a:txBody>
                    <a:bodyPr/>
                    <a:lstStyle/>
                    <a:p>
                      <a:r>
                        <a:rPr lang="en-US" sz="1200" dirty="0" smtClean="0"/>
                        <a:t>69</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Front right</a:t>
                      </a:r>
                      <a:endParaRPr lang="en-US" sz="1200" dirty="0"/>
                    </a:p>
                  </a:txBody>
                  <a:tcPr/>
                </a:tc>
                <a:tc>
                  <a:txBody>
                    <a:bodyPr/>
                    <a:lstStyle/>
                    <a:p>
                      <a:r>
                        <a:rPr lang="en-US" sz="1200" dirty="0" smtClean="0"/>
                        <a:t>84</a:t>
                      </a:r>
                      <a:endParaRPr lang="en-US" sz="1200" dirty="0"/>
                    </a:p>
                  </a:txBody>
                  <a:tcPr/>
                </a:tc>
                <a:tc>
                  <a:txBody>
                    <a:bodyPr/>
                    <a:lstStyle/>
                    <a:p>
                      <a:r>
                        <a:rPr lang="en-US" sz="1200" dirty="0" smtClean="0"/>
                        <a:t>42</a:t>
                      </a:r>
                      <a:endParaRPr lang="en-US" sz="1200" dirty="0"/>
                    </a:p>
                  </a:txBody>
                  <a:tcPr/>
                </a:tc>
                <a:tc>
                  <a:txBody>
                    <a:bodyPr/>
                    <a:lstStyle/>
                    <a:p>
                      <a:r>
                        <a:rPr lang="en-US" sz="1200" dirty="0" smtClean="0"/>
                        <a:t>TBD</a:t>
                      </a:r>
                      <a:endParaRPr lang="en-US" sz="1200" dirty="0"/>
                    </a:p>
                  </a:txBody>
                  <a:tcPr/>
                </a:tc>
              </a:tr>
              <a:tr h="0">
                <a:tc>
                  <a:txBody>
                    <a:bodyPr/>
                    <a:lstStyle/>
                    <a:p>
                      <a:pPr algn="r"/>
                      <a:r>
                        <a:rPr lang="en-US" sz="1200" dirty="0" smtClean="0"/>
                        <a:t>Side right</a:t>
                      </a:r>
                      <a:endParaRPr lang="en-US" sz="1200" dirty="0"/>
                    </a:p>
                  </a:txBody>
                  <a:tcPr/>
                </a:tc>
                <a:tc>
                  <a:txBody>
                    <a:bodyPr/>
                    <a:lstStyle/>
                    <a:p>
                      <a:r>
                        <a:rPr lang="en-US" sz="1200" dirty="0" smtClean="0"/>
                        <a:t>77</a:t>
                      </a:r>
                      <a:endParaRPr lang="en-US" sz="1200" dirty="0"/>
                    </a:p>
                  </a:txBody>
                  <a:tcPr/>
                </a:tc>
                <a:tc>
                  <a:txBody>
                    <a:bodyPr/>
                    <a:lstStyle/>
                    <a:p>
                      <a:r>
                        <a:rPr lang="en-US" sz="1200" dirty="0" smtClean="0"/>
                        <a:t>39</a:t>
                      </a:r>
                      <a:endParaRPr lang="en-US" sz="1200" dirty="0"/>
                    </a:p>
                  </a:txBody>
                  <a:tcPr/>
                </a:tc>
                <a:tc>
                  <a:txBody>
                    <a:bodyPr/>
                    <a:lstStyle/>
                    <a:p>
                      <a:r>
                        <a:rPr lang="en-US" sz="1200" dirty="0" smtClean="0"/>
                        <a:t>TBD</a:t>
                      </a:r>
                      <a:endParaRPr lang="en-US" sz="1200" dirty="0"/>
                    </a:p>
                  </a:txBody>
                  <a:tcPr/>
                </a:tc>
              </a:tr>
            </a:tbl>
          </a:graphicData>
        </a:graphic>
      </p:graphicFrame>
      <p:sp>
        <p:nvSpPr>
          <p:cNvPr id="36" name="TextBox 35"/>
          <p:cNvSpPr txBox="1"/>
          <p:nvPr/>
        </p:nvSpPr>
        <p:spPr>
          <a:xfrm>
            <a:off x="4303865" y="6442223"/>
            <a:ext cx="4163384" cy="369332"/>
          </a:xfrm>
          <a:prstGeom prst="rect">
            <a:avLst/>
          </a:prstGeom>
          <a:noFill/>
        </p:spPr>
        <p:txBody>
          <a:bodyPr wrap="none" rtlCol="0">
            <a:spAutoFit/>
          </a:bodyPr>
          <a:lstStyle/>
          <a:p>
            <a:r>
              <a:rPr lang="en-US" dirty="0" smtClean="0"/>
              <a:t>Standard kit “flexible” </a:t>
            </a:r>
            <a:r>
              <a:rPr lang="en-US" dirty="0" err="1" smtClean="0"/>
              <a:t>Schroff</a:t>
            </a:r>
            <a:r>
              <a:rPr lang="en-US" dirty="0" smtClean="0"/>
              <a:t> </a:t>
            </a:r>
            <a:r>
              <a:rPr lang="en-US" dirty="0" err="1" smtClean="0"/>
              <a:t>EuropacPRO</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81160308"/>
              </p:ext>
            </p:extLst>
          </p:nvPr>
        </p:nvGraphicFramePr>
        <p:xfrm>
          <a:off x="8226707" y="68317"/>
          <a:ext cx="3883231" cy="1259840"/>
        </p:xfrm>
        <a:graphic>
          <a:graphicData uri="http://schemas.openxmlformats.org/drawingml/2006/table">
            <a:tbl>
              <a:tblPr firstRow="1" bandRow="1">
                <a:tableStyleId>{5C22544A-7EE6-4342-B048-85BDC9FD1C3A}</a:tableStyleId>
              </a:tblPr>
              <a:tblGrid>
                <a:gridCol w="973777"/>
                <a:gridCol w="1104405"/>
                <a:gridCol w="878774"/>
                <a:gridCol w="926275"/>
              </a:tblGrid>
              <a:tr h="370840">
                <a:tc>
                  <a:txBody>
                    <a:bodyPr/>
                    <a:lstStyle/>
                    <a:p>
                      <a:r>
                        <a:rPr lang="en-US" sz="1400" dirty="0" smtClean="0"/>
                        <a:t>Crate slots</a:t>
                      </a:r>
                      <a:endParaRPr lang="en-US" sz="1400" dirty="0"/>
                    </a:p>
                  </a:txBody>
                  <a:tcPr/>
                </a:tc>
                <a:tc>
                  <a:txBody>
                    <a:bodyPr/>
                    <a:lstStyle/>
                    <a:p>
                      <a:r>
                        <a:rPr lang="en-US" sz="1400" dirty="0" smtClean="0"/>
                        <a:t>Occupied</a:t>
                      </a:r>
                      <a:r>
                        <a:rPr lang="en-US" sz="1400" baseline="0" dirty="0" smtClean="0"/>
                        <a:t> slots - FEB</a:t>
                      </a:r>
                      <a:endParaRPr lang="en-US" sz="1400" dirty="0"/>
                    </a:p>
                  </a:txBody>
                  <a:tcPr/>
                </a:tc>
                <a:tc>
                  <a:txBody>
                    <a:bodyPr/>
                    <a:lstStyle/>
                    <a:p>
                      <a:r>
                        <a:rPr lang="en-US" sz="1400" dirty="0" smtClean="0"/>
                        <a:t>3U </a:t>
                      </a:r>
                    </a:p>
                    <a:p>
                      <a:r>
                        <a:rPr lang="en-US" sz="1400" dirty="0" smtClean="0"/>
                        <a:t>free</a:t>
                      </a:r>
                      <a:r>
                        <a:rPr lang="en-US" sz="1400" baseline="0" dirty="0" smtClean="0"/>
                        <a:t> slots</a:t>
                      </a:r>
                      <a:endParaRPr lang="en-US" sz="1400" dirty="0"/>
                    </a:p>
                  </a:txBody>
                  <a:tcPr/>
                </a:tc>
                <a:tc>
                  <a:txBody>
                    <a:bodyPr/>
                    <a:lstStyle/>
                    <a:p>
                      <a:r>
                        <a:rPr lang="en-US" sz="1400" dirty="0" smtClean="0"/>
                        <a:t>4U </a:t>
                      </a:r>
                    </a:p>
                    <a:p>
                      <a:r>
                        <a:rPr lang="en-US" sz="1400" dirty="0" smtClean="0"/>
                        <a:t>free slots</a:t>
                      </a:r>
                      <a:endParaRPr lang="en-US" sz="1400" dirty="0"/>
                    </a:p>
                  </a:txBody>
                  <a:tcPr/>
                </a:tc>
              </a:tr>
              <a:tr h="370840">
                <a:tc>
                  <a:txBody>
                    <a:bodyPr/>
                    <a:lstStyle/>
                    <a:p>
                      <a:r>
                        <a:rPr lang="en-US" sz="1400" dirty="0" smtClean="0"/>
                        <a:t>Left side</a:t>
                      </a:r>
                      <a:endParaRPr lang="en-US" sz="1400" dirty="0"/>
                    </a:p>
                  </a:txBody>
                  <a:tcPr/>
                </a:tc>
                <a:tc>
                  <a:txBody>
                    <a:bodyPr/>
                    <a:lstStyle/>
                    <a:p>
                      <a:r>
                        <a:rPr lang="en-US" sz="1400" dirty="0" smtClean="0"/>
                        <a:t>222</a:t>
                      </a:r>
                      <a:endParaRPr lang="en-US" sz="1400" dirty="0"/>
                    </a:p>
                  </a:txBody>
                  <a:tcPr/>
                </a:tc>
                <a:tc>
                  <a:txBody>
                    <a:bodyPr/>
                    <a:lstStyle/>
                    <a:p>
                      <a:r>
                        <a:rPr lang="en-US" sz="1400" dirty="0" smtClean="0"/>
                        <a:t>82</a:t>
                      </a:r>
                      <a:endParaRPr lang="en-US" sz="1400" dirty="0"/>
                    </a:p>
                  </a:txBody>
                  <a:tcPr/>
                </a:tc>
                <a:tc>
                  <a:txBody>
                    <a:bodyPr/>
                    <a:lstStyle/>
                    <a:p>
                      <a:r>
                        <a:rPr lang="en-US" sz="1400" dirty="0" smtClean="0">
                          <a:solidFill>
                            <a:srgbClr val="0432FF"/>
                          </a:solidFill>
                        </a:rPr>
                        <a:t>6</a:t>
                      </a:r>
                      <a:endParaRPr lang="en-US" sz="1400" dirty="0">
                        <a:solidFill>
                          <a:srgbClr val="0432FF"/>
                        </a:solidFill>
                      </a:endParaRPr>
                    </a:p>
                  </a:txBody>
                  <a:tcPr/>
                </a:tc>
              </a:tr>
              <a:tr h="370840">
                <a:tc>
                  <a:txBody>
                    <a:bodyPr/>
                    <a:lstStyle/>
                    <a:p>
                      <a:r>
                        <a:rPr lang="en-US" sz="1400" dirty="0" smtClean="0"/>
                        <a:t>Right side</a:t>
                      </a:r>
                      <a:endParaRPr lang="en-US" sz="1400" dirty="0"/>
                    </a:p>
                  </a:txBody>
                  <a:tcPr/>
                </a:tc>
                <a:tc>
                  <a:txBody>
                    <a:bodyPr/>
                    <a:lstStyle/>
                    <a:p>
                      <a:r>
                        <a:rPr lang="en-US" sz="1400" dirty="0" smtClean="0"/>
                        <a:t>219</a:t>
                      </a:r>
                      <a:endParaRPr lang="en-US" sz="1400" dirty="0"/>
                    </a:p>
                  </a:txBody>
                  <a:tcPr/>
                </a:tc>
                <a:tc>
                  <a:txBody>
                    <a:bodyPr/>
                    <a:lstStyle/>
                    <a:p>
                      <a:r>
                        <a:rPr lang="en-US" sz="1400" dirty="0" smtClean="0"/>
                        <a:t>85</a:t>
                      </a:r>
                      <a:endParaRPr lang="en-US" sz="1400" dirty="0"/>
                    </a:p>
                  </a:txBody>
                  <a:tcPr/>
                </a:tc>
                <a:tc>
                  <a:txBody>
                    <a:bodyPr/>
                    <a:lstStyle/>
                    <a:p>
                      <a:r>
                        <a:rPr lang="en-US" sz="1400" dirty="0" smtClean="0">
                          <a:solidFill>
                            <a:srgbClr val="0432FF"/>
                          </a:solidFill>
                        </a:rPr>
                        <a:t>9</a:t>
                      </a:r>
                      <a:endParaRPr lang="en-US" sz="1400" dirty="0">
                        <a:solidFill>
                          <a:srgbClr val="0432FF"/>
                        </a:solidFill>
                      </a:endParaRPr>
                    </a:p>
                  </a:txBody>
                  <a:tcPr/>
                </a:tc>
              </a:tr>
            </a:tbl>
          </a:graphicData>
        </a:graphic>
      </p:graphicFrame>
    </p:spTree>
    <p:extLst>
      <p:ext uri="{BB962C8B-B14F-4D97-AF65-F5344CB8AC3E}">
        <p14:creationId xmlns:p14="http://schemas.microsoft.com/office/powerpoint/2010/main" val="1253221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16475D5-CD91-E046-9820-3CF8A5AF68D8}" type="slidenum">
              <a:rPr lang="en-US" smtClean="0"/>
              <a:t>8</a:t>
            </a:fld>
            <a:endParaRPr lang="en-US"/>
          </a:p>
        </p:txBody>
      </p:sp>
      <p:sp>
        <p:nvSpPr>
          <p:cNvPr id="46" name="TextBox 45"/>
          <p:cNvSpPr txBox="1"/>
          <p:nvPr/>
        </p:nvSpPr>
        <p:spPr>
          <a:xfrm>
            <a:off x="322952" y="-9878"/>
            <a:ext cx="1196161" cy="369332"/>
          </a:xfrm>
          <a:prstGeom prst="rect">
            <a:avLst/>
          </a:prstGeom>
          <a:noFill/>
        </p:spPr>
        <p:txBody>
          <a:bodyPr wrap="none" rtlCol="0">
            <a:spAutoFit/>
          </a:bodyPr>
          <a:lstStyle/>
          <a:p>
            <a:r>
              <a:rPr lang="en-US" b="1" i="1" dirty="0" smtClean="0">
                <a:solidFill>
                  <a:srgbClr val="FF0000"/>
                </a:solidFill>
              </a:rPr>
              <a:t>FEB layout</a:t>
            </a:r>
            <a:endParaRPr lang="en-US" b="1" i="1" dirty="0">
              <a:solidFill>
                <a:srgbClr val="FF0000"/>
              </a:solidFill>
            </a:endParaRPr>
          </a:p>
        </p:txBody>
      </p:sp>
      <p:sp>
        <p:nvSpPr>
          <p:cNvPr id="47" name="Rectangle 46"/>
          <p:cNvSpPr/>
          <p:nvPr/>
        </p:nvSpPr>
        <p:spPr>
          <a:xfrm>
            <a:off x="5435159" y="915224"/>
            <a:ext cx="2188799" cy="358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5655375" y="142078"/>
            <a:ext cx="1062855" cy="369332"/>
          </a:xfrm>
          <a:prstGeom prst="rect">
            <a:avLst/>
          </a:prstGeom>
          <a:noFill/>
        </p:spPr>
        <p:txBody>
          <a:bodyPr wrap="none" rtlCol="0">
            <a:spAutoFit/>
          </a:bodyPr>
          <a:lstStyle/>
          <a:p>
            <a:r>
              <a:rPr lang="en-US" dirty="0" err="1" smtClean="0"/>
              <a:t>sFGD</a:t>
            </a:r>
            <a:r>
              <a:rPr lang="en-US" dirty="0" smtClean="0"/>
              <a:t> </a:t>
            </a:r>
            <a:r>
              <a:rPr lang="en-US" dirty="0" smtClean="0"/>
              <a:t>FEB</a:t>
            </a:r>
            <a:endParaRPr lang="en-US" dirty="0"/>
          </a:p>
        </p:txBody>
      </p:sp>
      <p:cxnSp>
        <p:nvCxnSpPr>
          <p:cNvPr id="51" name="Straight Arrow Connector 50"/>
          <p:cNvCxnSpPr/>
          <p:nvPr/>
        </p:nvCxnSpPr>
        <p:spPr>
          <a:xfrm flipV="1">
            <a:off x="5217387" y="4710573"/>
            <a:ext cx="2476915" cy="2"/>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243152" y="4541296"/>
            <a:ext cx="497252" cy="338554"/>
          </a:xfrm>
          <a:prstGeom prst="rect">
            <a:avLst/>
          </a:prstGeom>
          <a:solidFill>
            <a:schemeClr val="bg1"/>
          </a:solidFill>
        </p:spPr>
        <p:txBody>
          <a:bodyPr wrap="none" rtlCol="0">
            <a:spAutoFit/>
          </a:bodyPr>
          <a:lstStyle/>
          <a:p>
            <a:r>
              <a:rPr lang="en-US" sz="1600" dirty="0" smtClean="0"/>
              <a:t>100</a:t>
            </a:r>
            <a:endParaRPr lang="en-US" sz="1600" dirty="0"/>
          </a:p>
        </p:txBody>
      </p:sp>
      <p:cxnSp>
        <p:nvCxnSpPr>
          <p:cNvPr id="59" name="Straight Arrow Connector 58"/>
          <p:cNvCxnSpPr/>
          <p:nvPr/>
        </p:nvCxnSpPr>
        <p:spPr>
          <a:xfrm>
            <a:off x="8010664" y="915224"/>
            <a:ext cx="16166" cy="3795349"/>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7742748" y="2538708"/>
            <a:ext cx="497252" cy="338554"/>
          </a:xfrm>
          <a:prstGeom prst="rect">
            <a:avLst/>
          </a:prstGeom>
          <a:solidFill>
            <a:schemeClr val="bg1"/>
          </a:solidFill>
        </p:spPr>
        <p:txBody>
          <a:bodyPr wrap="none" rtlCol="0">
            <a:spAutoFit/>
          </a:bodyPr>
          <a:lstStyle/>
          <a:p>
            <a:r>
              <a:rPr lang="en-US" sz="1600" dirty="0" smtClean="0"/>
              <a:t>170</a:t>
            </a:r>
            <a:endParaRPr lang="en-US" sz="1600" dirty="0"/>
          </a:p>
        </p:txBody>
      </p:sp>
      <p:sp>
        <p:nvSpPr>
          <p:cNvPr id="63" name="TextBox 62"/>
          <p:cNvSpPr txBox="1"/>
          <p:nvPr/>
        </p:nvSpPr>
        <p:spPr>
          <a:xfrm>
            <a:off x="2335189" y="423422"/>
            <a:ext cx="1815888" cy="369332"/>
          </a:xfrm>
          <a:prstGeom prst="rect">
            <a:avLst/>
          </a:prstGeom>
          <a:noFill/>
        </p:spPr>
        <p:txBody>
          <a:bodyPr wrap="square" rtlCol="0">
            <a:spAutoFit/>
          </a:bodyPr>
          <a:lstStyle/>
          <a:p>
            <a:r>
              <a:rPr lang="en-US" dirty="0" smtClean="0"/>
              <a:t>Baby MIND FEB </a:t>
            </a:r>
            <a:endParaRPr lang="en-US" dirty="0"/>
          </a:p>
        </p:txBody>
      </p:sp>
      <p:pic>
        <p:nvPicPr>
          <p:cNvPr id="2" name="Picture 1"/>
          <p:cNvPicPr>
            <a:picLocks noChangeAspect="1"/>
          </p:cNvPicPr>
          <p:nvPr/>
        </p:nvPicPr>
        <p:blipFill>
          <a:blip r:embed="rId2"/>
          <a:stretch>
            <a:fillRect/>
          </a:stretch>
        </p:blipFill>
        <p:spPr>
          <a:xfrm>
            <a:off x="524623" y="915224"/>
            <a:ext cx="4578008" cy="3585524"/>
          </a:xfrm>
          <a:prstGeom prst="rect">
            <a:avLst/>
          </a:prstGeom>
        </p:spPr>
      </p:pic>
      <p:sp>
        <p:nvSpPr>
          <p:cNvPr id="56" name="Rectangle 55"/>
          <p:cNvSpPr/>
          <p:nvPr/>
        </p:nvSpPr>
        <p:spPr>
          <a:xfrm>
            <a:off x="8513133" y="915224"/>
            <a:ext cx="3100935" cy="358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 name="Straight Arrow Connector 59"/>
          <p:cNvCxnSpPr/>
          <p:nvPr/>
        </p:nvCxnSpPr>
        <p:spPr>
          <a:xfrm>
            <a:off x="8513133" y="4682635"/>
            <a:ext cx="3100935" cy="27938"/>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9982200" y="4541296"/>
            <a:ext cx="497252" cy="338554"/>
          </a:xfrm>
          <a:prstGeom prst="rect">
            <a:avLst/>
          </a:prstGeom>
          <a:solidFill>
            <a:schemeClr val="bg1"/>
          </a:solidFill>
        </p:spPr>
        <p:txBody>
          <a:bodyPr wrap="none" rtlCol="0">
            <a:spAutoFit/>
          </a:bodyPr>
          <a:lstStyle/>
          <a:p>
            <a:r>
              <a:rPr lang="en-US" sz="1600" smtClean="0"/>
              <a:t>144</a:t>
            </a:r>
            <a:endParaRPr lang="en-US" sz="1600" dirty="0"/>
          </a:p>
        </p:txBody>
      </p:sp>
      <p:sp>
        <p:nvSpPr>
          <p:cNvPr id="53" name="TextBox 52"/>
          <p:cNvSpPr txBox="1"/>
          <p:nvPr/>
        </p:nvSpPr>
        <p:spPr>
          <a:xfrm>
            <a:off x="6372891" y="561283"/>
            <a:ext cx="449162" cy="369332"/>
          </a:xfrm>
          <a:prstGeom prst="rect">
            <a:avLst/>
          </a:prstGeom>
          <a:noFill/>
        </p:spPr>
        <p:txBody>
          <a:bodyPr wrap="none" rtlCol="0">
            <a:spAutoFit/>
          </a:bodyPr>
          <a:lstStyle/>
          <a:p>
            <a:r>
              <a:rPr lang="en-US" smtClean="0"/>
              <a:t>3U</a:t>
            </a:r>
            <a:endParaRPr lang="en-US"/>
          </a:p>
        </p:txBody>
      </p:sp>
      <p:sp>
        <p:nvSpPr>
          <p:cNvPr id="62" name="TextBox 61"/>
          <p:cNvSpPr txBox="1"/>
          <p:nvPr/>
        </p:nvSpPr>
        <p:spPr>
          <a:xfrm>
            <a:off x="9982200" y="561281"/>
            <a:ext cx="449162" cy="369332"/>
          </a:xfrm>
          <a:prstGeom prst="rect">
            <a:avLst/>
          </a:prstGeom>
          <a:noFill/>
        </p:spPr>
        <p:txBody>
          <a:bodyPr wrap="none" rtlCol="0">
            <a:spAutoFit/>
          </a:bodyPr>
          <a:lstStyle/>
          <a:p>
            <a:r>
              <a:rPr lang="en-US" dirty="0"/>
              <a:t>4</a:t>
            </a:r>
            <a:r>
              <a:rPr lang="en-US" dirty="0" smtClean="0"/>
              <a:t>U</a:t>
            </a:r>
            <a:endParaRPr lang="en-US" dirty="0"/>
          </a:p>
        </p:txBody>
      </p:sp>
      <p:sp>
        <p:nvSpPr>
          <p:cNvPr id="55" name="TextBox 54"/>
          <p:cNvSpPr txBox="1"/>
          <p:nvPr/>
        </p:nvSpPr>
        <p:spPr>
          <a:xfrm>
            <a:off x="1009403" y="5070764"/>
            <a:ext cx="4313168" cy="923330"/>
          </a:xfrm>
          <a:prstGeom prst="rect">
            <a:avLst/>
          </a:prstGeom>
          <a:noFill/>
        </p:spPr>
        <p:txBody>
          <a:bodyPr wrap="none" rtlCol="0">
            <a:spAutoFit/>
          </a:bodyPr>
          <a:lstStyle/>
          <a:p>
            <a:r>
              <a:rPr lang="en-US" dirty="0" smtClean="0"/>
              <a:t>What connectors on </a:t>
            </a:r>
            <a:r>
              <a:rPr lang="en-US" dirty="0" err="1" smtClean="0"/>
              <a:t>sFGD</a:t>
            </a:r>
            <a:r>
              <a:rPr lang="en-US" dirty="0" smtClean="0"/>
              <a:t> demo board</a:t>
            </a:r>
          </a:p>
          <a:p>
            <a:r>
              <a:rPr lang="en-US" dirty="0" smtClean="0"/>
              <a:t>What connectors on </a:t>
            </a:r>
            <a:r>
              <a:rPr lang="en-US" dirty="0" err="1" smtClean="0"/>
              <a:t>sFGD</a:t>
            </a:r>
            <a:r>
              <a:rPr lang="en-US" dirty="0" smtClean="0"/>
              <a:t> production board</a:t>
            </a:r>
          </a:p>
          <a:p>
            <a:r>
              <a:rPr lang="en-US" dirty="0" smtClean="0"/>
              <a:t>Connector dimensions??</a:t>
            </a:r>
            <a:endParaRPr lang="en-US" dirty="0"/>
          </a:p>
        </p:txBody>
      </p:sp>
      <p:sp>
        <p:nvSpPr>
          <p:cNvPr id="64" name="Rectangle 63"/>
          <p:cNvSpPr/>
          <p:nvPr/>
        </p:nvSpPr>
        <p:spPr>
          <a:xfrm>
            <a:off x="5533901" y="842629"/>
            <a:ext cx="2006930" cy="13785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8686812" y="846155"/>
            <a:ext cx="2784751" cy="134333"/>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8411130" y="101006"/>
            <a:ext cx="3263970"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dirty="0" smtClean="0"/>
              <a:t>All connectors on one edge only!</a:t>
            </a:r>
            <a:endParaRPr lang="en-US" dirty="0"/>
          </a:p>
        </p:txBody>
      </p:sp>
      <p:sp>
        <p:nvSpPr>
          <p:cNvPr id="67" name="TextBox 66"/>
          <p:cNvSpPr txBox="1"/>
          <p:nvPr/>
        </p:nvSpPr>
        <p:spPr>
          <a:xfrm>
            <a:off x="5443450" y="5055707"/>
            <a:ext cx="6334299" cy="1477328"/>
          </a:xfrm>
          <a:prstGeom prst="rect">
            <a:avLst/>
          </a:prstGeom>
          <a:noFill/>
        </p:spPr>
        <p:txBody>
          <a:bodyPr wrap="square" rtlCol="0">
            <a:spAutoFit/>
          </a:bodyPr>
          <a:lstStyle/>
          <a:p>
            <a:r>
              <a:rPr lang="en-US" dirty="0" smtClean="0"/>
              <a:t>e.g.:  SAMTEC edge mount</a:t>
            </a:r>
          </a:p>
          <a:p>
            <a:r>
              <a:rPr lang="en-US" dirty="0" smtClean="0"/>
              <a:t>ERM8-075-EM2 = 65 mm  </a:t>
            </a:r>
            <a:br>
              <a:rPr lang="en-US" dirty="0" smtClean="0"/>
            </a:br>
            <a:r>
              <a:rPr lang="en-US" dirty="0" smtClean="0"/>
              <a:t>	(150 pins for 128 MPPC connections + 4 HV + GND)</a:t>
            </a:r>
          </a:p>
          <a:p>
            <a:r>
              <a:rPr lang="en-US" dirty="0" smtClean="0"/>
              <a:t>ERM8-020-EM2 = 25 mm</a:t>
            </a:r>
          </a:p>
          <a:p>
            <a:r>
              <a:rPr lang="en-US" dirty="0"/>
              <a:t>	</a:t>
            </a:r>
            <a:r>
              <a:rPr lang="en-US" dirty="0" smtClean="0"/>
              <a:t>(40 pins for LV distr. + SYNC 2pairs+ COM 2/3 pairs)</a:t>
            </a:r>
          </a:p>
        </p:txBody>
      </p:sp>
    </p:spTree>
    <p:extLst>
      <p:ext uri="{BB962C8B-B14F-4D97-AF65-F5344CB8AC3E}">
        <p14:creationId xmlns:p14="http://schemas.microsoft.com/office/powerpoint/2010/main" val="1328203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Two candidates have been proposed, the Altera Aria X and the Xilinx </a:t>
            </a:r>
            <a:r>
              <a:rPr lang="en-GB" dirty="0" err="1"/>
              <a:t>Artix</a:t>
            </a:r>
            <a:r>
              <a:rPr lang="en-GB" dirty="0"/>
              <a:t>. No choice is being made at this stage. A comparative study will be made in order to inform the selection process. The selection will be made on the basis of technical performance and the experience of the people involved in the design and firmware tasks. Some of the criteria include footprint, power consumption, compatibility with the existing Baby MIND architecture, firmware implementation, newness and planned obsolescence of the product by manufacturer.</a:t>
            </a:r>
          </a:p>
          <a:p>
            <a:endParaRPr lang="en-US" dirty="0"/>
          </a:p>
        </p:txBody>
      </p:sp>
      <p:sp>
        <p:nvSpPr>
          <p:cNvPr id="4" name="TextBox 3"/>
          <p:cNvSpPr txBox="1"/>
          <p:nvPr/>
        </p:nvSpPr>
        <p:spPr>
          <a:xfrm>
            <a:off x="322952" y="-9878"/>
            <a:ext cx="1354858" cy="369332"/>
          </a:xfrm>
          <a:prstGeom prst="rect">
            <a:avLst/>
          </a:prstGeom>
          <a:noFill/>
        </p:spPr>
        <p:txBody>
          <a:bodyPr wrap="none" rtlCol="0">
            <a:spAutoFit/>
          </a:bodyPr>
          <a:lstStyle/>
          <a:p>
            <a:r>
              <a:rPr lang="en-US" b="1" i="1" dirty="0" smtClean="0">
                <a:solidFill>
                  <a:srgbClr val="FF0000"/>
                </a:solidFill>
              </a:rPr>
              <a:t>FPGA choice</a:t>
            </a:r>
            <a:endParaRPr lang="en-US" b="1" i="1" dirty="0">
              <a:solidFill>
                <a:srgbClr val="FF0000"/>
              </a:solidFill>
            </a:endParaRPr>
          </a:p>
        </p:txBody>
      </p:sp>
      <p:sp>
        <p:nvSpPr>
          <p:cNvPr id="2" name="Slide Number Placeholder 1"/>
          <p:cNvSpPr>
            <a:spLocks noGrp="1"/>
          </p:cNvSpPr>
          <p:nvPr>
            <p:ph type="sldNum" sz="quarter" idx="12"/>
          </p:nvPr>
        </p:nvSpPr>
        <p:spPr/>
        <p:txBody>
          <a:bodyPr/>
          <a:lstStyle/>
          <a:p>
            <a:fld id="{BFEDBF8E-E7BC-BD49-9D9C-47CA5084968E}" type="slidenum">
              <a:rPr lang="en-US" smtClean="0"/>
              <a:t>9</a:t>
            </a:fld>
            <a:endParaRPr lang="en-US"/>
          </a:p>
        </p:txBody>
      </p:sp>
    </p:spTree>
    <p:extLst>
      <p:ext uri="{BB962C8B-B14F-4D97-AF65-F5344CB8AC3E}">
        <p14:creationId xmlns:p14="http://schemas.microsoft.com/office/powerpoint/2010/main" val="2079062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4479</TotalTime>
  <Words>1245</Words>
  <Application>Microsoft Macintosh PowerPoint</Application>
  <PresentationFormat>Widescreen</PresentationFormat>
  <Paragraphs>180</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Calibri Light</vt:lpstr>
      <vt:lpstr>Mangal</vt:lpstr>
      <vt:lpstr>Arial</vt:lpstr>
      <vt:lpstr>Office Theme</vt:lpstr>
      <vt:lpstr>sFGD electronics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sFGD electronics</dc:title>
  <dc:creator>Microsoft Office User</dc:creator>
  <cp:lastModifiedBy>Microsoft Office User</cp:lastModifiedBy>
  <cp:revision>21</cp:revision>
  <cp:lastPrinted>2019-06-25T09:41:39Z</cp:lastPrinted>
  <dcterms:created xsi:type="dcterms:W3CDTF">2019-06-25T09:26:41Z</dcterms:created>
  <dcterms:modified xsi:type="dcterms:W3CDTF">2019-06-28T12:06:19Z</dcterms:modified>
</cp:coreProperties>
</file>