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5" r:id="rId2"/>
    <p:sldId id="287" r:id="rId3"/>
    <p:sldId id="340" r:id="rId4"/>
    <p:sldId id="338" r:id="rId5"/>
    <p:sldId id="339" r:id="rId6"/>
    <p:sldId id="336" r:id="rId7"/>
    <p:sldId id="341" r:id="rId8"/>
    <p:sldId id="342" r:id="rId9"/>
    <p:sldId id="349" r:id="rId10"/>
    <p:sldId id="337" r:id="rId11"/>
    <p:sldId id="343" r:id="rId12"/>
    <p:sldId id="345" r:id="rId13"/>
    <p:sldId id="344" r:id="rId14"/>
    <p:sldId id="335" r:id="rId15"/>
    <p:sldId id="260" r:id="rId16"/>
    <p:sldId id="346" r:id="rId17"/>
    <p:sldId id="348" r:id="rId18"/>
    <p:sldId id="347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DFC"/>
    <a:srgbClr val="FF61F9"/>
    <a:srgbClr val="647AE3"/>
    <a:srgbClr val="49FA48"/>
    <a:srgbClr val="FEAFD4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4"/>
    <p:restoredTop sz="94542"/>
  </p:normalViewPr>
  <p:slideViewPr>
    <p:cSldViewPr snapToGrid="0" snapToObjects="1">
      <p:cViewPr varScale="1">
        <p:scale>
          <a:sx n="109" d="100"/>
          <a:sy n="109" d="100"/>
        </p:scale>
        <p:origin x="1032" y="1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D2510-A10B-E641-A421-25551CF3D041}" type="datetimeFigureOut">
              <a:rPr lang="en-US" smtClean="0"/>
              <a:t>7/11/19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8B3EC-1B4B-E34C-917A-5EBFABD7B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62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54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82178"/>
            <a:ext cx="7965175" cy="560741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857251"/>
            <a:ext cx="8763034" cy="3643313"/>
          </a:xfrm>
        </p:spPr>
        <p:txBody>
          <a:bodyPr/>
          <a:lstStyle>
            <a:lvl1pPr marL="135000" indent="-140400">
              <a:spcBef>
                <a:spcPts val="1200"/>
              </a:spcBef>
              <a:spcAft>
                <a:spcPts val="450"/>
              </a:spcAft>
              <a:buFont typeface="Arial"/>
              <a:buChar char="•"/>
              <a:defRPr sz="1200" b="1">
                <a:solidFill>
                  <a:srgbClr val="0055A0"/>
                </a:solidFill>
              </a:defRPr>
            </a:lvl1pPr>
            <a:lvl2pPr marL="286200" indent="-145800">
              <a:spcBef>
                <a:spcPts val="0"/>
              </a:spcBef>
              <a:spcAft>
                <a:spcPts val="225"/>
              </a:spcAft>
              <a:buClrTx/>
              <a:buSzPct val="100000"/>
              <a:buFont typeface="Arial"/>
              <a:buChar char="•"/>
              <a:defRPr sz="1125"/>
            </a:lvl2pPr>
            <a:lvl3pPr>
              <a:spcBef>
                <a:spcPts val="0"/>
              </a:spcBef>
              <a:spcAft>
                <a:spcPts val="150"/>
              </a:spcAft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4625870"/>
            <a:ext cx="539496" cy="40005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05978"/>
            <a:ext cx="619098" cy="56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4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425148" y="4771783"/>
            <a:ext cx="2677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60320" y="4771783"/>
            <a:ext cx="254261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8286"/>
          <a:stretch/>
        </p:blipFill>
        <p:spPr>
          <a:xfrm>
            <a:off x="0" y="4519749"/>
            <a:ext cx="9144000" cy="62375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8298"/>
            <a:ext cx="8226854" cy="54564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43691" y="731521"/>
            <a:ext cx="8869680" cy="368583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512612" y="4771783"/>
            <a:ext cx="259032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90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833" y="662783"/>
            <a:ext cx="7550332" cy="1574295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Beam Quality Tracking</a:t>
            </a:r>
            <a:br>
              <a:rPr lang="en-US" sz="4800" b="1" dirty="0"/>
            </a:br>
            <a:r>
              <a:rPr lang="en-US" sz="4800" b="1" dirty="0"/>
              <a:t>in the PS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63286" y="2572335"/>
            <a:ext cx="8817427" cy="1528935"/>
          </a:xfrm>
        </p:spPr>
        <p:txBody>
          <a:bodyPr anchor="ctr">
            <a:noAutofit/>
          </a:bodyPr>
          <a:lstStyle/>
          <a:p>
            <a:pPr algn="ctr"/>
            <a:r>
              <a:rPr lang="en-US" sz="2400" dirty="0"/>
              <a:t>Frank Tecker, for the PS Beam Commissioning WG</a:t>
            </a:r>
          </a:p>
        </p:txBody>
      </p:sp>
    </p:spTree>
    <p:extLst>
      <p:ext uri="{BB962C8B-B14F-4D97-AF65-F5344CB8AC3E}">
        <p14:creationId xmlns:p14="http://schemas.microsoft.com/office/powerpoint/2010/main" val="214690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5A3F1-0AC7-2541-821F-322401FF5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7657E-19E0-0241-83BE-B8E08D6C2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691" y="731521"/>
            <a:ext cx="8869680" cy="387564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Many beam measurements are logged in DB</a:t>
            </a:r>
            <a:br>
              <a:rPr lang="en-US" dirty="0"/>
            </a:br>
            <a:r>
              <a:rPr lang="en-US" dirty="0"/>
              <a:t>(intensity, losses, wire scans, …)</a:t>
            </a:r>
          </a:p>
          <a:p>
            <a:endParaRPr lang="en-US" dirty="0"/>
          </a:p>
          <a:p>
            <a:r>
              <a:rPr lang="en-US" dirty="0"/>
              <a:t>Some private scripts to look at long-term evolution (</a:t>
            </a:r>
            <a:r>
              <a:rPr lang="en-US" dirty="0" err="1"/>
              <a:t>J.Dalla</a:t>
            </a:r>
            <a:r>
              <a:rPr lang="en-US" dirty="0"/>
              <a:t>-Costa, </a:t>
            </a:r>
            <a:r>
              <a:rPr lang="en-US" dirty="0" err="1"/>
              <a:t>O.Hans</a:t>
            </a:r>
            <a:r>
              <a:rPr lang="en-US" dirty="0"/>
              <a:t>, </a:t>
            </a:r>
            <a:r>
              <a:rPr lang="en-US" dirty="0" err="1"/>
              <a:t>F.Tecker</a:t>
            </a:r>
            <a:r>
              <a:rPr lang="en-US" dirty="0"/>
              <a:t>)</a:t>
            </a:r>
          </a:p>
          <a:p>
            <a:r>
              <a:rPr lang="en-US" dirty="0"/>
              <a:t>Occasionally used</a:t>
            </a:r>
          </a:p>
          <a:p>
            <a:endParaRPr lang="en-US" dirty="0"/>
          </a:p>
          <a:p>
            <a:r>
              <a:rPr lang="en-US" dirty="0" err="1"/>
              <a:t>NToF</a:t>
            </a:r>
            <a:r>
              <a:rPr lang="en-US" dirty="0"/>
              <a:t> integrated intensity</a:t>
            </a:r>
            <a:br>
              <a:rPr lang="en-US" dirty="0"/>
            </a:br>
            <a:r>
              <a:rPr lang="en-US" dirty="0"/>
              <a:t>statistics web page</a:t>
            </a:r>
          </a:p>
          <a:p>
            <a:r>
              <a:rPr lang="en-US" dirty="0"/>
              <a:t>Intensity evolution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9717D-3F9A-464B-AF13-050BB23BFA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33695-7F64-0743-AB7B-BDF3C7F50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A2CDB-807C-D048-839A-854FD6CDF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1D4E39-1F37-B147-9A04-6D1958CBB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689" y="2631706"/>
            <a:ext cx="4047131" cy="2135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343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EEFF8-54C7-C94C-B67A-B439E9ACF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emittance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71F6E-7986-7244-B787-5648F3A19F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beam emittance measurements by the wire scanner</a:t>
            </a:r>
          </a:p>
          <a:p>
            <a:r>
              <a:rPr lang="en-US" dirty="0"/>
              <a:t>Injection/Flat top</a:t>
            </a:r>
          </a:p>
          <a:p>
            <a:r>
              <a:rPr lang="en-US" dirty="0"/>
              <a:t>3 measurements</a:t>
            </a:r>
            <a:br>
              <a:rPr lang="en-US" dirty="0"/>
            </a:br>
            <a:r>
              <a:rPr lang="en-US" dirty="0"/>
              <a:t>for average</a:t>
            </a:r>
          </a:p>
          <a:p>
            <a:r>
              <a:rPr lang="en-US" dirty="0"/>
              <a:t>Logged for LHC</a:t>
            </a:r>
            <a:br>
              <a:rPr lang="en-US" dirty="0"/>
            </a:br>
            <a:r>
              <a:rPr lang="en-US" dirty="0"/>
              <a:t>super table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B83F2-6C2D-9941-A434-C67BC510FA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4A83A-E338-2C48-9B17-AF7EC53A80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01D41-F8DB-0446-847F-52B141DC87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A1AF97-77AD-6248-A160-6EB7E50B23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684" y="1746738"/>
            <a:ext cx="5541315" cy="302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421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FC43E-53C7-F542-84B1-C1681B9C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for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ECB8A-A485-7948-903D-5A4C5127A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31521"/>
            <a:ext cx="9013371" cy="3685834"/>
          </a:xfrm>
        </p:spPr>
        <p:txBody>
          <a:bodyPr>
            <a:normAutofit/>
          </a:bodyPr>
          <a:lstStyle/>
          <a:p>
            <a:pPr indent="-313200"/>
            <a:r>
              <a:rPr lang="en-US" sz="1800" dirty="0"/>
              <a:t>Intensity at various times in the cycle =&gt; transmission</a:t>
            </a:r>
          </a:p>
          <a:p>
            <a:pPr indent="-313200"/>
            <a:r>
              <a:rPr lang="en-US" sz="1800" dirty="0"/>
              <a:t>Emittance (from WS, regular for LHC, otherwise occasional)</a:t>
            </a:r>
          </a:p>
          <a:p>
            <a:pPr indent="-313200"/>
            <a:r>
              <a:rPr lang="en-US" sz="1800" dirty="0"/>
              <a:t>Longitudinal (Emittance, momentum spread, splitting, injection oscillations, satellite population, extracted bunch length)</a:t>
            </a:r>
          </a:p>
          <a:p>
            <a:pPr indent="-313200"/>
            <a:r>
              <a:rPr lang="en-US" sz="1800" dirty="0"/>
              <a:t>Losses (BLMs, integrated, along the cycle, time windows)</a:t>
            </a:r>
          </a:p>
          <a:p>
            <a:pPr indent="-313200"/>
            <a:r>
              <a:rPr lang="en-US" sz="1800" dirty="0"/>
              <a:t>Radiation monitors</a:t>
            </a:r>
          </a:p>
          <a:p>
            <a:pPr indent="-313200"/>
            <a:r>
              <a:rPr lang="en-US" sz="1800" dirty="0"/>
              <a:t>Orbit / Trajectory (mean / RMS along the cycle, </a:t>
            </a:r>
            <a:r>
              <a:rPr lang="en-US" sz="1800" dirty="0" err="1"/>
              <a:t>wrt</a:t>
            </a:r>
            <a:r>
              <a:rPr lang="en-US" sz="1800" dirty="0"/>
              <a:t> reference) – TT2 (5-turn MTE)</a:t>
            </a:r>
          </a:p>
          <a:p>
            <a:pPr indent="-313200"/>
            <a:r>
              <a:rPr lang="en-US" sz="1800" dirty="0"/>
              <a:t>Injection oscillation amplitude</a:t>
            </a:r>
          </a:p>
          <a:p>
            <a:pPr indent="-313200"/>
            <a:r>
              <a:rPr lang="en-US" sz="1800" dirty="0"/>
              <a:t>Spill structure (MTE TT2, EAST)</a:t>
            </a:r>
          </a:p>
          <a:p>
            <a:pPr indent="-313200"/>
            <a:r>
              <a:rPr lang="en-US" sz="1800" dirty="0"/>
              <a:t>Tunes (offline, online for MTE splitting)</a:t>
            </a:r>
          </a:p>
          <a:p>
            <a:pPr indent="-313200"/>
            <a:r>
              <a:rPr lang="en-US" sz="1800"/>
              <a:t>B-field, PFWs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F26DD-52B1-3C48-8BB3-5047F927E7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8CB19-FE6B-504A-A819-6F57BAF38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22257-D0EE-CB4D-B7B0-73DF1B0A56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720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AAD97-E46C-2A4E-A47D-A0464AC42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Post-LS2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78962-8C6C-B04F-BD3D-AACCE8438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691" y="731521"/>
            <a:ext cx="8869680" cy="3805310"/>
          </a:xfrm>
        </p:spPr>
        <p:txBody>
          <a:bodyPr>
            <a:normAutofit lnSpcReduction="10000"/>
          </a:bodyPr>
          <a:lstStyle/>
          <a:p>
            <a:r>
              <a:rPr lang="en-US" sz="1800" dirty="0">
                <a:solidFill>
                  <a:srgbClr val="00B050"/>
                </a:solidFill>
              </a:rPr>
              <a:t>BQM</a:t>
            </a:r>
          </a:p>
          <a:p>
            <a:pPr lvl="1"/>
            <a:r>
              <a:rPr lang="en-US" sz="1800" dirty="0"/>
              <a:t>In a first phase longitudinal beam parameters only</a:t>
            </a:r>
          </a:p>
          <a:p>
            <a:pPr lvl="1"/>
            <a:r>
              <a:rPr lang="en-US" sz="1800" dirty="0"/>
              <a:t>Up to now no available wall-current monitor (WCM) channel</a:t>
            </a:r>
          </a:p>
          <a:p>
            <a:pPr lvl="1"/>
            <a:r>
              <a:rPr lang="en-US" sz="1800" dirty="0"/>
              <a:t>Additional WCM to be installed after LS2</a:t>
            </a:r>
          </a:p>
          <a:p>
            <a:pPr lvl="2"/>
            <a:r>
              <a:rPr lang="en-US" sz="1600" dirty="0"/>
              <a:t>Hardware copy of the existing WCM, preparation started</a:t>
            </a:r>
          </a:p>
          <a:p>
            <a:pPr lvl="2"/>
            <a:r>
              <a:rPr lang="en-US" sz="1600" dirty="0"/>
              <a:t>Cables pulled</a:t>
            </a:r>
          </a:p>
          <a:p>
            <a:pPr lvl="1"/>
            <a:r>
              <a:rPr lang="en-US" sz="1800" dirty="0"/>
              <a:t>Longitudinal parameters of the beam only defined during the very last turns! =&gt; Too late to dump in the PS</a:t>
            </a:r>
            <a:br>
              <a:rPr lang="en-US" sz="1800" dirty="0"/>
            </a:br>
            <a:r>
              <a:rPr lang="en-US" sz="1800" dirty="0"/>
              <a:t>=&gt; only “flag” the beam and dump it  in the SPS</a:t>
            </a:r>
          </a:p>
          <a:p>
            <a:r>
              <a:rPr lang="en-US" sz="1800" dirty="0">
                <a:solidFill>
                  <a:srgbClr val="00B050"/>
                </a:solidFill>
              </a:rPr>
              <a:t>Additional logging</a:t>
            </a:r>
          </a:p>
          <a:p>
            <a:pPr lvl="1"/>
            <a:r>
              <a:rPr lang="en-US" sz="1800" dirty="0"/>
              <a:t>Emittance from BGIs (non-destructive! =&gt; online)</a:t>
            </a:r>
          </a:p>
          <a:p>
            <a:pPr lvl="1"/>
            <a:r>
              <a:rPr lang="en-US" sz="1800" b="1" dirty="0" err="1"/>
              <a:t>SuperCycle</a:t>
            </a:r>
            <a:r>
              <a:rPr lang="en-US" sz="1800" b="1" dirty="0"/>
              <a:t> composition </a:t>
            </a:r>
            <a:r>
              <a:rPr lang="en-US" sz="1800" dirty="0"/>
              <a:t>with </a:t>
            </a:r>
            <a:r>
              <a:rPr lang="en-US" sz="1800" b="1" dirty="0"/>
              <a:t>LSA users!</a:t>
            </a:r>
          </a:p>
          <a:p>
            <a:pPr lvl="1"/>
            <a:r>
              <a:rPr lang="en-US" sz="1800" dirty="0"/>
              <a:t>Intensity points intermediate plateau</a:t>
            </a:r>
          </a:p>
          <a:p>
            <a:pPr lvl="1"/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C66B9-233C-BF4B-B13F-E68BC57272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7061E-9462-2D48-AECC-D7D46A8309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F69D6-4AC9-3B4C-BD43-85B7E3AB89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033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690" y="623944"/>
            <a:ext cx="9000309" cy="3876803"/>
          </a:xfrm>
        </p:spPr>
        <p:txBody>
          <a:bodyPr>
            <a:normAutofit fontScale="92500" lnSpcReduction="10000"/>
          </a:bodyPr>
          <a:lstStyle/>
          <a:p>
            <a:pPr marL="385776" indent="-349200"/>
            <a:r>
              <a:rPr lang="en-GB" dirty="0">
                <a:solidFill>
                  <a:srgbClr val="00B050"/>
                </a:solidFill>
              </a:rPr>
              <a:t>Online BQM: </a:t>
            </a:r>
            <a:r>
              <a:rPr lang="en-GB" dirty="0">
                <a:solidFill>
                  <a:srgbClr val="0070C0"/>
                </a:solidFill>
              </a:rPr>
              <a:t>Individual programs to follow evolution</a:t>
            </a:r>
          </a:p>
          <a:p>
            <a:pPr marL="36576" indent="0">
              <a:buNone/>
            </a:pPr>
            <a:r>
              <a:rPr lang="en-GB" dirty="0">
                <a:solidFill>
                  <a:srgbClr val="0070C0"/>
                </a:solidFill>
              </a:rPr>
              <a:t>		      some occasional measurements</a:t>
            </a:r>
          </a:p>
          <a:p>
            <a:pPr marL="385776" indent="-349200"/>
            <a:r>
              <a:rPr lang="en-GB" dirty="0">
                <a:solidFill>
                  <a:srgbClr val="00B050"/>
                </a:solidFill>
              </a:rPr>
              <a:t>Offline BQM: </a:t>
            </a:r>
          </a:p>
          <a:p>
            <a:pPr marL="797256" lvl="1" indent="-349200"/>
            <a:r>
              <a:rPr lang="en-GB" dirty="0">
                <a:solidFill>
                  <a:srgbClr val="0070C0"/>
                </a:solidFill>
              </a:rPr>
              <a:t>LHC beam emittance for </a:t>
            </a:r>
            <a:r>
              <a:rPr lang="en-GB" dirty="0" err="1">
                <a:solidFill>
                  <a:srgbClr val="0070C0"/>
                </a:solidFill>
              </a:rPr>
              <a:t>Supertable</a:t>
            </a:r>
            <a:endParaRPr lang="en-GB" dirty="0">
              <a:solidFill>
                <a:srgbClr val="0070C0"/>
              </a:solidFill>
            </a:endParaRPr>
          </a:p>
          <a:p>
            <a:pPr marL="797256" lvl="1" indent="-349200"/>
            <a:r>
              <a:rPr lang="en-GB" dirty="0">
                <a:solidFill>
                  <a:srgbClr val="0070C0"/>
                </a:solidFill>
              </a:rPr>
              <a:t>Intensity, MTE spill, tune, losses, etc. logged</a:t>
            </a:r>
          </a:p>
          <a:p>
            <a:pPr marL="797256" lvl="1" indent="-349200"/>
            <a:r>
              <a:rPr lang="en-GB" dirty="0">
                <a:solidFill>
                  <a:srgbClr val="0070C0"/>
                </a:solidFill>
              </a:rPr>
              <a:t>Occasional analysis by scripts</a:t>
            </a:r>
          </a:p>
          <a:p>
            <a:pPr marL="797256" lvl="1" indent="-349200"/>
            <a:endParaRPr lang="en-GB" dirty="0">
              <a:solidFill>
                <a:srgbClr val="0070C0"/>
              </a:solidFill>
            </a:endParaRPr>
          </a:p>
          <a:p>
            <a:pPr marL="385776" indent="-349200"/>
            <a:r>
              <a:rPr lang="en-GB" dirty="0">
                <a:solidFill>
                  <a:srgbClr val="00B050"/>
                </a:solidFill>
              </a:rPr>
              <a:t>Post-LS2: </a:t>
            </a:r>
            <a:r>
              <a:rPr lang="en-GB" dirty="0">
                <a:solidFill>
                  <a:srgbClr val="0070C0"/>
                </a:solidFill>
              </a:rPr>
              <a:t>BQM to be added</a:t>
            </a:r>
          </a:p>
          <a:p>
            <a:pPr marL="797256" lvl="1" indent="-349200"/>
            <a:r>
              <a:rPr lang="en-GB" dirty="0">
                <a:solidFill>
                  <a:srgbClr val="0070C0"/>
                </a:solidFill>
              </a:rPr>
              <a:t>Common tool is welcome</a:t>
            </a:r>
          </a:p>
          <a:p>
            <a:pPr marL="385776" indent="-349200"/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3370001" y="4771783"/>
            <a:ext cx="1600200" cy="273844"/>
          </a:xfrm>
        </p:spPr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030066" y="4767263"/>
            <a:ext cx="2736395" cy="273844"/>
          </a:xfrm>
        </p:spPr>
        <p:txBody>
          <a:bodyPr/>
          <a:lstStyle/>
          <a:p>
            <a:r>
              <a:rPr lang="en-GB"/>
              <a:t>PS Beam Quality Tracking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17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944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EA431-D1C0-A046-B93D-F3C3B78FD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details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3F0EA-D7DD-6645-821E-6C04D4688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base"/>
            <a:r>
              <a:rPr lang="en-US" sz="1800" dirty="0">
                <a:solidFill>
                  <a:srgbClr val="1F4D78"/>
                </a:solidFill>
                <a:latin typeface="Calibri Light" panose="020F0302020204030204" pitchFamily="34" charset="0"/>
              </a:rPr>
              <a:t>Intensity - online:</a:t>
            </a:r>
            <a:r>
              <a:rPr lang="en-US" sz="1800" dirty="0">
                <a:solidFill>
                  <a:srgbClr val="000000"/>
                </a:solidFill>
                <a:latin typeface="Calibri Light" panose="020F0302020204030204" pitchFamily="34" charset="0"/>
              </a:rPr>
              <a:t> 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Before/after Injection 1/2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Start/End intermediate flat top – after start 2</a:t>
            </a:r>
            <a:r>
              <a:rPr lang="en-US" sz="1000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nd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ramp (BCT Hotspots and CTIM to be added)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Before/after Transition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Start Flat top (BCT Hotspot and CTIM to be added)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Before/after Extraction 1/2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TT2 (several BCTs) </a:t>
            </a:r>
          </a:p>
          <a:p>
            <a:pPr fontAlgn="base"/>
            <a:r>
              <a:rPr lang="en-US" sz="1800" dirty="0">
                <a:solidFill>
                  <a:srgbClr val="1F4D78"/>
                </a:solidFill>
                <a:latin typeface="Calibri Light" panose="020F0302020204030204" pitchFamily="34" charset="0"/>
              </a:rPr>
              <a:t>Transmission - online:</a:t>
            </a:r>
            <a:r>
              <a:rPr lang="en-US" sz="1800" dirty="0">
                <a:solidFill>
                  <a:srgbClr val="000000"/>
                </a:solidFill>
                <a:latin typeface="Calibri Light" panose="020F0302020204030204" pitchFamily="34" charset="0"/>
              </a:rPr>
              <a:t> 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To be defined from the above </a:t>
            </a:r>
          </a:p>
          <a:p>
            <a:pPr fontAlgn="base"/>
            <a:r>
              <a:rPr lang="en-US" sz="1800" dirty="0">
                <a:solidFill>
                  <a:srgbClr val="1F4D78"/>
                </a:solidFill>
                <a:latin typeface="Calibri Light" panose="020F0302020204030204" pitchFamily="34" charset="0"/>
              </a:rPr>
              <a:t>Emittance:</a:t>
            </a:r>
            <a:r>
              <a:rPr lang="en-US" sz="1800" dirty="0">
                <a:solidFill>
                  <a:srgbClr val="000000"/>
                </a:solidFill>
                <a:latin typeface="Calibri Light" panose="020F0302020204030204" pitchFamily="34" charset="0"/>
              </a:rPr>
              <a:t> 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Regular WS measurements of LHC beam by the operators for offline, also MTE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Occasionally for other beams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Eventually BGI (non-destructive!) - same times as intensity points </a:t>
            </a:r>
          </a:p>
        </p:txBody>
      </p:sp>
    </p:spTree>
    <p:extLst>
      <p:ext uri="{BB962C8B-B14F-4D97-AF65-F5344CB8AC3E}">
        <p14:creationId xmlns:p14="http://schemas.microsoft.com/office/powerpoint/2010/main" val="2432561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EA431-D1C0-A046-B93D-F3C3B78FD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details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3F0EA-D7DD-6645-821E-6C04D4688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en-US" sz="1800" dirty="0">
                <a:solidFill>
                  <a:srgbClr val="1F4D78"/>
                </a:solidFill>
                <a:latin typeface="Calibri Light" panose="020F0302020204030204" pitchFamily="34" charset="0"/>
              </a:rPr>
              <a:t>Longitudinal:</a:t>
            </a:r>
            <a:r>
              <a:rPr lang="en-US" sz="1800" dirty="0">
                <a:solidFill>
                  <a:srgbClr val="000000"/>
                </a:solidFill>
                <a:latin typeface="Calibri Light" panose="020F0302020204030204" pitchFamily="34" charset="0"/>
              </a:rPr>
              <a:t> 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Cycle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Reference measurements with </a:t>
            </a:r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Tomoscope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(RF manipulations, injection oscillation, ...) - on demand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Longitudinal emittance and </a:t>
            </a:r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SigmaP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/P via </a:t>
            </a:r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Tomoscope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- fixed C-time, on demand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Evaluation of satellite population (ghosts) via </a:t>
            </a:r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Tomoscope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/BSM - fixed C-time, on demand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Bunch length (and </a:t>
            </a:r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SigmaP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/P - Abel transform – some development needed ) via BSM - fixed C-time, online and </a:t>
            </a:r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realtime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RF signals and loops (RF voltage, phase, synchro...) - all cycle, online and </a:t>
            </a:r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realtime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Extraction 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Bunch splitting symmetry at extraction (intensity in different bunches) via BSM – later on BQM </a:t>
            </a:r>
          </a:p>
          <a:p>
            <a:pPr lvl="1" fontAlgn="base">
              <a:buClr>
                <a:srgbClr val="0055A0"/>
              </a:buClr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Bunch length at extraction</a:t>
            </a:r>
          </a:p>
          <a:p>
            <a:pPr lvl="0" fontAlgn="base">
              <a:buClr>
                <a:srgbClr val="0055A0"/>
              </a:buClr>
            </a:pPr>
            <a:r>
              <a:rPr lang="en-US" sz="1800" dirty="0">
                <a:solidFill>
                  <a:srgbClr val="1F4D78"/>
                </a:solidFill>
                <a:latin typeface="Calibri Light" panose="020F0302020204030204" pitchFamily="34" charset="0"/>
              </a:rPr>
              <a:t>Losses - online:</a:t>
            </a:r>
            <a:r>
              <a:rPr lang="en-US" sz="1800" dirty="0">
                <a:solidFill>
                  <a:srgbClr val="000000"/>
                </a:solidFill>
                <a:latin typeface="Calibri Light" panose="020F0302020204030204" pitchFamily="34" charset="0"/>
              </a:rPr>
              <a:t> </a:t>
            </a:r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 fontAlgn="base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BLMs in ring and TT2, EAST, total losses during beam presence </a:t>
            </a:r>
          </a:p>
          <a:p>
            <a:pPr lvl="1" fontAlgn="base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Injection, transition (local or global)? </a:t>
            </a:r>
          </a:p>
          <a:p>
            <a:pPr lvl="1" fontAlgn="base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Radiation monitors ?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448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EA431-D1C0-A046-B93D-F3C3B78FD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details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3F0EA-D7DD-6645-821E-6C04D4688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en-US" sz="1600" dirty="0">
                <a:solidFill>
                  <a:srgbClr val="1F4D78"/>
                </a:solidFill>
                <a:latin typeface="Calibri Light" panose="020F0302020204030204" pitchFamily="34" charset="0"/>
              </a:rPr>
              <a:t>Orbit/Trajectory - online: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</a:rPr>
              <a:t> 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Orbit mean and RMS along the cycle (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wrt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 reference)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Injection oscillation amplitude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Trajectory TT2 (MTE for 5 turns) </a:t>
            </a:r>
          </a:p>
          <a:p>
            <a:pPr fontAlgn="base"/>
            <a:r>
              <a:rPr lang="en-US" sz="1600" dirty="0">
                <a:solidFill>
                  <a:srgbClr val="1F4D78"/>
                </a:solidFill>
                <a:latin typeface="Calibri Light" panose="020F0302020204030204" pitchFamily="34" charset="0"/>
              </a:rPr>
              <a:t>Spill structure - online: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</a:rPr>
              <a:t> 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MTE spill in TT2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EAST spill </a:t>
            </a:r>
          </a:p>
          <a:p>
            <a:pPr fontAlgn="base"/>
            <a:r>
              <a:rPr lang="en-US" sz="1600" dirty="0">
                <a:solidFill>
                  <a:srgbClr val="1F4D78"/>
                </a:solidFill>
                <a:latin typeface="Calibri Light" panose="020F0302020204030204" pitchFamily="34" charset="0"/>
              </a:rPr>
              <a:t>Working point: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</a:rPr>
              <a:t> 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Tunes along the cycle 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Offline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Online for splitting of MTE </a:t>
            </a: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Dedicated BQM next YETS </a:t>
            </a: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  <a:p>
            <a:pPr fontAlgn="base"/>
            <a:r>
              <a:rPr lang="en-US" sz="1600" dirty="0">
                <a:solidFill>
                  <a:srgbClr val="1F4D78"/>
                </a:solidFill>
                <a:latin typeface="Calibri Light" panose="020F0302020204030204" pitchFamily="34" charset="0"/>
              </a:rPr>
              <a:t>Offline for Beam Quality Analysis: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</a:rPr>
              <a:t> 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B-field measurement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PFWs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SuperCycle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 composition !!! With mapping, LSA </a:t>
            </a:r>
          </a:p>
        </p:txBody>
      </p:sp>
    </p:spTree>
    <p:extLst>
      <p:ext uri="{BB962C8B-B14F-4D97-AF65-F5344CB8AC3E}">
        <p14:creationId xmlns:p14="http://schemas.microsoft.com/office/powerpoint/2010/main" val="2107890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8066" y="767146"/>
            <a:ext cx="8869680" cy="3685834"/>
          </a:xfrm>
        </p:spPr>
        <p:txBody>
          <a:bodyPr>
            <a:normAutofit/>
          </a:bodyPr>
          <a:lstStyle/>
          <a:p>
            <a:pPr indent="-349200"/>
            <a:r>
              <a:rPr lang="en-US" dirty="0"/>
              <a:t>Pre-LS2 Beam Quality Measurements</a:t>
            </a:r>
          </a:p>
          <a:p>
            <a:pPr lvl="1" indent="-349200"/>
            <a:r>
              <a:rPr lang="en-US" dirty="0"/>
              <a:t>Online displays</a:t>
            </a:r>
          </a:p>
          <a:p>
            <a:pPr lvl="1" indent="-349200"/>
            <a:r>
              <a:rPr lang="en-US" dirty="0"/>
              <a:t>Occasional measurements</a:t>
            </a:r>
          </a:p>
          <a:p>
            <a:pPr lvl="1" indent="-349200"/>
            <a:r>
              <a:rPr lang="en-US" dirty="0"/>
              <a:t>Offline</a:t>
            </a:r>
          </a:p>
          <a:p>
            <a:pPr indent="-349200"/>
            <a:r>
              <a:rPr lang="en-US" dirty="0"/>
              <a:t>Post-LS2 Additions</a:t>
            </a:r>
          </a:p>
          <a:p>
            <a:pPr lvl="1" indent="-349200"/>
            <a:r>
              <a:rPr lang="en-US" dirty="0"/>
              <a:t>BQM</a:t>
            </a:r>
          </a:p>
          <a:p>
            <a:pPr lvl="1" indent="-349200"/>
            <a:r>
              <a:rPr lang="en-US" dirty="0"/>
              <a:t>Some additions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430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1EE77-B394-F94A-8AD7-A4BCF7BAB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BQM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48BE7-7F38-EB4E-BD36-5368B0906F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dedicated logging server </a:t>
            </a:r>
            <a:r>
              <a:rPr lang="en-US" dirty="0" err="1"/>
              <a:t>à</a:t>
            </a:r>
            <a:r>
              <a:rPr lang="en-US" dirty="0"/>
              <a:t> la SPS</a:t>
            </a:r>
          </a:p>
          <a:p>
            <a:r>
              <a:rPr lang="en-US" dirty="0"/>
              <a:t>A few dedicated applications</a:t>
            </a:r>
          </a:p>
          <a:p>
            <a:pPr lvl="1"/>
            <a:r>
              <a:rPr lang="en-US" dirty="0"/>
              <a:t>Operation display</a:t>
            </a:r>
          </a:p>
          <a:p>
            <a:pPr lvl="1"/>
            <a:r>
              <a:rPr lang="en-US" dirty="0"/>
              <a:t>MTE Spill Inspector Vista</a:t>
            </a:r>
          </a:p>
          <a:p>
            <a:pPr lvl="1"/>
            <a:r>
              <a:rPr lang="en-US" dirty="0" err="1"/>
              <a:t>NToF</a:t>
            </a:r>
            <a:r>
              <a:rPr lang="en-US" dirty="0"/>
              <a:t> Inspector</a:t>
            </a:r>
          </a:p>
          <a:p>
            <a:pPr lvl="1"/>
            <a:r>
              <a:rPr lang="en-US" dirty="0"/>
              <a:t>IRRAD display</a:t>
            </a:r>
          </a:p>
          <a:p>
            <a:r>
              <a:rPr lang="en-US" dirty="0"/>
              <a:t>Occasional dedicated measurements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F1394-08EC-F245-864F-78454AEB60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BE41A-73C4-6B40-A18D-68E63C6D2F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E8F10-CCFA-794A-9931-6ACDC04DBB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59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48BA7-45D6-5E45-B4B9-9032E45AA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display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50A2-CBF2-D14A-9AC4-11D41B215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691" y="731521"/>
            <a:ext cx="4158678" cy="3685834"/>
          </a:xfrm>
        </p:spPr>
        <p:txBody>
          <a:bodyPr/>
          <a:lstStyle/>
          <a:p>
            <a:r>
              <a:rPr lang="en-US" dirty="0"/>
              <a:t>For different cycles (protons, MTE, ions)</a:t>
            </a:r>
          </a:p>
          <a:p>
            <a:endParaRPr lang="en-US" dirty="0"/>
          </a:p>
          <a:p>
            <a:r>
              <a:rPr lang="en-US" dirty="0"/>
              <a:t>Intensity along cycle</a:t>
            </a:r>
          </a:p>
          <a:p>
            <a:r>
              <a:rPr lang="en-US" dirty="0"/>
              <a:t>Transmission</a:t>
            </a:r>
          </a:p>
          <a:p>
            <a:r>
              <a:rPr lang="en-US" dirty="0"/>
              <a:t>Losses</a:t>
            </a:r>
          </a:p>
          <a:p>
            <a:r>
              <a:rPr lang="en-US" dirty="0"/>
              <a:t>MTE: extraction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6A8F6-EE50-9643-864D-1937D521F09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E5539-62DE-FD4D-A491-B35C9CDF62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3FFF3-A5D1-CF43-9E62-DA5934276B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8FEF5E-9687-FC41-AC05-DF9910EF16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564" y="623943"/>
            <a:ext cx="4491138" cy="414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99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48BA7-45D6-5E45-B4B9-9032E45AA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display (MTE)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6A8F6-EE50-9643-864D-1937D521F09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E5539-62DE-FD4D-A491-B35C9CDF62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3FFF3-A5D1-CF43-9E62-DA5934276B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E9BB28-73E6-F645-B940-017964E04F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233" y="731521"/>
            <a:ext cx="7149282" cy="410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555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CAC6B-3A16-D546-AF9C-03AF36F6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MTE Spill Inspector </a:t>
            </a:r>
            <a:r>
              <a:rPr lang="en-US" dirty="0" err="1"/>
              <a:t>Vistar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DF5591-4DEE-8F40-8B59-B318FFAEAC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6" y="577051"/>
            <a:ext cx="6612091" cy="419336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09450-4C73-DA43-8FCD-65F634AFB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660C5-DB1C-E240-A459-6397CF14B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10CDF-B275-324F-99DA-D1FBD31CC0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6816BE68-1B32-134F-B322-90D0FA5838D5}"/>
              </a:ext>
            </a:extLst>
          </p:cNvPr>
          <p:cNvSpPr txBox="1">
            <a:spLocks/>
          </p:cNvSpPr>
          <p:nvPr/>
        </p:nvSpPr>
        <p:spPr>
          <a:xfrm>
            <a:off x="0" y="767146"/>
            <a:ext cx="2461846" cy="368583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9200"/>
            <a:r>
              <a:rPr lang="en-US" dirty="0"/>
              <a:t>Spill structure</a:t>
            </a:r>
          </a:p>
          <a:p>
            <a:pPr indent="-349200"/>
            <a:r>
              <a:rPr lang="en-US" dirty="0"/>
              <a:t>1</a:t>
            </a:r>
            <a:r>
              <a:rPr lang="en-US" baseline="30000" dirty="0"/>
              <a:t>st/2nd </a:t>
            </a:r>
            <a:r>
              <a:rPr lang="en-US" dirty="0"/>
              <a:t>instance</a:t>
            </a:r>
          </a:p>
          <a:p>
            <a:pPr indent="-349200"/>
            <a:r>
              <a:rPr lang="en-US" dirty="0"/>
              <a:t>200MHz capture</a:t>
            </a:r>
          </a:p>
          <a:p>
            <a:pPr indent="-349200"/>
            <a:r>
              <a:rPr lang="en-US" dirty="0"/>
              <a:t>Tune</a:t>
            </a:r>
          </a:p>
          <a:p>
            <a:pPr indent="-349200"/>
            <a:r>
              <a:rPr lang="en-US" dirty="0"/>
              <a:t>Trajectories</a:t>
            </a:r>
          </a:p>
          <a:p>
            <a:pPr indent="-3492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514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CAC6B-3A16-D546-AF9C-03AF36F6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NToF</a:t>
            </a:r>
            <a:r>
              <a:rPr lang="en-US" dirty="0"/>
              <a:t> Inspector </a:t>
            </a:r>
            <a:r>
              <a:rPr lang="en-US" dirty="0" err="1"/>
              <a:t>Vistar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DF5591-4DEE-8F40-8B59-B318FFAEAC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6" y="607457"/>
            <a:ext cx="6612091" cy="413255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09450-4C73-DA43-8FCD-65F634AFB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660C5-DB1C-E240-A459-6397CF14B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10CDF-B275-324F-99DA-D1FBD31CC0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6816BE68-1B32-134F-B322-90D0FA5838D5}"/>
              </a:ext>
            </a:extLst>
          </p:cNvPr>
          <p:cNvSpPr txBox="1">
            <a:spLocks/>
          </p:cNvSpPr>
          <p:nvPr/>
        </p:nvSpPr>
        <p:spPr>
          <a:xfrm>
            <a:off x="0" y="767146"/>
            <a:ext cx="2461846" cy="36858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9200"/>
            <a:r>
              <a:rPr lang="en-US" dirty="0"/>
              <a:t>Intensity history</a:t>
            </a:r>
          </a:p>
          <a:p>
            <a:pPr indent="-349200"/>
            <a:r>
              <a:rPr lang="en-US" dirty="0"/>
              <a:t>TOF/EAST cycles</a:t>
            </a:r>
          </a:p>
          <a:p>
            <a:pPr indent="-349200"/>
            <a:r>
              <a:rPr lang="en-US" dirty="0"/>
              <a:t>Average intensity</a:t>
            </a:r>
          </a:p>
        </p:txBody>
      </p:sp>
    </p:spTree>
    <p:extLst>
      <p:ext uri="{BB962C8B-B14F-4D97-AF65-F5344CB8AC3E}">
        <p14:creationId xmlns:p14="http://schemas.microsoft.com/office/powerpoint/2010/main" val="2429002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CAC6B-3A16-D546-AF9C-03AF36F6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 </a:t>
            </a:r>
            <a:r>
              <a:rPr lang="en-US" dirty="0" err="1"/>
              <a:t>Vistar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DF5591-4DEE-8F40-8B59-B318FFAEAC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6" y="674611"/>
            <a:ext cx="6612091" cy="399824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09450-4C73-DA43-8FCD-65F634AFB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660C5-DB1C-E240-A459-6397CF14B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10CDF-B275-324F-99DA-D1FBD31CC0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6816BE68-1B32-134F-B322-90D0FA5838D5}"/>
              </a:ext>
            </a:extLst>
          </p:cNvPr>
          <p:cNvSpPr txBox="1">
            <a:spLocks/>
          </p:cNvSpPr>
          <p:nvPr/>
        </p:nvSpPr>
        <p:spPr>
          <a:xfrm>
            <a:off x="0" y="767146"/>
            <a:ext cx="2461846" cy="36858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9200"/>
            <a:r>
              <a:rPr lang="en-US" dirty="0"/>
              <a:t>Beam profiles</a:t>
            </a:r>
          </a:p>
          <a:p>
            <a:pPr indent="-349200"/>
            <a:endParaRPr lang="en-US" dirty="0"/>
          </a:p>
          <a:p>
            <a:pPr indent="-349200"/>
            <a:r>
              <a:rPr lang="en-US" sz="2400" dirty="0"/>
              <a:t>Reference</a:t>
            </a:r>
          </a:p>
          <a:p>
            <a:pPr indent="-349200"/>
            <a:r>
              <a:rPr lang="en-US" sz="2400" dirty="0"/>
              <a:t>No history</a:t>
            </a:r>
          </a:p>
        </p:txBody>
      </p:sp>
    </p:spTree>
    <p:extLst>
      <p:ext uri="{BB962C8B-B14F-4D97-AF65-F5344CB8AC3E}">
        <p14:creationId xmlns:p14="http://schemas.microsoft.com/office/powerpoint/2010/main" val="794688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E7C66-56A2-A241-B4EE-23ED0C4A2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Occasional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14A98-6D6C-B54E-8361-11890BBAA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Bunch splitting / bunch length (from BSM)</a:t>
            </a:r>
          </a:p>
          <a:p>
            <a:r>
              <a:rPr lang="en-US" dirty="0"/>
              <a:t>Longitudinal parameters </a:t>
            </a:r>
          </a:p>
          <a:p>
            <a:pPr lvl="1"/>
            <a:r>
              <a:rPr lang="en-US" dirty="0"/>
              <a:t>Emittance, momentum spread (</a:t>
            </a:r>
            <a:r>
              <a:rPr lang="en-US" dirty="0" err="1"/>
              <a:t>Tomoscope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Injection oscillations (</a:t>
            </a:r>
            <a:r>
              <a:rPr lang="en-US" dirty="0" err="1"/>
              <a:t>Tomoscope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Satellite population (</a:t>
            </a:r>
            <a:r>
              <a:rPr lang="en-US" dirty="0" err="1"/>
              <a:t>Tomoscope</a:t>
            </a:r>
            <a:r>
              <a:rPr lang="en-US" dirty="0"/>
              <a:t>/BSM)</a:t>
            </a:r>
          </a:p>
          <a:p>
            <a:pPr lvl="1"/>
            <a:r>
              <a:rPr lang="en-US" dirty="0"/>
              <a:t>RF signals and loops (voltage, phase, synchro,…)</a:t>
            </a:r>
          </a:p>
          <a:p>
            <a:r>
              <a:rPr lang="en-US" dirty="0"/>
              <a:t>Transverse injection oscillation amplitude</a:t>
            </a:r>
          </a:p>
          <a:p>
            <a:r>
              <a:rPr lang="en-US" dirty="0"/>
              <a:t>Tunes along the cycle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2C73F-1681-0E4B-A4E7-89991EDABF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July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9EA0A-AFB7-D24F-951D-5DD7D24379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PS Beam Quality Tracking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2D93E-F8D2-5A43-AFD1-33725F87B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73301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58327</TotalTime>
  <Words>490</Words>
  <Application>Microsoft Macintosh PowerPoint</Application>
  <PresentationFormat>On-screen Show (16:9)</PresentationFormat>
  <Paragraphs>188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CERNCorporate16-9</vt:lpstr>
      <vt:lpstr>Beam Quality Tracking in the PS</vt:lpstr>
      <vt:lpstr>Contents</vt:lpstr>
      <vt:lpstr>Online BQM</vt:lpstr>
      <vt:lpstr>Operation display</vt:lpstr>
      <vt:lpstr>Operation display (MTE)</vt:lpstr>
      <vt:lpstr>MTE Spill Inspector Vistar</vt:lpstr>
      <vt:lpstr>NToF Inspector Vistar</vt:lpstr>
      <vt:lpstr>IRRAD Vistar</vt:lpstr>
      <vt:lpstr>Occasional measurements</vt:lpstr>
      <vt:lpstr>Off-line</vt:lpstr>
      <vt:lpstr>LHC emittance</vt:lpstr>
      <vt:lpstr>Parameters for monitoring</vt:lpstr>
      <vt:lpstr>Post-LS2</vt:lpstr>
      <vt:lpstr>Summary</vt:lpstr>
      <vt:lpstr>PowerPoint Presentation</vt:lpstr>
      <vt:lpstr>Monitoring details (1)</vt:lpstr>
      <vt:lpstr>Monitoring details (2)</vt:lpstr>
      <vt:lpstr>Monitoring details (3)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Frank Tecker</dc:creator>
  <cp:keywords/>
  <dc:description/>
  <cp:lastModifiedBy>Microsoft Office User</cp:lastModifiedBy>
  <cp:revision>469</cp:revision>
  <cp:lastPrinted>2017-12-06T11:06:00Z</cp:lastPrinted>
  <dcterms:created xsi:type="dcterms:W3CDTF">2016-03-22T08:23:12Z</dcterms:created>
  <dcterms:modified xsi:type="dcterms:W3CDTF">2019-07-11T15:15:30Z</dcterms:modified>
  <cp:category/>
</cp:coreProperties>
</file>