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76" r:id="rId1"/>
  </p:sldMasterIdLst>
  <p:notesMasterIdLst>
    <p:notesMasterId r:id="rId33"/>
  </p:notesMasterIdLst>
  <p:handoutMasterIdLst>
    <p:handoutMasterId r:id="rId34"/>
  </p:handoutMasterIdLst>
  <p:sldIdLst>
    <p:sldId id="1416" r:id="rId2"/>
    <p:sldId id="1466" r:id="rId3"/>
    <p:sldId id="1467" r:id="rId4"/>
    <p:sldId id="1468" r:id="rId5"/>
    <p:sldId id="1469" r:id="rId6"/>
    <p:sldId id="1470" r:id="rId7"/>
    <p:sldId id="1471" r:id="rId8"/>
    <p:sldId id="1472" r:id="rId9"/>
    <p:sldId id="1473" r:id="rId10"/>
    <p:sldId id="1474" r:id="rId11"/>
    <p:sldId id="1475" r:id="rId12"/>
    <p:sldId id="1477" r:id="rId13"/>
    <p:sldId id="1476" r:id="rId14"/>
    <p:sldId id="1479" r:id="rId15"/>
    <p:sldId id="1480" r:id="rId16"/>
    <p:sldId id="1482" r:id="rId17"/>
    <p:sldId id="1478" r:id="rId18"/>
    <p:sldId id="1450" r:id="rId19"/>
    <p:sldId id="1451" r:id="rId20"/>
    <p:sldId id="1452" r:id="rId21"/>
    <p:sldId id="1453" r:id="rId22"/>
    <p:sldId id="1454" r:id="rId23"/>
    <p:sldId id="1455" r:id="rId24"/>
    <p:sldId id="1459" r:id="rId25"/>
    <p:sldId id="1481" r:id="rId26"/>
    <p:sldId id="1460" r:id="rId27"/>
    <p:sldId id="1461" r:id="rId28"/>
    <p:sldId id="1463" r:id="rId29"/>
    <p:sldId id="1462" r:id="rId30"/>
    <p:sldId id="1464" r:id="rId31"/>
    <p:sldId id="1483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3E09E92-8648-1A4D-870A-BDCA06FEB322}">
          <p14:sldIdLst>
            <p14:sldId id="1416"/>
            <p14:sldId id="1466"/>
            <p14:sldId id="1467"/>
            <p14:sldId id="1468"/>
            <p14:sldId id="1469"/>
            <p14:sldId id="1470"/>
            <p14:sldId id="1471"/>
            <p14:sldId id="1472"/>
            <p14:sldId id="1473"/>
            <p14:sldId id="1474"/>
            <p14:sldId id="1475"/>
            <p14:sldId id="1477"/>
            <p14:sldId id="1476"/>
            <p14:sldId id="1479"/>
            <p14:sldId id="1480"/>
            <p14:sldId id="1482"/>
            <p14:sldId id="1478"/>
            <p14:sldId id="1450"/>
            <p14:sldId id="1451"/>
            <p14:sldId id="1452"/>
            <p14:sldId id="1453"/>
            <p14:sldId id="1454"/>
            <p14:sldId id="1455"/>
            <p14:sldId id="1459"/>
            <p14:sldId id="1481"/>
            <p14:sldId id="1460"/>
            <p14:sldId id="1461"/>
            <p14:sldId id="1463"/>
            <p14:sldId id="1462"/>
            <p14:sldId id="1464"/>
            <p14:sldId id="14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CCFF"/>
    <a:srgbClr val="8EFA00"/>
    <a:srgbClr val="00CC99"/>
    <a:srgbClr val="3027AA"/>
    <a:srgbClr val="006600"/>
    <a:srgbClr val="FF9900"/>
    <a:srgbClr val="CCFF33"/>
    <a:srgbClr val="FFE0C1"/>
    <a:srgbClr val="1B3665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0" autoAdjust="0"/>
    <p:restoredTop sz="86444" autoAdjust="0"/>
  </p:normalViewPr>
  <p:slideViewPr>
    <p:cSldViewPr>
      <p:cViewPr varScale="1">
        <p:scale>
          <a:sx n="112" d="100"/>
          <a:sy n="112" d="100"/>
        </p:scale>
        <p:origin x="170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FDB42AC-EE5B-A14C-8573-1C1FA5D95F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A6647F-BE9C-FC47-8EA1-8AE80E6F30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FCA8-CD35-C745-94E4-742BB8C3390C}" type="datetimeFigureOut">
              <a:rPr lang="en-US" smtClean="0"/>
              <a:t>6/25/19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A428F-D179-9F48-800E-D949A5B326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927778-FC3F-4147-962D-67363B7726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6E9B4-31D7-D34A-AC04-9A6097C14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8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6/25/19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B92621-0A0A-D54B-AEBE-2EF0ACF31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2475" y="116632"/>
            <a:ext cx="2358337" cy="736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F7D0B0-3A7C-5C4B-952D-FAD9C6DEC4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3405" y="148764"/>
            <a:ext cx="778148" cy="7611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65E322-704A-714B-AFAC-A3266E2080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87566" y="116632"/>
            <a:ext cx="1482316" cy="7565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C9D3F8-3DF2-BC40-881A-B29FBF5E09E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504" y="22900"/>
            <a:ext cx="1392674" cy="9629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C305C6-7C27-D140-8345-551D567BC68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738189" y="176902"/>
            <a:ext cx="2303654" cy="70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30479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CDF1469-AE06-D34E-8C49-A13728ED34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7322744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BA6BD6-F535-F148-A89F-8FFE291269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61724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93E149-EBB4-9D4B-BB6E-92DB59A77A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40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17090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584" y="996773"/>
            <a:ext cx="7772400" cy="5024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82" y="836712"/>
            <a:ext cx="9140418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54918"/>
            <a:ext cx="914041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0" y="6562365"/>
            <a:ext cx="9140418" cy="253916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1050" baseline="0" dirty="0">
                <a:solidFill>
                  <a:srgbClr val="FFFFFF"/>
                </a:solidFill>
                <a:latin typeface="Arial" pitchFamily="34" charset="0"/>
              </a:rPr>
              <a:t>D. Harryman, </a:t>
            </a:r>
            <a:r>
              <a:rPr lang="en-GB" sz="1050" baseline="0" dirty="0" err="1">
                <a:solidFill>
                  <a:srgbClr val="FFFFFF"/>
                </a:solidFill>
                <a:latin typeface="Arial" pitchFamily="34" charset="0"/>
              </a:rPr>
              <a:t>L.Bobb</a:t>
            </a:r>
            <a:r>
              <a:rPr lang="en-GB" sz="1050" baseline="0" dirty="0">
                <a:solidFill>
                  <a:srgbClr val="FFFFFF"/>
                </a:solidFill>
                <a:latin typeface="Arial" pitchFamily="34" charset="0"/>
              </a:rPr>
              <a:t>: Diamond Beam Shift - June 2019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                   	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76036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9" r:id="rId2"/>
    <p:sldLayoutId id="2147484368" r:id="rId3"/>
    <p:sldLayoutId id="2147484394" r:id="rId4"/>
  </p:sldLayoutIdLst>
  <p:transition/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Helvetica" pitchFamily="2" charset="0"/>
          <a:ea typeface="ＭＳ Ｐゴシック" charset="-128"/>
          <a:cs typeface="Helvetica" pitchFamily="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Helvetica" pitchFamily="2" charset="0"/>
          <a:ea typeface="ＭＳ Ｐゴシック" charset="-128"/>
          <a:cs typeface="Helvetica" pitchFamily="2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Helvetica" pitchFamily="2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Helvetica" pitchFamily="2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Helvetica" pitchFamily="2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Helvetica" pitchFamily="2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17D20C-42A3-CE47-8A56-6330B6B3EA48}"/>
              </a:ext>
            </a:extLst>
          </p:cNvPr>
          <p:cNvSpPr/>
          <p:nvPr/>
        </p:nvSpPr>
        <p:spPr>
          <a:xfrm>
            <a:off x="1" y="2780928"/>
            <a:ext cx="91440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Diamond Beam Shift Review</a:t>
            </a:r>
          </a:p>
          <a:p>
            <a:pPr algn="ctr"/>
            <a:r>
              <a:rPr lang="en-US" sz="1400" dirty="0">
                <a:solidFill>
                  <a:srgbClr val="3027AA"/>
                </a:solidFill>
                <a:latin typeface="Helvetica" pitchFamily="2" charset="0"/>
              </a:rPr>
              <a:t>June 2019</a:t>
            </a:r>
          </a:p>
          <a:p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928C6-5DC5-6B44-B863-A95E84E850E3}"/>
              </a:ext>
            </a:extLst>
          </p:cNvPr>
          <p:cNvSpPr/>
          <p:nvPr/>
        </p:nvSpPr>
        <p:spPr>
          <a:xfrm>
            <a:off x="-1" y="3784033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- Daniel Harryman, Lorraine </a:t>
            </a:r>
            <a:r>
              <a:rPr lang="en-US" sz="1800" dirty="0" err="1">
                <a:solidFill>
                  <a:srgbClr val="3027AA"/>
                </a:solidFill>
                <a:latin typeface="Helvetica" pitchFamily="2" charset="0"/>
              </a:rPr>
              <a:t>Bobb</a:t>
            </a:r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19386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 1 has a 3.2 degree tilt: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x y pixel values converted from cartesian to polar. Then adjusted by 3.2 degrees.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Using Available information, this is the best match between monitors .</a:t>
            </a: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	 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/var/folders/0r/ymft9f5x6vq927b0skhcl2bh0000gn/T/com.microsoft.Powerpoint/WebArchiveCopyPasteTempFiles/p395">
            <a:extLst>
              <a:ext uri="{FF2B5EF4-FFF2-40B4-BE49-F238E27FC236}">
                <a16:creationId xmlns:a16="http://schemas.microsoft.com/office/drawing/2014/main" id="{3BA750B1-B2B1-C240-837F-5C7A647FE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158783" cy="236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6961B62-D4E4-7743-AFA6-164F19F3F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99982"/>
            <a:ext cx="4877380" cy="365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0550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179512" y="1700808"/>
            <a:ext cx="4824536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Looking at the Shifts: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As the correctors that apply the beam bump are upstream, you would expect, the OTR1 maximum shift to be the least, and the OTR2 shift to be the most. 	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Y Ranges from: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OTR1:  5022 to -6311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: Span: 11333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IBPM:   4711 to -5975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: Span: 10686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OTR2:  6250 to -7752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: Span: 14002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X Ranges from: 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OTR1:  2325 to -7553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: Span: 9876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IBPM:   4467 to -4905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: Span: 9372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OTR2:  8671 to -3615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 : Span: 12286 </a:t>
            </a:r>
            <a:r>
              <a:rPr lang="en-US" sz="1200" b="0" kern="0" dirty="0" err="1">
                <a:solidFill>
                  <a:schemeClr val="accent2">
                    <a:lumMod val="75000"/>
                  </a:schemeClr>
                </a:solidFill>
              </a:rPr>
              <a:t>μm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Could be error in magnification scaling factor?</a:t>
            </a: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6961B62-D4E4-7743-AFA6-164F19F3F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482" y="954886"/>
            <a:ext cx="3509228" cy="2631921"/>
          </a:xfrm>
          <a:prstGeom prst="rect">
            <a:avLst/>
          </a:prstGeom>
        </p:spPr>
      </p:pic>
      <p:pic>
        <p:nvPicPr>
          <p:cNvPr id="6" name="Picture 5" descr="A close up of a street&#10;&#10;Description automatically generated">
            <a:extLst>
              <a:ext uri="{FF2B5EF4-FFF2-40B4-BE49-F238E27FC236}">
                <a16:creationId xmlns:a16="http://schemas.microsoft.com/office/drawing/2014/main" id="{6F4DC07B-B623-F04A-B9FF-E40D3F360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54727"/>
            <a:ext cx="4067944" cy="2582964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EB1AF1D-7A58-CD4F-8511-9CAD4C36B502}"/>
              </a:ext>
            </a:extLst>
          </p:cNvPr>
          <p:cNvSpPr txBox="1">
            <a:spLocks/>
          </p:cNvSpPr>
          <p:nvPr/>
        </p:nvSpPr>
        <p:spPr bwMode="auto">
          <a:xfrm>
            <a:off x="7956376" y="6256031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OTR1</a:t>
            </a: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	 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DC95767-77ED-1B45-84E0-09A56977F4BA}"/>
              </a:ext>
            </a:extLst>
          </p:cNvPr>
          <p:cNvSpPr txBox="1">
            <a:spLocks/>
          </p:cNvSpPr>
          <p:nvPr/>
        </p:nvSpPr>
        <p:spPr bwMode="auto">
          <a:xfrm>
            <a:off x="6017245" y="6251497"/>
            <a:ext cx="787003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OTR2</a:t>
            </a: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	 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BFF0FB9-CBE1-724C-8180-44CA04C78D9B}"/>
              </a:ext>
            </a:extLst>
          </p:cNvPr>
          <p:cNvSpPr txBox="1">
            <a:spLocks/>
          </p:cNvSpPr>
          <p:nvPr/>
        </p:nvSpPr>
        <p:spPr bwMode="auto">
          <a:xfrm>
            <a:off x="5148064" y="6251497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OTR3</a:t>
            </a: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	 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13157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4752528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Additional X shifts: 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OTR1 +129 pixels: ≈ +2.4mm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OTR2 -137 pixels: ≈ -2.5mm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Total OTR1 X Shift: 945 pixels</a:t>
            </a:r>
          </a:p>
          <a:p>
            <a:pPr lvl="1"/>
            <a:r>
              <a:rPr lang="en-US" sz="1200" b="0" kern="0" dirty="0">
                <a:solidFill>
                  <a:schemeClr val="accent2">
                    <a:lumMod val="75000"/>
                  </a:schemeClr>
                </a:solidFill>
              </a:rPr>
              <a:t>Total OTR2 X Shift: 1387 pixels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OTR2 could be slightly off angle?</a:t>
            </a:r>
          </a:p>
          <a:p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6961B62-D4E4-7743-AFA6-164F19F3F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482" y="954886"/>
            <a:ext cx="3509228" cy="2631921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8170488-A5DA-0344-9084-6F00B8A27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3754727"/>
            <a:ext cx="3305606" cy="247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2750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pic>
        <p:nvPicPr>
          <p:cNvPr id="6" name="Picture 5" descr="A close up of a street&#10;&#10;Description automatically generated">
            <a:extLst>
              <a:ext uri="{FF2B5EF4-FFF2-40B4-BE49-F238E27FC236}">
                <a16:creationId xmlns:a16="http://schemas.microsoft.com/office/drawing/2014/main" id="{6F4DC07B-B623-F04A-B9FF-E40D3F360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954" y="2852936"/>
            <a:ext cx="5540526" cy="351798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A11D9D9-C47A-CA4A-BB1F-DB9CF9F9C6BD}"/>
              </a:ext>
            </a:extLst>
          </p:cNvPr>
          <p:cNvSpPr txBox="1">
            <a:spLocks/>
          </p:cNvSpPr>
          <p:nvPr/>
        </p:nvSpPr>
        <p:spPr bwMode="auto">
          <a:xfrm>
            <a:off x="251520" y="1375079"/>
            <a:ext cx="3816424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OTR1 to IBPM – 497.5cm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IBPM to OTR2 – 1031.5cm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OTR1 to OTR2 – 1529cm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Waiting for updated IBPM scaling values before calculating trajectory through BTS. </a:t>
            </a:r>
          </a:p>
          <a:p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8069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17D20C-42A3-CE47-8A56-6330B6B3EA48}"/>
              </a:ext>
            </a:extLst>
          </p:cNvPr>
          <p:cNvSpPr/>
          <p:nvPr/>
        </p:nvSpPr>
        <p:spPr>
          <a:xfrm>
            <a:off x="1" y="281453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IBPM Charge Commissioning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928C6-5DC5-6B44-B863-A95E84E850E3}"/>
              </a:ext>
            </a:extLst>
          </p:cNvPr>
          <p:cNvSpPr/>
          <p:nvPr/>
        </p:nvSpPr>
        <p:spPr>
          <a:xfrm>
            <a:off x="-1" y="3784033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- Daniel Harryman, Lorraine </a:t>
            </a:r>
            <a:r>
              <a:rPr lang="en-US" sz="1800" dirty="0" err="1">
                <a:solidFill>
                  <a:srgbClr val="3027AA"/>
                </a:solidFill>
                <a:latin typeface="Helvetica" pitchFamily="2" charset="0"/>
              </a:rPr>
              <a:t>Bobb</a:t>
            </a:r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726793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Accelerator set to single bunch mode.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Gun Bias voltage changed from 140V (minimum charge) to 70V (maximum charge).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ICT Charge monitored and logged to text file.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Plot shows charge in </a:t>
            </a:r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nC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vs timestamp.  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27B25E-9A49-E64C-814C-6D634749A4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6" t="4847" r="6786" b="5369"/>
          <a:stretch/>
        </p:blipFill>
        <p:spPr>
          <a:xfrm>
            <a:off x="3300625" y="1902231"/>
            <a:ext cx="5845657" cy="370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0255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AD871DB7-057E-2345-9B32-14EA493D4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135" y="1484784"/>
            <a:ext cx="5616624" cy="4212468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ADE4972-6EAA-3C46-8E3D-18AE60D1D16C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Scale Value of 0.4 used.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Not confident with </a:t>
            </a:r>
            <a:r>
              <a:rPr lang="en-US" sz="1600" b="0" kern="0">
                <a:solidFill>
                  <a:schemeClr val="accent2">
                    <a:lumMod val="75000"/>
                  </a:schemeClr>
                </a:solidFill>
              </a:rPr>
              <a:t>scaling value 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from ADC counts to Volts.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Needs slightly better investigation, will go to Diamond, load up setting and feed known voltage signal. 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77326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042B558A-AF66-2245-8E4D-6903D64E5D88}"/>
              </a:ext>
            </a:extLst>
          </p:cNvPr>
          <p:cNvSpPr txBox="1">
            <a:spLocks/>
          </p:cNvSpPr>
          <p:nvPr/>
        </p:nvSpPr>
        <p:spPr bwMode="auto">
          <a:xfrm>
            <a:off x="323528" y="1124744"/>
            <a:ext cx="849694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Single shot IBPM Position Data seems good, </a:t>
            </a:r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multibunch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needs to be investigated further. Single bunch would work for </a:t>
            </a:r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ChDR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studies however.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Unsure about addition horizontal offsets on OTR1 and OTR2, could be due to factor of IBPM cabling, position of OTR targets in the vacuum chamber, or optical alignment.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Waiting for updated scaling factors before calculating the beam trajectory. </a:t>
            </a:r>
          </a:p>
          <a:p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70294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17D20C-42A3-CE47-8A56-6330B6B3EA48}"/>
              </a:ext>
            </a:extLst>
          </p:cNvPr>
          <p:cNvSpPr/>
          <p:nvPr/>
        </p:nvSpPr>
        <p:spPr>
          <a:xfrm>
            <a:off x="1" y="2814537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3027AA"/>
                </a:solidFill>
                <a:latin typeface="Helvetica" pitchFamily="2" charset="0"/>
              </a:rPr>
              <a:t>Calculating the Impact Parameter</a:t>
            </a:r>
          </a:p>
          <a:p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928C6-5DC5-6B44-B863-A95E84E850E3}"/>
              </a:ext>
            </a:extLst>
          </p:cNvPr>
          <p:cNvSpPr/>
          <p:nvPr/>
        </p:nvSpPr>
        <p:spPr>
          <a:xfrm>
            <a:off x="-1" y="3784033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- Daniel Harryman, Lorraine </a:t>
            </a:r>
            <a:r>
              <a:rPr lang="en-US" sz="1800" dirty="0" err="1">
                <a:solidFill>
                  <a:srgbClr val="3027AA"/>
                </a:solidFill>
                <a:latin typeface="Helvetica" pitchFamily="2" charset="0"/>
              </a:rPr>
              <a:t>Bobb</a:t>
            </a:r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27907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74ED7-1B9C-6C4A-A7CA-9DBB456A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1F4AF5D-774A-E549-8B66-060DEBA43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181" y="996950"/>
            <a:ext cx="7110213" cy="5024438"/>
          </a:xfrm>
        </p:spPr>
      </p:pic>
    </p:spTree>
    <p:extLst>
      <p:ext uri="{BB962C8B-B14F-4D97-AF65-F5344CB8AC3E}">
        <p14:creationId xmlns:p14="http://schemas.microsoft.com/office/powerpoint/2010/main" val="46980407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17D20C-42A3-CE47-8A56-6330B6B3EA48}"/>
              </a:ext>
            </a:extLst>
          </p:cNvPr>
          <p:cNvSpPr/>
          <p:nvPr/>
        </p:nvSpPr>
        <p:spPr>
          <a:xfrm>
            <a:off x="1" y="281453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3027AA"/>
                </a:solidFill>
                <a:latin typeface="Helvetica" pitchFamily="2" charset="0"/>
              </a:rPr>
              <a:t>IBPM Position Commissioning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0928C6-5DC5-6B44-B863-A95E84E850E3}"/>
              </a:ext>
            </a:extLst>
          </p:cNvPr>
          <p:cNvSpPr/>
          <p:nvPr/>
        </p:nvSpPr>
        <p:spPr>
          <a:xfrm>
            <a:off x="-1" y="3784033"/>
            <a:ext cx="91439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- Daniel Harryman, Lorraine </a:t>
            </a:r>
            <a:r>
              <a:rPr lang="en-US" sz="1800" dirty="0" err="1">
                <a:solidFill>
                  <a:srgbClr val="3027AA"/>
                </a:solidFill>
                <a:latin typeface="Helvetica" pitchFamily="2" charset="0"/>
              </a:rPr>
              <a:t>Bobb</a:t>
            </a:r>
            <a:r>
              <a:rPr lang="en-US" sz="1800" dirty="0">
                <a:solidFill>
                  <a:srgbClr val="3027AA"/>
                </a:solidFill>
                <a:latin typeface="Helvetica" pitchFamily="2" charset="0"/>
              </a:rPr>
              <a:t> </a:t>
            </a:r>
          </a:p>
          <a:p>
            <a:endParaRPr lang="en-US" dirty="0">
              <a:solidFill>
                <a:srgbClr val="3027A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055915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74ED7-1B9C-6C4A-A7CA-9DBB456A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2E6EA12-8840-D344-981B-9D587032B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181" y="996950"/>
            <a:ext cx="7110213" cy="5024438"/>
          </a:xfrm>
        </p:spPr>
      </p:pic>
    </p:spTree>
    <p:extLst>
      <p:ext uri="{BB962C8B-B14F-4D97-AF65-F5344CB8AC3E}">
        <p14:creationId xmlns:p14="http://schemas.microsoft.com/office/powerpoint/2010/main" val="191385615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74ED7-1B9C-6C4A-A7CA-9DBB456A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1D33C90-738D-2F4E-919F-900E588B46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181" y="996950"/>
            <a:ext cx="7110213" cy="5024438"/>
          </a:xfrm>
        </p:spPr>
      </p:pic>
    </p:spTree>
    <p:extLst>
      <p:ext uri="{BB962C8B-B14F-4D97-AF65-F5344CB8AC3E}">
        <p14:creationId xmlns:p14="http://schemas.microsoft.com/office/powerpoint/2010/main" val="428310648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74ED7-1B9C-6C4A-A7CA-9DBB456A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9BF6CFA9-91AC-5F4E-8C2D-CDEF62AD75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8720"/>
            <a:ext cx="4277228" cy="2700000"/>
          </a:xfrm>
          <a:prstGeom prst="rect">
            <a:avLst/>
          </a:prstGeom>
        </p:spPr>
      </p:pic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C15A396E-91C0-2B44-B2C7-82967611D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14394"/>
            <a:ext cx="4277228" cy="2700000"/>
          </a:xfrm>
          <a:prstGeom prst="rect">
            <a:avLst/>
          </a:prstGeom>
        </p:spPr>
      </p:pic>
      <p:pic>
        <p:nvPicPr>
          <p:cNvPr id="13" name="Picture 12" descr="A close up of a device&#10;&#10;Description automatically generated">
            <a:extLst>
              <a:ext uri="{FF2B5EF4-FFF2-40B4-BE49-F238E27FC236}">
                <a16:creationId xmlns:a16="http://schemas.microsoft.com/office/drawing/2014/main" id="{EFD18821-726C-CB43-8E27-4C8C77EE49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758856"/>
            <a:ext cx="4277228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8424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C74ED7-1B9C-6C4A-A7CA-9DBB456A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1D33C90-738D-2F4E-919F-900E588B46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4" t="21054" r="42787" b="51716"/>
          <a:stretch/>
        </p:blipFill>
        <p:spPr>
          <a:xfrm>
            <a:off x="323528" y="1412775"/>
            <a:ext cx="2520280" cy="1915413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B454FF5-3AA8-CA40-9A2E-2AC7B25D9D2B}"/>
              </a:ext>
            </a:extLst>
          </p:cNvPr>
          <p:cNvSpPr/>
          <p:nvPr/>
        </p:nvSpPr>
        <p:spPr bwMode="auto">
          <a:xfrm>
            <a:off x="1800000" y="2674800"/>
            <a:ext cx="72000" cy="7200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A47057E-FD5B-C44D-9757-7B8176F181E6}"/>
              </a:ext>
            </a:extLst>
          </p:cNvPr>
          <p:cNvCxnSpPr>
            <a:cxnSpLocks/>
          </p:cNvCxnSpPr>
          <p:nvPr/>
        </p:nvCxnSpPr>
        <p:spPr bwMode="auto">
          <a:xfrm flipH="1">
            <a:off x="1872000" y="2710804"/>
            <a:ext cx="219594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0CDE642-8B11-0F48-BB01-6229AB7D21C2}"/>
              </a:ext>
            </a:extLst>
          </p:cNvPr>
          <p:cNvSpPr txBox="1">
            <a:spLocks/>
          </p:cNvSpPr>
          <p:nvPr/>
        </p:nvSpPr>
        <p:spPr bwMode="auto">
          <a:xfrm>
            <a:off x="4067944" y="2544333"/>
            <a:ext cx="3492496" cy="52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 err="1"/>
              <a:t>ChDR</a:t>
            </a:r>
            <a:r>
              <a:rPr lang="en-US" sz="1600" b="0" kern="0" dirty="0"/>
              <a:t> Target. </a:t>
            </a:r>
            <a:endParaRPr lang="en-US" sz="14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8F54D23D-58D3-9044-9E88-914428BC63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2" t="4791" r="36198" b="61492"/>
          <a:stretch/>
        </p:blipFill>
        <p:spPr bwMode="auto">
          <a:xfrm>
            <a:off x="416103" y="3832065"/>
            <a:ext cx="2767794" cy="197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9D242BD-9D5B-094F-B135-CA31B944962C}"/>
              </a:ext>
            </a:extLst>
          </p:cNvPr>
          <p:cNvSpPr/>
          <p:nvPr/>
        </p:nvSpPr>
        <p:spPr bwMode="auto">
          <a:xfrm rot="-2700000">
            <a:off x="1396015" y="4320711"/>
            <a:ext cx="534849" cy="1014626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3689402-A4C9-F645-885D-D2D1CF00B4A9}"/>
              </a:ext>
            </a:extLst>
          </p:cNvPr>
          <p:cNvCxnSpPr>
            <a:cxnSpLocks/>
          </p:cNvCxnSpPr>
          <p:nvPr/>
        </p:nvCxnSpPr>
        <p:spPr bwMode="auto">
          <a:xfrm flipH="1">
            <a:off x="2085925" y="4797152"/>
            <a:ext cx="219594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DCE5ED51-FAF0-1241-BA0E-1235720B39EC}"/>
              </a:ext>
            </a:extLst>
          </p:cNvPr>
          <p:cNvSpPr txBox="1">
            <a:spLocks/>
          </p:cNvSpPr>
          <p:nvPr/>
        </p:nvSpPr>
        <p:spPr bwMode="auto">
          <a:xfrm>
            <a:off x="4272854" y="4653136"/>
            <a:ext cx="3492496" cy="52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OTR Target</a:t>
            </a:r>
            <a:endParaRPr lang="en-US" sz="14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1677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DF6F4C-8F10-BC44-B484-181BE2EA2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377036"/>
            <a:ext cx="6804248" cy="5103186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E382C8-205B-C145-9943-C8E5349AEFD1}"/>
              </a:ext>
            </a:extLst>
          </p:cNvPr>
          <p:cNvSpPr txBox="1">
            <a:spLocks/>
          </p:cNvSpPr>
          <p:nvPr/>
        </p:nvSpPr>
        <p:spPr bwMode="auto">
          <a:xfrm>
            <a:off x="251520" y="1229211"/>
            <a:ext cx="9289032" cy="111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set at -59.5mm.</a:t>
            </a:r>
          </a:p>
          <a:p>
            <a:r>
              <a:rPr lang="en-US" sz="1600" b="0" kern="0" dirty="0"/>
              <a:t>Beam bumped over until the </a:t>
            </a:r>
            <a:r>
              <a:rPr lang="en-US" sz="1600" b="0" kern="0" dirty="0" err="1"/>
              <a:t>ChDR</a:t>
            </a:r>
            <a:r>
              <a:rPr lang="en-US" sz="1600" b="0" kern="0" dirty="0"/>
              <a:t> target holder shadow can be seen on OTR2.  </a:t>
            </a:r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4089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044CF17-0B14-5441-BCC9-E160E9E70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62437"/>
            <a:ext cx="6720860" cy="5040645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E382C8-205B-C145-9943-C8E5349AEFD1}"/>
              </a:ext>
            </a:extLst>
          </p:cNvPr>
          <p:cNvSpPr txBox="1">
            <a:spLocks/>
          </p:cNvSpPr>
          <p:nvPr/>
        </p:nvSpPr>
        <p:spPr bwMode="auto">
          <a:xfrm>
            <a:off x="251520" y="1229211"/>
            <a:ext cx="9289032" cy="111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set at -59.5mm.</a:t>
            </a:r>
          </a:p>
          <a:p>
            <a:r>
              <a:rPr lang="en-US" sz="1600" b="0" kern="0" dirty="0"/>
              <a:t>Beam bumped over until the </a:t>
            </a:r>
            <a:r>
              <a:rPr lang="en-US" sz="1600" b="0" kern="0" dirty="0" err="1"/>
              <a:t>ChDR</a:t>
            </a:r>
            <a:r>
              <a:rPr lang="en-US" sz="1600" b="0" kern="0" dirty="0"/>
              <a:t> target holder shadow can be seen on OTR2.  </a:t>
            </a:r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2192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E382C8-205B-C145-9943-C8E5349AEFD1}"/>
              </a:ext>
            </a:extLst>
          </p:cNvPr>
          <p:cNvSpPr txBox="1">
            <a:spLocks/>
          </p:cNvSpPr>
          <p:nvPr/>
        </p:nvSpPr>
        <p:spPr bwMode="auto">
          <a:xfrm>
            <a:off x="509141" y="1409390"/>
            <a:ext cx="2982739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set at -59.5mm.</a:t>
            </a:r>
          </a:p>
          <a:p>
            <a:r>
              <a:rPr lang="en-US" sz="1600" b="0" kern="0" dirty="0"/>
              <a:t>Beam bumped over until the </a:t>
            </a:r>
            <a:r>
              <a:rPr lang="en-US" sz="1600" b="0" kern="0" dirty="0" err="1"/>
              <a:t>ChDR</a:t>
            </a:r>
            <a:r>
              <a:rPr lang="en-US" sz="1600" b="0" kern="0" dirty="0"/>
              <a:t> target holder shadow can be seen on OTR2.  </a:t>
            </a:r>
          </a:p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removed to view beam position and shape. </a:t>
            </a:r>
          </a:p>
          <a:p>
            <a:r>
              <a:rPr lang="en-US" sz="1600" b="0" kern="0" dirty="0"/>
              <a:t>OTR2 reflected off of target holder, makes centroid results unreliable. </a:t>
            </a:r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79E321-D103-A84C-A55A-718B563D2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08720"/>
            <a:ext cx="3840000" cy="28800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5426872-D409-924B-9461-D81932BCD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623082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43276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E382C8-205B-C145-9943-C8E5349AEFD1}"/>
              </a:ext>
            </a:extLst>
          </p:cNvPr>
          <p:cNvSpPr txBox="1">
            <a:spLocks/>
          </p:cNvSpPr>
          <p:nvPr/>
        </p:nvSpPr>
        <p:spPr bwMode="auto">
          <a:xfrm>
            <a:off x="509141" y="1409390"/>
            <a:ext cx="2982739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set at -59.5mm.</a:t>
            </a:r>
          </a:p>
          <a:p>
            <a:r>
              <a:rPr lang="en-US" sz="1600" b="0" kern="0" dirty="0"/>
              <a:t>Beam bumped over until the </a:t>
            </a:r>
            <a:r>
              <a:rPr lang="en-US" sz="1600" b="0" kern="0" dirty="0" err="1"/>
              <a:t>ChDR</a:t>
            </a:r>
            <a:r>
              <a:rPr lang="en-US" sz="1600" b="0" kern="0" dirty="0"/>
              <a:t> target holder shadow can be seen on OTR2.  </a:t>
            </a:r>
          </a:p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removed to view beam position and shape. </a:t>
            </a:r>
          </a:p>
          <a:p>
            <a:r>
              <a:rPr lang="en-US" sz="1600" b="0" kern="0" dirty="0"/>
              <a:t>OTR2 reflected off of target holder, makes fit unreliable. </a:t>
            </a:r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0E2FE16-AA1D-B04E-83AD-9DEC0FD41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45" y="980728"/>
            <a:ext cx="3840000" cy="2880000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815D17-A24F-0540-BDF6-3845F6E36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45" y="3623082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1331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E382C8-205B-C145-9943-C8E5349AEFD1}"/>
              </a:ext>
            </a:extLst>
          </p:cNvPr>
          <p:cNvSpPr txBox="1">
            <a:spLocks/>
          </p:cNvSpPr>
          <p:nvPr/>
        </p:nvSpPr>
        <p:spPr bwMode="auto">
          <a:xfrm>
            <a:off x="509141" y="1409390"/>
            <a:ext cx="2982739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set at -59.5mm.</a:t>
            </a:r>
          </a:p>
          <a:p>
            <a:r>
              <a:rPr lang="en-US" sz="1600" b="0" kern="0" dirty="0"/>
              <a:t>Beam bumped over until the </a:t>
            </a:r>
            <a:r>
              <a:rPr lang="en-US" sz="1600" b="0" kern="0" dirty="0" err="1"/>
              <a:t>ChDR</a:t>
            </a:r>
            <a:r>
              <a:rPr lang="en-US" sz="1600" b="0" kern="0" dirty="0"/>
              <a:t> target holder shadow can be seen on OTR2.  </a:t>
            </a:r>
          </a:p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removed to view beam position and shape. </a:t>
            </a:r>
          </a:p>
          <a:p>
            <a:r>
              <a:rPr lang="en-US" sz="1600" b="0" kern="0" dirty="0"/>
              <a:t>OTR2 reflected off of target holder, makes fit unreliable. </a:t>
            </a:r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0E2FE16-AA1D-B04E-83AD-9DEC0FD41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45" y="980728"/>
            <a:ext cx="3840000" cy="2880000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8815D17-A24F-0540-BDF6-3845F6E36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45" y="3623082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2808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E382C8-205B-C145-9943-C8E5349AEFD1}"/>
              </a:ext>
            </a:extLst>
          </p:cNvPr>
          <p:cNvSpPr txBox="1">
            <a:spLocks/>
          </p:cNvSpPr>
          <p:nvPr/>
        </p:nvSpPr>
        <p:spPr bwMode="auto">
          <a:xfrm>
            <a:off x="6012160" y="1196752"/>
            <a:ext cx="3270771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F8583E0E-772A-744D-8656-6070EE4B9C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09"/>
          <a:stretch/>
        </p:blipFill>
        <p:spPr>
          <a:xfrm>
            <a:off x="4103440" y="1766791"/>
            <a:ext cx="5040560" cy="339303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65D55B0-911E-2F4B-AD93-ADF1620CC6F6}"/>
              </a:ext>
            </a:extLst>
          </p:cNvPr>
          <p:cNvSpPr txBox="1">
            <a:spLocks/>
          </p:cNvSpPr>
          <p:nvPr/>
        </p:nvSpPr>
        <p:spPr bwMode="auto">
          <a:xfrm>
            <a:off x="509141" y="1481399"/>
            <a:ext cx="3455368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set at -59.5mm.</a:t>
            </a:r>
          </a:p>
          <a:p>
            <a:r>
              <a:rPr lang="en-US" sz="1600" b="0" kern="0" dirty="0"/>
              <a:t>Beam bumped over until the </a:t>
            </a:r>
            <a:r>
              <a:rPr lang="en-US" sz="1600" b="0" kern="0" dirty="0" err="1"/>
              <a:t>ChDR</a:t>
            </a:r>
            <a:r>
              <a:rPr lang="en-US" sz="1600" b="0" kern="0" dirty="0"/>
              <a:t> target holder shadow can be seen on OTR2.  </a:t>
            </a:r>
          </a:p>
          <a:p>
            <a:r>
              <a:rPr lang="en-US" sz="1600" b="0" kern="0" dirty="0" err="1"/>
              <a:t>ChDR</a:t>
            </a:r>
            <a:r>
              <a:rPr lang="en-US" sz="1600" b="0" kern="0" dirty="0"/>
              <a:t> target holder removed to view beam position and shape. </a:t>
            </a:r>
          </a:p>
          <a:p>
            <a:r>
              <a:rPr lang="en-US" sz="1600" b="0" kern="0" dirty="0"/>
              <a:t>OTR2 reflected off of target holder, makes fit unreliable. </a:t>
            </a:r>
          </a:p>
          <a:p>
            <a:r>
              <a:rPr lang="en-US" sz="1600" b="0" kern="0" dirty="0"/>
              <a:t>Zoomed in on OTR2 image, shows the target holder corner at: (1720, 825) pixels. 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b="0" kern="0" dirty="0"/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080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E9E908-D83E-2C4C-AFCC-1F34A97F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 </a:t>
            </a:r>
            <a:endParaRPr lang="en-US" dirty="0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4BCCC38C-6C90-FB48-8EBE-6E4F4F999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51" y="3050552"/>
            <a:ext cx="4032618" cy="3474792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D2021D3-8382-A743-A2EA-0A072F35FC36}"/>
              </a:ext>
            </a:extLst>
          </p:cNvPr>
          <p:cNvSpPr txBox="1">
            <a:spLocks/>
          </p:cNvSpPr>
          <p:nvPr/>
        </p:nvSpPr>
        <p:spPr bwMode="auto">
          <a:xfrm>
            <a:off x="509142" y="1409390"/>
            <a:ext cx="5472226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 err="1"/>
              <a:t>ChDR</a:t>
            </a:r>
            <a:r>
              <a:rPr lang="en-US" sz="1600" b="0" kern="0" dirty="0"/>
              <a:t> IBPM, outputs beam position and intensity. </a:t>
            </a:r>
          </a:p>
          <a:p>
            <a:r>
              <a:rPr lang="en-US" sz="1600" b="0" kern="0" dirty="0"/>
              <a:t>Connected to an Agilent DSA90000 scope for DAQ.</a:t>
            </a:r>
          </a:p>
          <a:p>
            <a:r>
              <a:rPr lang="en-US" sz="1600" b="0" kern="0" dirty="0"/>
              <a:t>Positive coordinates for pickups seen as B and C. negative are A and D.  </a:t>
            </a:r>
          </a:p>
          <a:p>
            <a:endParaRPr lang="en-US" sz="1600" b="0" kern="0" dirty="0"/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5" name="Picture 1" descr="/var/folders/0r/ymft9f5x6vq927b0skhcl2bh0000gn/T/com.microsoft.Powerpoint/WebArchiveCopyPasteTempFiles/p71">
            <a:extLst>
              <a:ext uri="{FF2B5EF4-FFF2-40B4-BE49-F238E27FC236}">
                <a16:creationId xmlns:a16="http://schemas.microsoft.com/office/drawing/2014/main" id="{FDF0CB3D-846E-D342-B4E2-63F918391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41" y="3152383"/>
            <a:ext cx="4424921" cy="331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0763370-DE02-CF41-B73B-273233589B1E}"/>
              </a:ext>
            </a:extLst>
          </p:cNvPr>
          <p:cNvSpPr/>
          <p:nvPr/>
        </p:nvSpPr>
        <p:spPr bwMode="auto">
          <a:xfrm>
            <a:off x="6516216" y="1409390"/>
            <a:ext cx="1080120" cy="108350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normalizeH="0" baseline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5F24693-D2A6-DA4F-B4E3-832D28FEF939}"/>
              </a:ext>
            </a:extLst>
          </p:cNvPr>
          <p:cNvCxnSpPr/>
          <p:nvPr/>
        </p:nvCxnSpPr>
        <p:spPr bwMode="auto">
          <a:xfrm>
            <a:off x="6516216" y="1772816"/>
            <a:ext cx="0" cy="360000"/>
          </a:xfrm>
          <a:prstGeom prst="line">
            <a:avLst/>
          </a:prstGeom>
          <a:ln w="317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BA7AC7E-F12A-9F4E-A51E-0EEF2719C84A}"/>
              </a:ext>
            </a:extLst>
          </p:cNvPr>
          <p:cNvCxnSpPr/>
          <p:nvPr/>
        </p:nvCxnSpPr>
        <p:spPr bwMode="auto">
          <a:xfrm>
            <a:off x="7596336" y="1772816"/>
            <a:ext cx="0" cy="360000"/>
          </a:xfrm>
          <a:prstGeom prst="line">
            <a:avLst/>
          </a:prstGeom>
          <a:ln w="317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1FB5FF-A4FF-B547-A5E4-7706CCE5673B}"/>
              </a:ext>
            </a:extLst>
          </p:cNvPr>
          <p:cNvCxnSpPr>
            <a:cxnSpLocks/>
          </p:cNvCxnSpPr>
          <p:nvPr/>
        </p:nvCxnSpPr>
        <p:spPr bwMode="auto">
          <a:xfrm flipH="1">
            <a:off x="6876256" y="1412776"/>
            <a:ext cx="351656" cy="0"/>
          </a:xfrm>
          <a:prstGeom prst="line">
            <a:avLst/>
          </a:prstGeom>
          <a:ln w="317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ACB413-7365-EC46-8B99-6E7C574AE36F}"/>
              </a:ext>
            </a:extLst>
          </p:cNvPr>
          <p:cNvCxnSpPr>
            <a:cxnSpLocks/>
          </p:cNvCxnSpPr>
          <p:nvPr/>
        </p:nvCxnSpPr>
        <p:spPr bwMode="auto">
          <a:xfrm flipH="1">
            <a:off x="6876256" y="2492896"/>
            <a:ext cx="351656" cy="0"/>
          </a:xfrm>
          <a:prstGeom prst="line">
            <a:avLst/>
          </a:prstGeom>
          <a:ln w="3175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C407EE77-7CA6-C14E-A121-B51952D6F853}"/>
              </a:ext>
            </a:extLst>
          </p:cNvPr>
          <p:cNvSpPr txBox="1">
            <a:spLocks/>
          </p:cNvSpPr>
          <p:nvPr/>
        </p:nvSpPr>
        <p:spPr bwMode="auto">
          <a:xfrm>
            <a:off x="6157311" y="1809040"/>
            <a:ext cx="391720" cy="30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A-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D28DDAD1-3AC3-AB42-8E3E-EB2119450B4D}"/>
              </a:ext>
            </a:extLst>
          </p:cNvPr>
          <p:cNvSpPr txBox="1">
            <a:spLocks/>
          </p:cNvSpPr>
          <p:nvPr/>
        </p:nvSpPr>
        <p:spPr bwMode="auto">
          <a:xfrm>
            <a:off x="6876256" y="1081823"/>
            <a:ext cx="576064" cy="30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B+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EC3CBEC-3243-6F4D-896E-B1C3973C62E3}"/>
              </a:ext>
            </a:extLst>
          </p:cNvPr>
          <p:cNvSpPr txBox="1">
            <a:spLocks/>
          </p:cNvSpPr>
          <p:nvPr/>
        </p:nvSpPr>
        <p:spPr bwMode="auto">
          <a:xfrm>
            <a:off x="7596335" y="1779641"/>
            <a:ext cx="534843" cy="30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C+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B6C6495A-E6FD-1644-A940-06F82CE396D9}"/>
              </a:ext>
            </a:extLst>
          </p:cNvPr>
          <p:cNvSpPr txBox="1">
            <a:spLocks/>
          </p:cNvSpPr>
          <p:nvPr/>
        </p:nvSpPr>
        <p:spPr bwMode="auto">
          <a:xfrm>
            <a:off x="6876256" y="2492896"/>
            <a:ext cx="576064" cy="30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D-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2E2D8826-5EFC-6C43-9C20-469110477BD4}"/>
              </a:ext>
            </a:extLst>
          </p:cNvPr>
          <p:cNvSpPr txBox="1">
            <a:spLocks/>
          </p:cNvSpPr>
          <p:nvPr/>
        </p:nvSpPr>
        <p:spPr bwMode="auto">
          <a:xfrm>
            <a:off x="7988056" y="2228659"/>
            <a:ext cx="1266452" cy="108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*Beam going </a:t>
            </a:r>
            <a:r>
              <a:rPr lang="en-US" sz="1600" b="0" u="sng" kern="0" dirty="0"/>
              <a:t>into</a:t>
            </a:r>
            <a:r>
              <a:rPr lang="en-US" sz="1600" b="0" kern="0" dirty="0"/>
              <a:t> the page.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44DA0B4E-F325-D842-96E0-1AC9111650A6}"/>
              </a:ext>
            </a:extLst>
          </p:cNvPr>
          <p:cNvSpPr txBox="1">
            <a:spLocks/>
          </p:cNvSpPr>
          <p:nvPr/>
        </p:nvSpPr>
        <p:spPr bwMode="auto">
          <a:xfrm>
            <a:off x="6927654" y="1854089"/>
            <a:ext cx="812697" cy="30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600" b="0" kern="0" dirty="0"/>
              <a:t>*(0,0)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98354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F8583E0E-772A-744D-8656-6070EE4B9C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09"/>
          <a:stretch/>
        </p:blipFill>
        <p:spPr>
          <a:xfrm>
            <a:off x="4103440" y="3078046"/>
            <a:ext cx="5040560" cy="339303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DD265E5-D4B9-2441-8044-98A758930EE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59832" y="3501008"/>
            <a:ext cx="3240360" cy="15121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425BA16A-A765-E14C-AFC1-966C4FEDBF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8" r="31250" b="42731"/>
          <a:stretch/>
        </p:blipFill>
        <p:spPr bwMode="auto">
          <a:xfrm>
            <a:off x="107504" y="962980"/>
            <a:ext cx="4733251" cy="3292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20869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4A8AA9-D826-8743-8B36-6939BBBF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Impact Parameter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9990ED5-0698-0E4F-B892-E1C335099091}"/>
              </a:ext>
            </a:extLst>
          </p:cNvPr>
          <p:cNvSpPr txBox="1">
            <a:spLocks/>
          </p:cNvSpPr>
          <p:nvPr/>
        </p:nvSpPr>
        <p:spPr bwMode="auto">
          <a:xfrm>
            <a:off x="323528" y="1124744"/>
            <a:ext cx="856895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Using the cross referencing data specified in the IBPM commissioning part, the beam position to impact parameter relationship can be calculated for all of the monitors.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Previous impact parameter scans and new impact parameter scans can be processed using new impact parameter information.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Full IBPM scaling factors are needed, before data can be trusted completely, this includes scope voltage scaling factor. </a:t>
            </a:r>
          </a:p>
          <a:p>
            <a:pPr marL="0" indent="0">
              <a:buNone/>
            </a:pPr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16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07148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E9E908-D83E-2C4C-AFCC-1F34A97F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 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D2021D3-8382-A743-A2EA-0A072F35FC36}"/>
              </a:ext>
            </a:extLst>
          </p:cNvPr>
          <p:cNvSpPr txBox="1">
            <a:spLocks/>
          </p:cNvSpPr>
          <p:nvPr/>
        </p:nvSpPr>
        <p:spPr bwMode="auto">
          <a:xfrm>
            <a:off x="509141" y="1409390"/>
            <a:ext cx="8239323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/>
              <a:t>Single Bunch Data looks very good.</a:t>
            </a:r>
          </a:p>
          <a:p>
            <a:r>
              <a:rPr lang="en-US" sz="1600" b="0" kern="0" dirty="0" err="1"/>
              <a:t>MultiBunch</a:t>
            </a:r>
            <a:r>
              <a:rPr lang="en-US" sz="1600" b="0" kern="0" dirty="0"/>
              <a:t> data…… Not so good. </a:t>
            </a:r>
          </a:p>
          <a:p>
            <a:r>
              <a:rPr lang="en-US" sz="1600" b="0" kern="0" dirty="0"/>
              <a:t>Unsure if this is due to bunch charge, or response. Each bunch has lower charge when running in </a:t>
            </a:r>
            <a:r>
              <a:rPr lang="en-US" sz="1600" b="0" kern="0" dirty="0" err="1"/>
              <a:t>MultiBunch</a:t>
            </a:r>
            <a:r>
              <a:rPr lang="en-US" sz="1600" b="0" kern="0" dirty="0"/>
              <a:t> at Diamond. </a:t>
            </a:r>
          </a:p>
          <a:p>
            <a:r>
              <a:rPr lang="en-US" sz="1600" b="0" kern="0" dirty="0"/>
              <a:t>Analysis carried out in Single Bunch mode. </a:t>
            </a: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865D6ED-B361-E447-A344-115EC3448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223" y="3429000"/>
            <a:ext cx="3808636" cy="2856477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BBB0019-8FD2-2947-8231-8DBDA5F94D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87296"/>
            <a:ext cx="4024660" cy="277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720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E6B39B2-CBB1-7A40-9CB1-9BD91A8E0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73016"/>
            <a:ext cx="4024660" cy="2771472"/>
          </a:xfrm>
          <a:prstGeom prst="rect">
            <a:avLst/>
          </a:prstGeom>
        </p:spPr>
      </p:pic>
      <p:pic>
        <p:nvPicPr>
          <p:cNvPr id="6" name="Picture 5" descr="A screenshot of a map&#10;&#10;Description automatically generated">
            <a:extLst>
              <a:ext uri="{FF2B5EF4-FFF2-40B4-BE49-F238E27FC236}">
                <a16:creationId xmlns:a16="http://schemas.microsoft.com/office/drawing/2014/main" id="{911DE036-3F07-0649-BB9E-37355529B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979" y="3591282"/>
            <a:ext cx="3695296" cy="277147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DB37F50-FF2E-7143-AB15-264FD8BB1212}"/>
              </a:ext>
            </a:extLst>
          </p:cNvPr>
          <p:cNvCxnSpPr/>
          <p:nvPr/>
        </p:nvCxnSpPr>
        <p:spPr bwMode="auto">
          <a:xfrm>
            <a:off x="3923928" y="5013176"/>
            <a:ext cx="10801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509141" y="1409390"/>
            <a:ext cx="5575027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Channel offsets removed, then window set to integrate over.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Beam position given as difference over sum. 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Window size was set to 2nS (same as bunch length). Due to jitter and number of files to process this was increased to ≈6nS. </a:t>
            </a:r>
          </a:p>
          <a:p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kx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= 13.8mm</a:t>
            </a:r>
          </a:p>
          <a:p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ky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= 13.8mm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E5CFBF-F04C-794C-B305-F091F0483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527" y="2200492"/>
            <a:ext cx="1800200" cy="4320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8688CD-E668-404A-9067-9F78319AC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2521" y="1466060"/>
            <a:ext cx="1854206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2850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Horizontal and Vertical Beam Bumps applied, average data taken for 3 beam shots at each position.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Data Displayed is mean values with error bars of the standard deviation.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13.8mm given for </a:t>
            </a:r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kx</a:t>
            </a:r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 and </a:t>
            </a:r>
            <a:r>
              <a:rPr lang="en-US" sz="1600" b="0" kern="0" dirty="0" err="1">
                <a:solidFill>
                  <a:schemeClr val="accent2">
                    <a:lumMod val="75000"/>
                  </a:schemeClr>
                </a:solidFill>
              </a:rPr>
              <a:t>ky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BE150281-53FC-0145-9B85-30CDD18EB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491970"/>
            <a:ext cx="5165412" cy="387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34680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 Centroids vs IBPM Beam position.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As before mean value over 3 shots displayed with standard deviation as error bars.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Relative movement between all three monitors looks reasonable, will take into account OTR offsets.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Offsets not applied.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9E47A2C-C17D-7B46-BEF0-88A2C4687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693835"/>
            <a:ext cx="5190407" cy="34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6005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pic>
        <p:nvPicPr>
          <p:cNvPr id="6146" name="Picture 2" descr="/var/folders/0r/ymft9f5x6vq927b0skhcl2bh0000gn/T/com.microsoft.Powerpoint/WebArchiveCopyPasteTempFiles/p395">
            <a:extLst>
              <a:ext uri="{FF2B5EF4-FFF2-40B4-BE49-F238E27FC236}">
                <a16:creationId xmlns:a16="http://schemas.microsoft.com/office/drawing/2014/main" id="{C166FD98-CE28-384B-A078-91D96FD7E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38" y="1124744"/>
            <a:ext cx="3536444" cy="265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3731E46-49FB-1E4D-B59E-28D8DB5BE18E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4066436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OTR1 Reference Image:</a:t>
            </a:r>
          </a:p>
          <a:p>
            <a:pPr lvl="1"/>
            <a:r>
              <a:rPr lang="en-GB" sz="1200" b="0" dirty="0">
                <a:solidFill>
                  <a:srgbClr val="0070C0"/>
                </a:solidFill>
              </a:rPr>
              <a:t>Screen </a:t>
            </a:r>
            <a:r>
              <a:rPr lang="en-GB" sz="1200" b="0" dirty="0" err="1">
                <a:solidFill>
                  <a:srgbClr val="0070C0"/>
                </a:solidFill>
              </a:rPr>
              <a:t>Xmin</a:t>
            </a:r>
            <a:r>
              <a:rPr lang="en-GB" sz="1200" b="0" dirty="0">
                <a:solidFill>
                  <a:srgbClr val="0070C0"/>
                </a:solidFill>
              </a:rPr>
              <a:t> = 538, Screen </a:t>
            </a:r>
            <a:r>
              <a:rPr lang="en-GB" sz="1200" b="0" dirty="0" err="1">
                <a:solidFill>
                  <a:srgbClr val="0070C0"/>
                </a:solidFill>
              </a:rPr>
              <a:t>Xmax</a:t>
            </a:r>
            <a:r>
              <a:rPr lang="en-GB" sz="1200" b="0" dirty="0">
                <a:solidFill>
                  <a:srgbClr val="0070C0"/>
                </a:solidFill>
              </a:rPr>
              <a:t> = 1610, </a:t>
            </a:r>
          </a:p>
          <a:p>
            <a:pPr lvl="1"/>
            <a:r>
              <a:rPr lang="en-GB" sz="1200" b="0" dirty="0">
                <a:solidFill>
                  <a:srgbClr val="0070C0"/>
                </a:solidFill>
              </a:rPr>
              <a:t>diff = 1072, diff/2 = 536</a:t>
            </a:r>
          </a:p>
          <a:p>
            <a:pPr lvl="1"/>
            <a:r>
              <a:rPr lang="en-GB" sz="1200" b="0" dirty="0">
                <a:solidFill>
                  <a:srgbClr val="0070C0"/>
                </a:solidFill>
              </a:rPr>
              <a:t>Assume X Centre  is 1074.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OTR2 Reference Image:</a:t>
            </a:r>
          </a:p>
          <a:p>
            <a:pPr lvl="1"/>
            <a:r>
              <a:rPr lang="en-GB" sz="1200" b="0" dirty="0">
                <a:solidFill>
                  <a:srgbClr val="0070C0"/>
                </a:solidFill>
              </a:rPr>
              <a:t>Screen </a:t>
            </a:r>
            <a:r>
              <a:rPr lang="en-GB" sz="1200" b="0" dirty="0" err="1">
                <a:solidFill>
                  <a:srgbClr val="0070C0"/>
                </a:solidFill>
              </a:rPr>
              <a:t>Xmin</a:t>
            </a:r>
            <a:r>
              <a:rPr lang="en-GB" sz="1200" b="0" dirty="0">
                <a:solidFill>
                  <a:srgbClr val="0070C0"/>
                </a:solidFill>
              </a:rPr>
              <a:t> = 712, Screen </a:t>
            </a:r>
            <a:r>
              <a:rPr lang="en-GB" sz="1200" b="0" dirty="0" err="1">
                <a:solidFill>
                  <a:srgbClr val="0070C0"/>
                </a:solidFill>
              </a:rPr>
              <a:t>Xmax</a:t>
            </a:r>
            <a:r>
              <a:rPr lang="en-GB" sz="1200" b="0" dirty="0">
                <a:solidFill>
                  <a:srgbClr val="0070C0"/>
                </a:solidFill>
              </a:rPr>
              <a:t> = 1804, diff = 1092, diff/2 = 546</a:t>
            </a:r>
          </a:p>
          <a:p>
            <a:pPr lvl="1"/>
            <a:r>
              <a:rPr lang="en-GB" sz="1200" b="0" dirty="0">
                <a:solidFill>
                  <a:srgbClr val="0070C0"/>
                </a:solidFill>
              </a:rPr>
              <a:t>Assume X centre is 1258 pixels.  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Vertical Adjustment:</a:t>
            </a:r>
          </a:p>
          <a:p>
            <a:pPr lvl="1"/>
            <a:r>
              <a:rPr lang="en-US" sz="1200" b="0" kern="0" dirty="0">
                <a:solidFill>
                  <a:srgbClr val="0070C0"/>
                </a:solidFill>
              </a:rPr>
              <a:t>First Guess is to use central line of the image as 0, as the screens are movable. </a:t>
            </a:r>
            <a:r>
              <a:rPr lang="en-US" sz="1200" b="0" kern="0" dirty="0" err="1">
                <a:solidFill>
                  <a:srgbClr val="0070C0"/>
                </a:solidFill>
              </a:rPr>
              <a:t>i.e</a:t>
            </a:r>
            <a:r>
              <a:rPr lang="en-US" sz="1200" b="0" kern="0" dirty="0">
                <a:solidFill>
                  <a:srgbClr val="0070C0"/>
                </a:solidFill>
              </a:rPr>
              <a:t> assume both OTR1 and 2 Y </a:t>
            </a:r>
            <a:r>
              <a:rPr lang="en-US" sz="1200" b="0" kern="0" dirty="0" err="1">
                <a:solidFill>
                  <a:srgbClr val="0070C0"/>
                </a:solidFill>
              </a:rPr>
              <a:t>centre</a:t>
            </a:r>
            <a:r>
              <a:rPr lang="en-US" sz="1200" b="0" kern="0" dirty="0">
                <a:solidFill>
                  <a:srgbClr val="0070C0"/>
                </a:solidFill>
              </a:rPr>
              <a:t> point is at 786 pixels. </a:t>
            </a:r>
            <a:endParaRPr lang="en-GB" sz="1600" b="0" dirty="0">
              <a:solidFill>
                <a:srgbClr val="0070C0"/>
              </a:solidFill>
            </a:endParaRPr>
          </a:p>
          <a:p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8" name="Picture 4" descr="/var/folders/0r/ymft9f5x6vq927b0skhcl2bh0000gn/T/com.microsoft.Powerpoint/WebArchiveCopyPasteTempFiles/p396">
            <a:extLst>
              <a:ext uri="{FF2B5EF4-FFF2-40B4-BE49-F238E27FC236}">
                <a16:creationId xmlns:a16="http://schemas.microsoft.com/office/drawing/2014/main" id="{CF1E0046-F77E-C34B-AB0A-0336F7611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350" y="3775400"/>
            <a:ext cx="3570970" cy="267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7263F6C-E195-E747-A5B6-183CDB3C6C8B}"/>
              </a:ext>
            </a:extLst>
          </p:cNvPr>
          <p:cNvCxnSpPr/>
          <p:nvPr/>
        </p:nvCxnSpPr>
        <p:spPr bwMode="auto">
          <a:xfrm>
            <a:off x="5796136" y="2636912"/>
            <a:ext cx="115212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09928A5-9CD5-D44A-9DD1-FCE830BA2299}"/>
              </a:ext>
            </a:extLst>
          </p:cNvPr>
          <p:cNvCxnSpPr>
            <a:cxnSpLocks/>
          </p:cNvCxnSpPr>
          <p:nvPr/>
        </p:nvCxnSpPr>
        <p:spPr bwMode="auto">
          <a:xfrm>
            <a:off x="5940152" y="5157192"/>
            <a:ext cx="115212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9259703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5C6E01-46BF-0040-952A-AC394EA7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27AA"/>
                </a:solidFill>
              </a:rPr>
              <a:t>IBPM Commissioning 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94856A9-13EB-8C4A-B65C-48CF7AC50534}"/>
              </a:ext>
            </a:extLst>
          </p:cNvPr>
          <p:cNvSpPr txBox="1">
            <a:spLocks/>
          </p:cNvSpPr>
          <p:nvPr/>
        </p:nvSpPr>
        <p:spPr bwMode="auto">
          <a:xfrm>
            <a:off x="323528" y="1700808"/>
            <a:ext cx="3126755" cy="41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99"/>
                </a:solidFill>
                <a:latin typeface="Helvetica" pitchFamily="2" charset="0"/>
                <a:ea typeface="ＭＳ Ｐゴシック" charset="-128"/>
                <a:cs typeface="Helvetica" pitchFamily="2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Helvetica" pitchFamily="2" charset="0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Helvetica" pitchFamily="2" charset="0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Helvetica" pitchFamily="2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Helvetica" pitchFamily="2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OTR Centroids vs IBPM Beam position.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As before mean value over 3 shots displayed with standard deviation as error bars.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Relative movement between all three monitors looks reasonable, will take into account OTR offsets. </a:t>
            </a:r>
          </a:p>
          <a:p>
            <a:r>
              <a:rPr lang="en-US" sz="1600" b="0" kern="0" dirty="0">
                <a:solidFill>
                  <a:schemeClr val="accent2">
                    <a:lumMod val="75000"/>
                  </a:schemeClr>
                </a:solidFill>
              </a:rPr>
              <a:t>Offsets not applied.</a:t>
            </a:r>
            <a:endParaRPr lang="en-US" sz="1200" b="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A797AF7-58ED-8D44-84C1-5DC3677E4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879" y="1444677"/>
            <a:ext cx="5477121" cy="410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61169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1058</Words>
  <Application>Microsoft Macintosh PowerPoint</Application>
  <PresentationFormat>On-screen Show (4:3)</PresentationFormat>
  <Paragraphs>195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Helvetica</vt:lpstr>
      <vt:lpstr>Times New Roman</vt:lpstr>
      <vt:lpstr>24_JAI</vt:lpstr>
      <vt:lpstr>PowerPoint Presentation</vt:lpstr>
      <vt:lpstr>PowerPoint Presentation</vt:lpstr>
      <vt:lpstr>IBPM Commissioning  </vt:lpstr>
      <vt:lpstr>IBPM Commissioning  </vt:lpstr>
      <vt:lpstr>IBPM Commissioning </vt:lpstr>
      <vt:lpstr>IBPM Commissioning </vt:lpstr>
      <vt:lpstr>IBPM Commissioning </vt:lpstr>
      <vt:lpstr>IBPM Commissioning </vt:lpstr>
      <vt:lpstr>IBPM Commissioning </vt:lpstr>
      <vt:lpstr>IBPM Commissioning </vt:lpstr>
      <vt:lpstr>IBPM Commissioning </vt:lpstr>
      <vt:lpstr>IBPM Commissioning </vt:lpstr>
      <vt:lpstr>IBPM Commissioning </vt:lpstr>
      <vt:lpstr>PowerPoint Presentation</vt:lpstr>
      <vt:lpstr>IBPM Commissioning </vt:lpstr>
      <vt:lpstr>IBPM Commissioning </vt:lpstr>
      <vt:lpstr>IBPM Commissioning </vt:lpstr>
      <vt:lpstr>PowerPoint Presentation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  <vt:lpstr>Calculating the Impact Parameter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2019-04-15T09:22:48Z</cp:lastPrinted>
  <dcterms:created xsi:type="dcterms:W3CDTF">2012-10-01T19:51:04Z</dcterms:created>
  <dcterms:modified xsi:type="dcterms:W3CDTF">2019-06-25T08:16:03Z</dcterms:modified>
</cp:coreProperties>
</file>