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41"/>
  </p:notesMasterIdLst>
  <p:handoutMasterIdLst>
    <p:handoutMasterId r:id="rId42"/>
  </p:handoutMasterIdLst>
  <p:sldIdLst>
    <p:sldId id="306" r:id="rId2"/>
    <p:sldId id="338" r:id="rId3"/>
    <p:sldId id="339" r:id="rId4"/>
    <p:sldId id="340" r:id="rId5"/>
    <p:sldId id="341" r:id="rId6"/>
    <p:sldId id="342" r:id="rId7"/>
    <p:sldId id="415" r:id="rId8"/>
    <p:sldId id="346" r:id="rId9"/>
    <p:sldId id="349" r:id="rId10"/>
    <p:sldId id="344" r:id="rId11"/>
    <p:sldId id="411" r:id="rId12"/>
    <p:sldId id="385" r:id="rId13"/>
    <p:sldId id="387" r:id="rId14"/>
    <p:sldId id="388" r:id="rId15"/>
    <p:sldId id="363" r:id="rId16"/>
    <p:sldId id="390" r:id="rId17"/>
    <p:sldId id="406" r:id="rId18"/>
    <p:sldId id="402" r:id="rId19"/>
    <p:sldId id="409" r:id="rId20"/>
    <p:sldId id="410" r:id="rId21"/>
    <p:sldId id="369" r:id="rId22"/>
    <p:sldId id="370" r:id="rId23"/>
    <p:sldId id="371" r:id="rId24"/>
    <p:sldId id="372" r:id="rId25"/>
    <p:sldId id="373" r:id="rId26"/>
    <p:sldId id="367" r:id="rId27"/>
    <p:sldId id="368" r:id="rId28"/>
    <p:sldId id="412" r:id="rId29"/>
    <p:sldId id="345" r:id="rId30"/>
    <p:sldId id="413" r:id="rId31"/>
    <p:sldId id="379" r:id="rId32"/>
    <p:sldId id="381" r:id="rId33"/>
    <p:sldId id="419" r:id="rId34"/>
    <p:sldId id="422" r:id="rId35"/>
    <p:sldId id="420" r:id="rId36"/>
    <p:sldId id="421" r:id="rId37"/>
    <p:sldId id="353" r:id="rId38"/>
    <p:sldId id="414" r:id="rId39"/>
    <p:sldId id="423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504" autoAdjust="0"/>
    <p:restoredTop sz="94660"/>
  </p:normalViewPr>
  <p:slideViewPr>
    <p:cSldViewPr>
      <p:cViewPr>
        <p:scale>
          <a:sx n="70" d="100"/>
          <a:sy n="70" d="100"/>
        </p:scale>
        <p:origin x="-61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7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C574AA-4F14-47DE-9A62-67998D367C54}" type="datetime1">
              <a:rPr lang="de-DE"/>
              <a:pPr/>
              <a:t>21.09.2010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5290D8B-27A1-4149-BAE8-9F890B502192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EC0E01-9024-4FA7-98A7-98E4D95FE0F5}" type="datetime1">
              <a:rPr lang="de-DE"/>
              <a:pPr/>
              <a:t>21.09.2010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B5266C-8571-4F4E-82C6-6757401C701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5266C-8571-4F4E-82C6-6757401C701A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de-DE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9575" y="152400"/>
            <a:ext cx="2155825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2100" y="152400"/>
            <a:ext cx="6315075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 userDrawn="1"/>
        </p:nvSpPr>
        <p:spPr>
          <a:xfrm>
            <a:off x="1905000" y="6248400"/>
            <a:ext cx="10191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ea typeface="+mn-ea"/>
              </a:rPr>
              <a:t>22-Sep-10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429000" y="6172200"/>
            <a:ext cx="3411538" cy="476250"/>
          </a:xfrm>
        </p:spPr>
        <p:txBody>
          <a:bodyPr/>
          <a:lstStyle>
            <a:lvl1pPr>
              <a:defRPr b="0"/>
            </a:lvl1pPr>
          </a:lstStyle>
          <a:p>
            <a:r>
              <a:rPr lang="de-DE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xTCA for Physics New Developments </a:t>
            </a:r>
            <a:br>
              <a:rPr lang="de-DE"/>
            </a:br>
            <a:r>
              <a:rPr lang="de-DE"/>
              <a:t>R. Larsen, SLAC &amp; Kay Rehlich, DESY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100" y="1219200"/>
            <a:ext cx="4229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19200"/>
            <a:ext cx="4229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36863" y="6229350"/>
            <a:ext cx="39449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1"/>
            </a:lvl1pPr>
          </a:lstStyle>
          <a:p>
            <a:r>
              <a:rPr lang="de-DE" dirty="0"/>
              <a:t>xTCA for Physics New Developments </a:t>
            </a:r>
            <a:br>
              <a:rPr lang="de-DE" dirty="0"/>
            </a:br>
            <a:r>
              <a:rPr lang="de-DE" dirty="0"/>
              <a:t>R. Larsen, SLAC &amp; Kay Rehlich, DESY</a:t>
            </a:r>
            <a:endParaRPr lang="en-US" dirty="0"/>
          </a:p>
        </p:txBody>
      </p:sp>
      <p:sp>
        <p:nvSpPr>
          <p:cNvPr id="4101" name="Line 5"/>
          <p:cNvSpPr>
            <a:spLocks noChangeShapeType="1"/>
          </p:cNvSpPr>
          <p:nvPr userDrawn="1"/>
        </p:nvSpPr>
        <p:spPr bwMode="auto">
          <a:xfrm>
            <a:off x="0" y="990600"/>
            <a:ext cx="8574088" cy="0"/>
          </a:xfrm>
          <a:prstGeom prst="line">
            <a:avLst/>
          </a:prstGeom>
          <a:noFill/>
          <a:ln w="38100">
            <a:solidFill>
              <a:srgbClr val="B40000"/>
            </a:solidFill>
            <a:round/>
            <a:headEnd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2100" y="1219200"/>
            <a:ext cx="8610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15" descr="SLAC_Logo_hires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6157913"/>
            <a:ext cx="1527175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77200" y="5867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7467600" y="6172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AFCD4F46-04EF-40B0-8D7D-6AC89AB4EEEF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6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228600" y="1295400"/>
            <a:ext cx="8156575" cy="2286000"/>
          </a:xfrm>
        </p:spPr>
        <p:txBody>
          <a:bodyPr/>
          <a:lstStyle/>
          <a:p>
            <a:r>
              <a:rPr lang="en-US" b="0" smtClean="0"/>
              <a:t>Application of New PICMG µTCA for Physics Specifications  to Accelerator Control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457200" y="3810000"/>
            <a:ext cx="785495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Ray Larsen , SLAC &amp; Kay Rehlich, DESY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TWEPP 2010 Workshop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Aachen, Germany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September 22,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371600"/>
            <a:ext cx="8610600" cy="1219200"/>
          </a:xfrm>
        </p:spPr>
        <p:txBody>
          <a:bodyPr/>
          <a:lstStyle/>
          <a:p>
            <a:r>
              <a:rPr lang="en-US" b="0" dirty="0" smtClean="0"/>
              <a:t>2. Industry Developments to new Physics Standards</a:t>
            </a:r>
            <a:endParaRPr lang="de-DE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xTCA for Physics New Developments  R. Larsen, SLAC &amp; Kay Rehlich, DESY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Industry Developments for Physics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610600" cy="5029200"/>
          </a:xfrm>
        </p:spPr>
        <p:txBody>
          <a:bodyPr/>
          <a:lstStyle/>
          <a:p>
            <a:r>
              <a:rPr lang="de-DE" sz="2000" dirty="0" smtClean="0"/>
              <a:t>ATCA </a:t>
            </a:r>
          </a:p>
          <a:p>
            <a:pPr lvl="1"/>
            <a:r>
              <a:rPr lang="de-DE" sz="1800" dirty="0" smtClean="0"/>
              <a:t>Standard design drawings for new RTM interface2 Standard shelves 6-Pack &amp; 12-Slot</a:t>
            </a:r>
          </a:p>
          <a:p>
            <a:pPr lvl="1"/>
            <a:r>
              <a:rPr lang="de-DE" sz="1800" dirty="0" smtClean="0"/>
              <a:t>In pubs drafting at SLAC for spec figures</a:t>
            </a:r>
          </a:p>
          <a:p>
            <a:r>
              <a:rPr lang="de-DE" sz="2000" dirty="0" smtClean="0"/>
              <a:t>µTCA </a:t>
            </a:r>
          </a:p>
          <a:p>
            <a:pPr lvl="1"/>
            <a:r>
              <a:rPr lang="de-DE" sz="1800" dirty="0" smtClean="0"/>
              <a:t>Shelf &amp; Module Prototypes from 3 vendors</a:t>
            </a:r>
          </a:p>
          <a:p>
            <a:pPr lvl="2"/>
            <a:r>
              <a:rPr lang="de-DE" sz="1600" dirty="0" smtClean="0"/>
              <a:t>6 payload slot development unit, non-redundant low cost. Latest unit with Physics timing backplane now in delivery</a:t>
            </a:r>
          </a:p>
          <a:p>
            <a:pPr lvl="2"/>
            <a:r>
              <a:rPr lang="de-DE" sz="1600" dirty="0" smtClean="0"/>
              <a:t>12 payload slot production prototype fully redundant dual star backplane </a:t>
            </a:r>
          </a:p>
          <a:p>
            <a:pPr lvl="2"/>
            <a:r>
              <a:rPr lang="de-DE" sz="1600" dirty="0" smtClean="0"/>
              <a:t>Test modules of AMC and RTM dual wide units</a:t>
            </a:r>
          </a:p>
          <a:p>
            <a:pPr lvl="1"/>
            <a:r>
              <a:rPr lang="de-DE" sz="2000" dirty="0" smtClean="0"/>
              <a:t>Modules</a:t>
            </a:r>
          </a:p>
          <a:p>
            <a:pPr lvl="2"/>
            <a:r>
              <a:rPr lang="de-DE" sz="1600" dirty="0" smtClean="0"/>
              <a:t>Power &amp; cooling units, MCH Hub Switcher w/shelf manager, controllers all available from multiple vendors</a:t>
            </a:r>
          </a:p>
          <a:p>
            <a:pPr lvl="1"/>
            <a:r>
              <a:rPr lang="de-DE" sz="2000" dirty="0" smtClean="0"/>
              <a:t>Application AMCs</a:t>
            </a:r>
          </a:p>
          <a:p>
            <a:pPr lvl="2"/>
            <a:r>
              <a:rPr lang="de-DE" sz="1600" dirty="0" smtClean="0"/>
              <a:t>10 Ch fast ADC 2Ch DAC in test ing for DESY RF</a:t>
            </a:r>
          </a:p>
          <a:p>
            <a:pPr lvl="2"/>
            <a:r>
              <a:rPr lang="de-DE" sz="1600" dirty="0" smtClean="0"/>
              <a:t>Other industry designs in progress by  DESY, SLAC &amp; Stockholm</a:t>
            </a:r>
            <a:endParaRPr lang="de-DE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MTCA Prototype Chassis, AMC, µRTM</a:t>
            </a:r>
          </a:p>
        </p:txBody>
      </p:sp>
      <p:pic>
        <p:nvPicPr>
          <p:cNvPr id="6758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00200" y="1512888"/>
            <a:ext cx="5791200" cy="4583112"/>
          </a:xfrm>
        </p:spPr>
      </p:pic>
      <p:sp>
        <p:nvSpPr>
          <p:cNvPr id="67589" name="TextBox 7"/>
          <p:cNvSpPr txBox="1">
            <a:spLocks noChangeArrowheads="1"/>
          </p:cNvSpPr>
          <p:nvPr/>
        </p:nvSpPr>
        <p:spPr bwMode="auto">
          <a:xfrm>
            <a:off x="7543800" y="5257800"/>
            <a:ext cx="11176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 dirty="0"/>
              <a:t>Courtesy</a:t>
            </a:r>
          </a:p>
          <a:p>
            <a:r>
              <a:rPr lang="en-US" sz="1600" i="1" dirty="0"/>
              <a:t>K. Rehlich</a:t>
            </a:r>
          </a:p>
          <a:p>
            <a:r>
              <a:rPr lang="en-US" sz="1600" i="1" dirty="0"/>
              <a:t>DESY</a:t>
            </a:r>
          </a:p>
        </p:txBody>
      </p:sp>
      <p:sp>
        <p:nvSpPr>
          <p:cNvPr id="67590" name="TextBox 8"/>
          <p:cNvSpPr txBox="1">
            <a:spLocks noChangeArrowheads="1"/>
          </p:cNvSpPr>
          <p:nvPr/>
        </p:nvSpPr>
        <p:spPr bwMode="auto">
          <a:xfrm>
            <a:off x="3505200" y="1143000"/>
            <a:ext cx="1338263" cy="369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6-Slot shelf</a:t>
            </a:r>
          </a:p>
        </p:txBody>
      </p:sp>
      <p:sp>
        <p:nvSpPr>
          <p:cNvPr id="67591" name="TextBox 9"/>
          <p:cNvSpPr txBox="1">
            <a:spLocks noChangeArrowheads="1"/>
          </p:cNvSpPr>
          <p:nvPr/>
        </p:nvSpPr>
        <p:spPr bwMode="auto">
          <a:xfrm>
            <a:off x="1447800" y="5715000"/>
            <a:ext cx="1428750" cy="369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2-wide AMC</a:t>
            </a:r>
          </a:p>
        </p:txBody>
      </p:sp>
      <p:sp>
        <p:nvSpPr>
          <p:cNvPr id="67592" name="TextBox 10"/>
          <p:cNvSpPr txBox="1">
            <a:spLocks noChangeArrowheads="1"/>
          </p:cNvSpPr>
          <p:nvPr/>
        </p:nvSpPr>
        <p:spPr bwMode="auto">
          <a:xfrm>
            <a:off x="7543800" y="3810000"/>
            <a:ext cx="1423988" cy="369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2-wide RTM</a:t>
            </a:r>
          </a:p>
        </p:txBody>
      </p:sp>
      <p:sp>
        <p:nvSpPr>
          <p:cNvPr id="67593" name="TextBox 11"/>
          <p:cNvSpPr txBox="1">
            <a:spLocks noChangeArrowheads="1"/>
          </p:cNvSpPr>
          <p:nvPr/>
        </p:nvSpPr>
        <p:spPr bwMode="auto">
          <a:xfrm>
            <a:off x="4191000" y="5638800"/>
            <a:ext cx="2992438" cy="369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Backplane Edge Connector</a:t>
            </a:r>
          </a:p>
        </p:txBody>
      </p:sp>
      <p:sp>
        <p:nvSpPr>
          <p:cNvPr id="67594" name="TextBox 12"/>
          <p:cNvSpPr txBox="1">
            <a:spLocks noChangeArrowheads="1"/>
          </p:cNvSpPr>
          <p:nvPr/>
        </p:nvSpPr>
        <p:spPr bwMode="auto">
          <a:xfrm>
            <a:off x="5105400" y="1143000"/>
            <a:ext cx="2181225" cy="369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RTM I/O Connector</a:t>
            </a:r>
          </a:p>
        </p:txBody>
      </p:sp>
      <p:cxnSp>
        <p:nvCxnSpPr>
          <p:cNvPr id="15" name="Straight Arrow Connector 14"/>
          <p:cNvCxnSpPr>
            <a:stCxn id="67590" idx="2"/>
          </p:cNvCxnSpPr>
          <p:nvPr/>
        </p:nvCxnSpPr>
        <p:spPr>
          <a:xfrm rot="5400000">
            <a:off x="3644107" y="1602581"/>
            <a:ext cx="620712" cy="4413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7594" idx="2"/>
          </p:cNvCxnSpPr>
          <p:nvPr/>
        </p:nvCxnSpPr>
        <p:spPr>
          <a:xfrm rot="5400000">
            <a:off x="4997451" y="2230437"/>
            <a:ext cx="1916112" cy="48101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7593" idx="0"/>
          </p:cNvCxnSpPr>
          <p:nvPr/>
        </p:nvCxnSpPr>
        <p:spPr>
          <a:xfrm rot="16200000" flipV="1">
            <a:off x="5168107" y="5118893"/>
            <a:ext cx="838200" cy="20161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67591" idx="3"/>
          </p:cNvCxnSpPr>
          <p:nvPr/>
        </p:nvCxnSpPr>
        <p:spPr>
          <a:xfrm flipV="1">
            <a:off x="2876550" y="5105400"/>
            <a:ext cx="1162050" cy="7937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67592" idx="1"/>
          </p:cNvCxnSpPr>
          <p:nvPr/>
        </p:nvCxnSpPr>
        <p:spPr>
          <a:xfrm rot="10800000">
            <a:off x="6705600" y="3962400"/>
            <a:ext cx="838200" cy="317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600" name="TextBox 28"/>
          <p:cNvSpPr txBox="1">
            <a:spLocks noChangeArrowheads="1"/>
          </p:cNvSpPr>
          <p:nvPr/>
        </p:nvSpPr>
        <p:spPr bwMode="auto">
          <a:xfrm>
            <a:off x="381000" y="4419600"/>
            <a:ext cx="890588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Front </a:t>
            </a:r>
          </a:p>
          <a:p>
            <a:r>
              <a:rPr lang="en-US" dirty="0"/>
              <a:t>Panels</a:t>
            </a:r>
          </a:p>
        </p:txBody>
      </p:sp>
      <p:sp>
        <p:nvSpPr>
          <p:cNvPr id="67601" name="TextBox 29"/>
          <p:cNvSpPr txBox="1">
            <a:spLocks noChangeArrowheads="1"/>
          </p:cNvSpPr>
          <p:nvPr/>
        </p:nvSpPr>
        <p:spPr bwMode="auto">
          <a:xfrm>
            <a:off x="7848600" y="1447800"/>
            <a:ext cx="1120775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Rear I/O </a:t>
            </a:r>
          </a:p>
          <a:p>
            <a:r>
              <a:rPr lang="en-US" dirty="0"/>
              <a:t>Panels</a:t>
            </a:r>
          </a:p>
        </p:txBody>
      </p:sp>
      <p:cxnSp>
        <p:nvCxnSpPr>
          <p:cNvPr id="32" name="Straight Arrow Connector 31"/>
          <p:cNvCxnSpPr>
            <a:stCxn id="67600" idx="3"/>
          </p:cNvCxnSpPr>
          <p:nvPr/>
        </p:nvCxnSpPr>
        <p:spPr>
          <a:xfrm flipV="1">
            <a:off x="1271588" y="3581400"/>
            <a:ext cx="1243012" cy="11620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67600" idx="3"/>
          </p:cNvCxnSpPr>
          <p:nvPr/>
        </p:nvCxnSpPr>
        <p:spPr>
          <a:xfrm flipV="1">
            <a:off x="1271588" y="4724400"/>
            <a:ext cx="2233612" cy="190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67601" idx="1"/>
          </p:cNvCxnSpPr>
          <p:nvPr/>
        </p:nvCxnSpPr>
        <p:spPr>
          <a:xfrm rot="10800000" flipV="1">
            <a:off x="6781800" y="1771650"/>
            <a:ext cx="1066800" cy="1333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67601" idx="1"/>
          </p:cNvCxnSpPr>
          <p:nvPr/>
        </p:nvCxnSpPr>
        <p:spPr>
          <a:xfrm rot="10800000" flipV="1">
            <a:off x="7315200" y="1771650"/>
            <a:ext cx="533400" cy="12001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606" name="Footer Placeholder 47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xTCA for Physics New Developments  R. Larsen, SLAC &amp; Kay Rehlich, DESY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smtClean="0"/>
          </a:p>
        </p:txBody>
      </p:sp>
      <p:sp>
        <p:nvSpPr>
          <p:cNvPr id="69635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xTCA for Physics New Developments  R. Larsen, SLAC &amp; Kay Rehlich, DESY</a:t>
            </a:r>
            <a:endParaRPr lang="en-US" dirty="0" smtClean="0"/>
          </a:p>
        </p:txBody>
      </p:sp>
      <p:pic>
        <p:nvPicPr>
          <p:cNvPr id="696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5825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ELMA 6 &amp; 12-Slot xTCA4Physics Shelves</a:t>
            </a:r>
          </a:p>
        </p:txBody>
      </p:sp>
      <p:sp>
        <p:nvSpPr>
          <p:cNvPr id="70659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xTCA for Physics New Developments  R. Larsen, SLAC &amp; Kay Rehlich, DESY</a:t>
            </a:r>
            <a:endParaRPr lang="en-US" dirty="0" smtClean="0"/>
          </a:p>
        </p:txBody>
      </p:sp>
      <p:pic>
        <p:nvPicPr>
          <p:cNvPr id="706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400526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1752600"/>
            <a:ext cx="4600575" cy="381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2" name="TextBox 5"/>
          <p:cNvSpPr txBox="1">
            <a:spLocks noChangeArrowheads="1"/>
          </p:cNvSpPr>
          <p:nvPr/>
        </p:nvSpPr>
        <p:spPr bwMode="auto">
          <a:xfrm>
            <a:off x="685800" y="4038600"/>
            <a:ext cx="2979738" cy="369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Dual 6-Slots in Rackmount</a:t>
            </a:r>
          </a:p>
        </p:txBody>
      </p:sp>
      <p:sp>
        <p:nvSpPr>
          <p:cNvPr id="70663" name="TextBox 6"/>
          <p:cNvSpPr txBox="1">
            <a:spLocks noChangeArrowheads="1"/>
          </p:cNvSpPr>
          <p:nvPr/>
        </p:nvSpPr>
        <p:spPr bwMode="auto">
          <a:xfrm>
            <a:off x="5105400" y="5715000"/>
            <a:ext cx="2890838" cy="369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12-slot Design in Progress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xTCA for Physics New Developments  R. Larsen, SLAC &amp; Kay Rehlich, DESY</a:t>
            </a:r>
          </a:p>
        </p:txBody>
      </p:sp>
      <p:sp>
        <p:nvSpPr>
          <p:cNvPr id="4" name="Title 5"/>
          <p:cNvSpPr txBox="1">
            <a:spLocks/>
          </p:cNvSpPr>
          <p:nvPr/>
        </p:nvSpPr>
        <p:spPr bwMode="auto">
          <a:xfrm>
            <a:off x="304800" y="0"/>
            <a:ext cx="861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0000"/>
          </a:bodyPr>
          <a:lstStyle/>
          <a:p>
            <a:pPr algn="ctr" eaLnBrk="0" hangingPunct="0">
              <a:defRPr/>
            </a:pPr>
            <a:r>
              <a:rPr lang="en-US" sz="3600" kern="0" dirty="0">
                <a:latin typeface="+mj-lt"/>
                <a:ea typeface="+mj-ea"/>
                <a:cs typeface="+mj-cs"/>
              </a:rPr>
              <a:t>Backplane Timing, Vector Sum, Interlock Lines</a:t>
            </a: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066800"/>
            <a:ext cx="6757988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Box 8"/>
          <p:cNvSpPr txBox="1">
            <a:spLocks noChangeArrowheads="1"/>
          </p:cNvSpPr>
          <p:nvPr/>
        </p:nvSpPr>
        <p:spPr bwMode="auto">
          <a:xfrm>
            <a:off x="7620000" y="3886200"/>
            <a:ext cx="9032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Vector </a:t>
            </a:r>
          </a:p>
          <a:p>
            <a:r>
              <a:rPr lang="en-US" dirty="0"/>
              <a:t>Sums</a:t>
            </a:r>
          </a:p>
        </p:txBody>
      </p:sp>
      <p:sp>
        <p:nvSpPr>
          <p:cNvPr id="35846" name="TextBox 9"/>
          <p:cNvSpPr txBox="1">
            <a:spLocks noChangeArrowheads="1"/>
          </p:cNvSpPr>
          <p:nvPr/>
        </p:nvSpPr>
        <p:spPr bwMode="auto">
          <a:xfrm>
            <a:off x="7620000" y="5334000"/>
            <a:ext cx="1057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Interlock</a:t>
            </a:r>
          </a:p>
          <a:p>
            <a:r>
              <a:rPr lang="en-US" dirty="0"/>
              <a:t>Sums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7010400" y="4191000"/>
            <a:ext cx="914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7010400" y="5257800"/>
            <a:ext cx="838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Struck SIS 8300 RF Digitizer</a:t>
            </a:r>
          </a:p>
        </p:txBody>
      </p:sp>
      <p:sp>
        <p:nvSpPr>
          <p:cNvPr id="72707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xTCA for Physics New Developments  R. Larsen, SLAC &amp; Kay Rehlich, DESY</a:t>
            </a:r>
            <a:endParaRPr lang="en-US" dirty="0" smtClean="0"/>
          </a:p>
        </p:txBody>
      </p:sp>
      <p:pic>
        <p:nvPicPr>
          <p:cNvPr id="727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7678738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9" name="TextBox 4"/>
          <p:cNvSpPr txBox="1">
            <a:spLocks noChangeArrowheads="1"/>
          </p:cNvSpPr>
          <p:nvPr/>
        </p:nvSpPr>
        <p:spPr bwMode="auto">
          <a:xfrm>
            <a:off x="609600" y="1143000"/>
            <a:ext cx="1809750" cy="369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RTM Connector</a:t>
            </a:r>
          </a:p>
        </p:txBody>
      </p:sp>
      <p:sp>
        <p:nvSpPr>
          <p:cNvPr id="72710" name="TextBox 5"/>
          <p:cNvSpPr txBox="1">
            <a:spLocks noChangeArrowheads="1"/>
          </p:cNvSpPr>
          <p:nvPr/>
        </p:nvSpPr>
        <p:spPr bwMode="auto">
          <a:xfrm>
            <a:off x="152400" y="1676400"/>
            <a:ext cx="1825625" cy="369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AMC Connector</a:t>
            </a:r>
          </a:p>
        </p:txBody>
      </p:sp>
      <p:cxnSp>
        <p:nvCxnSpPr>
          <p:cNvPr id="8" name="Straight Arrow Connector 7"/>
          <p:cNvCxnSpPr>
            <a:stCxn id="72710" idx="2"/>
          </p:cNvCxnSpPr>
          <p:nvPr/>
        </p:nvCxnSpPr>
        <p:spPr>
          <a:xfrm rot="16200000" flipH="1">
            <a:off x="946151" y="2165350"/>
            <a:ext cx="468312" cy="23018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2709" idx="3"/>
          </p:cNvCxnSpPr>
          <p:nvPr/>
        </p:nvCxnSpPr>
        <p:spPr>
          <a:xfrm>
            <a:off x="2419350" y="1327150"/>
            <a:ext cx="781050" cy="5016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713" name="TextBox 18"/>
          <p:cNvSpPr txBox="1">
            <a:spLocks noChangeArrowheads="1"/>
          </p:cNvSpPr>
          <p:nvPr/>
        </p:nvSpPr>
        <p:spPr bwMode="auto">
          <a:xfrm>
            <a:off x="6324600" y="4572000"/>
            <a:ext cx="2595563" cy="9239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10 Ch 16 bit 125 MSPS</a:t>
            </a:r>
          </a:p>
          <a:p>
            <a:r>
              <a:rPr lang="en-US" dirty="0"/>
              <a:t>2 Ch 16 bit DAC output</a:t>
            </a:r>
          </a:p>
          <a:p>
            <a:r>
              <a:rPr lang="en-US" dirty="0"/>
              <a:t>Virtex 5 FPGA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 smtClean="0"/>
              <a:t>6-Payload Slots w/ Physics Backplanes</a:t>
            </a:r>
            <a:endParaRPr lang="de-DE" b="0" dirty="0"/>
          </a:p>
        </p:txBody>
      </p:sp>
      <p:sp>
        <p:nvSpPr>
          <p:cNvPr id="90114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xTCA for Physics New Developments  R. Larsen, SLAC &amp; Kay Rehlich, DESY</a:t>
            </a:r>
          </a:p>
        </p:txBody>
      </p:sp>
      <p:pic>
        <p:nvPicPr>
          <p:cNvPr id="90115" name="Picture 2" descr="IMG_831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95400"/>
            <a:ext cx="685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 smtClean="0"/>
              <a:t>6-Slot w/ 2-wide Modules</a:t>
            </a:r>
            <a:endParaRPr lang="de-DE" b="0" dirty="0"/>
          </a:p>
        </p:txBody>
      </p:sp>
      <p:sp>
        <p:nvSpPr>
          <p:cNvPr id="84994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xTCA for Physics New Developments  R. Larsen, SLAC &amp; Kay Rehlich, DESY</a:t>
            </a:r>
          </a:p>
        </p:txBody>
      </p:sp>
      <p:pic>
        <p:nvPicPr>
          <p:cNvPr id="84995" name="Picture 3" descr="IMG_829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0"/>
            <a:ext cx="6934200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00200" y="2895600"/>
            <a:ext cx="121494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NAT MCH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219200"/>
            <a:ext cx="256993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Kontron IOC Processor</a:t>
            </a:r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5181600"/>
            <a:ext cx="257852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Vadatech PMC Adapter</a:t>
            </a:r>
          </a:p>
          <a:p>
            <a:pPr algn="ctr"/>
            <a:r>
              <a:rPr lang="de-DE" dirty="0" smtClean="0"/>
              <a:t>(Front IO Only)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5867400" y="1066800"/>
            <a:ext cx="2313454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MicroResearch PMC</a:t>
            </a:r>
          </a:p>
          <a:p>
            <a:pPr algn="ctr"/>
            <a:r>
              <a:rPr lang="de-DE" dirty="0" smtClean="0"/>
              <a:t>Event Receiver</a:t>
            </a:r>
          </a:p>
          <a:p>
            <a:pPr algn="ctr"/>
            <a:r>
              <a:rPr lang="de-DE" dirty="0" smtClean="0"/>
              <a:t>(Front IO Only)</a:t>
            </a:r>
            <a:endParaRPr lang="de-DE" dirty="0"/>
          </a:p>
        </p:txBody>
      </p:sp>
      <p:cxnSp>
        <p:nvCxnSpPr>
          <p:cNvPr id="10" name="Straight Arrow Connector 9"/>
          <p:cNvCxnSpPr>
            <a:stCxn id="5" idx="3"/>
          </p:cNvCxnSpPr>
          <p:nvPr/>
        </p:nvCxnSpPr>
        <p:spPr>
          <a:xfrm>
            <a:off x="2815148" y="3080266"/>
            <a:ext cx="537652" cy="1201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3"/>
          </p:cNvCxnSpPr>
          <p:nvPr/>
        </p:nvCxnSpPr>
        <p:spPr>
          <a:xfrm>
            <a:off x="3789134" y="1403866"/>
            <a:ext cx="1316266" cy="8059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2"/>
          </p:cNvCxnSpPr>
          <p:nvPr/>
        </p:nvCxnSpPr>
        <p:spPr>
          <a:xfrm rot="16200000" flipH="1">
            <a:off x="7097929" y="1916328"/>
            <a:ext cx="219671" cy="3672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0"/>
          </p:cNvCxnSpPr>
          <p:nvPr/>
        </p:nvCxnSpPr>
        <p:spPr>
          <a:xfrm rot="16200000" flipV="1">
            <a:off x="6931132" y="4651268"/>
            <a:ext cx="838200" cy="2224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 smtClean="0"/>
              <a:t>Standard MCH in 2-wide Panel Detail</a:t>
            </a:r>
            <a:endParaRPr lang="de-DE" b="0" dirty="0"/>
          </a:p>
        </p:txBody>
      </p:sp>
      <p:sp>
        <p:nvSpPr>
          <p:cNvPr id="86018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xTCA for Physics New Developments  R. Larsen, SLAC &amp; Kay Rehlich, DESY</a:t>
            </a:r>
          </a:p>
        </p:txBody>
      </p:sp>
      <p:pic>
        <p:nvPicPr>
          <p:cNvPr id="86019" name="Picture 2" descr="IMG_83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95400"/>
            <a:ext cx="7010400" cy="467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525963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Clr>
                <a:srgbClr val="FFFFFF"/>
              </a:buClr>
              <a:buFontTx/>
              <a:buAutoNum type="arabicPeriod"/>
            </a:pPr>
            <a:r>
              <a:rPr lang="en-US" sz="3000" dirty="0" smtClean="0"/>
              <a:t>1. Background &amp; PICMG xTCA for Physics Initiative</a:t>
            </a:r>
          </a:p>
          <a:p>
            <a:pPr marL="514350" indent="-514350" eaLnBrk="1" hangingPunct="1">
              <a:lnSpc>
                <a:spcPct val="90000"/>
              </a:lnSpc>
              <a:buClr>
                <a:srgbClr val="FFFFFF"/>
              </a:buClr>
              <a:buFontTx/>
              <a:buAutoNum type="arabicPeriod"/>
            </a:pPr>
            <a:r>
              <a:rPr lang="en-US" sz="3000" dirty="0" smtClean="0"/>
              <a:t>2. Industry Developments to new Physics Standards</a:t>
            </a:r>
          </a:p>
          <a:p>
            <a:pPr marL="514350" indent="-514350" eaLnBrk="1" hangingPunct="1">
              <a:lnSpc>
                <a:spcPct val="90000"/>
              </a:lnSpc>
              <a:buClr>
                <a:srgbClr val="FFFFFF"/>
              </a:buClr>
              <a:buFontTx/>
              <a:buAutoNum type="arabicPeriod"/>
            </a:pPr>
            <a:r>
              <a:rPr lang="en-US" sz="3000" dirty="0" smtClean="0"/>
              <a:t>3. DESY R&amp;D for XFEL Controls</a:t>
            </a:r>
          </a:p>
          <a:p>
            <a:pPr marL="514350" indent="-514350" eaLnBrk="1" hangingPunct="1">
              <a:lnSpc>
                <a:spcPct val="90000"/>
              </a:lnSpc>
              <a:buClr>
                <a:srgbClr val="FFFFFF"/>
              </a:buClr>
              <a:buFontTx/>
              <a:buAutoNum type="arabicPeriod"/>
            </a:pPr>
            <a:r>
              <a:rPr lang="en-US" sz="3000" dirty="0" smtClean="0"/>
              <a:t>4. SLAC R&amp;D for ILC, Main Linac Upgrade</a:t>
            </a:r>
          </a:p>
          <a:p>
            <a:pPr marL="514350" indent="-514350" eaLnBrk="1" hangingPunct="1">
              <a:lnSpc>
                <a:spcPct val="90000"/>
              </a:lnSpc>
              <a:buClr>
                <a:srgbClr val="FFFFFF"/>
              </a:buClr>
              <a:buFontTx/>
              <a:buAutoNum type="arabicPeriod"/>
            </a:pPr>
            <a:r>
              <a:rPr lang="en-US" sz="3000" dirty="0" smtClean="0"/>
              <a:t>5. Summary Conclusions</a:t>
            </a:r>
          </a:p>
          <a:p>
            <a:pPr marL="514350" indent="-514350" eaLnBrk="1" hangingPunct="1">
              <a:lnSpc>
                <a:spcPct val="90000"/>
              </a:lnSpc>
              <a:buClr>
                <a:srgbClr val="FFFFFF"/>
              </a:buClr>
              <a:buFontTx/>
              <a:buAutoNum type="arabicPeriod"/>
            </a:pPr>
            <a:r>
              <a:rPr lang="en-US" sz="3000" dirty="0" smtClean="0"/>
              <a:t>6. Acknowledgments</a:t>
            </a:r>
          </a:p>
          <a:p>
            <a:pPr marL="514350" indent="-514350" eaLnBrk="1" hangingPunct="1">
              <a:lnSpc>
                <a:spcPct val="90000"/>
              </a:lnSpc>
              <a:buClr>
                <a:srgbClr val="FFFFFF"/>
              </a:buClr>
              <a:buFont typeface="Wingdings 2" pitchFamily="18" charset="2"/>
              <a:buChar char=""/>
            </a:pPr>
            <a:endParaRPr lang="en-US" sz="3000" dirty="0" smtClean="0"/>
          </a:p>
        </p:txBody>
      </p:sp>
      <p:sp>
        <p:nvSpPr>
          <p:cNvPr id="9220" name="Footer Placeholder 5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xTCA for Physics New Developments </a:t>
            </a:r>
          </a:p>
          <a:p>
            <a:r>
              <a:rPr lang="en-US" dirty="0" smtClean="0"/>
              <a:t>R. Larsen, SLAC &amp; Kay Rehlich, DESY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447800"/>
            <a:ext cx="8610600" cy="990600"/>
          </a:xfrm>
        </p:spPr>
        <p:txBody>
          <a:bodyPr/>
          <a:lstStyle/>
          <a:p>
            <a:r>
              <a:rPr lang="en-US" b="0" dirty="0" smtClean="0"/>
              <a:t>3. DESY R&amp;D for XFEL Controls</a:t>
            </a:r>
            <a:br>
              <a:rPr lang="en-US" b="0" dirty="0" smtClean="0"/>
            </a:br>
            <a:endParaRPr lang="de-DE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platzhalter 2"/>
          <p:cNvSpPr>
            <a:spLocks noGrp="1"/>
          </p:cNvSpPr>
          <p:nvPr>
            <p:ph type="body" idx="1"/>
          </p:nvPr>
        </p:nvSpPr>
        <p:spPr>
          <a:xfrm>
            <a:off x="722313" y="1219200"/>
            <a:ext cx="7772400" cy="4495800"/>
          </a:xfrm>
        </p:spPr>
        <p:txBody>
          <a:bodyPr anchor="t"/>
          <a:lstStyle/>
          <a:p>
            <a:endParaRPr lang="de-DE" smtClean="0"/>
          </a:p>
        </p:txBody>
      </p:sp>
      <p:sp>
        <p:nvSpPr>
          <p:cNvPr id="32771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/>
              <a:t>xTCA for Physics New Developments  R. Larsen, SLAC &amp; Kay Rehlich, DESY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0"/>
            <a:ext cx="861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dirty="0"/>
              <a:t>DESY: µTCA for the XFEL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65113" y="1066800"/>
            <a:ext cx="8650287" cy="4876800"/>
            <a:chOff x="73" y="778"/>
            <a:chExt cx="5687" cy="3206"/>
          </a:xfrm>
        </p:grpSpPr>
        <p:pic>
          <p:nvPicPr>
            <p:cNvPr id="3277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3" y="789"/>
              <a:ext cx="5621" cy="31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2775" name="Freeform 4"/>
            <p:cNvSpPr>
              <a:spLocks noChangeArrowheads="1"/>
            </p:cNvSpPr>
            <p:nvPr/>
          </p:nvSpPr>
          <p:spPr bwMode="auto">
            <a:xfrm>
              <a:off x="494" y="1301"/>
              <a:ext cx="3650" cy="1592"/>
            </a:xfrm>
            <a:custGeom>
              <a:avLst/>
              <a:gdLst>
                <a:gd name="T0" fmla="*/ 0 w 16094"/>
                <a:gd name="T1" fmla="*/ 0 h 7022"/>
                <a:gd name="T2" fmla="*/ 0 w 16094"/>
                <a:gd name="T3" fmla="*/ 0 h 7022"/>
                <a:gd name="T4" fmla="*/ 0 w 16094"/>
                <a:gd name="T5" fmla="*/ 0 h 7022"/>
                <a:gd name="T6" fmla="*/ 0 w 16094"/>
                <a:gd name="T7" fmla="*/ 0 h 7022"/>
                <a:gd name="T8" fmla="*/ 0 w 16094"/>
                <a:gd name="T9" fmla="*/ 0 h 7022"/>
                <a:gd name="T10" fmla="*/ 0 w 16094"/>
                <a:gd name="T11" fmla="*/ 0 h 7022"/>
                <a:gd name="T12" fmla="*/ 0 w 16094"/>
                <a:gd name="T13" fmla="*/ 0 h 7022"/>
                <a:gd name="T14" fmla="*/ 0 w 16094"/>
                <a:gd name="T15" fmla="*/ 0 h 7022"/>
                <a:gd name="T16" fmla="*/ 0 w 16094"/>
                <a:gd name="T17" fmla="*/ 0 h 7022"/>
                <a:gd name="T18" fmla="*/ 0 w 16094"/>
                <a:gd name="T19" fmla="*/ 0 h 7022"/>
                <a:gd name="T20" fmla="*/ 0 w 16094"/>
                <a:gd name="T21" fmla="*/ 0 h 7022"/>
                <a:gd name="T22" fmla="*/ 0 w 16094"/>
                <a:gd name="T23" fmla="*/ 0 h 7022"/>
                <a:gd name="T24" fmla="*/ 0 w 16094"/>
                <a:gd name="T25" fmla="*/ 0 h 702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094"/>
                <a:gd name="T40" fmla="*/ 0 h 7022"/>
                <a:gd name="T41" fmla="*/ 16094 w 16094"/>
                <a:gd name="T42" fmla="*/ 7022 h 702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094" h="7022">
                  <a:moveTo>
                    <a:pt x="170" y="66"/>
                  </a:moveTo>
                  <a:lnTo>
                    <a:pt x="15939" y="6923"/>
                  </a:lnTo>
                  <a:lnTo>
                    <a:pt x="15925" y="6954"/>
                  </a:lnTo>
                  <a:lnTo>
                    <a:pt x="156" y="99"/>
                  </a:lnTo>
                  <a:lnTo>
                    <a:pt x="170" y="66"/>
                  </a:lnTo>
                  <a:close/>
                  <a:moveTo>
                    <a:pt x="153" y="193"/>
                  </a:moveTo>
                  <a:lnTo>
                    <a:pt x="0" y="12"/>
                  </a:lnTo>
                  <a:lnTo>
                    <a:pt x="237" y="0"/>
                  </a:lnTo>
                  <a:lnTo>
                    <a:pt x="153" y="193"/>
                  </a:lnTo>
                  <a:close/>
                  <a:moveTo>
                    <a:pt x="15941" y="6828"/>
                  </a:moveTo>
                  <a:lnTo>
                    <a:pt x="16093" y="7008"/>
                  </a:lnTo>
                  <a:lnTo>
                    <a:pt x="15857" y="7021"/>
                  </a:lnTo>
                  <a:lnTo>
                    <a:pt x="15941" y="68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de-DE"/>
            </a:p>
          </p:txBody>
        </p:sp>
        <p:sp>
          <p:nvSpPr>
            <p:cNvPr id="32776" name="Text Box 5"/>
            <p:cNvSpPr txBox="1">
              <a:spLocks noChangeArrowheads="1"/>
            </p:cNvSpPr>
            <p:nvPr/>
          </p:nvSpPr>
          <p:spPr bwMode="auto">
            <a:xfrm rot="1500000">
              <a:off x="2424" y="2054"/>
              <a:ext cx="636" cy="2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2000">
                  <a:solidFill>
                    <a:srgbClr val="FFFFFF"/>
                  </a:solidFill>
                  <a:cs typeface="Arial" charset="0"/>
                </a:rPr>
                <a:t>3.3 km</a:t>
              </a:r>
            </a:p>
          </p:txBody>
        </p:sp>
        <p:pic>
          <p:nvPicPr>
            <p:cNvPr id="32777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0" y="778"/>
              <a:ext cx="4126" cy="6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32778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6" y="2842"/>
              <a:ext cx="1612" cy="11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2779" name="Text Box 8"/>
            <p:cNvSpPr txBox="1">
              <a:spLocks noChangeArrowheads="1"/>
            </p:cNvSpPr>
            <p:nvPr/>
          </p:nvSpPr>
          <p:spPr bwMode="auto">
            <a:xfrm>
              <a:off x="4854" y="1222"/>
              <a:ext cx="582" cy="16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b="1">
                  <a:solidFill>
                    <a:srgbClr val="0000FF"/>
                  </a:solidFill>
                  <a:cs typeface="Arial" charset="0"/>
                </a:rPr>
                <a:t>HERA</a:t>
              </a:r>
            </a:p>
          </p:txBody>
        </p:sp>
        <p:sp>
          <p:nvSpPr>
            <p:cNvPr id="32780" name="Text Box 9"/>
            <p:cNvSpPr txBox="1">
              <a:spLocks noChangeArrowheads="1"/>
            </p:cNvSpPr>
            <p:nvPr/>
          </p:nvSpPr>
          <p:spPr bwMode="auto">
            <a:xfrm>
              <a:off x="4429" y="2998"/>
              <a:ext cx="684" cy="16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b="1">
                  <a:solidFill>
                    <a:srgbClr val="0000FF"/>
                  </a:solidFill>
                  <a:cs typeface="Arial" charset="0"/>
                </a:rPr>
                <a:t>DESY</a:t>
              </a:r>
            </a:p>
          </p:txBody>
        </p:sp>
        <p:sp>
          <p:nvSpPr>
            <p:cNvPr id="32781" name="Freeform 10"/>
            <p:cNvSpPr>
              <a:spLocks noChangeArrowheads="1"/>
            </p:cNvSpPr>
            <p:nvPr/>
          </p:nvSpPr>
          <p:spPr bwMode="auto">
            <a:xfrm>
              <a:off x="3914" y="3596"/>
              <a:ext cx="1780" cy="388"/>
            </a:xfrm>
            <a:custGeom>
              <a:avLst/>
              <a:gdLst>
                <a:gd name="T0" fmla="*/ 0 w 7848"/>
                <a:gd name="T1" fmla="*/ 0 h 1709"/>
                <a:gd name="T2" fmla="*/ 0 w 7848"/>
                <a:gd name="T3" fmla="*/ 0 h 1709"/>
                <a:gd name="T4" fmla="*/ 0 w 7848"/>
                <a:gd name="T5" fmla="*/ 0 h 1709"/>
                <a:gd name="T6" fmla="*/ 0 w 7848"/>
                <a:gd name="T7" fmla="*/ 0 h 1709"/>
                <a:gd name="T8" fmla="*/ 0 w 7848"/>
                <a:gd name="T9" fmla="*/ 0 h 17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48"/>
                <a:gd name="T16" fmla="*/ 0 h 1709"/>
                <a:gd name="T17" fmla="*/ 7848 w 7848"/>
                <a:gd name="T18" fmla="*/ 1709 h 17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48" h="1709">
                  <a:moveTo>
                    <a:pt x="0" y="0"/>
                  </a:moveTo>
                  <a:lnTo>
                    <a:pt x="0" y="1708"/>
                  </a:lnTo>
                  <a:lnTo>
                    <a:pt x="7847" y="1708"/>
                  </a:lnTo>
                  <a:lnTo>
                    <a:pt x="7847" y="10"/>
                  </a:lnTo>
                  <a:lnTo>
                    <a:pt x="0" y="0"/>
                  </a:lnTo>
                </a:path>
              </a:pathLst>
            </a:custGeom>
            <a:solidFill>
              <a:srgbClr val="86AB6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de-DE"/>
            </a:p>
          </p:txBody>
        </p:sp>
        <p:sp>
          <p:nvSpPr>
            <p:cNvPr id="32782" name="Text Box 11"/>
            <p:cNvSpPr txBox="1">
              <a:spLocks noChangeArrowheads="1"/>
            </p:cNvSpPr>
            <p:nvPr/>
          </p:nvSpPr>
          <p:spPr bwMode="auto">
            <a:xfrm>
              <a:off x="3907" y="3583"/>
              <a:ext cx="1853" cy="2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1600">
                  <a:solidFill>
                    <a:srgbClr val="000000"/>
                  </a:solidFill>
                  <a:cs typeface="Arial" charset="0"/>
                </a:rPr>
                <a:t>Hamburg City Centre (7km)</a:t>
              </a:r>
            </a:p>
          </p:txBody>
        </p:sp>
        <p:sp>
          <p:nvSpPr>
            <p:cNvPr id="32783" name="Freeform 12"/>
            <p:cNvSpPr>
              <a:spLocks noChangeArrowheads="1"/>
            </p:cNvSpPr>
            <p:nvPr/>
          </p:nvSpPr>
          <p:spPr bwMode="auto">
            <a:xfrm>
              <a:off x="4619" y="3812"/>
              <a:ext cx="658" cy="115"/>
            </a:xfrm>
            <a:custGeom>
              <a:avLst/>
              <a:gdLst>
                <a:gd name="T0" fmla="*/ 0 w 2902"/>
                <a:gd name="T1" fmla="*/ 0 h 509"/>
                <a:gd name="T2" fmla="*/ 0 w 2902"/>
                <a:gd name="T3" fmla="*/ 0 h 509"/>
                <a:gd name="T4" fmla="*/ 0 w 2902"/>
                <a:gd name="T5" fmla="*/ 0 h 509"/>
                <a:gd name="T6" fmla="*/ 0 w 2902"/>
                <a:gd name="T7" fmla="*/ 0 h 509"/>
                <a:gd name="T8" fmla="*/ 0 w 2902"/>
                <a:gd name="T9" fmla="*/ 0 h 509"/>
                <a:gd name="T10" fmla="*/ 0 w 2902"/>
                <a:gd name="T11" fmla="*/ 0 h 509"/>
                <a:gd name="T12" fmla="*/ 0 w 2902"/>
                <a:gd name="T13" fmla="*/ 0 h 509"/>
                <a:gd name="T14" fmla="*/ 0 w 2902"/>
                <a:gd name="T15" fmla="*/ 0 h 509"/>
                <a:gd name="T16" fmla="*/ 0 w 2902"/>
                <a:gd name="T17" fmla="*/ 0 h 5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02"/>
                <a:gd name="T28" fmla="*/ 0 h 509"/>
                <a:gd name="T29" fmla="*/ 2902 w 2902"/>
                <a:gd name="T30" fmla="*/ 509 h 50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02" h="509">
                  <a:moveTo>
                    <a:pt x="9" y="0"/>
                  </a:moveTo>
                  <a:lnTo>
                    <a:pt x="2730" y="374"/>
                  </a:lnTo>
                  <a:lnTo>
                    <a:pt x="2721" y="444"/>
                  </a:lnTo>
                  <a:lnTo>
                    <a:pt x="0" y="70"/>
                  </a:lnTo>
                  <a:lnTo>
                    <a:pt x="9" y="0"/>
                  </a:lnTo>
                  <a:close/>
                  <a:moveTo>
                    <a:pt x="2705" y="299"/>
                  </a:moveTo>
                  <a:lnTo>
                    <a:pt x="2901" y="432"/>
                  </a:lnTo>
                  <a:lnTo>
                    <a:pt x="2676" y="508"/>
                  </a:lnTo>
                  <a:lnTo>
                    <a:pt x="2705" y="2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de-DE"/>
            </a:p>
          </p:txBody>
        </p:sp>
        <p:sp>
          <p:nvSpPr>
            <p:cNvPr id="32784" name="Line 13"/>
            <p:cNvSpPr>
              <a:spLocks noChangeShapeType="1"/>
            </p:cNvSpPr>
            <p:nvPr/>
          </p:nvSpPr>
          <p:spPr bwMode="auto">
            <a:xfrm flipV="1">
              <a:off x="4393" y="2581"/>
              <a:ext cx="122" cy="355"/>
            </a:xfrm>
            <a:prstGeom prst="line">
              <a:avLst/>
            </a:prstGeom>
            <a:noFill/>
            <a:ln w="360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2785" name="Text Box 14"/>
            <p:cNvSpPr txBox="1">
              <a:spLocks noChangeArrowheads="1"/>
            </p:cNvSpPr>
            <p:nvPr/>
          </p:nvSpPr>
          <p:spPr bwMode="auto">
            <a:xfrm>
              <a:off x="4508" y="2582"/>
              <a:ext cx="858" cy="3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2200" b="1">
                  <a:solidFill>
                    <a:srgbClr val="FF00FF"/>
                  </a:solidFill>
                  <a:cs typeface="Arial" charset="0"/>
                </a:rPr>
                <a:t>FLASH</a:t>
              </a:r>
            </a:p>
          </p:txBody>
        </p:sp>
        <p:sp>
          <p:nvSpPr>
            <p:cNvPr id="32786" name="Text Box 15"/>
            <p:cNvSpPr txBox="1">
              <a:spLocks noChangeArrowheads="1"/>
            </p:cNvSpPr>
            <p:nvPr/>
          </p:nvSpPr>
          <p:spPr bwMode="auto">
            <a:xfrm rot="1260000">
              <a:off x="1965" y="2327"/>
              <a:ext cx="858" cy="3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2800" b="1">
                  <a:solidFill>
                    <a:srgbClr val="FF0000"/>
                  </a:solidFill>
                  <a:cs typeface="Arial" charset="0"/>
                </a:rPr>
                <a:t>XFEL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b="0"/>
              <a:t>xTCA for Physics New Developments  R. Larsen, SLAC &amp; Kay Rehlich, DESY</a:t>
            </a:r>
            <a:endParaRPr lang="en-US" b="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0"/>
            <a:ext cx="861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dirty="0"/>
              <a:t>XFEL: µTCA Controls Inside Tunnel</a:t>
            </a:r>
          </a:p>
        </p:txBody>
      </p:sp>
      <p:pic>
        <p:nvPicPr>
          <p:cNvPr id="33796" name="Bild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286000"/>
            <a:ext cx="8928100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bgerundetes Rechteck 11"/>
          <p:cNvSpPr>
            <a:spLocks noChangeArrowheads="1"/>
          </p:cNvSpPr>
          <p:nvPr/>
        </p:nvSpPr>
        <p:spPr bwMode="auto">
          <a:xfrm>
            <a:off x="304800" y="1066800"/>
            <a:ext cx="8534400" cy="2286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8F8F8"/>
              </a:gs>
              <a:gs pos="20000">
                <a:srgbClr val="F7F7F7"/>
              </a:gs>
              <a:gs pos="100000">
                <a:srgbClr val="BDBDBD"/>
              </a:gs>
            </a:gsLst>
            <a:lin ang="5400000"/>
          </a:gradFill>
          <a:ln w="9525">
            <a:solidFill>
              <a:srgbClr val="BFBFBF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Abgerundetes Rechteck 14"/>
          <p:cNvSpPr>
            <a:spLocks noChangeArrowheads="1"/>
          </p:cNvSpPr>
          <p:nvPr/>
        </p:nvSpPr>
        <p:spPr bwMode="auto">
          <a:xfrm>
            <a:off x="1447800" y="3505200"/>
            <a:ext cx="304800" cy="152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AFE0E4"/>
              </a:gs>
              <a:gs pos="20000">
                <a:srgbClr val="AFDEE2"/>
              </a:gs>
              <a:gs pos="100000">
                <a:srgbClr val="85AAAD"/>
              </a:gs>
            </a:gsLst>
            <a:lin ang="5400000"/>
          </a:gradFill>
          <a:ln w="9525">
            <a:solidFill>
              <a:srgbClr val="B6DCDF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7" name="Abgerundetes Rechteck 16"/>
          <p:cNvSpPr>
            <a:spLocks noChangeArrowheads="1"/>
          </p:cNvSpPr>
          <p:nvPr/>
        </p:nvSpPr>
        <p:spPr bwMode="auto">
          <a:xfrm>
            <a:off x="8534400" y="4572000"/>
            <a:ext cx="304800" cy="152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AFE0E4"/>
              </a:gs>
              <a:gs pos="20000">
                <a:srgbClr val="AFDEE2"/>
              </a:gs>
              <a:gs pos="100000">
                <a:srgbClr val="85AAAD"/>
              </a:gs>
            </a:gsLst>
            <a:lin ang="5400000"/>
          </a:gradFill>
          <a:ln w="9525">
            <a:solidFill>
              <a:srgbClr val="B6DCDF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9" name="Gerade Verbindung 18"/>
          <p:cNvCxnSpPr>
            <a:cxnSpLocks noChangeShapeType="1"/>
            <a:stCxn id="15" idx="3"/>
            <a:endCxn id="17" idx="1"/>
          </p:cNvCxnSpPr>
          <p:nvPr/>
        </p:nvCxnSpPr>
        <p:spPr bwMode="auto">
          <a:xfrm>
            <a:off x="1752600" y="3581400"/>
            <a:ext cx="6781800" cy="1066800"/>
          </a:xfrm>
          <a:prstGeom prst="line">
            <a:avLst/>
          </a:prstGeom>
          <a:noFill/>
          <a:ln w="25400">
            <a:solidFill>
              <a:srgbClr val="262673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3" name="Abgerundetes Rechteck 12"/>
          <p:cNvSpPr>
            <a:spLocks noChangeArrowheads="1"/>
          </p:cNvSpPr>
          <p:nvPr/>
        </p:nvSpPr>
        <p:spPr bwMode="auto">
          <a:xfrm>
            <a:off x="1905000" y="3581400"/>
            <a:ext cx="304800" cy="152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AFE0E4"/>
              </a:gs>
              <a:gs pos="20000">
                <a:srgbClr val="AFDEE2"/>
              </a:gs>
              <a:gs pos="100000">
                <a:srgbClr val="85AAAD"/>
              </a:gs>
            </a:gsLst>
            <a:lin ang="5400000"/>
          </a:gradFill>
          <a:ln w="9525">
            <a:solidFill>
              <a:srgbClr val="B6DCDF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Abgerundetes Rechteck 13"/>
          <p:cNvSpPr>
            <a:spLocks noChangeArrowheads="1"/>
          </p:cNvSpPr>
          <p:nvPr/>
        </p:nvSpPr>
        <p:spPr bwMode="auto">
          <a:xfrm>
            <a:off x="2362200" y="3657600"/>
            <a:ext cx="304800" cy="152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AFE0E4"/>
              </a:gs>
              <a:gs pos="20000">
                <a:srgbClr val="AFDEE2"/>
              </a:gs>
              <a:gs pos="100000">
                <a:srgbClr val="85AAAD"/>
              </a:gs>
            </a:gsLst>
            <a:lin ang="5400000"/>
          </a:gradFill>
          <a:ln w="9525">
            <a:solidFill>
              <a:srgbClr val="B6DCDF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Abgerundetes Rechteck 15"/>
          <p:cNvSpPr>
            <a:spLocks noChangeArrowheads="1"/>
          </p:cNvSpPr>
          <p:nvPr/>
        </p:nvSpPr>
        <p:spPr bwMode="auto">
          <a:xfrm>
            <a:off x="4343400" y="3962400"/>
            <a:ext cx="304800" cy="152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AFE0E4"/>
              </a:gs>
              <a:gs pos="20000">
                <a:srgbClr val="AFDEE2"/>
              </a:gs>
              <a:gs pos="100000">
                <a:srgbClr val="85AAAD"/>
              </a:gs>
            </a:gsLst>
            <a:lin ang="5400000"/>
          </a:gradFill>
          <a:ln w="9525">
            <a:solidFill>
              <a:srgbClr val="B6DCDF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21" name="Gerade Verbindung mit Pfeil 20"/>
          <p:cNvCxnSpPr>
            <a:cxnSpLocks noChangeShapeType="1"/>
          </p:cNvCxnSpPr>
          <p:nvPr/>
        </p:nvCxnSpPr>
        <p:spPr bwMode="auto">
          <a:xfrm rot="5400000">
            <a:off x="2362201" y="3505200"/>
            <a:ext cx="304800" cy="3175"/>
          </a:xfrm>
          <a:prstGeom prst="straightConnector1">
            <a:avLst/>
          </a:prstGeom>
          <a:noFill/>
          <a:ln w="25400">
            <a:solidFill>
              <a:srgbClr val="6B6BCF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pic>
        <p:nvPicPr>
          <p:cNvPr id="33805" name="Bild 21" descr="mTCA_Crat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2286000"/>
            <a:ext cx="14478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Bild 22" descr="mTCA_Crat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286000"/>
            <a:ext cx="14478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7" name="Bild 23" descr="mTCA_Crat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1143000"/>
            <a:ext cx="14478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8" name="Bild 24" descr="mTCA_Crat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143000"/>
            <a:ext cx="14478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9" name="Bild 25" descr="mTCA_Crat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1143000"/>
            <a:ext cx="14478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0" name="Bild 26" descr="mTCA_Crat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2286000"/>
            <a:ext cx="14478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pierung 33"/>
          <p:cNvGrpSpPr>
            <a:grpSpLocks/>
          </p:cNvGrpSpPr>
          <p:nvPr/>
        </p:nvGrpSpPr>
        <p:grpSpPr bwMode="auto">
          <a:xfrm>
            <a:off x="6705600" y="2362200"/>
            <a:ext cx="1447800" cy="457200"/>
            <a:chOff x="6705600" y="2362200"/>
            <a:chExt cx="1447800" cy="457200"/>
          </a:xfrm>
        </p:grpSpPr>
        <p:sp>
          <p:nvSpPr>
            <p:cNvPr id="28" name="Rechteck 27"/>
            <p:cNvSpPr>
              <a:spLocks noChangeArrowheads="1"/>
            </p:cNvSpPr>
            <p:nvPr/>
          </p:nvSpPr>
          <p:spPr bwMode="auto">
            <a:xfrm>
              <a:off x="6705600" y="2362200"/>
              <a:ext cx="1447800" cy="457200"/>
            </a:xfrm>
            <a:prstGeom prst="rect">
              <a:avLst/>
            </a:prstGeom>
            <a:gradFill rotWithShape="1">
              <a:gsLst>
                <a:gs pos="0">
                  <a:srgbClr val="EDEDED"/>
                </a:gs>
                <a:gs pos="64999">
                  <a:srgbClr val="D0D0D0"/>
                </a:gs>
                <a:gs pos="100000">
                  <a:srgbClr val="BCBCBC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Rechteck 28"/>
            <p:cNvSpPr>
              <a:spLocks noChangeArrowheads="1"/>
            </p:cNvSpPr>
            <p:nvPr/>
          </p:nvSpPr>
          <p:spPr bwMode="auto">
            <a:xfrm>
              <a:off x="6858000" y="2362200"/>
              <a:ext cx="1143000" cy="90000"/>
            </a:xfrm>
            <a:prstGeom prst="rect">
              <a:avLst/>
            </a:prstGeom>
            <a:gradFill rotWithShape="1">
              <a:gsLst>
                <a:gs pos="0">
                  <a:srgbClr val="EDEDED"/>
                </a:gs>
                <a:gs pos="64999">
                  <a:srgbClr val="D0D0D0"/>
                </a:gs>
                <a:gs pos="100000">
                  <a:srgbClr val="BCBCBC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Rechteck 29"/>
            <p:cNvSpPr>
              <a:spLocks noChangeArrowheads="1"/>
            </p:cNvSpPr>
            <p:nvPr/>
          </p:nvSpPr>
          <p:spPr bwMode="auto">
            <a:xfrm>
              <a:off x="6858000" y="2438400"/>
              <a:ext cx="1143000" cy="90000"/>
            </a:xfrm>
            <a:prstGeom prst="rect">
              <a:avLst/>
            </a:prstGeom>
            <a:gradFill rotWithShape="1">
              <a:gsLst>
                <a:gs pos="0">
                  <a:srgbClr val="EDEDED"/>
                </a:gs>
                <a:gs pos="64999">
                  <a:srgbClr val="D0D0D0"/>
                </a:gs>
                <a:gs pos="100000">
                  <a:srgbClr val="BCBCBC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Rechteck 30"/>
            <p:cNvSpPr>
              <a:spLocks noChangeArrowheads="1"/>
            </p:cNvSpPr>
            <p:nvPr/>
          </p:nvSpPr>
          <p:spPr bwMode="auto">
            <a:xfrm>
              <a:off x="6858000" y="2667000"/>
              <a:ext cx="1143000" cy="152400"/>
            </a:xfrm>
            <a:prstGeom prst="rect">
              <a:avLst/>
            </a:prstGeom>
            <a:gradFill rotWithShape="1">
              <a:gsLst>
                <a:gs pos="0">
                  <a:srgbClr val="EDEDED"/>
                </a:gs>
                <a:gs pos="64999">
                  <a:srgbClr val="D0D0D0"/>
                </a:gs>
                <a:gs pos="100000">
                  <a:srgbClr val="BCBCBC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Rechteck 31"/>
            <p:cNvSpPr>
              <a:spLocks noChangeArrowheads="1"/>
            </p:cNvSpPr>
            <p:nvPr/>
          </p:nvSpPr>
          <p:spPr bwMode="auto">
            <a:xfrm>
              <a:off x="6858000" y="2514600"/>
              <a:ext cx="1143000" cy="90000"/>
            </a:xfrm>
            <a:prstGeom prst="rect">
              <a:avLst/>
            </a:prstGeom>
            <a:gradFill rotWithShape="1">
              <a:gsLst>
                <a:gs pos="0">
                  <a:srgbClr val="EDEDED"/>
                </a:gs>
                <a:gs pos="64999">
                  <a:srgbClr val="D0D0D0"/>
                </a:gs>
                <a:gs pos="100000">
                  <a:srgbClr val="BCBCBC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Rechteck 32"/>
            <p:cNvSpPr>
              <a:spLocks noChangeArrowheads="1"/>
            </p:cNvSpPr>
            <p:nvPr/>
          </p:nvSpPr>
          <p:spPr bwMode="auto">
            <a:xfrm>
              <a:off x="6858000" y="2590800"/>
              <a:ext cx="1143000" cy="90000"/>
            </a:xfrm>
            <a:prstGeom prst="rect">
              <a:avLst/>
            </a:prstGeom>
            <a:gradFill rotWithShape="1">
              <a:gsLst>
                <a:gs pos="0">
                  <a:srgbClr val="EDEDED"/>
                </a:gs>
                <a:gs pos="64999">
                  <a:srgbClr val="D0D0D0"/>
                </a:gs>
                <a:gs pos="100000">
                  <a:srgbClr val="BCBCBC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3812" name="Textfeld 34"/>
          <p:cNvSpPr txBox="1">
            <a:spLocks noChangeArrowheads="1"/>
          </p:cNvSpPr>
          <p:nvPr/>
        </p:nvSpPr>
        <p:spPr bwMode="auto">
          <a:xfrm>
            <a:off x="6746875" y="2286000"/>
            <a:ext cx="133826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/>
              <a:t>BPM</a:t>
            </a:r>
          </a:p>
          <a:p>
            <a:pPr algn="ctr"/>
            <a:r>
              <a:rPr lang="de-DE" sz="1400"/>
              <a:t>Front-end</a:t>
            </a:r>
          </a:p>
          <a:p>
            <a:pPr algn="ctr"/>
            <a:r>
              <a:rPr lang="de-DE" sz="1400"/>
              <a:t>Special format</a:t>
            </a:r>
          </a:p>
        </p:txBody>
      </p:sp>
      <p:sp>
        <p:nvSpPr>
          <p:cNvPr id="33813" name="Textfeld 35"/>
          <p:cNvSpPr txBox="1">
            <a:spLocks noChangeArrowheads="1"/>
          </p:cNvSpPr>
          <p:nvPr/>
        </p:nvSpPr>
        <p:spPr bwMode="auto">
          <a:xfrm>
            <a:off x="3786188" y="990600"/>
            <a:ext cx="1928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Coupler Interlock</a:t>
            </a:r>
          </a:p>
        </p:txBody>
      </p:sp>
      <p:sp>
        <p:nvSpPr>
          <p:cNvPr id="33814" name="Textfeld 36"/>
          <p:cNvSpPr txBox="1">
            <a:spLocks noChangeArrowheads="1"/>
          </p:cNvSpPr>
          <p:nvPr/>
        </p:nvSpPr>
        <p:spPr bwMode="auto">
          <a:xfrm>
            <a:off x="3962400" y="2209800"/>
            <a:ext cx="1557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LLRF Control</a:t>
            </a:r>
          </a:p>
        </p:txBody>
      </p:sp>
      <p:sp>
        <p:nvSpPr>
          <p:cNvPr id="33815" name="Textfeld 37"/>
          <p:cNvSpPr txBox="1">
            <a:spLocks noChangeArrowheads="1"/>
          </p:cNvSpPr>
          <p:nvPr/>
        </p:nvSpPr>
        <p:spPr bwMode="auto">
          <a:xfrm>
            <a:off x="1295400" y="2209800"/>
            <a:ext cx="1827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Klystron Control</a:t>
            </a:r>
          </a:p>
        </p:txBody>
      </p:sp>
      <p:sp>
        <p:nvSpPr>
          <p:cNvPr id="33816" name="Textfeld 38"/>
          <p:cNvSpPr txBox="1">
            <a:spLocks noChangeArrowheads="1"/>
          </p:cNvSpPr>
          <p:nvPr/>
        </p:nvSpPr>
        <p:spPr bwMode="auto">
          <a:xfrm>
            <a:off x="6781800" y="990600"/>
            <a:ext cx="1377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Diagnostics</a:t>
            </a:r>
          </a:p>
        </p:txBody>
      </p:sp>
      <p:pic>
        <p:nvPicPr>
          <p:cNvPr id="33817" name="Bild 3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219200"/>
            <a:ext cx="9017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Gekrümmte Verbindung 41"/>
          <p:cNvCxnSpPr>
            <a:cxnSpLocks noChangeShapeType="1"/>
          </p:cNvCxnSpPr>
          <p:nvPr/>
        </p:nvCxnSpPr>
        <p:spPr bwMode="auto">
          <a:xfrm rot="5400000" flipH="1" flipV="1">
            <a:off x="6629400" y="2057400"/>
            <a:ext cx="990600" cy="381000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3819" name="Textfeld 42"/>
          <p:cNvSpPr txBox="1">
            <a:spLocks noChangeArrowheads="1"/>
          </p:cNvSpPr>
          <p:nvPr/>
        </p:nvSpPr>
        <p:spPr bwMode="auto">
          <a:xfrm>
            <a:off x="304800" y="1524000"/>
            <a:ext cx="2725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Crates in one RF section</a:t>
            </a:r>
          </a:p>
        </p:txBody>
      </p:sp>
      <p:sp>
        <p:nvSpPr>
          <p:cNvPr id="33820" name="Textfeld 43"/>
          <p:cNvSpPr txBox="1">
            <a:spLocks noChangeAspect="1"/>
          </p:cNvSpPr>
          <p:nvPr/>
        </p:nvSpPr>
        <p:spPr bwMode="auto">
          <a:xfrm rot="-1380000">
            <a:off x="7689850" y="5008563"/>
            <a:ext cx="1468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Experiments</a:t>
            </a:r>
          </a:p>
        </p:txBody>
      </p:sp>
      <p:sp>
        <p:nvSpPr>
          <p:cNvPr id="33821" name="Textfeld 44"/>
          <p:cNvSpPr txBox="1">
            <a:spLocks noChangeArrowheads="1"/>
          </p:cNvSpPr>
          <p:nvPr/>
        </p:nvSpPr>
        <p:spPr bwMode="auto">
          <a:xfrm rot="600000">
            <a:off x="1676400" y="4114800"/>
            <a:ext cx="2455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Superconducting linac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platzhalter 2"/>
          <p:cNvSpPr>
            <a:spLocks noGrp="1"/>
          </p:cNvSpPr>
          <p:nvPr>
            <p:ph type="body" idx="1"/>
          </p:nvPr>
        </p:nvSpPr>
        <p:spPr>
          <a:xfrm>
            <a:off x="457200" y="4495800"/>
            <a:ext cx="4038600" cy="1423988"/>
          </a:xfrm>
        </p:spPr>
        <p:txBody>
          <a:bodyPr anchor="t"/>
          <a:lstStyle/>
          <a:p>
            <a:r>
              <a:rPr lang="de-DE" smtClean="0"/>
              <a:t>µRTM:</a:t>
            </a:r>
          </a:p>
          <a:p>
            <a:pPr>
              <a:buFontTx/>
              <a:buChar char="•"/>
            </a:pPr>
            <a:r>
              <a:rPr lang="de-DE" smtClean="0"/>
              <a:t> 1.3GHz down </a:t>
            </a:r>
            <a:r>
              <a:rPr lang="en-US" dirty="0" smtClean="0"/>
              <a:t>converter</a:t>
            </a:r>
          </a:p>
          <a:p>
            <a:pPr>
              <a:buFontTx/>
              <a:buChar char="•"/>
            </a:pPr>
            <a:r>
              <a:rPr lang="en-US" dirty="0" smtClean="0"/>
              <a:t> Pulse shaper for photo diodes</a:t>
            </a:r>
          </a:p>
          <a:p>
            <a:pPr>
              <a:buFontTx/>
              <a:buChar char="•"/>
            </a:pPr>
            <a:r>
              <a:rPr lang="en-US" dirty="0" smtClean="0"/>
              <a:t> BPM interface</a:t>
            </a:r>
          </a:p>
          <a:p>
            <a:pPr>
              <a:buFontTx/>
              <a:buChar char="•"/>
            </a:pPr>
            <a:endParaRPr lang="de-DE" smtClean="0"/>
          </a:p>
        </p:txBody>
      </p:sp>
      <p:sp>
        <p:nvSpPr>
          <p:cNvPr id="34819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/>
              <a:t>xTCA for Physics New Developments  R. Larsen, SLAC &amp; Kay Rehlich, DESY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0"/>
            <a:ext cx="861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dirty="0"/>
              <a:t>Double Size RTM </a:t>
            </a:r>
            <a:r>
              <a:rPr lang="en-US" sz="3600" dirty="0" smtClean="0"/>
              <a:t>w/ </a:t>
            </a:r>
            <a:r>
              <a:rPr lang="en-US" sz="3600" dirty="0"/>
              <a:t>ADC AMC</a:t>
            </a:r>
          </a:p>
        </p:txBody>
      </p:sp>
      <p:grpSp>
        <p:nvGrpSpPr>
          <p:cNvPr id="2" name="Gruppierung 8"/>
          <p:cNvGrpSpPr>
            <a:grpSpLocks/>
          </p:cNvGrpSpPr>
          <p:nvPr/>
        </p:nvGrpSpPr>
        <p:grpSpPr bwMode="auto">
          <a:xfrm>
            <a:off x="457200" y="990600"/>
            <a:ext cx="8542338" cy="3768725"/>
            <a:chOff x="-803275" y="1066800"/>
            <a:chExt cx="9802832" cy="4324631"/>
          </a:xfrm>
        </p:grpSpPr>
        <p:pic>
          <p:nvPicPr>
            <p:cNvPr id="34823" name="Bild 6" descr="DWC8300_Top_View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803275" y="1371600"/>
              <a:ext cx="4537075" cy="3694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4" name="Bild 7" descr="SIS8300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10000" y="1066800"/>
              <a:ext cx="5189557" cy="43246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platzhalter 2"/>
          <p:cNvSpPr txBox="1">
            <a:spLocks/>
          </p:cNvSpPr>
          <p:nvPr/>
        </p:nvSpPr>
        <p:spPr bwMode="auto">
          <a:xfrm>
            <a:off x="4572000" y="4495800"/>
            <a:ext cx="4343400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de-DE" sz="2000"/>
              <a:t>AMC Struck SIS8300:</a:t>
            </a:r>
          </a:p>
          <a:p>
            <a:pPr eaLnBrk="0" hangingPunct="0">
              <a:spcBef>
                <a:spcPct val="20000"/>
              </a:spcBef>
            </a:pPr>
            <a:r>
              <a:rPr lang="de-DE" sz="2000"/>
              <a:t>ADC: 10 channel, 16 bit, 125MSPS</a:t>
            </a:r>
          </a:p>
          <a:p>
            <a:pPr eaLnBrk="0" hangingPunct="0">
              <a:spcBef>
                <a:spcPct val="20000"/>
              </a:spcBef>
            </a:pPr>
            <a:r>
              <a:rPr lang="de-DE" sz="2000"/>
              <a:t>FPGA: XILINX Virtex5 </a:t>
            </a:r>
          </a:p>
          <a:p>
            <a:pPr eaLnBrk="0" hangingPunct="0">
              <a:spcBef>
                <a:spcPct val="20000"/>
              </a:spcBef>
            </a:pPr>
            <a:r>
              <a:rPr lang="de-DE" sz="2000"/>
              <a:t>DAC: 2 channels </a:t>
            </a:r>
            <a:endParaRPr lang="en-US" sz="2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Bild 6" descr="AMCbas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960438"/>
            <a:ext cx="44958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Bild 220" descr="DAMC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0763" y="1219200"/>
            <a:ext cx="385603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platzhalter 2"/>
          <p:cNvSpPr>
            <a:spLocks noGrp="1"/>
          </p:cNvSpPr>
          <p:nvPr>
            <p:ph type="body" idx="1"/>
          </p:nvPr>
        </p:nvSpPr>
        <p:spPr>
          <a:xfrm>
            <a:off x="609600" y="4495800"/>
            <a:ext cx="4038600" cy="1524000"/>
          </a:xfrm>
        </p:spPr>
        <p:txBody>
          <a:bodyPr anchor="t"/>
          <a:lstStyle/>
          <a:p>
            <a:r>
              <a:rPr lang="en-US" dirty="0" smtClean="0"/>
              <a:t>Application specific µRTM:</a:t>
            </a:r>
          </a:p>
          <a:p>
            <a:pPr>
              <a:buFontTx/>
              <a:buChar char="•"/>
            </a:pPr>
            <a:r>
              <a:rPr lang="en-US" dirty="0" smtClean="0"/>
              <a:t> different interlock modules</a:t>
            </a:r>
          </a:p>
          <a:p>
            <a:pPr>
              <a:buFontTx/>
              <a:buChar char="•"/>
            </a:pPr>
            <a:r>
              <a:rPr lang="en-US" dirty="0" smtClean="0"/>
              <a:t> Wire Scanner interface</a:t>
            </a:r>
          </a:p>
          <a:p>
            <a:pPr>
              <a:buFontTx/>
              <a:buChar char="•"/>
            </a:pPr>
            <a:r>
              <a:rPr lang="en-US" dirty="0" smtClean="0"/>
              <a:t> ….</a:t>
            </a:r>
          </a:p>
          <a:p>
            <a:endParaRPr lang="en-US" dirty="0" smtClean="0"/>
          </a:p>
        </p:txBody>
      </p:sp>
      <p:sp>
        <p:nvSpPr>
          <p:cNvPr id="35845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/>
              <a:t>xTCA for Physics New Developments  R. Larsen, SLAC &amp; Kay Rehlich, DESY</a:t>
            </a:r>
            <a:endParaRPr lang="en-US" dirty="0"/>
          </a:p>
        </p:txBody>
      </p:sp>
      <p:pic>
        <p:nvPicPr>
          <p:cNvPr id="35846" name="Picture 3" descr="mRT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3" y="1143000"/>
            <a:ext cx="510063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2" name="Title 1"/>
          <p:cNvSpPr txBox="1">
            <a:spLocks/>
          </p:cNvSpPr>
          <p:nvPr/>
        </p:nvSpPr>
        <p:spPr bwMode="auto">
          <a:xfrm>
            <a:off x="0" y="0"/>
            <a:ext cx="861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dirty="0"/>
              <a:t>Double Size RTM and Digital AMC</a:t>
            </a:r>
          </a:p>
        </p:txBody>
      </p:sp>
      <p:pic>
        <p:nvPicPr>
          <p:cNvPr id="35848" name="Bild 212" descr="FMC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2819400"/>
            <a:ext cx="18288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9" name="Textfeld 214"/>
          <p:cNvSpPr txBox="1">
            <a:spLocks noChangeArrowheads="1"/>
          </p:cNvSpPr>
          <p:nvPr/>
        </p:nvSpPr>
        <p:spPr bwMode="auto">
          <a:xfrm>
            <a:off x="7467600" y="3124200"/>
            <a:ext cx="684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>
                <a:solidFill>
                  <a:srgbClr val="FFFFFF"/>
                </a:solidFill>
              </a:rPr>
              <a:t>FMC</a:t>
            </a:r>
          </a:p>
        </p:txBody>
      </p:sp>
      <p:sp>
        <p:nvSpPr>
          <p:cNvPr id="35850" name="Textfeld 219"/>
          <p:cNvSpPr txBox="1">
            <a:spLocks noChangeArrowheads="1"/>
          </p:cNvSpPr>
          <p:nvPr/>
        </p:nvSpPr>
        <p:spPr bwMode="auto">
          <a:xfrm>
            <a:off x="7924800" y="1981200"/>
            <a:ext cx="847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4*SFP</a:t>
            </a:r>
          </a:p>
        </p:txBody>
      </p:sp>
      <p:sp>
        <p:nvSpPr>
          <p:cNvPr id="35851" name="Textfeld 221"/>
          <p:cNvSpPr txBox="1">
            <a:spLocks noChangeArrowheads="1"/>
          </p:cNvSpPr>
          <p:nvPr/>
        </p:nvSpPr>
        <p:spPr bwMode="auto">
          <a:xfrm>
            <a:off x="7696200" y="1828800"/>
            <a:ext cx="976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>
                <a:solidFill>
                  <a:schemeClr val="bg1"/>
                </a:solidFill>
              </a:rPr>
              <a:t>4 * SFP</a:t>
            </a:r>
          </a:p>
        </p:txBody>
      </p:sp>
      <p:sp>
        <p:nvSpPr>
          <p:cNvPr id="35852" name="Textfeld 222"/>
          <p:cNvSpPr txBox="1">
            <a:spLocks noChangeArrowheads="1"/>
          </p:cNvSpPr>
          <p:nvPr/>
        </p:nvSpPr>
        <p:spPr bwMode="auto">
          <a:xfrm>
            <a:off x="5867400" y="3048000"/>
            <a:ext cx="1027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>
                <a:solidFill>
                  <a:srgbClr val="FFFFFF"/>
                </a:solidFill>
              </a:rPr>
              <a:t>Virtex 5</a:t>
            </a:r>
          </a:p>
        </p:txBody>
      </p:sp>
      <p:sp>
        <p:nvSpPr>
          <p:cNvPr id="224" name="Textplatzhalter 2"/>
          <p:cNvSpPr txBox="1">
            <a:spLocks/>
          </p:cNvSpPr>
          <p:nvPr/>
        </p:nvSpPr>
        <p:spPr bwMode="auto">
          <a:xfrm>
            <a:off x="4724400" y="4495800"/>
            <a:ext cx="4038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en-US" sz="2000" dirty="0"/>
              <a:t>Versatile DESY AMC 2:</a:t>
            </a:r>
          </a:p>
          <a:p>
            <a:pPr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dirty="0"/>
              <a:t> 54 diff pairs to RTM</a:t>
            </a:r>
          </a:p>
          <a:p>
            <a:pPr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dirty="0"/>
              <a:t> Virtex 5 based digital I/O</a:t>
            </a:r>
          </a:p>
          <a:p>
            <a:pPr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dirty="0"/>
              <a:t> 1 FMC  slot + 4 SFP slots</a:t>
            </a:r>
          </a:p>
          <a:p>
            <a:pPr eaLnBrk="0" hangingPunct="0">
              <a:spcBef>
                <a:spcPct val="20000"/>
              </a:spcBef>
            </a:pPr>
            <a:endParaRPr lang="en-US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/>
              <a:t>xTCA for Physics New Developments  R. Larsen, SLAC &amp; Kay Rehlich, DESY</a:t>
            </a:r>
            <a:endParaRPr lang="en-US" dirty="0"/>
          </a:p>
        </p:txBody>
      </p:sp>
      <p:grpSp>
        <p:nvGrpSpPr>
          <p:cNvPr id="2" name="Gruppierung 4"/>
          <p:cNvGrpSpPr>
            <a:grpSpLocks/>
          </p:cNvGrpSpPr>
          <p:nvPr/>
        </p:nvGrpSpPr>
        <p:grpSpPr bwMode="auto">
          <a:xfrm>
            <a:off x="457200" y="1095375"/>
            <a:ext cx="8188325" cy="5076825"/>
            <a:chOff x="317500" y="942975"/>
            <a:chExt cx="8477534" cy="5256606"/>
          </a:xfrm>
        </p:grpSpPr>
        <p:sp>
          <p:nvSpPr>
            <p:cNvPr id="6" name="AutoShape 4948"/>
            <p:cNvSpPr>
              <a:spLocks noChangeArrowheads="1"/>
            </p:cNvSpPr>
            <p:nvPr/>
          </p:nvSpPr>
          <p:spPr bwMode="auto">
            <a:xfrm>
              <a:off x="5663941" y="3306815"/>
              <a:ext cx="2565282" cy="286012"/>
            </a:xfrm>
            <a:prstGeom prst="leftRightArrow">
              <a:avLst>
                <a:gd name="adj1" fmla="val 50000"/>
                <a:gd name="adj2" fmla="val 208493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0" hangingPunct="0">
                <a:defRPr/>
              </a:pPr>
              <a:endParaRPr lang="en-US" sz="1200" dirty="0"/>
            </a:p>
          </p:txBody>
        </p:sp>
        <p:sp>
          <p:nvSpPr>
            <p:cNvPr id="7" name="AutoShape 4949"/>
            <p:cNvSpPr>
              <a:spLocks noChangeArrowheads="1"/>
            </p:cNvSpPr>
            <p:nvPr/>
          </p:nvSpPr>
          <p:spPr bwMode="auto">
            <a:xfrm>
              <a:off x="4181909" y="4813926"/>
              <a:ext cx="428677" cy="651689"/>
            </a:xfrm>
            <a:prstGeom prst="upDownArrow">
              <a:avLst>
                <a:gd name="adj1" fmla="val 50000"/>
                <a:gd name="adj2" fmla="val 2944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/>
            <a:lstStyle/>
            <a:p>
              <a:pPr algn="ctr" eaLnBrk="0" hangingPunct="0">
                <a:defRPr/>
              </a:pPr>
              <a:endParaRPr lang="en-US" sz="1200" dirty="0"/>
            </a:p>
          </p:txBody>
        </p:sp>
        <p:sp>
          <p:nvSpPr>
            <p:cNvPr id="8" name="AutoShape 4950"/>
            <p:cNvSpPr>
              <a:spLocks noChangeArrowheads="1"/>
            </p:cNvSpPr>
            <p:nvPr/>
          </p:nvSpPr>
          <p:spPr bwMode="auto">
            <a:xfrm>
              <a:off x="866306" y="3103081"/>
              <a:ext cx="935753" cy="286012"/>
            </a:xfrm>
            <a:prstGeom prst="leftRightArrow">
              <a:avLst>
                <a:gd name="adj1" fmla="val 50000"/>
                <a:gd name="adj2" fmla="val 6758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0" hangingPunct="0">
                <a:defRPr/>
              </a:pPr>
              <a:endParaRPr lang="en-US" sz="1200" dirty="0"/>
            </a:p>
          </p:txBody>
        </p:sp>
        <p:sp>
          <p:nvSpPr>
            <p:cNvPr id="36878" name="Text Box 4951"/>
            <p:cNvSpPr txBox="1">
              <a:spLocks noChangeArrowheads="1"/>
            </p:cNvSpPr>
            <p:nvPr/>
          </p:nvSpPr>
          <p:spPr bwMode="auto">
            <a:xfrm>
              <a:off x="7655691" y="5384644"/>
              <a:ext cx="508342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JTAG_FMC</a:t>
              </a:r>
              <a:endParaRPr lang="en-GB" sz="1200" dirty="0"/>
            </a:p>
          </p:txBody>
        </p:sp>
        <p:sp>
          <p:nvSpPr>
            <p:cNvPr id="36879" name="Text Box 4952"/>
            <p:cNvSpPr txBox="1">
              <a:spLocks noChangeArrowheads="1"/>
            </p:cNvSpPr>
            <p:nvPr/>
          </p:nvSpPr>
          <p:spPr bwMode="auto">
            <a:xfrm>
              <a:off x="7302774" y="1269472"/>
              <a:ext cx="5070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JTAG_MMC</a:t>
              </a:r>
              <a:endParaRPr lang="en-GB" sz="1200" dirty="0"/>
            </a:p>
          </p:txBody>
        </p:sp>
        <p:sp>
          <p:nvSpPr>
            <p:cNvPr id="36880" name="Text Box 4953"/>
            <p:cNvSpPr txBox="1">
              <a:spLocks noChangeArrowheads="1"/>
            </p:cNvSpPr>
            <p:nvPr/>
          </p:nvSpPr>
          <p:spPr bwMode="auto">
            <a:xfrm>
              <a:off x="2660677" y="4977175"/>
              <a:ext cx="4678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IPMI_FMC</a:t>
              </a:r>
              <a:endParaRPr lang="en-GB" sz="1200" dirty="0"/>
            </a:p>
          </p:txBody>
        </p:sp>
        <p:sp>
          <p:nvSpPr>
            <p:cNvPr id="36881" name="Text Box 4954"/>
            <p:cNvSpPr txBox="1">
              <a:spLocks noChangeArrowheads="1"/>
            </p:cNvSpPr>
            <p:nvPr/>
          </p:nvSpPr>
          <p:spPr bwMode="auto">
            <a:xfrm>
              <a:off x="1255782" y="1106223"/>
              <a:ext cx="546278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+12V_RTM</a:t>
              </a:r>
              <a:endParaRPr lang="en-GB" sz="1200" dirty="0"/>
            </a:p>
          </p:txBody>
        </p:sp>
        <p:sp>
          <p:nvSpPr>
            <p:cNvPr id="36882" name="Text Box 4955"/>
            <p:cNvSpPr txBox="1">
              <a:spLocks noChangeArrowheads="1"/>
            </p:cNvSpPr>
            <p:nvPr/>
          </p:nvSpPr>
          <p:spPr bwMode="auto">
            <a:xfrm>
              <a:off x="3362492" y="2655127"/>
              <a:ext cx="6234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 Clk_FPGA</a:t>
              </a:r>
              <a:endParaRPr lang="en-GB" sz="1200" dirty="0"/>
            </a:p>
          </p:txBody>
        </p:sp>
        <p:sp>
          <p:nvSpPr>
            <p:cNvPr id="36883" name="Text Box 4956"/>
            <p:cNvSpPr txBox="1">
              <a:spLocks noChangeArrowheads="1"/>
            </p:cNvSpPr>
            <p:nvPr/>
          </p:nvSpPr>
          <p:spPr bwMode="auto">
            <a:xfrm>
              <a:off x="4181909" y="1921161"/>
              <a:ext cx="77137" cy="32649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6884" name="Text Box 4957"/>
            <p:cNvSpPr txBox="1">
              <a:spLocks noChangeArrowheads="1"/>
            </p:cNvSpPr>
            <p:nvPr/>
          </p:nvSpPr>
          <p:spPr bwMode="auto">
            <a:xfrm>
              <a:off x="5040526" y="1880675"/>
              <a:ext cx="117601" cy="24422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6885" name="Text Box 4958"/>
            <p:cNvSpPr txBox="1">
              <a:spLocks noChangeArrowheads="1"/>
            </p:cNvSpPr>
            <p:nvPr/>
          </p:nvSpPr>
          <p:spPr bwMode="auto">
            <a:xfrm>
              <a:off x="6756496" y="4162238"/>
              <a:ext cx="6626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FMC_Diff_Bus</a:t>
              </a:r>
              <a:endParaRPr lang="en-GB" sz="1200" dirty="0"/>
            </a:p>
          </p:txBody>
        </p:sp>
        <p:sp>
          <p:nvSpPr>
            <p:cNvPr id="36886" name="Text Box 4959"/>
            <p:cNvSpPr txBox="1">
              <a:spLocks noChangeArrowheads="1"/>
            </p:cNvSpPr>
            <p:nvPr/>
          </p:nvSpPr>
          <p:spPr bwMode="auto">
            <a:xfrm>
              <a:off x="2894615" y="1187195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+12V</a:t>
              </a:r>
              <a:endParaRPr lang="en-GB" sz="1200" dirty="0"/>
            </a:p>
          </p:txBody>
        </p:sp>
        <p:sp>
          <p:nvSpPr>
            <p:cNvPr id="36887" name="Text Box 4960"/>
            <p:cNvSpPr txBox="1">
              <a:spLocks noChangeArrowheads="1"/>
            </p:cNvSpPr>
            <p:nvPr/>
          </p:nvSpPr>
          <p:spPr bwMode="auto">
            <a:xfrm>
              <a:off x="2582276" y="4610192"/>
              <a:ext cx="62467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6888" name="Text Box 4961"/>
            <p:cNvSpPr txBox="1">
              <a:spLocks noChangeArrowheads="1"/>
            </p:cNvSpPr>
            <p:nvPr/>
          </p:nvSpPr>
          <p:spPr bwMode="auto">
            <a:xfrm>
              <a:off x="2621476" y="5547893"/>
              <a:ext cx="546278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 smtClean="0"/>
                <a:t>Thermo</a:t>
              </a:r>
              <a:endParaRPr lang="en-GB" sz="1200" dirty="0"/>
            </a:p>
          </p:txBody>
        </p:sp>
        <p:sp>
          <p:nvSpPr>
            <p:cNvPr id="36889" name="Text Box 4962"/>
            <p:cNvSpPr txBox="1">
              <a:spLocks noChangeArrowheads="1"/>
            </p:cNvSpPr>
            <p:nvPr/>
          </p:nvSpPr>
          <p:spPr bwMode="auto">
            <a:xfrm>
              <a:off x="2660677" y="5180910"/>
              <a:ext cx="4678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IPMI_RTM</a:t>
              </a:r>
              <a:endParaRPr lang="en-GB" sz="1200" dirty="0"/>
            </a:p>
          </p:txBody>
        </p:sp>
        <p:sp>
          <p:nvSpPr>
            <p:cNvPr id="36890" name="Text Box 4963"/>
            <p:cNvSpPr txBox="1">
              <a:spLocks noChangeArrowheads="1"/>
            </p:cNvSpPr>
            <p:nvPr/>
          </p:nvSpPr>
          <p:spPr bwMode="auto">
            <a:xfrm>
              <a:off x="2543075" y="3428273"/>
              <a:ext cx="469141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PCIExpress</a:t>
              </a:r>
              <a:endParaRPr lang="en-GB" sz="1200" dirty="0"/>
            </a:p>
          </p:txBody>
        </p:sp>
        <p:sp>
          <p:nvSpPr>
            <p:cNvPr id="36891" name="Text Box 4964"/>
            <p:cNvSpPr txBox="1">
              <a:spLocks noChangeArrowheads="1"/>
            </p:cNvSpPr>
            <p:nvPr/>
          </p:nvSpPr>
          <p:spPr bwMode="auto">
            <a:xfrm>
              <a:off x="4962125" y="986072"/>
              <a:ext cx="6234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 TCLKA/Clk1</a:t>
              </a:r>
              <a:endParaRPr lang="en-GB" sz="1200" dirty="0"/>
            </a:p>
          </p:txBody>
        </p:sp>
        <p:sp>
          <p:nvSpPr>
            <p:cNvPr id="36892" name="Text Box 4965"/>
            <p:cNvSpPr txBox="1">
              <a:spLocks noChangeArrowheads="1"/>
            </p:cNvSpPr>
            <p:nvPr/>
          </p:nvSpPr>
          <p:spPr bwMode="auto">
            <a:xfrm>
              <a:off x="905507" y="4977175"/>
              <a:ext cx="546278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JTAG_AMC</a:t>
              </a:r>
              <a:endParaRPr lang="en-GB" sz="1200" dirty="0"/>
            </a:p>
          </p:txBody>
        </p:sp>
        <p:sp>
          <p:nvSpPr>
            <p:cNvPr id="36893" name="Text Box 4966"/>
            <p:cNvSpPr txBox="1">
              <a:spLocks noChangeArrowheads="1"/>
            </p:cNvSpPr>
            <p:nvPr/>
          </p:nvSpPr>
          <p:spPr bwMode="auto">
            <a:xfrm>
              <a:off x="6905442" y="5751627"/>
              <a:ext cx="390740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+0.9V_TT</a:t>
              </a:r>
              <a:endParaRPr lang="en-GB" sz="1200" dirty="0"/>
            </a:p>
          </p:txBody>
        </p:sp>
        <p:sp>
          <p:nvSpPr>
            <p:cNvPr id="36894" name="Text Box 4967"/>
            <p:cNvSpPr txBox="1">
              <a:spLocks noChangeArrowheads="1"/>
            </p:cNvSpPr>
            <p:nvPr/>
          </p:nvSpPr>
          <p:spPr bwMode="auto">
            <a:xfrm>
              <a:off x="6905442" y="5914875"/>
              <a:ext cx="4678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+0.9V_REF</a:t>
              </a:r>
              <a:endParaRPr lang="en-GB" sz="1200" dirty="0"/>
            </a:p>
          </p:txBody>
        </p:sp>
        <p:sp>
          <p:nvSpPr>
            <p:cNvPr id="36895" name="Text Box 4968"/>
            <p:cNvSpPr txBox="1">
              <a:spLocks noChangeArrowheads="1"/>
            </p:cNvSpPr>
            <p:nvPr/>
          </p:nvSpPr>
          <p:spPr bwMode="auto">
            <a:xfrm>
              <a:off x="6944643" y="5099938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+2V5</a:t>
              </a:r>
              <a:endParaRPr lang="en-GB" sz="1200" dirty="0"/>
            </a:p>
          </p:txBody>
        </p:sp>
        <p:sp>
          <p:nvSpPr>
            <p:cNvPr id="36896" name="Text Box 4969"/>
            <p:cNvSpPr txBox="1">
              <a:spLocks noChangeArrowheads="1"/>
            </p:cNvSpPr>
            <p:nvPr/>
          </p:nvSpPr>
          <p:spPr bwMode="auto">
            <a:xfrm>
              <a:off x="6944643" y="5263187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+1V8</a:t>
              </a:r>
              <a:endParaRPr lang="en-GB" sz="1200" dirty="0"/>
            </a:p>
          </p:txBody>
        </p:sp>
        <p:sp>
          <p:nvSpPr>
            <p:cNvPr id="36897" name="Text Box 4970"/>
            <p:cNvSpPr txBox="1">
              <a:spLocks noChangeArrowheads="1"/>
            </p:cNvSpPr>
            <p:nvPr/>
          </p:nvSpPr>
          <p:spPr bwMode="auto">
            <a:xfrm>
              <a:off x="7108036" y="4936690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+3V3</a:t>
              </a:r>
              <a:endParaRPr lang="en-GB" sz="1200" dirty="0"/>
            </a:p>
          </p:txBody>
        </p:sp>
        <p:sp>
          <p:nvSpPr>
            <p:cNvPr id="36898" name="Text Box 4971"/>
            <p:cNvSpPr txBox="1">
              <a:spLocks noChangeArrowheads="1"/>
            </p:cNvSpPr>
            <p:nvPr/>
          </p:nvSpPr>
          <p:spPr bwMode="auto">
            <a:xfrm>
              <a:off x="905507" y="4815233"/>
              <a:ext cx="546278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6899" name="Text Box 4972"/>
            <p:cNvSpPr txBox="1">
              <a:spLocks noChangeArrowheads="1"/>
            </p:cNvSpPr>
            <p:nvPr/>
          </p:nvSpPr>
          <p:spPr bwMode="auto">
            <a:xfrm>
              <a:off x="1139445" y="1636455"/>
              <a:ext cx="546278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Clk_RTM</a:t>
              </a:r>
              <a:endParaRPr lang="en-GB" sz="1200" dirty="0"/>
            </a:p>
          </p:txBody>
        </p:sp>
        <p:sp>
          <p:nvSpPr>
            <p:cNvPr id="36900" name="Text Box 4973"/>
            <p:cNvSpPr txBox="1">
              <a:spLocks noChangeArrowheads="1"/>
            </p:cNvSpPr>
            <p:nvPr/>
          </p:nvSpPr>
          <p:spPr bwMode="auto">
            <a:xfrm>
              <a:off x="944707" y="5711141"/>
              <a:ext cx="350276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GA[2:0]</a:t>
              </a:r>
              <a:endParaRPr lang="en-GB" sz="1200" dirty="0"/>
            </a:p>
          </p:txBody>
        </p:sp>
        <p:sp>
          <p:nvSpPr>
            <p:cNvPr id="36901" name="Text Box 4974"/>
            <p:cNvSpPr txBox="1">
              <a:spLocks noChangeArrowheads="1"/>
            </p:cNvSpPr>
            <p:nvPr/>
          </p:nvSpPr>
          <p:spPr bwMode="auto">
            <a:xfrm>
              <a:off x="866306" y="4446944"/>
              <a:ext cx="6234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 TCLKA/Clk1</a:t>
              </a:r>
              <a:endParaRPr lang="en-GB" sz="1200" dirty="0"/>
            </a:p>
          </p:txBody>
        </p:sp>
        <p:sp>
          <p:nvSpPr>
            <p:cNvPr id="36902" name="Text Box 4975"/>
            <p:cNvSpPr txBox="1">
              <a:spLocks noChangeArrowheads="1"/>
            </p:cNvSpPr>
            <p:nvPr/>
          </p:nvSpPr>
          <p:spPr bwMode="auto">
            <a:xfrm>
              <a:off x="905507" y="4610192"/>
              <a:ext cx="546278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TCLKB/Clk2</a:t>
              </a:r>
            </a:p>
          </p:txBody>
        </p:sp>
        <p:sp>
          <p:nvSpPr>
            <p:cNvPr id="36903" name="Text Box 4976"/>
            <p:cNvSpPr txBox="1">
              <a:spLocks noChangeArrowheads="1"/>
            </p:cNvSpPr>
            <p:nvPr/>
          </p:nvSpPr>
          <p:spPr bwMode="auto">
            <a:xfrm>
              <a:off x="1100245" y="3184053"/>
              <a:ext cx="429941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Port 17-20</a:t>
              </a:r>
              <a:endParaRPr lang="en-GB" sz="1200" dirty="0"/>
            </a:p>
          </p:txBody>
        </p:sp>
        <p:sp>
          <p:nvSpPr>
            <p:cNvPr id="36904" name="Text Box 4977"/>
            <p:cNvSpPr txBox="1">
              <a:spLocks noChangeArrowheads="1"/>
            </p:cNvSpPr>
            <p:nvPr/>
          </p:nvSpPr>
          <p:spPr bwMode="auto">
            <a:xfrm>
              <a:off x="944707" y="5547893"/>
              <a:ext cx="6234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Enable_MMC</a:t>
              </a:r>
              <a:endParaRPr lang="en-GB" sz="1200" dirty="0"/>
            </a:p>
          </p:txBody>
        </p:sp>
        <p:sp>
          <p:nvSpPr>
            <p:cNvPr id="36905" name="Text Box 4978"/>
            <p:cNvSpPr txBox="1">
              <a:spLocks noChangeArrowheads="1"/>
            </p:cNvSpPr>
            <p:nvPr/>
          </p:nvSpPr>
          <p:spPr bwMode="auto">
            <a:xfrm>
              <a:off x="944707" y="5384644"/>
              <a:ext cx="6626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IPMI/I2C_MMC</a:t>
              </a:r>
              <a:endParaRPr lang="en-GB" sz="1200" dirty="0"/>
            </a:p>
          </p:txBody>
        </p:sp>
        <p:sp>
          <p:nvSpPr>
            <p:cNvPr id="36906" name="Text Box 4979"/>
            <p:cNvSpPr txBox="1">
              <a:spLocks noChangeArrowheads="1"/>
            </p:cNvSpPr>
            <p:nvPr/>
          </p:nvSpPr>
          <p:spPr bwMode="auto">
            <a:xfrm>
              <a:off x="905507" y="5221396"/>
              <a:ext cx="4286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+3V3_MP</a:t>
              </a:r>
              <a:endParaRPr lang="en-GB" sz="1200" dirty="0"/>
            </a:p>
          </p:txBody>
        </p:sp>
        <p:sp>
          <p:nvSpPr>
            <p:cNvPr id="36907" name="Text Box 4980"/>
            <p:cNvSpPr txBox="1">
              <a:spLocks noChangeArrowheads="1"/>
            </p:cNvSpPr>
            <p:nvPr/>
          </p:nvSpPr>
          <p:spPr bwMode="auto">
            <a:xfrm>
              <a:off x="1061044" y="1309958"/>
              <a:ext cx="742280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Hot-Swap_Switch</a:t>
              </a:r>
              <a:endParaRPr lang="en-GB" sz="1200" dirty="0"/>
            </a:p>
          </p:txBody>
        </p:sp>
        <p:sp>
          <p:nvSpPr>
            <p:cNvPr id="39" name="Text Box 4981"/>
            <p:cNvSpPr txBox="1">
              <a:spLocks noChangeArrowheads="1"/>
            </p:cNvSpPr>
            <p:nvPr/>
          </p:nvSpPr>
          <p:spPr bwMode="auto">
            <a:xfrm>
              <a:off x="4025900" y="2287588"/>
              <a:ext cx="1647825" cy="2527300"/>
            </a:xfrm>
            <a:prstGeom prst="rect">
              <a:avLst/>
            </a:prstGeom>
            <a:gradFill rotWithShape="1">
              <a:gsLst>
                <a:gs pos="0">
                  <a:srgbClr val="F0FFFF"/>
                </a:gs>
                <a:gs pos="64999">
                  <a:srgbClr val="DDFEFF"/>
                </a:gs>
                <a:gs pos="100000">
                  <a:srgbClr val="CFFFFF"/>
                </a:gs>
              </a:gsLst>
              <a:lin ang="5400000" scaled="1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eaLnBrk="0" hangingPunct="0"/>
              <a:r>
                <a:rPr lang="en-GB" sz="1400" b="1" dirty="0">
                  <a:solidFill>
                    <a:srgbClr val="000000"/>
                  </a:solidFill>
                </a:rPr>
                <a:t>Virtex 5</a:t>
              </a:r>
            </a:p>
            <a:p>
              <a:pPr algn="ctr" eaLnBrk="0" hangingPunct="0"/>
              <a:r>
                <a:rPr lang="en-GB" sz="1400" b="1" dirty="0">
                  <a:solidFill>
                    <a:srgbClr val="000000"/>
                  </a:solidFill>
                </a:rPr>
                <a:t>XC5VLX50T-1</a:t>
              </a:r>
            </a:p>
            <a:p>
              <a:pPr algn="ctr" eaLnBrk="0" hangingPunct="0"/>
              <a:r>
                <a:rPr lang="en-GB" sz="1400" b="1" dirty="0">
                  <a:solidFill>
                    <a:srgbClr val="000000"/>
                  </a:solidFill>
                </a:rPr>
                <a:t>FF1136C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40" name="Text Box 4982"/>
            <p:cNvSpPr txBox="1">
              <a:spLocks noChangeArrowheads="1"/>
            </p:cNvSpPr>
            <p:nvPr/>
          </p:nvSpPr>
          <p:spPr bwMode="auto">
            <a:xfrm>
              <a:off x="4103508" y="5465616"/>
              <a:ext cx="1444095" cy="65299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/>
              <a:r>
                <a:rPr lang="en-GB" sz="1000" b="1" dirty="0">
                  <a:solidFill>
                    <a:schemeClr val="bg1"/>
                  </a:solidFill>
                  <a:ea typeface="ＭＳ Ｐゴシック" charset="-128"/>
                </a:rPr>
                <a:t>DDR2</a:t>
              </a:r>
            </a:p>
            <a:p>
              <a:pPr algn="ctr" eaLnBrk="0" hangingPunct="0"/>
              <a:r>
                <a:rPr lang="en-GB" sz="1000" b="1" dirty="0">
                  <a:solidFill>
                    <a:schemeClr val="bg1"/>
                  </a:solidFill>
                  <a:ea typeface="ＭＳ Ｐゴシック" charset="-128"/>
                </a:rPr>
                <a:t>1Gbit</a:t>
              </a:r>
              <a:endParaRPr lang="en-GB" sz="1000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1" name="Text Box 4983"/>
            <p:cNvSpPr txBox="1">
              <a:spLocks noChangeArrowheads="1"/>
            </p:cNvSpPr>
            <p:nvPr/>
          </p:nvSpPr>
          <p:spPr bwMode="auto">
            <a:xfrm>
              <a:off x="1841261" y="4610192"/>
              <a:ext cx="701816" cy="142483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/>
              <a:r>
                <a:rPr lang="en-GB" sz="1000" b="1" dirty="0">
                  <a:solidFill>
                    <a:schemeClr val="bg1"/>
                  </a:solidFill>
                  <a:ea typeface="ＭＳ Ｐゴシック" charset="-128"/>
                </a:rPr>
                <a:t>MMC</a:t>
              </a:r>
            </a:p>
            <a:p>
              <a:pPr algn="ctr" eaLnBrk="0" hangingPunct="0"/>
              <a:r>
                <a:rPr lang="en-GB" sz="1000" b="1" dirty="0">
                  <a:solidFill>
                    <a:schemeClr val="bg1"/>
                  </a:solidFill>
                  <a:ea typeface="ＭＳ Ｐゴシック" charset="-128"/>
                </a:rPr>
                <a:t>Atmega128</a:t>
              </a:r>
              <a:endParaRPr lang="en-GB" sz="1000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2" name="Text Box 4984"/>
            <p:cNvSpPr txBox="1">
              <a:spLocks noChangeArrowheads="1"/>
            </p:cNvSpPr>
            <p:nvPr/>
          </p:nvSpPr>
          <p:spPr bwMode="auto">
            <a:xfrm>
              <a:off x="317500" y="1021335"/>
              <a:ext cx="548807" cy="167427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0" hangingPunct="0"/>
              <a:endParaRPr lang="en-GB" sz="1200" dirty="0">
                <a:solidFill>
                  <a:schemeClr val="bg1"/>
                </a:solidFill>
                <a:ea typeface="ＭＳ Ｐゴシック" charset="-128"/>
              </a:endParaRPr>
            </a:p>
            <a:p>
              <a:pPr algn="ctr" eaLnBrk="0" hangingPunct="0"/>
              <a:r>
                <a:rPr lang="en-GB" sz="1200" dirty="0">
                  <a:solidFill>
                    <a:schemeClr val="bg1"/>
                  </a:solidFill>
                  <a:ea typeface="ＭＳ Ｐゴシック" charset="-128"/>
                </a:rPr>
                <a:t>              </a:t>
              </a:r>
              <a:r>
                <a:rPr lang="en-GB" sz="1200" b="1" dirty="0">
                  <a:solidFill>
                    <a:schemeClr val="bg1"/>
                  </a:solidFill>
                  <a:ea typeface="ＭＳ Ｐゴシック" charset="-128"/>
                </a:rPr>
                <a:t> </a:t>
              </a:r>
              <a:endParaRPr lang="en-GB" sz="1200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3" name="Text Box 4985"/>
            <p:cNvSpPr txBox="1">
              <a:spLocks noChangeArrowheads="1"/>
            </p:cNvSpPr>
            <p:nvPr/>
          </p:nvSpPr>
          <p:spPr bwMode="auto">
            <a:xfrm>
              <a:off x="318764" y="2899347"/>
              <a:ext cx="547542" cy="30965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0" hangingPunct="0"/>
              <a:endParaRPr lang="en-GB" sz="1200" dirty="0">
                <a:solidFill>
                  <a:schemeClr val="bg1"/>
                </a:solidFill>
                <a:ea typeface="ＭＳ Ｐゴシック" charset="-128"/>
              </a:endParaRPr>
            </a:p>
            <a:p>
              <a:pPr algn="ctr" eaLnBrk="0" hangingPunct="0"/>
              <a:r>
                <a:rPr lang="en-GB" sz="1200" dirty="0">
                  <a:solidFill>
                    <a:schemeClr val="bg1"/>
                  </a:solidFill>
                  <a:ea typeface="ＭＳ Ｐゴシック" charset="-128"/>
                </a:rPr>
                <a:t>                                </a:t>
              </a:r>
              <a:r>
                <a:rPr lang="en-GB" sz="1200" b="1" dirty="0">
                  <a:solidFill>
                    <a:schemeClr val="bg1"/>
                  </a:solidFill>
                  <a:ea typeface="ＭＳ Ｐゴシック" charset="-128"/>
                </a:rPr>
                <a:t> </a:t>
              </a:r>
              <a:endParaRPr lang="en-GB" sz="1200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4" name="Text Box 4986"/>
            <p:cNvSpPr txBox="1">
              <a:spLocks noChangeArrowheads="1"/>
            </p:cNvSpPr>
            <p:nvPr/>
          </p:nvSpPr>
          <p:spPr bwMode="auto">
            <a:xfrm>
              <a:off x="8241169" y="2084410"/>
              <a:ext cx="546278" cy="1632487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0" hangingPunct="0"/>
              <a:endParaRPr lang="en-GB" sz="1200" dirty="0">
                <a:solidFill>
                  <a:schemeClr val="bg1"/>
                </a:solidFill>
                <a:ea typeface="ＭＳ Ｐゴシック" charset="-128"/>
              </a:endParaRPr>
            </a:p>
            <a:p>
              <a:pPr algn="ctr" eaLnBrk="0" hangingPunct="0"/>
              <a:r>
                <a:rPr lang="en-GB" sz="1200" dirty="0">
                  <a:solidFill>
                    <a:schemeClr val="bg1"/>
                  </a:solidFill>
                  <a:ea typeface="ＭＳ Ｐゴシック" charset="-128"/>
                </a:rPr>
                <a:t>           </a:t>
              </a:r>
              <a:r>
                <a:rPr lang="en-GB" sz="1200" b="1" dirty="0">
                  <a:solidFill>
                    <a:schemeClr val="bg1"/>
                  </a:solidFill>
                  <a:ea typeface="ＭＳ Ｐゴシック" charset="-128"/>
                </a:rPr>
                <a:t>   </a:t>
              </a:r>
              <a:endParaRPr lang="en-GB" sz="1200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5" name="Text Box 4987"/>
            <p:cNvSpPr txBox="1">
              <a:spLocks noChangeArrowheads="1"/>
            </p:cNvSpPr>
            <p:nvPr/>
          </p:nvSpPr>
          <p:spPr bwMode="auto">
            <a:xfrm>
              <a:off x="8241169" y="3998989"/>
              <a:ext cx="553865" cy="1639016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0" hangingPunct="0"/>
              <a:endParaRPr lang="en-GB" sz="1200" dirty="0">
                <a:solidFill>
                  <a:schemeClr val="bg1"/>
                </a:solidFill>
                <a:ea typeface="ＭＳ Ｐゴシック" charset="-128"/>
              </a:endParaRPr>
            </a:p>
            <a:p>
              <a:pPr algn="ctr" eaLnBrk="0" hangingPunct="0"/>
              <a:r>
                <a:rPr lang="en-GB" sz="1200" dirty="0">
                  <a:solidFill>
                    <a:schemeClr val="bg1"/>
                  </a:solidFill>
                  <a:ea typeface="ＭＳ Ｐゴシック" charset="-128"/>
                </a:rPr>
                <a:t>             </a:t>
              </a:r>
              <a:r>
                <a:rPr lang="en-GB" sz="1200" b="1" dirty="0">
                  <a:solidFill>
                    <a:schemeClr val="bg1"/>
                  </a:solidFill>
                  <a:ea typeface="ＭＳ Ｐゴシック" charset="-128"/>
                </a:rPr>
                <a:t> </a:t>
              </a:r>
              <a:endParaRPr lang="en-GB" sz="1200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46" name="Text Box 4988"/>
            <p:cNvSpPr txBox="1">
              <a:spLocks noChangeArrowheads="1"/>
            </p:cNvSpPr>
            <p:nvPr/>
          </p:nvSpPr>
          <p:spPr bwMode="auto">
            <a:xfrm>
              <a:off x="2028904" y="1022640"/>
              <a:ext cx="694228" cy="649076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 eaLnBrk="0" hangingPunct="0"/>
              <a:r>
                <a:rPr lang="en-GB" sz="800" b="1" dirty="0">
                  <a:solidFill>
                    <a:schemeClr val="bg1"/>
                  </a:solidFill>
                  <a:latin typeface="Calibri" pitchFamily="34" charset="0"/>
                  <a:ea typeface="ＭＳ Ｐゴシック" charset="-128"/>
                </a:rPr>
                <a:t>Hot-Swap µRTM</a:t>
              </a:r>
            </a:p>
            <a:p>
              <a:pPr algn="ctr" eaLnBrk="0" hangingPunct="0"/>
              <a:r>
                <a:rPr lang="en-GB" sz="800" b="1" dirty="0">
                  <a:solidFill>
                    <a:schemeClr val="bg1"/>
                  </a:solidFill>
                  <a:latin typeface="Calibri" pitchFamily="34" charset="0"/>
                  <a:ea typeface="ＭＳ Ｐゴシック" charset="-128"/>
                </a:rPr>
                <a:t>controller</a:t>
              </a:r>
            </a:p>
          </p:txBody>
        </p:sp>
        <p:sp>
          <p:nvSpPr>
            <p:cNvPr id="47" name="Text Box 4989"/>
            <p:cNvSpPr txBox="1">
              <a:spLocks noChangeArrowheads="1"/>
            </p:cNvSpPr>
            <p:nvPr/>
          </p:nvSpPr>
          <p:spPr bwMode="auto">
            <a:xfrm>
              <a:off x="6164427" y="4977175"/>
              <a:ext cx="703080" cy="114274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GB" sz="1050" b="1" dirty="0">
                  <a:solidFill>
                    <a:schemeClr val="bg1"/>
                  </a:solidFill>
                  <a:ea typeface="ＭＳ Ｐゴシック" charset="-128"/>
                  <a:cs typeface="ＭＳ Ｐゴシック" charset="-128"/>
                </a:rPr>
                <a:t>DC-DC</a:t>
              </a:r>
            </a:p>
            <a:p>
              <a:pPr algn="ctr" eaLnBrk="0" hangingPunct="0">
                <a:defRPr/>
              </a:pPr>
              <a:r>
                <a:rPr lang="en-GB" sz="1050" b="1" dirty="0">
                  <a:solidFill>
                    <a:schemeClr val="bg1"/>
                  </a:solidFill>
                  <a:ea typeface="ＭＳ Ｐゴシック" charset="-128"/>
                  <a:cs typeface="ＭＳ Ｐゴシック" charset="-128"/>
                </a:rPr>
                <a:t>LDO</a:t>
              </a:r>
            </a:p>
          </p:txBody>
        </p:sp>
        <p:sp>
          <p:nvSpPr>
            <p:cNvPr id="48" name="Text Box 4990"/>
            <p:cNvSpPr txBox="1">
              <a:spLocks noChangeArrowheads="1"/>
            </p:cNvSpPr>
            <p:nvPr/>
          </p:nvSpPr>
          <p:spPr bwMode="auto">
            <a:xfrm>
              <a:off x="4262068" y="1025252"/>
              <a:ext cx="710667" cy="855423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/>
              <a:r>
                <a:rPr lang="en-GB" sz="800" b="1" dirty="0">
                  <a:solidFill>
                    <a:schemeClr val="bg1"/>
                  </a:solidFill>
                  <a:latin typeface="Calibri" pitchFamily="34" charset="0"/>
                  <a:ea typeface="ＭＳ Ｐゴシック" charset="-128"/>
                </a:rPr>
                <a:t>Crosspoint Switch,</a:t>
              </a:r>
            </a:p>
            <a:p>
              <a:pPr algn="ctr" eaLnBrk="0" hangingPunct="0"/>
              <a:r>
                <a:rPr lang="en-GB" sz="800" b="1" dirty="0">
                  <a:solidFill>
                    <a:schemeClr val="bg1"/>
                  </a:solidFill>
                  <a:latin typeface="Calibri" pitchFamily="34" charset="0"/>
                  <a:ea typeface="ＭＳ Ｐゴシック" charset="-128"/>
                </a:rPr>
                <a:t>Clock distribution</a:t>
              </a:r>
            </a:p>
            <a:p>
              <a:pPr algn="ctr" eaLnBrk="0" hangingPunct="0"/>
              <a:endParaRPr lang="en-GB" sz="8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49" name="Text Box 4991"/>
            <p:cNvSpPr txBox="1">
              <a:spLocks noChangeArrowheads="1"/>
            </p:cNvSpPr>
            <p:nvPr/>
          </p:nvSpPr>
          <p:spPr bwMode="auto">
            <a:xfrm>
              <a:off x="1802060" y="3062595"/>
              <a:ext cx="703080" cy="365677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/>
              <a:r>
                <a:rPr lang="en-GB" sz="1000" b="1" dirty="0">
                  <a:solidFill>
                    <a:schemeClr val="bg1"/>
                  </a:solidFill>
                  <a:ea typeface="ＭＳ Ｐゴシック" charset="-128"/>
                </a:rPr>
                <a:t>MLVDS</a:t>
              </a:r>
            </a:p>
            <a:p>
              <a:pPr algn="ctr" eaLnBrk="0" hangingPunct="0"/>
              <a:r>
                <a:rPr lang="en-GB" sz="1000" b="1" dirty="0">
                  <a:solidFill>
                    <a:schemeClr val="bg1"/>
                  </a:solidFill>
                  <a:ea typeface="ＭＳ Ｐゴシック" charset="-128"/>
                </a:rPr>
                <a:t>drivers</a:t>
              </a:r>
              <a:endParaRPr lang="en-GB" sz="1000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36939" name="Line 4992"/>
            <p:cNvSpPr>
              <a:spLocks noChangeShapeType="1"/>
            </p:cNvSpPr>
            <p:nvPr/>
          </p:nvSpPr>
          <p:spPr bwMode="auto">
            <a:xfrm flipH="1">
              <a:off x="862513" y="1103612"/>
              <a:ext cx="108623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40" name="Line 4993"/>
            <p:cNvSpPr>
              <a:spLocks noChangeShapeType="1"/>
            </p:cNvSpPr>
            <p:nvPr/>
          </p:nvSpPr>
          <p:spPr bwMode="auto">
            <a:xfrm flipH="1">
              <a:off x="862513" y="1265554"/>
              <a:ext cx="108623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41" name="Line 4994"/>
            <p:cNvSpPr>
              <a:spLocks noChangeShapeType="1"/>
            </p:cNvSpPr>
            <p:nvPr/>
          </p:nvSpPr>
          <p:spPr bwMode="auto">
            <a:xfrm flipH="1">
              <a:off x="2646767" y="1103612"/>
              <a:ext cx="23267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42" name="Line 4995"/>
            <p:cNvSpPr>
              <a:spLocks noChangeShapeType="1"/>
            </p:cNvSpPr>
            <p:nvPr/>
          </p:nvSpPr>
          <p:spPr bwMode="auto">
            <a:xfrm flipH="1">
              <a:off x="2646767" y="1265554"/>
              <a:ext cx="23267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43" name="Text Box 4996"/>
            <p:cNvSpPr txBox="1">
              <a:spLocks noChangeArrowheads="1"/>
            </p:cNvSpPr>
            <p:nvPr/>
          </p:nvSpPr>
          <p:spPr bwMode="auto">
            <a:xfrm>
              <a:off x="1255782" y="942975"/>
              <a:ext cx="469141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+3V3_RTM</a:t>
              </a:r>
              <a:endParaRPr lang="en-GB" sz="1200" dirty="0"/>
            </a:p>
          </p:txBody>
        </p:sp>
        <p:sp>
          <p:nvSpPr>
            <p:cNvPr id="36944" name="Text Box 4997"/>
            <p:cNvSpPr txBox="1">
              <a:spLocks noChangeArrowheads="1"/>
            </p:cNvSpPr>
            <p:nvPr/>
          </p:nvSpPr>
          <p:spPr bwMode="auto">
            <a:xfrm>
              <a:off x="2894615" y="1025252"/>
              <a:ext cx="389476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+3V3_MP</a:t>
              </a:r>
              <a:endParaRPr lang="en-GB" sz="1200" dirty="0"/>
            </a:p>
          </p:txBody>
        </p:sp>
        <p:sp>
          <p:nvSpPr>
            <p:cNvPr id="56" name="AutoShape 4998"/>
            <p:cNvSpPr>
              <a:spLocks noChangeArrowheads="1"/>
            </p:cNvSpPr>
            <p:nvPr/>
          </p:nvSpPr>
          <p:spPr bwMode="auto">
            <a:xfrm>
              <a:off x="866306" y="2315932"/>
              <a:ext cx="3160066" cy="286011"/>
            </a:xfrm>
            <a:prstGeom prst="leftRightArrow">
              <a:avLst>
                <a:gd name="adj1" fmla="val 50000"/>
                <a:gd name="adj2" fmla="val 228219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spcAft>
                  <a:spcPts val="600"/>
                </a:spcAft>
              </a:pPr>
              <a:r>
                <a:rPr lang="en-US" sz="1100" b="1" dirty="0">
                  <a:solidFill>
                    <a:schemeClr val="tx1"/>
                  </a:solidFill>
                  <a:ea typeface="ＭＳ Ｐゴシック" charset="-128"/>
                </a:rPr>
                <a:t>RTM Bus</a:t>
              </a:r>
            </a:p>
            <a:p>
              <a:pPr algn="ctr" eaLnBrk="0" hangingPunct="0"/>
              <a:r>
                <a:rPr lang="en-US" sz="1100" b="1" dirty="0">
                  <a:solidFill>
                    <a:schemeClr val="tx1"/>
                  </a:solidFill>
                  <a:ea typeface="ＭＳ Ｐゴシック" charset="-128"/>
                </a:rPr>
                <a:t>(53 diff. Pairs)</a:t>
              </a:r>
            </a:p>
            <a:p>
              <a:pPr algn="ctr" eaLnBrk="0" hangingPunct="0"/>
              <a:endParaRPr lang="en-US" sz="1100" b="1" dirty="0">
                <a:solidFill>
                  <a:schemeClr val="tx1"/>
                </a:solidFill>
                <a:ea typeface="ＭＳ Ｐゴシック" charset="-128"/>
              </a:endParaRPr>
            </a:p>
          </p:txBody>
        </p:sp>
        <p:sp>
          <p:nvSpPr>
            <p:cNvPr id="36948" name="Line 4999"/>
            <p:cNvSpPr>
              <a:spLocks noChangeShapeType="1"/>
            </p:cNvSpPr>
            <p:nvPr/>
          </p:nvSpPr>
          <p:spPr bwMode="auto">
            <a:xfrm>
              <a:off x="866306" y="2043924"/>
              <a:ext cx="780216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49" name="Line 5000"/>
            <p:cNvSpPr>
              <a:spLocks noChangeShapeType="1"/>
            </p:cNvSpPr>
            <p:nvPr/>
          </p:nvSpPr>
          <p:spPr bwMode="auto">
            <a:xfrm flipV="1">
              <a:off x="2543075" y="5303673"/>
              <a:ext cx="663879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50" name="Line 5001"/>
            <p:cNvSpPr>
              <a:spLocks noChangeShapeType="1"/>
            </p:cNvSpPr>
            <p:nvPr/>
          </p:nvSpPr>
          <p:spPr bwMode="auto">
            <a:xfrm>
              <a:off x="866306" y="1432721"/>
              <a:ext cx="10925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51" name="Line 5003"/>
            <p:cNvSpPr>
              <a:spLocks noChangeShapeType="1"/>
            </p:cNvSpPr>
            <p:nvPr/>
          </p:nvSpPr>
          <p:spPr bwMode="auto">
            <a:xfrm flipH="1" flipV="1">
              <a:off x="866306" y="1757912"/>
              <a:ext cx="3315603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52" name="Line 5004"/>
            <p:cNvSpPr>
              <a:spLocks noChangeShapeType="1"/>
            </p:cNvSpPr>
            <p:nvPr/>
          </p:nvSpPr>
          <p:spPr bwMode="auto">
            <a:xfrm flipV="1">
              <a:off x="866306" y="4936690"/>
              <a:ext cx="741016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53" name="Text Box 5005"/>
            <p:cNvSpPr txBox="1">
              <a:spLocks noChangeArrowheads="1"/>
            </p:cNvSpPr>
            <p:nvPr/>
          </p:nvSpPr>
          <p:spPr bwMode="auto">
            <a:xfrm>
              <a:off x="1061044" y="3020804"/>
              <a:ext cx="585478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MLVDS_BUS</a:t>
              </a:r>
              <a:endParaRPr lang="en-GB" sz="1200" dirty="0"/>
            </a:p>
          </p:txBody>
        </p:sp>
        <p:sp>
          <p:nvSpPr>
            <p:cNvPr id="36954" name="Line 5006"/>
            <p:cNvSpPr>
              <a:spLocks noChangeShapeType="1"/>
            </p:cNvSpPr>
            <p:nvPr/>
          </p:nvSpPr>
          <p:spPr bwMode="auto">
            <a:xfrm>
              <a:off x="866306" y="5344158"/>
              <a:ext cx="974954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55" name="Line 5007"/>
            <p:cNvSpPr>
              <a:spLocks noChangeShapeType="1"/>
            </p:cNvSpPr>
            <p:nvPr/>
          </p:nvSpPr>
          <p:spPr bwMode="auto">
            <a:xfrm>
              <a:off x="866306" y="5507407"/>
              <a:ext cx="974954" cy="130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56" name="Line 5008"/>
            <p:cNvSpPr>
              <a:spLocks noChangeShapeType="1"/>
            </p:cNvSpPr>
            <p:nvPr/>
          </p:nvSpPr>
          <p:spPr bwMode="auto">
            <a:xfrm>
              <a:off x="866306" y="5669350"/>
              <a:ext cx="974954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57" name="Line 5009"/>
            <p:cNvSpPr>
              <a:spLocks noChangeShapeType="1"/>
            </p:cNvSpPr>
            <p:nvPr/>
          </p:nvSpPr>
          <p:spPr bwMode="auto">
            <a:xfrm>
              <a:off x="866306" y="5832599"/>
              <a:ext cx="974954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58" name="Text Box 5010"/>
            <p:cNvSpPr txBox="1">
              <a:spLocks noChangeArrowheads="1"/>
            </p:cNvSpPr>
            <p:nvPr/>
          </p:nvSpPr>
          <p:spPr bwMode="auto">
            <a:xfrm>
              <a:off x="905507" y="1880675"/>
              <a:ext cx="4678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IPMI_RTM</a:t>
              </a:r>
              <a:endParaRPr lang="en-GB" sz="1200" dirty="0"/>
            </a:p>
          </p:txBody>
        </p:sp>
        <p:sp>
          <p:nvSpPr>
            <p:cNvPr id="68" name="AutoShape 5011"/>
            <p:cNvSpPr>
              <a:spLocks noChangeArrowheads="1"/>
            </p:cNvSpPr>
            <p:nvPr/>
          </p:nvSpPr>
          <p:spPr bwMode="auto">
            <a:xfrm>
              <a:off x="866306" y="4121753"/>
              <a:ext cx="3160066" cy="286012"/>
            </a:xfrm>
            <a:prstGeom prst="leftRightArrow">
              <a:avLst>
                <a:gd name="adj1" fmla="val 50000"/>
                <a:gd name="adj2" fmla="val 228219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200" dirty="0"/>
            </a:p>
          </p:txBody>
        </p:sp>
        <p:sp>
          <p:nvSpPr>
            <p:cNvPr id="36962" name="Text Box 5012"/>
            <p:cNvSpPr txBox="1">
              <a:spLocks noChangeArrowheads="1"/>
            </p:cNvSpPr>
            <p:nvPr/>
          </p:nvSpPr>
          <p:spPr bwMode="auto">
            <a:xfrm>
              <a:off x="2465939" y="4081267"/>
              <a:ext cx="4678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    4GTP</a:t>
              </a:r>
              <a:endParaRPr lang="en-GB" sz="1200" dirty="0"/>
            </a:p>
          </p:txBody>
        </p:sp>
        <p:sp>
          <p:nvSpPr>
            <p:cNvPr id="36963" name="Line 5013"/>
            <p:cNvSpPr>
              <a:spLocks noChangeShapeType="1"/>
            </p:cNvSpPr>
            <p:nvPr/>
          </p:nvSpPr>
          <p:spPr bwMode="auto">
            <a:xfrm flipV="1">
              <a:off x="866306" y="4732956"/>
              <a:ext cx="741016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64" name="Line 5014"/>
            <p:cNvSpPr>
              <a:spLocks noChangeShapeType="1"/>
            </p:cNvSpPr>
            <p:nvPr/>
          </p:nvSpPr>
          <p:spPr bwMode="auto">
            <a:xfrm flipV="1">
              <a:off x="866306" y="4569707"/>
              <a:ext cx="741016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65" name="Text Box 5015"/>
            <p:cNvSpPr txBox="1">
              <a:spLocks noChangeArrowheads="1"/>
            </p:cNvSpPr>
            <p:nvPr/>
          </p:nvSpPr>
          <p:spPr bwMode="auto">
            <a:xfrm>
              <a:off x="2465939" y="3835741"/>
              <a:ext cx="546278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FCLKA/Clk3</a:t>
              </a:r>
              <a:endParaRPr lang="en-GB" sz="1200" dirty="0"/>
            </a:p>
          </p:txBody>
        </p:sp>
        <p:sp>
          <p:nvSpPr>
            <p:cNvPr id="36966" name="Line 5016"/>
            <p:cNvSpPr>
              <a:spLocks noChangeShapeType="1"/>
            </p:cNvSpPr>
            <p:nvPr/>
          </p:nvSpPr>
          <p:spPr bwMode="auto">
            <a:xfrm flipV="1">
              <a:off x="866306" y="3958504"/>
              <a:ext cx="3160066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67" name="Text Box 5017"/>
            <p:cNvSpPr txBox="1">
              <a:spLocks noChangeArrowheads="1"/>
            </p:cNvSpPr>
            <p:nvPr/>
          </p:nvSpPr>
          <p:spPr bwMode="auto">
            <a:xfrm>
              <a:off x="7616491" y="5017662"/>
              <a:ext cx="547542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6968" name="Line 5018"/>
            <p:cNvSpPr>
              <a:spLocks noChangeShapeType="1"/>
            </p:cNvSpPr>
            <p:nvPr/>
          </p:nvSpPr>
          <p:spPr bwMode="auto">
            <a:xfrm>
              <a:off x="7577290" y="5140424"/>
              <a:ext cx="663879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69" name="Line 5019"/>
            <p:cNvSpPr>
              <a:spLocks noChangeShapeType="1"/>
            </p:cNvSpPr>
            <p:nvPr/>
          </p:nvSpPr>
          <p:spPr bwMode="auto">
            <a:xfrm>
              <a:off x="6866242" y="5058147"/>
              <a:ext cx="390740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70" name="Line 5020"/>
            <p:cNvSpPr>
              <a:spLocks noChangeShapeType="1"/>
            </p:cNvSpPr>
            <p:nvPr/>
          </p:nvSpPr>
          <p:spPr bwMode="auto">
            <a:xfrm>
              <a:off x="6866242" y="5221396"/>
              <a:ext cx="390740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71" name="Line 5021"/>
            <p:cNvSpPr>
              <a:spLocks noChangeShapeType="1"/>
            </p:cNvSpPr>
            <p:nvPr/>
          </p:nvSpPr>
          <p:spPr bwMode="auto">
            <a:xfrm>
              <a:off x="6866242" y="5384644"/>
              <a:ext cx="390740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72" name="Text Box 5022"/>
            <p:cNvSpPr txBox="1">
              <a:spLocks noChangeArrowheads="1"/>
            </p:cNvSpPr>
            <p:nvPr/>
          </p:nvSpPr>
          <p:spPr bwMode="auto">
            <a:xfrm>
              <a:off x="6944643" y="5425130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+1V2</a:t>
              </a:r>
              <a:endParaRPr lang="en-GB" sz="1200" dirty="0"/>
            </a:p>
          </p:txBody>
        </p:sp>
        <p:sp>
          <p:nvSpPr>
            <p:cNvPr id="36973" name="Line 5023"/>
            <p:cNvSpPr>
              <a:spLocks noChangeShapeType="1"/>
            </p:cNvSpPr>
            <p:nvPr/>
          </p:nvSpPr>
          <p:spPr bwMode="auto">
            <a:xfrm>
              <a:off x="6866242" y="5546587"/>
              <a:ext cx="390740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74" name="Text Box 5024"/>
            <p:cNvSpPr txBox="1">
              <a:spLocks noChangeArrowheads="1"/>
            </p:cNvSpPr>
            <p:nvPr/>
          </p:nvSpPr>
          <p:spPr bwMode="auto">
            <a:xfrm>
              <a:off x="6944643" y="5588378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+1V0</a:t>
              </a:r>
              <a:endParaRPr lang="en-GB" sz="1200" dirty="0"/>
            </a:p>
          </p:txBody>
        </p:sp>
        <p:sp>
          <p:nvSpPr>
            <p:cNvPr id="36975" name="Line 5025"/>
            <p:cNvSpPr>
              <a:spLocks noChangeShapeType="1"/>
            </p:cNvSpPr>
            <p:nvPr/>
          </p:nvSpPr>
          <p:spPr bwMode="auto">
            <a:xfrm>
              <a:off x="6866242" y="5709835"/>
              <a:ext cx="390740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76" name="Line 5026"/>
            <p:cNvSpPr>
              <a:spLocks noChangeShapeType="1"/>
            </p:cNvSpPr>
            <p:nvPr/>
          </p:nvSpPr>
          <p:spPr bwMode="auto">
            <a:xfrm>
              <a:off x="6866242" y="5873084"/>
              <a:ext cx="546278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77" name="Line 5027"/>
            <p:cNvSpPr>
              <a:spLocks noChangeShapeType="1"/>
            </p:cNvSpPr>
            <p:nvPr/>
          </p:nvSpPr>
          <p:spPr bwMode="auto">
            <a:xfrm>
              <a:off x="6866242" y="6036333"/>
              <a:ext cx="546278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78" name="Line 5028"/>
            <p:cNvSpPr>
              <a:spLocks noChangeShapeType="1"/>
            </p:cNvSpPr>
            <p:nvPr/>
          </p:nvSpPr>
          <p:spPr bwMode="auto">
            <a:xfrm flipH="1">
              <a:off x="4883724" y="1108836"/>
              <a:ext cx="741016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79" name="Text Box 5029"/>
            <p:cNvSpPr txBox="1">
              <a:spLocks noChangeArrowheads="1"/>
            </p:cNvSpPr>
            <p:nvPr/>
          </p:nvSpPr>
          <p:spPr bwMode="auto">
            <a:xfrm>
              <a:off x="4962125" y="1149321"/>
              <a:ext cx="6234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 TCLKB/Clk2</a:t>
              </a:r>
              <a:endParaRPr lang="en-GB" sz="1200" dirty="0"/>
            </a:p>
          </p:txBody>
        </p:sp>
        <p:sp>
          <p:nvSpPr>
            <p:cNvPr id="36980" name="Line 5030"/>
            <p:cNvSpPr>
              <a:spLocks noChangeShapeType="1"/>
            </p:cNvSpPr>
            <p:nvPr/>
          </p:nvSpPr>
          <p:spPr bwMode="auto">
            <a:xfrm flipH="1">
              <a:off x="4883724" y="1272084"/>
              <a:ext cx="741016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AutoShape 5031"/>
            <p:cNvSpPr>
              <a:spLocks noChangeArrowheads="1"/>
            </p:cNvSpPr>
            <p:nvPr/>
          </p:nvSpPr>
          <p:spPr bwMode="auto">
            <a:xfrm>
              <a:off x="866306" y="3510549"/>
              <a:ext cx="3158800" cy="284706"/>
            </a:xfrm>
            <a:prstGeom prst="leftRightArrow">
              <a:avLst>
                <a:gd name="adj1" fmla="val 50000"/>
                <a:gd name="adj2" fmla="val 229174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0" hangingPunct="0">
                <a:defRPr/>
              </a:pPr>
              <a:endParaRPr lang="en-US" sz="1200" dirty="0"/>
            </a:p>
          </p:txBody>
        </p:sp>
        <p:sp>
          <p:nvSpPr>
            <p:cNvPr id="89" name="AutoShape 5032"/>
            <p:cNvSpPr>
              <a:spLocks noChangeArrowheads="1"/>
            </p:cNvSpPr>
            <p:nvPr/>
          </p:nvSpPr>
          <p:spPr bwMode="auto">
            <a:xfrm>
              <a:off x="5663941" y="4243210"/>
              <a:ext cx="2565282" cy="286012"/>
            </a:xfrm>
            <a:prstGeom prst="leftRightArrow">
              <a:avLst>
                <a:gd name="adj1" fmla="val 50000"/>
                <a:gd name="adj2" fmla="val 208493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0" hangingPunct="0">
                <a:defRPr/>
              </a:pPr>
              <a:endParaRPr lang="en-US" sz="1200" dirty="0"/>
            </a:p>
          </p:txBody>
        </p:sp>
        <p:sp>
          <p:nvSpPr>
            <p:cNvPr id="36987" name="Line 5033"/>
            <p:cNvSpPr>
              <a:spLocks noChangeShapeType="1"/>
            </p:cNvSpPr>
            <p:nvPr/>
          </p:nvSpPr>
          <p:spPr bwMode="auto">
            <a:xfrm flipH="1">
              <a:off x="5657349" y="5179604"/>
              <a:ext cx="507077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88" name="Text Box 5034"/>
            <p:cNvSpPr txBox="1">
              <a:spLocks noChangeArrowheads="1"/>
            </p:cNvSpPr>
            <p:nvPr/>
          </p:nvSpPr>
          <p:spPr bwMode="auto">
            <a:xfrm>
              <a:off x="5657349" y="5017662"/>
              <a:ext cx="469141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Power_OK</a:t>
              </a:r>
              <a:endParaRPr lang="en-GB" sz="1200" dirty="0"/>
            </a:p>
          </p:txBody>
        </p:sp>
        <p:sp>
          <p:nvSpPr>
            <p:cNvPr id="36989" name="Line 5035"/>
            <p:cNvSpPr>
              <a:spLocks noChangeShapeType="1"/>
            </p:cNvSpPr>
            <p:nvPr/>
          </p:nvSpPr>
          <p:spPr bwMode="auto">
            <a:xfrm flipH="1">
              <a:off x="2543075" y="5507407"/>
              <a:ext cx="663879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90" name="Text Box 5036"/>
            <p:cNvSpPr txBox="1">
              <a:spLocks noChangeArrowheads="1"/>
            </p:cNvSpPr>
            <p:nvPr/>
          </p:nvSpPr>
          <p:spPr bwMode="auto">
            <a:xfrm>
              <a:off x="2621476" y="5345464"/>
              <a:ext cx="546278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Power_OK</a:t>
              </a:r>
              <a:endParaRPr lang="en-GB" sz="1200" dirty="0"/>
            </a:p>
          </p:txBody>
        </p:sp>
        <p:sp>
          <p:nvSpPr>
            <p:cNvPr id="36991" name="Line 5037"/>
            <p:cNvSpPr>
              <a:spLocks noChangeShapeType="1"/>
            </p:cNvSpPr>
            <p:nvPr/>
          </p:nvSpPr>
          <p:spPr bwMode="auto">
            <a:xfrm flipH="1">
              <a:off x="2543075" y="5669350"/>
              <a:ext cx="663879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95" name="Text Box 5038"/>
            <p:cNvSpPr txBox="1">
              <a:spLocks noChangeArrowheads="1"/>
            </p:cNvSpPr>
            <p:nvPr/>
          </p:nvSpPr>
          <p:spPr bwMode="auto">
            <a:xfrm>
              <a:off x="3206955" y="5547893"/>
              <a:ext cx="763777" cy="24422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GB" sz="700" b="1" dirty="0">
                  <a:solidFill>
                    <a:schemeClr val="bg1"/>
                  </a:solidFill>
                </a:rPr>
                <a:t>Thermo Sensor</a:t>
              </a:r>
            </a:p>
          </p:txBody>
        </p:sp>
        <p:sp>
          <p:nvSpPr>
            <p:cNvPr id="96" name="Text Box 5039"/>
            <p:cNvSpPr txBox="1">
              <a:spLocks noChangeArrowheads="1"/>
            </p:cNvSpPr>
            <p:nvPr/>
          </p:nvSpPr>
          <p:spPr bwMode="auto">
            <a:xfrm>
              <a:off x="3206954" y="5873085"/>
              <a:ext cx="739871" cy="326496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GB" sz="800" b="1" dirty="0">
                  <a:solidFill>
                    <a:schemeClr val="bg1"/>
                  </a:solidFill>
                  <a:ea typeface="ＭＳ Ｐゴシック" charset="-128"/>
                  <a:cs typeface="ＭＳ Ｐゴシック" charset="-128"/>
                </a:rPr>
                <a:t>SEEPROM </a:t>
              </a:r>
            </a:p>
            <a:p>
              <a:pPr algn="ctr" eaLnBrk="0" hangingPunct="0">
                <a:defRPr/>
              </a:pPr>
              <a:r>
                <a:rPr lang="en-GB" sz="800" b="1" dirty="0">
                  <a:solidFill>
                    <a:schemeClr val="bg1"/>
                  </a:solidFill>
                  <a:ea typeface="ＭＳ Ｐゴシック" charset="-128"/>
                  <a:cs typeface="ＭＳ Ｐゴシック" charset="-128"/>
                </a:rPr>
                <a:t>E-keying</a:t>
              </a:r>
            </a:p>
          </p:txBody>
        </p:sp>
        <p:sp>
          <p:nvSpPr>
            <p:cNvPr id="36998" name="Line 5040"/>
            <p:cNvSpPr>
              <a:spLocks noChangeShapeType="1"/>
            </p:cNvSpPr>
            <p:nvPr/>
          </p:nvSpPr>
          <p:spPr bwMode="auto">
            <a:xfrm flipH="1">
              <a:off x="2894615" y="6036333"/>
              <a:ext cx="312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6999" name="Line 5041"/>
            <p:cNvSpPr>
              <a:spLocks noChangeShapeType="1"/>
            </p:cNvSpPr>
            <p:nvPr/>
          </p:nvSpPr>
          <p:spPr bwMode="auto">
            <a:xfrm flipV="1">
              <a:off x="2894615" y="5669350"/>
              <a:ext cx="0" cy="3669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00" name="Line 5042"/>
            <p:cNvSpPr>
              <a:spLocks noChangeShapeType="1"/>
            </p:cNvSpPr>
            <p:nvPr/>
          </p:nvSpPr>
          <p:spPr bwMode="auto">
            <a:xfrm flipH="1">
              <a:off x="2543075" y="4732956"/>
              <a:ext cx="663879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01" name="Text Box 5043"/>
            <p:cNvSpPr txBox="1">
              <a:spLocks noChangeArrowheads="1"/>
            </p:cNvSpPr>
            <p:nvPr/>
          </p:nvSpPr>
          <p:spPr bwMode="auto">
            <a:xfrm>
              <a:off x="3519295" y="982155"/>
              <a:ext cx="6234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 Clk_FMC</a:t>
              </a:r>
              <a:endParaRPr lang="en-GB" sz="1200" dirty="0"/>
            </a:p>
          </p:txBody>
        </p:sp>
        <p:sp>
          <p:nvSpPr>
            <p:cNvPr id="37002" name="Line 5044"/>
            <p:cNvSpPr>
              <a:spLocks noChangeShapeType="1"/>
            </p:cNvSpPr>
            <p:nvPr/>
          </p:nvSpPr>
          <p:spPr bwMode="auto">
            <a:xfrm flipH="1">
              <a:off x="3440894" y="1104917"/>
              <a:ext cx="741016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03" name="Text Box 5045"/>
            <p:cNvSpPr txBox="1">
              <a:spLocks noChangeArrowheads="1"/>
            </p:cNvSpPr>
            <p:nvPr/>
          </p:nvSpPr>
          <p:spPr bwMode="auto">
            <a:xfrm>
              <a:off x="3519295" y="1146709"/>
              <a:ext cx="6234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 Clk_SFP</a:t>
              </a:r>
              <a:endParaRPr lang="en-GB" sz="1200" dirty="0"/>
            </a:p>
          </p:txBody>
        </p:sp>
        <p:sp>
          <p:nvSpPr>
            <p:cNvPr id="37004" name="Line 5046"/>
            <p:cNvSpPr>
              <a:spLocks noChangeShapeType="1"/>
            </p:cNvSpPr>
            <p:nvPr/>
          </p:nvSpPr>
          <p:spPr bwMode="auto">
            <a:xfrm flipH="1">
              <a:off x="3440894" y="1269472"/>
              <a:ext cx="741016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05" name="Text Box 5047"/>
            <p:cNvSpPr txBox="1">
              <a:spLocks noChangeArrowheads="1"/>
            </p:cNvSpPr>
            <p:nvPr/>
          </p:nvSpPr>
          <p:spPr bwMode="auto">
            <a:xfrm>
              <a:off x="3519295" y="1309958"/>
              <a:ext cx="6234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 Clk_FPGA</a:t>
              </a:r>
              <a:endParaRPr lang="en-GB" sz="1200" dirty="0"/>
            </a:p>
          </p:txBody>
        </p:sp>
        <p:sp>
          <p:nvSpPr>
            <p:cNvPr id="37006" name="Line 5048"/>
            <p:cNvSpPr>
              <a:spLocks noChangeShapeType="1"/>
            </p:cNvSpPr>
            <p:nvPr/>
          </p:nvSpPr>
          <p:spPr bwMode="auto">
            <a:xfrm flipH="1">
              <a:off x="3440894" y="1432721"/>
              <a:ext cx="741016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07" name="Text Box 5049"/>
            <p:cNvSpPr txBox="1">
              <a:spLocks noChangeArrowheads="1"/>
            </p:cNvSpPr>
            <p:nvPr/>
          </p:nvSpPr>
          <p:spPr bwMode="auto">
            <a:xfrm>
              <a:off x="7694892" y="3918019"/>
              <a:ext cx="4678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 Clk_FMC</a:t>
              </a:r>
              <a:endParaRPr lang="en-GB" sz="1200" dirty="0"/>
            </a:p>
          </p:txBody>
        </p:sp>
        <p:sp>
          <p:nvSpPr>
            <p:cNvPr id="37008" name="Line 5050"/>
            <p:cNvSpPr>
              <a:spLocks noChangeShapeType="1"/>
            </p:cNvSpPr>
            <p:nvPr/>
          </p:nvSpPr>
          <p:spPr bwMode="auto">
            <a:xfrm>
              <a:off x="7577290" y="4081267"/>
              <a:ext cx="663879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08" name="AutoShape 5051"/>
            <p:cNvSpPr>
              <a:spLocks noChangeArrowheads="1"/>
            </p:cNvSpPr>
            <p:nvPr/>
          </p:nvSpPr>
          <p:spPr bwMode="auto">
            <a:xfrm>
              <a:off x="2505140" y="3103081"/>
              <a:ext cx="1519967" cy="284706"/>
            </a:xfrm>
            <a:prstGeom prst="leftRightArrow">
              <a:avLst>
                <a:gd name="adj1" fmla="val 50000"/>
                <a:gd name="adj2" fmla="val 110275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0" hangingPunct="0">
                <a:defRPr/>
              </a:pPr>
              <a:endParaRPr lang="en-US" sz="1200" dirty="0"/>
            </a:p>
          </p:txBody>
        </p:sp>
        <p:sp>
          <p:nvSpPr>
            <p:cNvPr id="37012" name="Text Box 5052"/>
            <p:cNvSpPr txBox="1">
              <a:spLocks noChangeArrowheads="1"/>
            </p:cNvSpPr>
            <p:nvPr/>
          </p:nvSpPr>
          <p:spPr bwMode="auto">
            <a:xfrm>
              <a:off x="2855415" y="3020804"/>
              <a:ext cx="62467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MLVDS_FPGA</a:t>
              </a:r>
              <a:endParaRPr lang="en-GB" sz="1200" dirty="0"/>
            </a:p>
          </p:txBody>
        </p:sp>
        <p:sp>
          <p:nvSpPr>
            <p:cNvPr id="37013" name="Text Box 5053"/>
            <p:cNvSpPr txBox="1">
              <a:spLocks noChangeArrowheads="1"/>
            </p:cNvSpPr>
            <p:nvPr/>
          </p:nvSpPr>
          <p:spPr bwMode="auto">
            <a:xfrm>
              <a:off x="6432319" y="3224537"/>
              <a:ext cx="910920" cy="14133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SFP_GTP</a:t>
              </a:r>
              <a:endParaRPr lang="en-GB" sz="1200" dirty="0"/>
            </a:p>
          </p:txBody>
        </p:sp>
        <p:sp>
          <p:nvSpPr>
            <p:cNvPr id="37014" name="Text Box 5054"/>
            <p:cNvSpPr txBox="1">
              <a:spLocks noChangeArrowheads="1"/>
            </p:cNvSpPr>
            <p:nvPr/>
          </p:nvSpPr>
          <p:spPr bwMode="auto">
            <a:xfrm>
              <a:off x="2543075" y="3591521"/>
              <a:ext cx="351540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Port 4-7</a:t>
              </a:r>
              <a:endParaRPr lang="en-GB" sz="1200" dirty="0"/>
            </a:p>
          </p:txBody>
        </p:sp>
        <p:sp>
          <p:nvSpPr>
            <p:cNvPr id="37015" name="Text Box 5055"/>
            <p:cNvSpPr txBox="1">
              <a:spLocks noChangeArrowheads="1"/>
            </p:cNvSpPr>
            <p:nvPr/>
          </p:nvSpPr>
          <p:spPr bwMode="auto">
            <a:xfrm>
              <a:off x="2505140" y="4202724"/>
              <a:ext cx="4286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Port 12-15</a:t>
              </a:r>
              <a:endParaRPr lang="en-GB" sz="1200" dirty="0"/>
            </a:p>
          </p:txBody>
        </p:sp>
        <p:sp>
          <p:nvSpPr>
            <p:cNvPr id="37016" name="Text Box 5056"/>
            <p:cNvSpPr txBox="1">
              <a:spLocks noChangeArrowheads="1"/>
            </p:cNvSpPr>
            <p:nvPr/>
          </p:nvSpPr>
          <p:spPr bwMode="auto">
            <a:xfrm>
              <a:off x="6756496" y="4325486"/>
              <a:ext cx="6626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    34 dif. pairs</a:t>
              </a:r>
              <a:endParaRPr lang="en-GB" sz="1200" dirty="0"/>
            </a:p>
          </p:txBody>
        </p:sp>
        <p:sp>
          <p:nvSpPr>
            <p:cNvPr id="37017" name="Text Box 5057"/>
            <p:cNvSpPr txBox="1">
              <a:spLocks noChangeArrowheads="1"/>
            </p:cNvSpPr>
            <p:nvPr/>
          </p:nvSpPr>
          <p:spPr bwMode="auto">
            <a:xfrm>
              <a:off x="6502175" y="3389092"/>
              <a:ext cx="956138" cy="12916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3 or 4 GTP Lanes</a:t>
              </a:r>
              <a:endParaRPr lang="en-GB" sz="1200" dirty="0"/>
            </a:p>
          </p:txBody>
        </p:sp>
        <p:sp>
          <p:nvSpPr>
            <p:cNvPr id="37018" name="Rectangle 5058"/>
            <p:cNvSpPr>
              <a:spLocks noChangeArrowheads="1"/>
            </p:cNvSpPr>
            <p:nvPr/>
          </p:nvSpPr>
          <p:spPr bwMode="auto">
            <a:xfrm>
              <a:off x="5040526" y="1513692"/>
              <a:ext cx="156802" cy="80971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7019" name="Line 5059"/>
            <p:cNvSpPr>
              <a:spLocks noChangeShapeType="1"/>
            </p:cNvSpPr>
            <p:nvPr/>
          </p:nvSpPr>
          <p:spPr bwMode="auto">
            <a:xfrm>
              <a:off x="5040526" y="1473206"/>
              <a:ext cx="156802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20" name="Line 5060"/>
            <p:cNvSpPr>
              <a:spLocks noChangeShapeType="1"/>
            </p:cNvSpPr>
            <p:nvPr/>
          </p:nvSpPr>
          <p:spPr bwMode="auto">
            <a:xfrm>
              <a:off x="5040526" y="1636455"/>
              <a:ext cx="156802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21" name="Line 5061"/>
            <p:cNvSpPr>
              <a:spLocks noChangeShapeType="1"/>
            </p:cNvSpPr>
            <p:nvPr/>
          </p:nvSpPr>
          <p:spPr bwMode="auto">
            <a:xfrm flipV="1">
              <a:off x="5117663" y="1390929"/>
              <a:ext cx="0" cy="82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22" name="Line 5062"/>
            <p:cNvSpPr>
              <a:spLocks noChangeShapeType="1"/>
            </p:cNvSpPr>
            <p:nvPr/>
          </p:nvSpPr>
          <p:spPr bwMode="auto">
            <a:xfrm>
              <a:off x="5117663" y="1636455"/>
              <a:ext cx="0" cy="809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23" name="Line 5063"/>
            <p:cNvSpPr>
              <a:spLocks noChangeShapeType="1"/>
            </p:cNvSpPr>
            <p:nvPr/>
          </p:nvSpPr>
          <p:spPr bwMode="auto">
            <a:xfrm flipH="1">
              <a:off x="4883724" y="1717427"/>
              <a:ext cx="2339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24" name="Line 5064"/>
            <p:cNvSpPr>
              <a:spLocks noChangeShapeType="1"/>
            </p:cNvSpPr>
            <p:nvPr/>
          </p:nvSpPr>
          <p:spPr bwMode="auto">
            <a:xfrm flipH="1">
              <a:off x="4883724" y="1390929"/>
              <a:ext cx="2339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25" name="Rectangle 5065"/>
            <p:cNvSpPr>
              <a:spLocks noChangeArrowheads="1"/>
            </p:cNvSpPr>
            <p:nvPr/>
          </p:nvSpPr>
          <p:spPr bwMode="auto">
            <a:xfrm>
              <a:off x="5001326" y="1350443"/>
              <a:ext cx="273139" cy="40746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7026" name="Line 5066"/>
            <p:cNvSpPr>
              <a:spLocks noChangeShapeType="1"/>
            </p:cNvSpPr>
            <p:nvPr/>
          </p:nvSpPr>
          <p:spPr bwMode="auto">
            <a:xfrm flipV="1">
              <a:off x="5156863" y="1757912"/>
              <a:ext cx="1264" cy="530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27" name="Text Box 5067"/>
            <p:cNvSpPr txBox="1">
              <a:spLocks noChangeArrowheads="1"/>
            </p:cNvSpPr>
            <p:nvPr/>
          </p:nvSpPr>
          <p:spPr bwMode="auto">
            <a:xfrm>
              <a:off x="5313665" y="1513692"/>
              <a:ext cx="6234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10 to 945 MHz</a:t>
              </a:r>
              <a:endParaRPr lang="en-GB" sz="1200" dirty="0"/>
            </a:p>
          </p:txBody>
        </p:sp>
        <p:sp>
          <p:nvSpPr>
            <p:cNvPr id="37028" name="Line 5068"/>
            <p:cNvSpPr>
              <a:spLocks noChangeShapeType="1"/>
            </p:cNvSpPr>
            <p:nvPr/>
          </p:nvSpPr>
          <p:spPr bwMode="auto">
            <a:xfrm flipH="1" flipV="1">
              <a:off x="4299511" y="1880675"/>
              <a:ext cx="1264" cy="4074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29" name="Line 5069"/>
            <p:cNvSpPr>
              <a:spLocks noChangeShapeType="1"/>
            </p:cNvSpPr>
            <p:nvPr/>
          </p:nvSpPr>
          <p:spPr bwMode="auto">
            <a:xfrm flipH="1" flipV="1">
              <a:off x="4688986" y="1880675"/>
              <a:ext cx="1264" cy="4074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30" name="Text Box 5070"/>
            <p:cNvSpPr txBox="1">
              <a:spLocks noChangeArrowheads="1"/>
            </p:cNvSpPr>
            <p:nvPr/>
          </p:nvSpPr>
          <p:spPr bwMode="auto">
            <a:xfrm>
              <a:off x="4393801" y="1921162"/>
              <a:ext cx="425485" cy="21295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7031" name="Line 5071"/>
            <p:cNvSpPr>
              <a:spLocks noChangeShapeType="1"/>
            </p:cNvSpPr>
            <p:nvPr/>
          </p:nvSpPr>
          <p:spPr bwMode="auto">
            <a:xfrm>
              <a:off x="3284091" y="2777890"/>
              <a:ext cx="742280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32" name="Line 5072"/>
            <p:cNvSpPr>
              <a:spLocks noChangeShapeType="1"/>
            </p:cNvSpPr>
            <p:nvPr/>
          </p:nvSpPr>
          <p:spPr bwMode="auto">
            <a:xfrm flipV="1">
              <a:off x="2543075" y="5099938"/>
              <a:ext cx="663879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33" name="Text Box 5073"/>
            <p:cNvSpPr txBox="1">
              <a:spLocks noChangeArrowheads="1"/>
            </p:cNvSpPr>
            <p:nvPr/>
          </p:nvSpPr>
          <p:spPr bwMode="auto">
            <a:xfrm>
              <a:off x="7694892" y="4610192"/>
              <a:ext cx="4678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IPMI_FMC</a:t>
              </a:r>
              <a:endParaRPr lang="en-GB" sz="1200" dirty="0"/>
            </a:p>
          </p:txBody>
        </p:sp>
        <p:sp>
          <p:nvSpPr>
            <p:cNvPr id="37034" name="Line 5074"/>
            <p:cNvSpPr>
              <a:spLocks noChangeShapeType="1"/>
            </p:cNvSpPr>
            <p:nvPr/>
          </p:nvSpPr>
          <p:spPr bwMode="auto">
            <a:xfrm flipV="1">
              <a:off x="7577290" y="4732956"/>
              <a:ext cx="663879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35" name="Text Box 5075"/>
            <p:cNvSpPr txBox="1">
              <a:spLocks noChangeArrowheads="1"/>
            </p:cNvSpPr>
            <p:nvPr/>
          </p:nvSpPr>
          <p:spPr bwMode="auto">
            <a:xfrm>
              <a:off x="7734093" y="4813926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+2V5</a:t>
              </a:r>
              <a:endParaRPr lang="en-GB" sz="1200" dirty="0"/>
            </a:p>
          </p:txBody>
        </p:sp>
        <p:sp>
          <p:nvSpPr>
            <p:cNvPr id="37036" name="Line 5076"/>
            <p:cNvSpPr>
              <a:spLocks noChangeShapeType="1"/>
            </p:cNvSpPr>
            <p:nvPr/>
          </p:nvSpPr>
          <p:spPr bwMode="auto">
            <a:xfrm>
              <a:off x="7577290" y="4936690"/>
              <a:ext cx="663879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37" name="Text Box 5077"/>
            <p:cNvSpPr txBox="1">
              <a:spLocks noChangeArrowheads="1"/>
            </p:cNvSpPr>
            <p:nvPr/>
          </p:nvSpPr>
          <p:spPr bwMode="auto">
            <a:xfrm>
              <a:off x="7734093" y="5221396"/>
              <a:ext cx="4286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+3V3_MP</a:t>
              </a:r>
              <a:endParaRPr lang="en-GB" sz="1200" dirty="0"/>
            </a:p>
          </p:txBody>
        </p:sp>
        <p:sp>
          <p:nvSpPr>
            <p:cNvPr id="37038" name="Line 5078"/>
            <p:cNvSpPr>
              <a:spLocks noChangeShapeType="1"/>
            </p:cNvSpPr>
            <p:nvPr/>
          </p:nvSpPr>
          <p:spPr bwMode="auto">
            <a:xfrm>
              <a:off x="7577290" y="5344158"/>
              <a:ext cx="663879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36" name="Text Box 5079"/>
            <p:cNvSpPr txBox="1">
              <a:spLocks noChangeArrowheads="1"/>
            </p:cNvSpPr>
            <p:nvPr/>
          </p:nvSpPr>
          <p:spPr bwMode="auto">
            <a:xfrm>
              <a:off x="6522558" y="942975"/>
              <a:ext cx="710667" cy="855423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/>
              <a:r>
                <a:rPr lang="en-GB" sz="900" b="1" dirty="0">
                  <a:solidFill>
                    <a:schemeClr val="bg1"/>
                  </a:solidFill>
                  <a:latin typeface="Calibri" pitchFamily="34" charset="0"/>
                  <a:ea typeface="ＭＳ Ｐゴシック" charset="-128"/>
                </a:rPr>
                <a:t>JTAG controller</a:t>
              </a:r>
            </a:p>
            <a:p>
              <a:pPr algn="ctr" eaLnBrk="0" hangingPunct="0"/>
              <a:endParaRPr lang="en-GB" sz="9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endParaRPr>
            </a:p>
          </p:txBody>
        </p:sp>
        <p:sp>
          <p:nvSpPr>
            <p:cNvPr id="137" name="Text Box 5080"/>
            <p:cNvSpPr txBox="1">
              <a:spLocks noChangeArrowheads="1"/>
            </p:cNvSpPr>
            <p:nvPr/>
          </p:nvSpPr>
          <p:spPr bwMode="auto">
            <a:xfrm>
              <a:off x="6522558" y="2288143"/>
              <a:ext cx="710667" cy="447954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en-GB" sz="1050" b="1" dirty="0">
                  <a:solidFill>
                    <a:schemeClr val="bg1"/>
                  </a:solidFill>
                </a:rPr>
                <a:t>ISP_PROM</a:t>
              </a:r>
            </a:p>
          </p:txBody>
        </p:sp>
        <p:sp>
          <p:nvSpPr>
            <p:cNvPr id="37045" name="Line 5081"/>
            <p:cNvSpPr>
              <a:spLocks noChangeShapeType="1"/>
            </p:cNvSpPr>
            <p:nvPr/>
          </p:nvSpPr>
          <p:spPr bwMode="auto">
            <a:xfrm>
              <a:off x="6834897" y="1798398"/>
              <a:ext cx="0" cy="4897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46" name="Line 5082"/>
            <p:cNvSpPr>
              <a:spLocks noChangeShapeType="1"/>
            </p:cNvSpPr>
            <p:nvPr/>
          </p:nvSpPr>
          <p:spPr bwMode="auto">
            <a:xfrm>
              <a:off x="5663941" y="2491878"/>
              <a:ext cx="85861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47" name="Text Box 5083"/>
            <p:cNvSpPr txBox="1">
              <a:spLocks noChangeArrowheads="1"/>
            </p:cNvSpPr>
            <p:nvPr/>
          </p:nvSpPr>
          <p:spPr bwMode="auto">
            <a:xfrm>
              <a:off x="7302774" y="942975"/>
              <a:ext cx="546278" cy="12276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JTAG_AMC</a:t>
              </a:r>
              <a:endParaRPr lang="en-GB" sz="1200" dirty="0"/>
            </a:p>
          </p:txBody>
        </p:sp>
        <p:sp>
          <p:nvSpPr>
            <p:cNvPr id="37048" name="Text Box 5084"/>
            <p:cNvSpPr txBox="1">
              <a:spLocks noChangeArrowheads="1"/>
            </p:cNvSpPr>
            <p:nvPr/>
          </p:nvSpPr>
          <p:spPr bwMode="auto">
            <a:xfrm>
              <a:off x="2621476" y="4773441"/>
              <a:ext cx="5070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JTAG_MMC</a:t>
              </a:r>
              <a:endParaRPr lang="en-GB" sz="1200" dirty="0"/>
            </a:p>
          </p:txBody>
        </p:sp>
        <p:sp>
          <p:nvSpPr>
            <p:cNvPr id="37049" name="Line 5085"/>
            <p:cNvSpPr>
              <a:spLocks noChangeShapeType="1"/>
            </p:cNvSpPr>
            <p:nvPr/>
          </p:nvSpPr>
          <p:spPr bwMode="auto">
            <a:xfrm flipV="1">
              <a:off x="2543075" y="4896204"/>
              <a:ext cx="663879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50" name="Text Box 5086"/>
            <p:cNvSpPr txBox="1">
              <a:spLocks noChangeArrowheads="1"/>
            </p:cNvSpPr>
            <p:nvPr/>
          </p:nvSpPr>
          <p:spPr bwMode="auto">
            <a:xfrm>
              <a:off x="7302774" y="1106223"/>
              <a:ext cx="5070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7051" name="Line 5087"/>
            <p:cNvSpPr>
              <a:spLocks noChangeShapeType="1"/>
            </p:cNvSpPr>
            <p:nvPr/>
          </p:nvSpPr>
          <p:spPr bwMode="auto">
            <a:xfrm flipV="1">
              <a:off x="7224373" y="1228987"/>
              <a:ext cx="662615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52" name="Line 5088"/>
            <p:cNvSpPr>
              <a:spLocks noChangeShapeType="1"/>
            </p:cNvSpPr>
            <p:nvPr/>
          </p:nvSpPr>
          <p:spPr bwMode="auto">
            <a:xfrm flipV="1">
              <a:off x="7224373" y="1065738"/>
              <a:ext cx="662615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53" name="Line 5089"/>
            <p:cNvSpPr>
              <a:spLocks noChangeShapeType="1"/>
            </p:cNvSpPr>
            <p:nvPr/>
          </p:nvSpPr>
          <p:spPr bwMode="auto">
            <a:xfrm>
              <a:off x="866306" y="5099938"/>
              <a:ext cx="74101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54" name="Text Box 5090"/>
            <p:cNvSpPr txBox="1">
              <a:spLocks noChangeArrowheads="1"/>
            </p:cNvSpPr>
            <p:nvPr/>
          </p:nvSpPr>
          <p:spPr bwMode="auto">
            <a:xfrm>
              <a:off x="5742342" y="2736098"/>
              <a:ext cx="5070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7055" name="Line 5091"/>
            <p:cNvSpPr>
              <a:spLocks noChangeShapeType="1"/>
            </p:cNvSpPr>
            <p:nvPr/>
          </p:nvSpPr>
          <p:spPr bwMode="auto">
            <a:xfrm flipV="1">
              <a:off x="5663941" y="2858861"/>
              <a:ext cx="662615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56" name="Line 5092"/>
            <p:cNvSpPr>
              <a:spLocks noChangeShapeType="1"/>
            </p:cNvSpPr>
            <p:nvPr/>
          </p:nvSpPr>
          <p:spPr bwMode="auto">
            <a:xfrm flipV="1">
              <a:off x="7224373" y="1392235"/>
              <a:ext cx="662615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057" name="Text Box 5093"/>
            <p:cNvSpPr txBox="1">
              <a:spLocks noChangeArrowheads="1"/>
            </p:cNvSpPr>
            <p:nvPr/>
          </p:nvSpPr>
          <p:spPr bwMode="auto">
            <a:xfrm>
              <a:off x="6872833" y="1921161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JTAG</a:t>
              </a:r>
              <a:endParaRPr lang="en-GB" sz="1200" dirty="0"/>
            </a:p>
          </p:txBody>
        </p:sp>
        <p:sp>
          <p:nvSpPr>
            <p:cNvPr id="37058" name="Text Box 5094"/>
            <p:cNvSpPr txBox="1">
              <a:spLocks noChangeArrowheads="1"/>
            </p:cNvSpPr>
            <p:nvPr/>
          </p:nvSpPr>
          <p:spPr bwMode="auto">
            <a:xfrm>
              <a:off x="5976280" y="2369115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JTAG</a:t>
              </a:r>
              <a:endParaRPr lang="en-GB" sz="1200" dirty="0"/>
            </a:p>
          </p:txBody>
        </p:sp>
        <p:sp>
          <p:nvSpPr>
            <p:cNvPr id="37059" name="Line 5095"/>
            <p:cNvSpPr>
              <a:spLocks noChangeShapeType="1"/>
            </p:cNvSpPr>
            <p:nvPr/>
          </p:nvSpPr>
          <p:spPr bwMode="auto">
            <a:xfrm flipH="1">
              <a:off x="7577290" y="5507407"/>
              <a:ext cx="6638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60" name="Text Box 5096"/>
            <p:cNvSpPr txBox="1">
              <a:spLocks noChangeArrowheads="1"/>
            </p:cNvSpPr>
            <p:nvPr/>
          </p:nvSpPr>
          <p:spPr bwMode="auto">
            <a:xfrm>
              <a:off x="7302774" y="1432721"/>
              <a:ext cx="5070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JTAG_FMC</a:t>
              </a:r>
              <a:endParaRPr lang="en-GB" sz="1200" dirty="0"/>
            </a:p>
          </p:txBody>
        </p:sp>
        <p:sp>
          <p:nvSpPr>
            <p:cNvPr id="37061" name="Line 5097"/>
            <p:cNvSpPr>
              <a:spLocks noChangeShapeType="1"/>
            </p:cNvSpPr>
            <p:nvPr/>
          </p:nvSpPr>
          <p:spPr bwMode="auto">
            <a:xfrm flipH="1">
              <a:off x="7225637" y="1555484"/>
              <a:ext cx="661350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62" name="Text Box 5099"/>
            <p:cNvSpPr txBox="1">
              <a:spLocks noChangeArrowheads="1"/>
            </p:cNvSpPr>
            <p:nvPr/>
          </p:nvSpPr>
          <p:spPr bwMode="auto">
            <a:xfrm>
              <a:off x="7616491" y="5832599"/>
              <a:ext cx="62467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7063" name="Text Box 5102"/>
            <p:cNvSpPr txBox="1">
              <a:spLocks noChangeArrowheads="1"/>
            </p:cNvSpPr>
            <p:nvPr/>
          </p:nvSpPr>
          <p:spPr bwMode="auto">
            <a:xfrm>
              <a:off x="2933816" y="3184053"/>
              <a:ext cx="584213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159" name="AutoShape 5103"/>
            <p:cNvSpPr>
              <a:spLocks noChangeArrowheads="1"/>
            </p:cNvSpPr>
            <p:nvPr/>
          </p:nvSpPr>
          <p:spPr bwMode="auto">
            <a:xfrm>
              <a:off x="5663941" y="2939832"/>
              <a:ext cx="2565282" cy="286012"/>
            </a:xfrm>
            <a:prstGeom prst="leftRightArrow">
              <a:avLst>
                <a:gd name="adj1" fmla="val 50000"/>
                <a:gd name="adj2" fmla="val 208493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0" hangingPunct="0">
                <a:defRPr/>
              </a:pPr>
              <a:endParaRPr lang="en-US" sz="1200" dirty="0"/>
            </a:p>
          </p:txBody>
        </p:sp>
        <p:sp>
          <p:nvSpPr>
            <p:cNvPr id="37067" name="Text Box 5104"/>
            <p:cNvSpPr txBox="1">
              <a:spLocks noChangeArrowheads="1"/>
            </p:cNvSpPr>
            <p:nvPr/>
          </p:nvSpPr>
          <p:spPr bwMode="auto">
            <a:xfrm>
              <a:off x="6568172" y="2871560"/>
              <a:ext cx="78021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SFP_Control</a:t>
              </a:r>
              <a:endParaRPr lang="en-GB" sz="1200" dirty="0"/>
            </a:p>
          </p:txBody>
        </p:sp>
        <p:sp>
          <p:nvSpPr>
            <p:cNvPr id="37068" name="Text Box 5105"/>
            <p:cNvSpPr txBox="1">
              <a:spLocks noChangeArrowheads="1"/>
            </p:cNvSpPr>
            <p:nvPr/>
          </p:nvSpPr>
          <p:spPr bwMode="auto">
            <a:xfrm>
              <a:off x="6795696" y="3020804"/>
              <a:ext cx="623415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7069" name="Line 5106"/>
            <p:cNvSpPr>
              <a:spLocks noChangeShapeType="1"/>
            </p:cNvSpPr>
            <p:nvPr/>
          </p:nvSpPr>
          <p:spPr bwMode="auto">
            <a:xfrm>
              <a:off x="3596431" y="4610192"/>
              <a:ext cx="0" cy="937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70" name="Line 5107"/>
            <p:cNvSpPr>
              <a:spLocks noChangeShapeType="1"/>
            </p:cNvSpPr>
            <p:nvPr/>
          </p:nvSpPr>
          <p:spPr bwMode="auto">
            <a:xfrm>
              <a:off x="3596431" y="4610192"/>
              <a:ext cx="4299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71" name="Text Box 5108"/>
            <p:cNvSpPr txBox="1">
              <a:spLocks noChangeArrowheads="1"/>
            </p:cNvSpPr>
            <p:nvPr/>
          </p:nvSpPr>
          <p:spPr bwMode="auto">
            <a:xfrm>
              <a:off x="3945442" y="4977175"/>
              <a:ext cx="314868" cy="16324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7072" name="Text Box 5109"/>
            <p:cNvSpPr txBox="1">
              <a:spLocks noChangeArrowheads="1"/>
            </p:cNvSpPr>
            <p:nvPr/>
          </p:nvSpPr>
          <p:spPr bwMode="auto">
            <a:xfrm>
              <a:off x="4337447" y="4977175"/>
              <a:ext cx="117601" cy="32649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166" name="AutoShape 5110"/>
            <p:cNvSpPr>
              <a:spLocks noChangeArrowheads="1"/>
            </p:cNvSpPr>
            <p:nvPr/>
          </p:nvSpPr>
          <p:spPr bwMode="auto">
            <a:xfrm>
              <a:off x="4649786" y="4813926"/>
              <a:ext cx="428677" cy="651689"/>
            </a:xfrm>
            <a:prstGeom prst="upDownArrow">
              <a:avLst>
                <a:gd name="adj1" fmla="val 50000"/>
                <a:gd name="adj2" fmla="val 2944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/>
            <a:lstStyle/>
            <a:p>
              <a:pPr algn="ctr" eaLnBrk="0" hangingPunct="0">
                <a:defRPr/>
              </a:pPr>
              <a:endParaRPr lang="en-US" sz="1200" dirty="0"/>
            </a:p>
          </p:txBody>
        </p:sp>
        <p:sp>
          <p:nvSpPr>
            <p:cNvPr id="37076" name="Text Box 5111"/>
            <p:cNvSpPr txBox="1">
              <a:spLocks noChangeArrowheads="1"/>
            </p:cNvSpPr>
            <p:nvPr/>
          </p:nvSpPr>
          <p:spPr bwMode="auto">
            <a:xfrm>
              <a:off x="4610586" y="4977175"/>
              <a:ext cx="117601" cy="32649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7077" name="Text Box 5112"/>
            <p:cNvSpPr txBox="1">
              <a:spLocks noChangeArrowheads="1"/>
            </p:cNvSpPr>
            <p:nvPr/>
          </p:nvSpPr>
          <p:spPr bwMode="auto">
            <a:xfrm>
              <a:off x="4805324" y="4977175"/>
              <a:ext cx="117601" cy="32649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169" name="AutoShape 5113"/>
            <p:cNvSpPr>
              <a:spLocks noChangeArrowheads="1"/>
            </p:cNvSpPr>
            <p:nvPr/>
          </p:nvSpPr>
          <p:spPr bwMode="auto">
            <a:xfrm>
              <a:off x="5117663" y="4813926"/>
              <a:ext cx="428677" cy="651689"/>
            </a:xfrm>
            <a:prstGeom prst="upDownArrow">
              <a:avLst>
                <a:gd name="adj1" fmla="val 50000"/>
                <a:gd name="adj2" fmla="val 2944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rIns="0"/>
            <a:lstStyle/>
            <a:p>
              <a:pPr algn="ctr" eaLnBrk="0" hangingPunct="0">
                <a:defRPr/>
              </a:pPr>
              <a:endParaRPr lang="en-US" sz="1200" dirty="0"/>
            </a:p>
          </p:txBody>
        </p:sp>
        <p:sp>
          <p:nvSpPr>
            <p:cNvPr id="37081" name="Text Box 5114"/>
            <p:cNvSpPr txBox="1">
              <a:spLocks noChangeArrowheads="1"/>
            </p:cNvSpPr>
            <p:nvPr/>
          </p:nvSpPr>
          <p:spPr bwMode="auto">
            <a:xfrm>
              <a:off x="5273200" y="4977175"/>
              <a:ext cx="117601" cy="32649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</a:t>
              </a:r>
              <a:endParaRPr lang="en-GB" sz="1200" dirty="0"/>
            </a:p>
          </p:txBody>
        </p:sp>
        <p:sp>
          <p:nvSpPr>
            <p:cNvPr id="37082" name="Text Box 5115"/>
            <p:cNvSpPr txBox="1">
              <a:spLocks noChangeArrowheads="1"/>
            </p:cNvSpPr>
            <p:nvPr/>
          </p:nvSpPr>
          <p:spPr bwMode="auto">
            <a:xfrm>
              <a:off x="5078463" y="4977175"/>
              <a:ext cx="117601" cy="32649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endParaRPr lang="de-DE" sz="1200"/>
            </a:p>
          </p:txBody>
        </p:sp>
        <p:sp>
          <p:nvSpPr>
            <p:cNvPr id="37083" name="Text Box 5116"/>
            <p:cNvSpPr txBox="1">
              <a:spLocks noChangeArrowheads="1"/>
            </p:cNvSpPr>
            <p:nvPr/>
          </p:nvSpPr>
          <p:spPr bwMode="auto">
            <a:xfrm>
              <a:off x="5585540" y="5465616"/>
              <a:ext cx="274403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+1V8</a:t>
              </a:r>
              <a:endParaRPr lang="en-GB" sz="1200" dirty="0"/>
            </a:p>
          </p:txBody>
        </p:sp>
        <p:sp>
          <p:nvSpPr>
            <p:cNvPr id="37084" name="Text Box 5117"/>
            <p:cNvSpPr txBox="1">
              <a:spLocks noChangeArrowheads="1"/>
            </p:cNvSpPr>
            <p:nvPr/>
          </p:nvSpPr>
          <p:spPr bwMode="auto">
            <a:xfrm>
              <a:off x="5585540" y="5628864"/>
              <a:ext cx="390740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+0.9V_TT</a:t>
              </a:r>
              <a:endParaRPr lang="en-GB" sz="1200" dirty="0"/>
            </a:p>
          </p:txBody>
        </p:sp>
        <p:sp>
          <p:nvSpPr>
            <p:cNvPr id="37085" name="Text Box 5118"/>
            <p:cNvSpPr txBox="1">
              <a:spLocks noChangeArrowheads="1"/>
            </p:cNvSpPr>
            <p:nvPr/>
          </p:nvSpPr>
          <p:spPr bwMode="auto">
            <a:xfrm>
              <a:off x="5585540" y="5792113"/>
              <a:ext cx="4678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+0.9V_REF</a:t>
              </a:r>
              <a:endParaRPr lang="en-GB" sz="1200" dirty="0"/>
            </a:p>
          </p:txBody>
        </p:sp>
        <p:sp>
          <p:nvSpPr>
            <p:cNvPr id="37086" name="Line 5119"/>
            <p:cNvSpPr>
              <a:spLocks noChangeShapeType="1"/>
            </p:cNvSpPr>
            <p:nvPr/>
          </p:nvSpPr>
          <p:spPr bwMode="auto">
            <a:xfrm flipH="1">
              <a:off x="5547604" y="5914875"/>
              <a:ext cx="4678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87" name="Line 5120"/>
            <p:cNvSpPr>
              <a:spLocks noChangeShapeType="1"/>
            </p:cNvSpPr>
            <p:nvPr/>
          </p:nvSpPr>
          <p:spPr bwMode="auto">
            <a:xfrm flipH="1">
              <a:off x="5547604" y="5751627"/>
              <a:ext cx="467877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88" name="Line 5121"/>
            <p:cNvSpPr>
              <a:spLocks noChangeShapeType="1"/>
            </p:cNvSpPr>
            <p:nvPr/>
          </p:nvSpPr>
          <p:spPr bwMode="auto">
            <a:xfrm flipH="1">
              <a:off x="5547604" y="5588378"/>
              <a:ext cx="467877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89" name="Line 5122"/>
            <p:cNvSpPr>
              <a:spLocks noChangeShapeType="1"/>
            </p:cNvSpPr>
            <p:nvPr/>
          </p:nvSpPr>
          <p:spPr bwMode="auto">
            <a:xfrm>
              <a:off x="3284091" y="2939832"/>
              <a:ext cx="742280" cy="1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90" name="Text Box 5123"/>
            <p:cNvSpPr txBox="1">
              <a:spLocks noChangeArrowheads="1"/>
            </p:cNvSpPr>
            <p:nvPr/>
          </p:nvSpPr>
          <p:spPr bwMode="auto">
            <a:xfrm>
              <a:off x="3362492" y="2817070"/>
              <a:ext cx="428677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  Clk_SFP</a:t>
              </a:r>
              <a:endParaRPr lang="en-GB" sz="1200" dirty="0"/>
            </a:p>
          </p:txBody>
        </p:sp>
        <p:sp>
          <p:nvSpPr>
            <p:cNvPr id="37091" name="Text Box 5124"/>
            <p:cNvSpPr txBox="1">
              <a:spLocks noChangeArrowheads="1"/>
            </p:cNvSpPr>
            <p:nvPr/>
          </p:nvSpPr>
          <p:spPr bwMode="auto">
            <a:xfrm>
              <a:off x="5742342" y="3714284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+2V5</a:t>
              </a:r>
              <a:endParaRPr lang="en-GB" sz="1200" dirty="0"/>
            </a:p>
          </p:txBody>
        </p:sp>
        <p:sp>
          <p:nvSpPr>
            <p:cNvPr id="37092" name="Text Box 5125"/>
            <p:cNvSpPr txBox="1">
              <a:spLocks noChangeArrowheads="1"/>
            </p:cNvSpPr>
            <p:nvPr/>
          </p:nvSpPr>
          <p:spPr bwMode="auto">
            <a:xfrm>
              <a:off x="5742342" y="3835741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+1V8</a:t>
              </a:r>
              <a:endParaRPr lang="en-GB" sz="1200" dirty="0"/>
            </a:p>
          </p:txBody>
        </p:sp>
        <p:sp>
          <p:nvSpPr>
            <p:cNvPr id="37093" name="Text Box 5126"/>
            <p:cNvSpPr txBox="1">
              <a:spLocks noChangeArrowheads="1"/>
            </p:cNvSpPr>
            <p:nvPr/>
          </p:nvSpPr>
          <p:spPr bwMode="auto">
            <a:xfrm>
              <a:off x="5742342" y="3591521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+3V3</a:t>
              </a:r>
              <a:endParaRPr lang="en-GB" sz="1200" dirty="0"/>
            </a:p>
          </p:txBody>
        </p:sp>
        <p:sp>
          <p:nvSpPr>
            <p:cNvPr id="37094" name="Text Box 5127"/>
            <p:cNvSpPr txBox="1">
              <a:spLocks noChangeArrowheads="1"/>
            </p:cNvSpPr>
            <p:nvPr/>
          </p:nvSpPr>
          <p:spPr bwMode="auto">
            <a:xfrm>
              <a:off x="5742342" y="3998989"/>
              <a:ext cx="273139" cy="1253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n-GB" sz="700" b="1" dirty="0"/>
                <a:t>+1V0</a:t>
              </a:r>
              <a:endParaRPr lang="en-GB" sz="1200" dirty="0"/>
            </a:p>
          </p:txBody>
        </p:sp>
        <p:sp>
          <p:nvSpPr>
            <p:cNvPr id="37095" name="Line 5128"/>
            <p:cNvSpPr>
              <a:spLocks noChangeShapeType="1"/>
            </p:cNvSpPr>
            <p:nvPr/>
          </p:nvSpPr>
          <p:spPr bwMode="auto">
            <a:xfrm flipH="1">
              <a:off x="5663941" y="3714284"/>
              <a:ext cx="312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96" name="Line 5129"/>
            <p:cNvSpPr>
              <a:spLocks noChangeShapeType="1"/>
            </p:cNvSpPr>
            <p:nvPr/>
          </p:nvSpPr>
          <p:spPr bwMode="auto">
            <a:xfrm flipH="1">
              <a:off x="5663941" y="3835741"/>
              <a:ext cx="312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97" name="Line 5130"/>
            <p:cNvSpPr>
              <a:spLocks noChangeShapeType="1"/>
            </p:cNvSpPr>
            <p:nvPr/>
          </p:nvSpPr>
          <p:spPr bwMode="auto">
            <a:xfrm flipH="1">
              <a:off x="5663941" y="3958504"/>
              <a:ext cx="312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98" name="Line 5131"/>
            <p:cNvSpPr>
              <a:spLocks noChangeShapeType="1"/>
            </p:cNvSpPr>
            <p:nvPr/>
          </p:nvSpPr>
          <p:spPr bwMode="auto">
            <a:xfrm flipH="1">
              <a:off x="5663941" y="4121753"/>
              <a:ext cx="3123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rIns="0"/>
            <a:lstStyle/>
            <a:p>
              <a:endParaRPr lang="de-DE"/>
            </a:p>
          </p:txBody>
        </p:sp>
        <p:sp>
          <p:nvSpPr>
            <p:cNvPr id="37099" name="Text Box 5132"/>
            <p:cNvSpPr txBox="1">
              <a:spLocks noChangeArrowheads="1"/>
            </p:cNvSpPr>
            <p:nvPr/>
          </p:nvSpPr>
          <p:spPr bwMode="auto">
            <a:xfrm>
              <a:off x="2601187" y="4589272"/>
              <a:ext cx="922593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Hot-Swap_AMC</a:t>
              </a:r>
              <a:endParaRPr lang="en-GB" sz="700" b="1" dirty="0"/>
            </a:p>
          </p:txBody>
        </p:sp>
        <p:sp>
          <p:nvSpPr>
            <p:cNvPr id="37100" name="Text Box 5133"/>
            <p:cNvSpPr txBox="1">
              <a:spLocks noChangeArrowheads="1"/>
            </p:cNvSpPr>
            <p:nvPr/>
          </p:nvSpPr>
          <p:spPr bwMode="auto">
            <a:xfrm>
              <a:off x="7550891" y="4998893"/>
              <a:ext cx="649398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+12V_Payload</a:t>
              </a:r>
              <a:endParaRPr lang="en-GB" sz="700" b="1" dirty="0"/>
            </a:p>
          </p:txBody>
        </p:sp>
        <p:sp>
          <p:nvSpPr>
            <p:cNvPr id="37101" name="Text Box 5134"/>
            <p:cNvSpPr txBox="1">
              <a:spLocks noChangeArrowheads="1"/>
            </p:cNvSpPr>
            <p:nvPr/>
          </p:nvSpPr>
          <p:spPr bwMode="auto">
            <a:xfrm>
              <a:off x="5725932" y="2695616"/>
              <a:ext cx="649398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JTAG_FPGA</a:t>
              </a:r>
              <a:endParaRPr lang="en-GB" sz="700" b="1" dirty="0"/>
            </a:p>
          </p:txBody>
        </p:sp>
        <p:sp>
          <p:nvSpPr>
            <p:cNvPr id="37102" name="Text Box 5135"/>
            <p:cNvSpPr txBox="1">
              <a:spLocks noChangeArrowheads="1"/>
            </p:cNvSpPr>
            <p:nvPr/>
          </p:nvSpPr>
          <p:spPr bwMode="auto">
            <a:xfrm rot="-5400000">
              <a:off x="4718303" y="5092537"/>
              <a:ext cx="292105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13 bit</a:t>
              </a:r>
              <a:endParaRPr lang="en-GB" sz="700" b="1" dirty="0"/>
            </a:p>
          </p:txBody>
        </p:sp>
        <p:sp>
          <p:nvSpPr>
            <p:cNvPr id="37103" name="Text Box 5136"/>
            <p:cNvSpPr txBox="1">
              <a:spLocks noChangeArrowheads="1"/>
            </p:cNvSpPr>
            <p:nvPr/>
          </p:nvSpPr>
          <p:spPr bwMode="auto">
            <a:xfrm rot="-5400000">
              <a:off x="4494017" y="5079665"/>
              <a:ext cx="382761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Address</a:t>
              </a:r>
              <a:endParaRPr lang="en-GB" sz="700" b="1" dirty="0"/>
            </a:p>
          </p:txBody>
        </p:sp>
        <p:sp>
          <p:nvSpPr>
            <p:cNvPr id="37104" name="Text Box 5137"/>
            <p:cNvSpPr txBox="1">
              <a:spLocks noChangeArrowheads="1"/>
            </p:cNvSpPr>
            <p:nvPr/>
          </p:nvSpPr>
          <p:spPr bwMode="auto">
            <a:xfrm rot="-5400000">
              <a:off x="4980910" y="5081904"/>
              <a:ext cx="364854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Control</a:t>
              </a:r>
              <a:endParaRPr lang="en-GB" sz="700" b="1" dirty="0"/>
            </a:p>
          </p:txBody>
        </p:sp>
        <p:sp>
          <p:nvSpPr>
            <p:cNvPr id="37105" name="Text Box 5138"/>
            <p:cNvSpPr txBox="1">
              <a:spLocks noChangeArrowheads="1"/>
            </p:cNvSpPr>
            <p:nvPr/>
          </p:nvSpPr>
          <p:spPr bwMode="auto">
            <a:xfrm rot="-5400000">
              <a:off x="4081443" y="5071832"/>
              <a:ext cx="282032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Data</a:t>
              </a:r>
              <a:endParaRPr lang="en-GB" sz="700" b="1" dirty="0"/>
            </a:p>
          </p:txBody>
        </p:sp>
        <p:sp>
          <p:nvSpPr>
            <p:cNvPr id="37106" name="Text Box 5139"/>
            <p:cNvSpPr txBox="1">
              <a:spLocks noChangeArrowheads="1"/>
            </p:cNvSpPr>
            <p:nvPr/>
          </p:nvSpPr>
          <p:spPr bwMode="auto">
            <a:xfrm rot="-5400000">
              <a:off x="5178025" y="5092537"/>
              <a:ext cx="292105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26 bit</a:t>
              </a:r>
              <a:endParaRPr lang="en-GB" sz="700" b="1" dirty="0"/>
            </a:p>
          </p:txBody>
        </p:sp>
        <p:sp>
          <p:nvSpPr>
            <p:cNvPr id="37107" name="Text Box 5140"/>
            <p:cNvSpPr txBox="1">
              <a:spLocks noChangeArrowheads="1"/>
            </p:cNvSpPr>
            <p:nvPr/>
          </p:nvSpPr>
          <p:spPr bwMode="auto">
            <a:xfrm rot="-5400000">
              <a:off x="4245721" y="5082464"/>
              <a:ext cx="292107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32 bit</a:t>
              </a:r>
              <a:endParaRPr lang="en-GB" sz="700" b="1" dirty="0"/>
            </a:p>
          </p:txBody>
        </p:sp>
        <p:sp>
          <p:nvSpPr>
            <p:cNvPr id="37108" name="Text Box 5141"/>
            <p:cNvSpPr txBox="1">
              <a:spLocks noChangeArrowheads="1"/>
            </p:cNvSpPr>
            <p:nvPr/>
          </p:nvSpPr>
          <p:spPr bwMode="auto">
            <a:xfrm rot="-5400000">
              <a:off x="-586831" y="4330647"/>
              <a:ext cx="2272834" cy="191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 dirty="0">
                  <a:solidFill>
                    <a:srgbClr val="000000"/>
                  </a:solidFill>
                </a:rPr>
                <a:t>AMC Edge Connector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37109" name="Text Box 5144"/>
            <p:cNvSpPr txBox="1">
              <a:spLocks noChangeArrowheads="1"/>
            </p:cNvSpPr>
            <p:nvPr/>
          </p:nvSpPr>
          <p:spPr bwMode="auto">
            <a:xfrm>
              <a:off x="2858294" y="3185814"/>
              <a:ext cx="868701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38 single ended</a:t>
              </a:r>
              <a:endParaRPr lang="en-GB" sz="700" b="1" dirty="0"/>
            </a:p>
          </p:txBody>
        </p:sp>
        <p:sp>
          <p:nvSpPr>
            <p:cNvPr id="37110" name="Text Box 5145"/>
            <p:cNvSpPr txBox="1">
              <a:spLocks noChangeArrowheads="1"/>
            </p:cNvSpPr>
            <p:nvPr/>
          </p:nvSpPr>
          <p:spPr bwMode="auto">
            <a:xfrm>
              <a:off x="3676194" y="2003958"/>
              <a:ext cx="596632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SEL_CLK</a:t>
              </a:r>
              <a:endParaRPr lang="en-GB" sz="700" b="1" dirty="0"/>
            </a:p>
          </p:txBody>
        </p:sp>
        <p:sp>
          <p:nvSpPr>
            <p:cNvPr id="37111" name="Text Box 5146"/>
            <p:cNvSpPr txBox="1">
              <a:spLocks noChangeArrowheads="1"/>
            </p:cNvSpPr>
            <p:nvPr/>
          </p:nvSpPr>
          <p:spPr bwMode="auto">
            <a:xfrm>
              <a:off x="4392847" y="2000605"/>
              <a:ext cx="318270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CLK_F</a:t>
              </a:r>
              <a:endParaRPr lang="en-GB" sz="700" b="1" dirty="0"/>
            </a:p>
          </p:txBody>
        </p:sp>
        <p:sp>
          <p:nvSpPr>
            <p:cNvPr id="37112" name="Text Box 5895"/>
            <p:cNvSpPr txBox="1">
              <a:spLocks noChangeArrowheads="1"/>
            </p:cNvSpPr>
            <p:nvPr/>
          </p:nvSpPr>
          <p:spPr bwMode="auto">
            <a:xfrm rot="-5400000">
              <a:off x="4987049" y="1980649"/>
              <a:ext cx="176831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I2C</a:t>
              </a:r>
              <a:endParaRPr lang="en-GB" sz="700" b="1" dirty="0"/>
            </a:p>
          </p:txBody>
        </p:sp>
        <p:sp>
          <p:nvSpPr>
            <p:cNvPr id="37113" name="Text Box 5896"/>
            <p:cNvSpPr txBox="1">
              <a:spLocks noChangeArrowheads="1"/>
            </p:cNvSpPr>
            <p:nvPr/>
          </p:nvSpPr>
          <p:spPr bwMode="auto">
            <a:xfrm>
              <a:off x="7281916" y="1090707"/>
              <a:ext cx="565812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JTAG_FPGA</a:t>
              </a:r>
              <a:endParaRPr lang="en-GB" sz="700" b="1" dirty="0"/>
            </a:p>
          </p:txBody>
        </p:sp>
        <p:sp>
          <p:nvSpPr>
            <p:cNvPr id="37114" name="Text Box 5897"/>
            <p:cNvSpPr txBox="1">
              <a:spLocks noChangeArrowheads="1"/>
            </p:cNvSpPr>
            <p:nvPr/>
          </p:nvSpPr>
          <p:spPr bwMode="auto">
            <a:xfrm>
              <a:off x="6445020" y="3031370"/>
              <a:ext cx="914052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32 single ended</a:t>
              </a:r>
              <a:endParaRPr lang="en-GB" sz="700" b="1" dirty="0"/>
            </a:p>
          </p:txBody>
        </p:sp>
        <p:sp>
          <p:nvSpPr>
            <p:cNvPr id="37115" name="Text Box 6274"/>
            <p:cNvSpPr txBox="1">
              <a:spLocks noChangeArrowheads="1"/>
            </p:cNvSpPr>
            <p:nvPr/>
          </p:nvSpPr>
          <p:spPr bwMode="auto">
            <a:xfrm rot="-5400000">
              <a:off x="7877160" y="4714710"/>
              <a:ext cx="1312802" cy="191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 dirty="0">
                  <a:solidFill>
                    <a:srgbClr val="000000"/>
                  </a:solidFill>
                </a:rPr>
                <a:t>FMC connector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37116" name="Text Box 5142"/>
            <p:cNvSpPr txBox="1">
              <a:spLocks noChangeArrowheads="1"/>
            </p:cNvSpPr>
            <p:nvPr/>
          </p:nvSpPr>
          <p:spPr bwMode="auto">
            <a:xfrm rot="-5400000">
              <a:off x="-209411" y="1797648"/>
              <a:ext cx="1548973" cy="191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 dirty="0">
                  <a:solidFill>
                    <a:srgbClr val="000000"/>
                  </a:solidFill>
                </a:rPr>
                <a:t>µRTM connectors</a:t>
              </a:r>
            </a:p>
          </p:txBody>
        </p:sp>
        <p:sp>
          <p:nvSpPr>
            <p:cNvPr id="37117" name="Text Box 5899"/>
            <p:cNvSpPr txBox="1">
              <a:spLocks noChangeArrowheads="1"/>
            </p:cNvSpPr>
            <p:nvPr/>
          </p:nvSpPr>
          <p:spPr bwMode="auto">
            <a:xfrm rot="-5400000">
              <a:off x="7877160" y="2712022"/>
              <a:ext cx="1312802" cy="382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 b="1" dirty="0">
                  <a:solidFill>
                    <a:srgbClr val="000000"/>
                  </a:solidFill>
                </a:rPr>
                <a:t>Four SFP connectors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37118" name="Text Box 5133"/>
            <p:cNvSpPr txBox="1">
              <a:spLocks noChangeArrowheads="1"/>
            </p:cNvSpPr>
            <p:nvPr/>
          </p:nvSpPr>
          <p:spPr bwMode="auto">
            <a:xfrm>
              <a:off x="882240" y="4792962"/>
              <a:ext cx="649398" cy="11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700" b="1" dirty="0"/>
                <a:t>+12V_Payload</a:t>
              </a:r>
              <a:endParaRPr lang="en-GB" sz="700" b="1" dirty="0"/>
            </a:p>
          </p:txBody>
        </p:sp>
      </p:grpSp>
      <p:sp>
        <p:nvSpPr>
          <p:cNvPr id="209" name="Title 1"/>
          <p:cNvSpPr txBox="1">
            <a:spLocks/>
          </p:cNvSpPr>
          <p:nvPr/>
        </p:nvSpPr>
        <p:spPr bwMode="auto">
          <a:xfrm>
            <a:off x="0" y="0"/>
            <a:ext cx="861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dirty="0"/>
              <a:t>Double Size Versatile AMC: DAMC2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MTCA Backplane Timing Distribution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76600" y="6172200"/>
            <a:ext cx="3352800" cy="365125"/>
          </a:xfrm>
          <a:noFill/>
        </p:spPr>
        <p:txBody>
          <a:bodyPr/>
          <a:lstStyle/>
          <a:p>
            <a:r>
              <a:rPr lang="de-DE"/>
              <a:t>xTCA for Physics New Developments  R. Larsen, SLAC &amp; Kay Rehlich, DESY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 bwMode="auto">
          <a:xfrm>
            <a:off x="1752600" y="2616200"/>
            <a:ext cx="7010400" cy="1740241"/>
          </a:xfrm>
          <a:prstGeom prst="rect">
            <a:avLst/>
          </a:prstGeom>
          <a:solidFill>
            <a:srgbClr val="11AB4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Left" fov="2700000">
              <a:rot lat="0" lon="1200000" rev="0"/>
            </a:camera>
            <a:lightRig rig="soft" dir="t">
              <a:rot lat="0" lon="0" rev="13080000"/>
            </a:lightRig>
          </a:scene3d>
          <a:sp3d>
            <a:bevelT w="82550"/>
          </a:sp3d>
        </p:spPr>
        <p:txBody>
          <a:bodyPr/>
          <a:lstStyle/>
          <a:p>
            <a:pPr algn="r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600" b="1" dirty="0">
                <a:solidFill>
                  <a:srgbClr val="000000"/>
                </a:solidFill>
                <a:ea typeface="+mn-ea"/>
              </a:rPr>
              <a:t>Backplane</a:t>
            </a:r>
          </a:p>
        </p:txBody>
      </p:sp>
      <p:grpSp>
        <p:nvGrpSpPr>
          <p:cNvPr id="2" name="Gruppierung 18"/>
          <p:cNvGrpSpPr>
            <a:grpSpLocks/>
          </p:cNvGrpSpPr>
          <p:nvPr/>
        </p:nvGrpSpPr>
        <p:grpSpPr bwMode="auto">
          <a:xfrm>
            <a:off x="2438400" y="3683000"/>
            <a:ext cx="6172200" cy="533400"/>
            <a:chOff x="3657600" y="3581400"/>
            <a:chExt cx="4953000" cy="533400"/>
          </a:xfrm>
        </p:grpSpPr>
        <p:cxnSp>
          <p:nvCxnSpPr>
            <p:cNvPr id="28699" name="Gerade Verbindung 7"/>
            <p:cNvCxnSpPr>
              <a:cxnSpLocks noChangeShapeType="1"/>
            </p:cNvCxnSpPr>
            <p:nvPr/>
          </p:nvCxnSpPr>
          <p:spPr bwMode="auto">
            <a:xfrm>
              <a:off x="3657600" y="3581400"/>
              <a:ext cx="4953000" cy="1588"/>
            </a:xfrm>
            <a:prstGeom prst="line">
              <a:avLst/>
            </a:prstGeom>
            <a:noFill/>
            <a:ln w="22225">
              <a:solidFill>
                <a:srgbClr val="9E08B2"/>
              </a:solidFill>
              <a:round/>
              <a:headEnd/>
              <a:tailEnd/>
            </a:ln>
          </p:spPr>
        </p:cxnSp>
        <p:cxnSp>
          <p:nvCxnSpPr>
            <p:cNvPr id="28700" name="Gerade Verbindung 8"/>
            <p:cNvCxnSpPr>
              <a:cxnSpLocks noChangeShapeType="1"/>
            </p:cNvCxnSpPr>
            <p:nvPr/>
          </p:nvCxnSpPr>
          <p:spPr bwMode="auto">
            <a:xfrm>
              <a:off x="3657600" y="3657600"/>
              <a:ext cx="4953000" cy="1588"/>
            </a:xfrm>
            <a:prstGeom prst="line">
              <a:avLst/>
            </a:prstGeom>
            <a:noFill/>
            <a:ln w="22225">
              <a:solidFill>
                <a:srgbClr val="9E08B2"/>
              </a:solidFill>
              <a:round/>
              <a:headEnd/>
              <a:tailEnd/>
            </a:ln>
          </p:spPr>
        </p:cxnSp>
        <p:cxnSp>
          <p:nvCxnSpPr>
            <p:cNvPr id="28701" name="Gerade Verbindung 9"/>
            <p:cNvCxnSpPr>
              <a:cxnSpLocks noChangeShapeType="1"/>
            </p:cNvCxnSpPr>
            <p:nvPr/>
          </p:nvCxnSpPr>
          <p:spPr bwMode="auto">
            <a:xfrm>
              <a:off x="3657600" y="3733800"/>
              <a:ext cx="4953000" cy="1588"/>
            </a:xfrm>
            <a:prstGeom prst="line">
              <a:avLst/>
            </a:prstGeom>
            <a:noFill/>
            <a:ln w="22225">
              <a:solidFill>
                <a:srgbClr val="9E08B2"/>
              </a:solidFill>
              <a:round/>
              <a:headEnd/>
              <a:tailEnd/>
            </a:ln>
          </p:spPr>
        </p:cxnSp>
        <p:cxnSp>
          <p:nvCxnSpPr>
            <p:cNvPr id="28702" name="Gerade Verbindung 10"/>
            <p:cNvCxnSpPr>
              <a:cxnSpLocks noChangeShapeType="1"/>
            </p:cNvCxnSpPr>
            <p:nvPr/>
          </p:nvCxnSpPr>
          <p:spPr bwMode="auto">
            <a:xfrm>
              <a:off x="3657600" y="3808412"/>
              <a:ext cx="4953000" cy="1588"/>
            </a:xfrm>
            <a:prstGeom prst="line">
              <a:avLst/>
            </a:prstGeom>
            <a:noFill/>
            <a:ln w="22225">
              <a:solidFill>
                <a:srgbClr val="9E08B2"/>
              </a:solidFill>
              <a:round/>
              <a:headEnd/>
              <a:tailEnd/>
            </a:ln>
          </p:spPr>
        </p:cxnSp>
        <p:cxnSp>
          <p:nvCxnSpPr>
            <p:cNvPr id="28703" name="Gerade Verbindung 12"/>
            <p:cNvCxnSpPr>
              <a:cxnSpLocks noChangeShapeType="1"/>
            </p:cNvCxnSpPr>
            <p:nvPr/>
          </p:nvCxnSpPr>
          <p:spPr bwMode="auto">
            <a:xfrm>
              <a:off x="3657600" y="3886200"/>
              <a:ext cx="4953000" cy="1588"/>
            </a:xfrm>
            <a:prstGeom prst="line">
              <a:avLst/>
            </a:prstGeom>
            <a:noFill/>
            <a:ln w="22225">
              <a:solidFill>
                <a:srgbClr val="9E08B2"/>
              </a:solidFill>
              <a:round/>
              <a:headEnd/>
              <a:tailEnd/>
            </a:ln>
          </p:spPr>
        </p:cxnSp>
        <p:cxnSp>
          <p:nvCxnSpPr>
            <p:cNvPr id="28704" name="Gerade Verbindung 13"/>
            <p:cNvCxnSpPr>
              <a:cxnSpLocks noChangeShapeType="1"/>
            </p:cNvCxnSpPr>
            <p:nvPr/>
          </p:nvCxnSpPr>
          <p:spPr bwMode="auto">
            <a:xfrm>
              <a:off x="3657600" y="3962400"/>
              <a:ext cx="4953000" cy="1588"/>
            </a:xfrm>
            <a:prstGeom prst="line">
              <a:avLst/>
            </a:prstGeom>
            <a:noFill/>
            <a:ln w="22225">
              <a:solidFill>
                <a:srgbClr val="9E08B2"/>
              </a:solidFill>
              <a:round/>
              <a:headEnd/>
              <a:tailEnd/>
            </a:ln>
          </p:spPr>
        </p:cxnSp>
        <p:cxnSp>
          <p:nvCxnSpPr>
            <p:cNvPr id="28705" name="Gerade Verbindung 14"/>
            <p:cNvCxnSpPr>
              <a:cxnSpLocks noChangeShapeType="1"/>
            </p:cNvCxnSpPr>
            <p:nvPr/>
          </p:nvCxnSpPr>
          <p:spPr bwMode="auto">
            <a:xfrm>
              <a:off x="3657600" y="4038600"/>
              <a:ext cx="4953000" cy="1588"/>
            </a:xfrm>
            <a:prstGeom prst="line">
              <a:avLst/>
            </a:prstGeom>
            <a:noFill/>
            <a:ln w="22225">
              <a:solidFill>
                <a:srgbClr val="9E08B2"/>
              </a:solidFill>
              <a:round/>
              <a:headEnd/>
              <a:tailEnd/>
            </a:ln>
          </p:spPr>
        </p:cxnSp>
        <p:cxnSp>
          <p:nvCxnSpPr>
            <p:cNvPr id="28706" name="Gerade Verbindung 15"/>
            <p:cNvCxnSpPr>
              <a:cxnSpLocks noChangeShapeType="1"/>
            </p:cNvCxnSpPr>
            <p:nvPr/>
          </p:nvCxnSpPr>
          <p:spPr bwMode="auto">
            <a:xfrm>
              <a:off x="3657600" y="4113212"/>
              <a:ext cx="4953000" cy="1588"/>
            </a:xfrm>
            <a:prstGeom prst="line">
              <a:avLst/>
            </a:prstGeom>
            <a:noFill/>
            <a:ln w="22225">
              <a:solidFill>
                <a:srgbClr val="9E08B2"/>
              </a:solidFill>
              <a:round/>
              <a:headEnd/>
              <a:tailEnd/>
            </a:ln>
          </p:spPr>
        </p:cxnSp>
      </p:grpSp>
      <p:sp>
        <p:nvSpPr>
          <p:cNvPr id="15" name="Pfeil nach rechts 14"/>
          <p:cNvSpPr/>
          <p:nvPr/>
        </p:nvSpPr>
        <p:spPr bwMode="auto">
          <a:xfrm>
            <a:off x="1447800" y="3835400"/>
            <a:ext cx="1828800" cy="228600"/>
          </a:xfrm>
          <a:prstGeom prst="rightArrow">
            <a:avLst>
              <a:gd name="adj1" fmla="val 20415"/>
              <a:gd name="adj2" fmla="val 63149"/>
            </a:avLst>
          </a:prstGeom>
          <a:solidFill>
            <a:srgbClr val="00B8FF"/>
          </a:solidFill>
          <a:ln w="9525" cap="flat" cmpd="sng" algn="ctr">
            <a:solidFill>
              <a:srgbClr val="9E08B2">
                <a:alpha val="4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Right">
              <a:rot lat="1080000" lon="17760000" rev="0"/>
            </a:camera>
            <a:lightRig rig="threePt" dir="t"/>
          </a:scene3d>
          <a:sp3d>
            <a:bevelT w="0" h="88900"/>
          </a:sp3d>
        </p:spPr>
        <p:txBody>
          <a:bodyPr anchor="b" anchorCtr="1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000" b="1" dirty="0">
                <a:solidFill>
                  <a:srgbClr val="000000"/>
                </a:solidFill>
                <a:ea typeface="+mn-ea"/>
              </a:rPr>
              <a:t>Enc.Clock</a:t>
            </a:r>
          </a:p>
        </p:txBody>
      </p:sp>
      <p:sp>
        <p:nvSpPr>
          <p:cNvPr id="16" name="Pfeil nach rechts 15"/>
          <p:cNvSpPr/>
          <p:nvPr/>
        </p:nvSpPr>
        <p:spPr bwMode="auto">
          <a:xfrm>
            <a:off x="1447800" y="4140200"/>
            <a:ext cx="1828800" cy="228600"/>
          </a:xfrm>
          <a:prstGeom prst="rightArrow">
            <a:avLst>
              <a:gd name="adj1" fmla="val 20415"/>
              <a:gd name="adj2" fmla="val 69724"/>
            </a:avLst>
          </a:prstGeom>
          <a:solidFill>
            <a:srgbClr val="00B8FF"/>
          </a:solidFill>
          <a:ln w="9525" cap="flat" cmpd="sng" algn="ctr">
            <a:solidFill>
              <a:srgbClr val="9E08B2">
                <a:alpha val="4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Right">
              <a:rot lat="1080000" lon="17760000" rev="0"/>
            </a:camera>
            <a:lightRig rig="threePt" dir="t"/>
          </a:scene3d>
          <a:sp3d>
            <a:bevelT w="0" h="88900"/>
          </a:sp3d>
        </p:spPr>
        <p:txBody>
          <a:bodyPr anchor="b" anchorCtr="1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000" b="1" dirty="0">
                <a:solidFill>
                  <a:srgbClr val="000000"/>
                </a:solidFill>
                <a:ea typeface="+mn-ea"/>
              </a:rPr>
              <a:t>Trigger</a:t>
            </a:r>
          </a:p>
        </p:txBody>
      </p:sp>
      <p:sp>
        <p:nvSpPr>
          <p:cNvPr id="17" name="Abgerundetes Rechteck 16"/>
          <p:cNvSpPr/>
          <p:nvPr/>
        </p:nvSpPr>
        <p:spPr bwMode="auto">
          <a:xfrm>
            <a:off x="4953000" y="1092200"/>
            <a:ext cx="2302933" cy="1219200"/>
          </a:xfrm>
          <a:prstGeom prst="roundRect">
            <a:avLst/>
          </a:prstGeom>
          <a:solidFill>
            <a:srgbClr val="33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Front" fov="2700000">
              <a:rot lat="0" lon="0" rev="0"/>
            </a:camera>
            <a:lightRig rig="threePt" dir="t"/>
          </a:scene3d>
          <a:sp3d>
            <a:bevelT h="38100"/>
          </a:sp3d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600" b="1" dirty="0">
                <a:ea typeface="+mn-ea"/>
              </a:rPr>
              <a:t>MCH</a:t>
            </a:r>
          </a:p>
        </p:txBody>
      </p:sp>
      <p:sp>
        <p:nvSpPr>
          <p:cNvPr id="18" name="Pfeil nach rechts 17"/>
          <p:cNvSpPr/>
          <p:nvPr/>
        </p:nvSpPr>
        <p:spPr bwMode="auto">
          <a:xfrm flipH="1">
            <a:off x="4343400" y="3835400"/>
            <a:ext cx="1828800" cy="228600"/>
          </a:xfrm>
          <a:prstGeom prst="rightArrow">
            <a:avLst>
              <a:gd name="adj1" fmla="val 20415"/>
              <a:gd name="adj2" fmla="val 63149"/>
            </a:avLst>
          </a:prstGeom>
          <a:solidFill>
            <a:srgbClr val="00B8FF"/>
          </a:solidFill>
          <a:ln w="9525" cap="flat" cmpd="sng" algn="ctr">
            <a:solidFill>
              <a:srgbClr val="9E08B2">
                <a:alpha val="4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Right">
              <a:rot lat="1080000" lon="17760000" rev="0"/>
            </a:camera>
            <a:lightRig rig="threePt" dir="t"/>
          </a:scene3d>
          <a:sp3d>
            <a:bevelT w="0" h="88900"/>
          </a:sp3d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dirty="0">
              <a:ea typeface="+mn-ea"/>
            </a:endParaRPr>
          </a:p>
        </p:txBody>
      </p:sp>
      <p:sp>
        <p:nvSpPr>
          <p:cNvPr id="19" name="Pfeil nach rechts 18"/>
          <p:cNvSpPr/>
          <p:nvPr/>
        </p:nvSpPr>
        <p:spPr bwMode="auto">
          <a:xfrm flipH="1">
            <a:off x="4343400" y="4140200"/>
            <a:ext cx="1828800" cy="228600"/>
          </a:xfrm>
          <a:prstGeom prst="rightArrow">
            <a:avLst>
              <a:gd name="adj1" fmla="val 20415"/>
              <a:gd name="adj2" fmla="val 69724"/>
            </a:avLst>
          </a:prstGeom>
          <a:solidFill>
            <a:srgbClr val="00B8FF"/>
          </a:solidFill>
          <a:ln w="9525" cap="flat" cmpd="sng" algn="ctr">
            <a:solidFill>
              <a:srgbClr val="9E08B2">
                <a:alpha val="4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Right">
              <a:rot lat="1080000" lon="17760000" rev="0"/>
            </a:camera>
            <a:lightRig rig="threePt" dir="t"/>
          </a:scene3d>
          <a:sp3d>
            <a:bevelT w="0" h="88900"/>
          </a:sp3d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dirty="0">
              <a:ea typeface="+mn-ea"/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 flipH="1">
            <a:off x="7010400" y="3835400"/>
            <a:ext cx="1828800" cy="228600"/>
          </a:xfrm>
          <a:prstGeom prst="rightArrow">
            <a:avLst>
              <a:gd name="adj1" fmla="val 20415"/>
              <a:gd name="adj2" fmla="val 63149"/>
            </a:avLst>
          </a:prstGeom>
          <a:solidFill>
            <a:srgbClr val="00B8FF"/>
          </a:solidFill>
          <a:ln w="9525" cap="flat" cmpd="sng" algn="ctr">
            <a:solidFill>
              <a:srgbClr val="9E08B2">
                <a:alpha val="4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Right">
              <a:rot lat="1080000" lon="17760000" rev="0"/>
            </a:camera>
            <a:lightRig rig="threePt" dir="t"/>
          </a:scene3d>
          <a:sp3d>
            <a:bevelT w="0" h="88900"/>
          </a:sp3d>
        </p:spPr>
        <p:txBody>
          <a:bodyPr anchor="b" anchorCtr="1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dirty="0">
                <a:solidFill>
                  <a:srgbClr val="000000"/>
                </a:solidFill>
                <a:ea typeface="+mn-ea"/>
              </a:rPr>
              <a:t>Enc.Clock</a:t>
            </a:r>
          </a:p>
        </p:txBody>
      </p:sp>
      <p:sp>
        <p:nvSpPr>
          <p:cNvPr id="21" name="Pfeil nach rechts 20"/>
          <p:cNvSpPr/>
          <p:nvPr/>
        </p:nvSpPr>
        <p:spPr bwMode="auto">
          <a:xfrm flipH="1">
            <a:off x="7010400" y="4140200"/>
            <a:ext cx="1828800" cy="228600"/>
          </a:xfrm>
          <a:prstGeom prst="rightArrow">
            <a:avLst>
              <a:gd name="adj1" fmla="val 20415"/>
              <a:gd name="adj2" fmla="val 69724"/>
            </a:avLst>
          </a:prstGeom>
          <a:solidFill>
            <a:srgbClr val="00B8FF"/>
          </a:solidFill>
          <a:ln w="9525" cap="flat" cmpd="sng" algn="ctr">
            <a:solidFill>
              <a:srgbClr val="9E08B2">
                <a:alpha val="4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Right">
              <a:rot lat="1080000" lon="17760000" rev="0"/>
            </a:camera>
            <a:lightRig rig="threePt" dir="t"/>
          </a:scene3d>
          <a:sp3d>
            <a:bevelT w="0" h="88900"/>
          </a:sp3d>
        </p:spPr>
        <p:txBody>
          <a:bodyPr anchor="b" anchorCtr="1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600" b="1" dirty="0">
                <a:solidFill>
                  <a:srgbClr val="000000"/>
                </a:solidFill>
                <a:ea typeface="+mn-ea"/>
              </a:rPr>
              <a:t>Trigger</a:t>
            </a:r>
          </a:p>
        </p:txBody>
      </p:sp>
      <p:cxnSp>
        <p:nvCxnSpPr>
          <p:cNvPr id="28685" name="Gerade Verbindung 31"/>
          <p:cNvCxnSpPr>
            <a:cxnSpLocks noChangeShapeType="1"/>
            <a:endCxn id="24" idx="8"/>
          </p:cNvCxnSpPr>
          <p:nvPr/>
        </p:nvCxnSpPr>
        <p:spPr bwMode="auto">
          <a:xfrm flipV="1">
            <a:off x="1828800" y="1849438"/>
            <a:ext cx="3962400" cy="1528762"/>
          </a:xfrm>
          <a:prstGeom prst="line">
            <a:avLst/>
          </a:prstGeom>
          <a:noFill/>
          <a:ln w="38100">
            <a:solidFill>
              <a:srgbClr val="9E08B2"/>
            </a:solidFill>
            <a:round/>
            <a:headEnd/>
            <a:tailEnd type="stealth" w="med" len="med"/>
          </a:ln>
        </p:spPr>
      </p:cxnSp>
      <p:cxnSp>
        <p:nvCxnSpPr>
          <p:cNvPr id="28686" name="Gerade Verbindung 33"/>
          <p:cNvCxnSpPr>
            <a:cxnSpLocks noChangeShapeType="1"/>
            <a:endCxn id="24" idx="7"/>
          </p:cNvCxnSpPr>
          <p:nvPr/>
        </p:nvCxnSpPr>
        <p:spPr bwMode="auto">
          <a:xfrm flipV="1">
            <a:off x="1828800" y="2011363"/>
            <a:ext cx="3962400" cy="1671637"/>
          </a:xfrm>
          <a:prstGeom prst="line">
            <a:avLst/>
          </a:prstGeom>
          <a:noFill/>
          <a:ln w="38100">
            <a:solidFill>
              <a:srgbClr val="9E08B2"/>
            </a:solidFill>
            <a:round/>
            <a:headEnd/>
            <a:tailEnd type="stealth" w="med" len="med"/>
          </a:ln>
        </p:spPr>
      </p:cxnSp>
      <p:sp>
        <p:nvSpPr>
          <p:cNvPr id="24" name="Zwölfeck 23"/>
          <p:cNvSpPr/>
          <p:nvPr/>
        </p:nvSpPr>
        <p:spPr bwMode="auto">
          <a:xfrm>
            <a:off x="5791200" y="1625600"/>
            <a:ext cx="609600" cy="609600"/>
          </a:xfrm>
          <a:prstGeom prst="dodecagon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perspectiveFront" fov="2700000">
              <a:rot lat="0" lon="0" rev="0"/>
            </a:camera>
            <a:lightRig rig="threePt" dir="t"/>
          </a:scene3d>
        </p:spPr>
        <p:txBody>
          <a:bodyPr lIns="0" tIns="0" rIns="0"/>
          <a:lstStyle/>
          <a:p>
            <a:pPr algn="ctr">
              <a:lnSpc>
                <a:spcPts val="1240"/>
              </a:lnSpc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dirty="0">
                <a:solidFill>
                  <a:srgbClr val="000000"/>
                </a:solidFill>
                <a:ea typeface="+mn-ea"/>
              </a:rPr>
              <a:t>Cross-</a:t>
            </a:r>
          </a:p>
          <a:p>
            <a:pPr algn="ctr">
              <a:lnSpc>
                <a:spcPts val="1240"/>
              </a:lnSpc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dirty="0">
                <a:solidFill>
                  <a:srgbClr val="000000"/>
                </a:solidFill>
                <a:ea typeface="+mn-ea"/>
              </a:rPr>
              <a:t>Point-Switch</a:t>
            </a:r>
          </a:p>
        </p:txBody>
      </p:sp>
      <p:cxnSp>
        <p:nvCxnSpPr>
          <p:cNvPr id="28688" name="Gerade Verbindung 35"/>
          <p:cNvCxnSpPr>
            <a:cxnSpLocks noChangeShapeType="1"/>
            <a:endCxn id="24" idx="6"/>
          </p:cNvCxnSpPr>
          <p:nvPr/>
        </p:nvCxnSpPr>
        <p:spPr bwMode="auto">
          <a:xfrm rot="5400000" flipH="1" flipV="1">
            <a:off x="4711701" y="2276475"/>
            <a:ext cx="1282700" cy="1038225"/>
          </a:xfrm>
          <a:prstGeom prst="line">
            <a:avLst/>
          </a:prstGeom>
          <a:noFill/>
          <a:ln w="34925">
            <a:solidFill>
              <a:srgbClr val="9E08B2"/>
            </a:solidFill>
            <a:round/>
            <a:headEnd type="stealth" w="med" len="med"/>
            <a:tailEnd/>
          </a:ln>
        </p:spPr>
      </p:cxnSp>
      <p:sp>
        <p:nvSpPr>
          <p:cNvPr id="26" name="Pfeil nach rechts 25"/>
          <p:cNvSpPr/>
          <p:nvPr/>
        </p:nvSpPr>
        <p:spPr bwMode="auto">
          <a:xfrm>
            <a:off x="4343400" y="4368800"/>
            <a:ext cx="1828800" cy="228600"/>
          </a:xfrm>
          <a:prstGeom prst="rightArrow">
            <a:avLst>
              <a:gd name="adj1" fmla="val 20415"/>
              <a:gd name="adj2" fmla="val 69724"/>
            </a:avLst>
          </a:prstGeom>
          <a:solidFill>
            <a:srgbClr val="00B8FF"/>
          </a:solidFill>
          <a:ln w="9525" cap="flat" cmpd="sng" algn="ctr">
            <a:solidFill>
              <a:srgbClr val="9E08B2">
                <a:alpha val="4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Right">
              <a:rot lat="1080000" lon="17760000" rev="0"/>
            </a:camera>
            <a:lightRig rig="threePt" dir="t"/>
          </a:scene3d>
          <a:sp3d>
            <a:bevelT w="0" h="88900"/>
          </a:sp3d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600" b="1" dirty="0">
                <a:solidFill>
                  <a:srgbClr val="000000"/>
                </a:solidFill>
                <a:ea typeface="+mn-ea"/>
              </a:rPr>
              <a:t>Interlock</a:t>
            </a:r>
          </a:p>
        </p:txBody>
      </p:sp>
      <p:sp>
        <p:nvSpPr>
          <p:cNvPr id="27" name="Pfeil nach rechts 26"/>
          <p:cNvSpPr/>
          <p:nvPr/>
        </p:nvSpPr>
        <p:spPr bwMode="auto">
          <a:xfrm>
            <a:off x="7010400" y="4368800"/>
            <a:ext cx="1828800" cy="228600"/>
          </a:xfrm>
          <a:prstGeom prst="rightArrow">
            <a:avLst>
              <a:gd name="adj1" fmla="val 20415"/>
              <a:gd name="adj2" fmla="val 69724"/>
            </a:avLst>
          </a:prstGeom>
          <a:solidFill>
            <a:srgbClr val="00B8FF"/>
          </a:solidFill>
          <a:ln w="9525" cap="flat" cmpd="sng" algn="ctr">
            <a:solidFill>
              <a:srgbClr val="9E08B2">
                <a:alpha val="4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Right">
              <a:rot lat="1080000" lon="17760000" rev="0"/>
            </a:camera>
            <a:lightRig rig="threePt" dir="t"/>
          </a:scene3d>
          <a:sp3d>
            <a:bevelT w="0" h="88900"/>
          </a:sp3d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600" b="1" dirty="0">
                <a:solidFill>
                  <a:srgbClr val="000000"/>
                </a:solidFill>
                <a:ea typeface="+mn-ea"/>
              </a:rPr>
              <a:t>Interlock</a:t>
            </a:r>
          </a:p>
        </p:txBody>
      </p:sp>
      <p:sp>
        <p:nvSpPr>
          <p:cNvPr id="28" name="Abgerundetes Rechteck 27"/>
          <p:cNvSpPr/>
          <p:nvPr/>
        </p:nvSpPr>
        <p:spPr bwMode="auto">
          <a:xfrm>
            <a:off x="5867400" y="3454400"/>
            <a:ext cx="2286000" cy="2088000"/>
          </a:xfrm>
          <a:prstGeom prst="roundRect">
            <a:avLst/>
          </a:prstGeom>
          <a:ln>
            <a:headEnd type="none" w="med" len="med"/>
            <a:tailEnd type="none" w="med" len="med"/>
          </a:ln>
          <a:effectLst>
            <a:innerShdw blurRad="114300">
              <a:srgbClr val="000000"/>
            </a:innerShdw>
          </a:effectLst>
          <a:scene3d>
            <a:camera prst="isometricOffAxis2Right">
              <a:rot lat="1080000" lon="17760000" rev="0"/>
            </a:camera>
            <a:lightRig rig="threePt" dir="t"/>
          </a:scene3d>
          <a:sp3d extrusionH="12700">
            <a:bevelT w="19050" h="177800"/>
            <a:bevelB/>
            <a:contourClr>
              <a:srgbClr val="0000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400" dirty="0"/>
              <a:t>AMC</a:t>
            </a: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3200" b="1" dirty="0"/>
              <a:t>ADC</a:t>
            </a:r>
          </a:p>
        </p:txBody>
      </p:sp>
      <p:sp>
        <p:nvSpPr>
          <p:cNvPr id="29" name="Abgerundetes Rechteck 28"/>
          <p:cNvSpPr/>
          <p:nvPr/>
        </p:nvSpPr>
        <p:spPr bwMode="auto">
          <a:xfrm>
            <a:off x="3200400" y="3454400"/>
            <a:ext cx="2286000" cy="2088000"/>
          </a:xfrm>
          <a:prstGeom prst="roundRect">
            <a:avLst/>
          </a:prstGeom>
          <a:ln>
            <a:headEnd type="none" w="med" len="med"/>
            <a:tailEnd type="none" w="med" len="med"/>
          </a:ln>
          <a:effectLst>
            <a:innerShdw blurRad="114300">
              <a:srgbClr val="000000"/>
            </a:innerShdw>
          </a:effectLst>
          <a:scene3d>
            <a:camera prst="isometricOffAxis2Right">
              <a:rot lat="1080000" lon="17760000" rev="0"/>
            </a:camera>
            <a:lightRig rig="threePt" dir="t">
              <a:rot lat="0" lon="0" rev="19140000"/>
            </a:lightRig>
          </a:scene3d>
          <a:sp3d extrusionH="12700">
            <a:bevelT w="19050" h="177800"/>
            <a:bevelB w="63500"/>
            <a:contourClr>
              <a:schemeClr val="accent2">
                <a:lumMod val="75000"/>
              </a:schemeClr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400" dirty="0"/>
              <a:t>AMC</a:t>
            </a: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3200" b="1" dirty="0"/>
              <a:t>ADC</a:t>
            </a:r>
          </a:p>
        </p:txBody>
      </p:sp>
      <p:cxnSp>
        <p:nvCxnSpPr>
          <p:cNvPr id="28693" name="Gerade Verbindung 38"/>
          <p:cNvCxnSpPr>
            <a:cxnSpLocks noChangeShapeType="1"/>
          </p:cNvCxnSpPr>
          <p:nvPr/>
        </p:nvCxnSpPr>
        <p:spPr bwMode="auto">
          <a:xfrm rot="16200000" flipH="1">
            <a:off x="6248400" y="2235200"/>
            <a:ext cx="1295400" cy="1143000"/>
          </a:xfrm>
          <a:prstGeom prst="line">
            <a:avLst/>
          </a:prstGeom>
          <a:noFill/>
          <a:ln w="34925">
            <a:solidFill>
              <a:srgbClr val="9E08B2"/>
            </a:solidFill>
            <a:round/>
            <a:headEnd/>
            <a:tailEnd type="stealth" w="med" len="med"/>
          </a:ln>
        </p:spPr>
      </p:cxnSp>
      <p:sp>
        <p:nvSpPr>
          <p:cNvPr id="31" name="Abgerundetes Rechteck 30"/>
          <p:cNvSpPr/>
          <p:nvPr/>
        </p:nvSpPr>
        <p:spPr bwMode="auto">
          <a:xfrm>
            <a:off x="304800" y="3378200"/>
            <a:ext cx="2286000" cy="2087996"/>
          </a:xfrm>
          <a:prstGeom prst="roundRect">
            <a:avLst/>
          </a:prstGeom>
          <a:ln>
            <a:headEnd type="none" w="med" len="med"/>
            <a:tailEnd type="none" w="med" len="med"/>
          </a:ln>
          <a:effectLst>
            <a:innerShdw blurRad="114300">
              <a:srgbClr val="000000"/>
            </a:innerShdw>
          </a:effectLst>
          <a:scene3d>
            <a:camera prst="isometricOffAxis2Right">
              <a:rot lat="1080000" lon="17760000" rev="0"/>
            </a:camera>
            <a:lightRig rig="threePt" dir="t"/>
          </a:scene3d>
          <a:sp3d extrusionH="12700">
            <a:bevelT w="19050" h="177800"/>
            <a:bevelB/>
            <a:contourClr>
              <a:srgbClr val="0000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400" dirty="0"/>
              <a:t>AMC</a:t>
            </a: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3200" b="1" dirty="0"/>
              <a:t>Timing</a:t>
            </a:r>
          </a:p>
        </p:txBody>
      </p:sp>
      <p:sp>
        <p:nvSpPr>
          <p:cNvPr id="32" name="Pfeil nach links und oben 31"/>
          <p:cNvSpPr/>
          <p:nvPr/>
        </p:nvSpPr>
        <p:spPr bwMode="auto">
          <a:xfrm rot="5400000" flipH="1">
            <a:off x="304800" y="5257800"/>
            <a:ext cx="914400" cy="762000"/>
          </a:xfrm>
          <a:prstGeom prst="leftUpArrow">
            <a:avLst>
              <a:gd name="adj1" fmla="val 19083"/>
              <a:gd name="adj2" fmla="val 25000"/>
              <a:gd name="adj3" fmla="val 25000"/>
            </a:avLst>
          </a:prstGeom>
          <a:solidFill>
            <a:srgbClr val="00B8FF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Right">
              <a:rot lat="2185792" lon="14315163" rev="20783847"/>
            </a:camera>
            <a:lightRig rig="threePt" dir="t"/>
          </a:scene3d>
          <a:sp3d>
            <a:bevelT w="12700" h="95250"/>
          </a:sp3d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dirty="0">
              <a:ea typeface="+mn-ea"/>
            </a:endParaRPr>
          </a:p>
        </p:txBody>
      </p:sp>
      <p:sp>
        <p:nvSpPr>
          <p:cNvPr id="28696" name="Textfeld 32"/>
          <p:cNvSpPr txBox="1">
            <a:spLocks noChangeArrowheads="1"/>
          </p:cNvSpPr>
          <p:nvPr/>
        </p:nvSpPr>
        <p:spPr bwMode="auto">
          <a:xfrm>
            <a:off x="228600" y="57150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de-DE"/>
              <a:t>Central Timing</a:t>
            </a:r>
          </a:p>
        </p:txBody>
      </p:sp>
      <p:sp>
        <p:nvSpPr>
          <p:cNvPr id="34" name="Ovale Legende 33"/>
          <p:cNvSpPr/>
          <p:nvPr/>
        </p:nvSpPr>
        <p:spPr bwMode="auto">
          <a:xfrm>
            <a:off x="2057400" y="914400"/>
            <a:ext cx="2590800" cy="1219200"/>
          </a:xfrm>
          <a:prstGeom prst="wedgeEllipseCallout">
            <a:avLst>
              <a:gd name="adj1" fmla="val 39298"/>
              <a:gd name="adj2" fmla="val 68348"/>
            </a:avLst>
          </a:prstGeom>
          <a:solidFill>
            <a:srgbClr val="FEFFB7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ea typeface="+mn-ea"/>
              </a:rPr>
              <a:t>2 radial clocks per AMC,</a:t>
            </a:r>
            <a:br>
              <a:rPr lang="en-US" dirty="0">
                <a:solidFill>
                  <a:srgbClr val="000000"/>
                </a:solidFill>
                <a:ea typeface="+mn-ea"/>
              </a:rPr>
            </a:br>
            <a:r>
              <a:rPr lang="en-US" dirty="0">
                <a:solidFill>
                  <a:srgbClr val="000000"/>
                </a:solidFill>
                <a:ea typeface="+mn-ea"/>
              </a:rPr>
              <a:t>low jitter</a:t>
            </a:r>
          </a:p>
        </p:txBody>
      </p:sp>
      <p:sp>
        <p:nvSpPr>
          <p:cNvPr id="35" name="Ovale Legende 34"/>
          <p:cNvSpPr/>
          <p:nvPr/>
        </p:nvSpPr>
        <p:spPr bwMode="auto">
          <a:xfrm>
            <a:off x="1524000" y="4648200"/>
            <a:ext cx="2590800" cy="1320800"/>
          </a:xfrm>
          <a:prstGeom prst="wedgeEllipseCallout">
            <a:avLst>
              <a:gd name="adj1" fmla="val 11348"/>
              <a:gd name="adj2" fmla="val -87779"/>
            </a:avLst>
          </a:prstGeom>
          <a:solidFill>
            <a:srgbClr val="FEFFB7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tIns="0"/>
          <a:lstStyle/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ea typeface="+mn-ea"/>
              </a:rPr>
              <a:t>8 bussed lines,</a:t>
            </a:r>
            <a:br>
              <a:rPr lang="en-US" dirty="0">
                <a:solidFill>
                  <a:srgbClr val="000000"/>
                </a:solidFill>
                <a:ea typeface="+mn-ea"/>
              </a:rPr>
            </a:br>
            <a:r>
              <a:rPr lang="en-US" dirty="0">
                <a:solidFill>
                  <a:srgbClr val="000000"/>
                </a:solidFill>
                <a:ea typeface="+mn-ea"/>
              </a:rPr>
              <a:t>M-LVDS for</a:t>
            </a:r>
          </a:p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ea typeface="+mn-ea"/>
              </a:rPr>
              <a:t>Clocks, triggers, interlocks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106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Timing Module Prototype</a:t>
            </a:r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581400" y="6248400"/>
            <a:ext cx="3352800" cy="365125"/>
          </a:xfrm>
          <a:noFill/>
        </p:spPr>
        <p:txBody>
          <a:bodyPr/>
          <a:lstStyle/>
          <a:p>
            <a:r>
              <a:rPr lang="de-DE"/>
              <a:t>xTCA for Physics New Developments  R. Larsen, SLAC &amp; Kay Rehlich, DESY</a:t>
            </a:r>
            <a:endParaRPr lang="en-US" dirty="0"/>
          </a:p>
        </p:txBody>
      </p:sp>
      <p:sp>
        <p:nvSpPr>
          <p:cNvPr id="30724" name="Inhaltsplatzhalter 4"/>
          <p:cNvSpPr>
            <a:spLocks noGrp="1"/>
          </p:cNvSpPr>
          <p:nvPr>
            <p:ph idx="1"/>
          </p:nvPr>
        </p:nvSpPr>
        <p:spPr>
          <a:xfrm>
            <a:off x="292100" y="4267200"/>
            <a:ext cx="8610600" cy="1676400"/>
          </a:xfrm>
        </p:spPr>
        <p:txBody>
          <a:bodyPr/>
          <a:lstStyle/>
          <a:p>
            <a:pPr>
              <a:buFontTx/>
              <a:buNone/>
            </a:pPr>
            <a:r>
              <a:rPr lang="de-DE" sz="2400" smtClean="0"/>
              <a:t>Timing AMC (University of Stockholm)</a:t>
            </a:r>
          </a:p>
          <a:p>
            <a:r>
              <a:rPr lang="de-DE" sz="1600" smtClean="0"/>
              <a:t>Fiber optic links w/ drift compensation</a:t>
            </a:r>
          </a:p>
          <a:p>
            <a:r>
              <a:rPr lang="de-DE" sz="1600" smtClean="0"/>
              <a:t>ps stability</a:t>
            </a:r>
          </a:p>
          <a:p>
            <a:r>
              <a:rPr lang="de-DE" sz="1600" smtClean="0"/>
              <a:t>AMC module is receiver and transmitter</a:t>
            </a:r>
          </a:p>
          <a:p>
            <a:r>
              <a:rPr lang="de-DE" sz="1600" smtClean="0"/>
              <a:t>Clock, trigger and event distribution</a:t>
            </a:r>
          </a:p>
          <a:p>
            <a:pPr>
              <a:buFontTx/>
              <a:buNone/>
            </a:pPr>
            <a:endParaRPr lang="de-DE" smtClean="0"/>
          </a:p>
        </p:txBody>
      </p:sp>
      <p:pic>
        <p:nvPicPr>
          <p:cNvPr id="30725" name="Bild 3" descr="Timin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8077200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Bild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4114800"/>
            <a:ext cx="1371600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0"/>
            <a:ext cx="8610600" cy="1524000"/>
          </a:xfrm>
        </p:spPr>
        <p:txBody>
          <a:bodyPr/>
          <a:lstStyle/>
          <a:p>
            <a:r>
              <a:rPr lang="en-US" b="0" dirty="0" smtClean="0"/>
              <a:t>4. SLAC R&amp;D for ILC &amp; Main Linac Upgrade</a:t>
            </a:r>
            <a:br>
              <a:rPr lang="en-US" b="0" dirty="0" smtClean="0"/>
            </a:br>
            <a:endParaRPr lang="de-DE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685800"/>
          </a:xfrm>
        </p:spPr>
        <p:txBody>
          <a:bodyPr/>
          <a:lstStyle/>
          <a:p>
            <a:r>
              <a:rPr lang="de-DE" dirty="0" smtClean="0"/>
              <a:t>Current SLAC xTCA R&amp;D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ILC Funded R&amp;D</a:t>
            </a:r>
          </a:p>
          <a:p>
            <a:pPr lvl="1"/>
            <a:r>
              <a:rPr lang="de-DE" sz="2000" dirty="0" smtClean="0"/>
              <a:t>Develop µTCA </a:t>
            </a:r>
            <a:r>
              <a:rPr lang="de-DE" sz="2000" i="1" dirty="0" smtClean="0"/>
              <a:t>industry supported infrastructure</a:t>
            </a:r>
            <a:r>
              <a:rPr lang="de-DE" sz="2000" i="1" dirty="0" smtClean="0">
                <a:solidFill>
                  <a:srgbClr val="FF0000"/>
                </a:solidFill>
              </a:rPr>
              <a:t>*</a:t>
            </a:r>
            <a:r>
              <a:rPr lang="de-DE" sz="2000" i="1" dirty="0" smtClean="0"/>
              <a:t> </a:t>
            </a:r>
            <a:r>
              <a:rPr lang="de-DE" sz="2000" dirty="0" smtClean="0"/>
              <a:t>based on new standards</a:t>
            </a:r>
          </a:p>
          <a:p>
            <a:pPr lvl="2"/>
            <a:r>
              <a:rPr lang="de-DE" sz="1600" dirty="0" smtClean="0"/>
              <a:t>Shelf, Physics IO applications modules and RTMs, </a:t>
            </a:r>
          </a:p>
          <a:p>
            <a:pPr lvl="2"/>
            <a:r>
              <a:rPr lang="de-DE" sz="1600" dirty="0" smtClean="0"/>
              <a:t>Reference design</a:t>
            </a:r>
          </a:p>
          <a:p>
            <a:pPr lvl="2"/>
            <a:r>
              <a:rPr lang="de-DE" sz="1600" dirty="0" smtClean="0"/>
              <a:t>IPMI &amp; Power</a:t>
            </a:r>
          </a:p>
          <a:p>
            <a:pPr lvl="2"/>
            <a:r>
              <a:rPr lang="de-DE" sz="1600" dirty="0" smtClean="0"/>
              <a:t>Timing &amp; triggering support</a:t>
            </a:r>
          </a:p>
          <a:p>
            <a:pPr lvl="2">
              <a:buNone/>
            </a:pPr>
            <a:r>
              <a:rPr lang="de-DE" sz="1600" dirty="0" smtClean="0">
                <a:solidFill>
                  <a:srgbClr val="FF0000"/>
                </a:solidFill>
              </a:rPr>
              <a:t>* Components available from at least trwo vendors</a:t>
            </a:r>
          </a:p>
          <a:p>
            <a:pPr lvl="1"/>
            <a:r>
              <a:rPr lang="de-DE" sz="2000" dirty="0" smtClean="0"/>
              <a:t>Demonstrate managed platform on L-Band RF Test Stand</a:t>
            </a:r>
          </a:p>
          <a:p>
            <a:pPr lvl="2"/>
            <a:r>
              <a:rPr lang="de-DE" sz="1600" dirty="0" smtClean="0"/>
              <a:t>Klystron &amp; SC Cavity Coupler testing – joint with FNAL</a:t>
            </a:r>
          </a:p>
          <a:p>
            <a:pPr lvl="2"/>
            <a:r>
              <a:rPr lang="de-DE" sz="1600" dirty="0" smtClean="0"/>
              <a:t>Developed ATCA VME Adapter for VME interlocks (now dropped)</a:t>
            </a:r>
          </a:p>
          <a:p>
            <a:pPr lvl="2"/>
            <a:r>
              <a:rPr lang="de-DE" sz="1600" dirty="0" smtClean="0"/>
              <a:t>Developing MicroTCA interlock system to replace VME+RTMs with 1/3 number of boards</a:t>
            </a:r>
          </a:p>
          <a:p>
            <a:pPr lvl="2"/>
            <a:r>
              <a:rPr lang="de-DE" sz="1600" dirty="0" smtClean="0"/>
              <a:t>Interface new Marx Modulator embedded controls and diagnostics to µTCA interlock system</a:t>
            </a:r>
          </a:p>
          <a:p>
            <a:endParaRPr lang="de-DE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xTCA for Physics New Developments  R. Larsen, SLAC &amp; Kay Rehlich, DESY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228600" y="1524000"/>
            <a:ext cx="8610600" cy="1524000"/>
          </a:xfrm>
        </p:spPr>
        <p:txBody>
          <a:bodyPr/>
          <a:lstStyle/>
          <a:p>
            <a:r>
              <a:rPr lang="en-US" b="0" dirty="0" smtClean="0"/>
              <a:t>1. Background &amp; PICMG xTCA for Physics Initiative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xTCA for Physics New Developments  R. Larsen, SLAC &amp; Kay Rehlich, DESY</a:t>
            </a:r>
            <a:endParaRPr 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SLAC R&amp;D 2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610600" cy="4525963"/>
          </a:xfrm>
        </p:spPr>
        <p:txBody>
          <a:bodyPr/>
          <a:lstStyle/>
          <a:p>
            <a:r>
              <a:rPr lang="de-DE" dirty="0" smtClean="0"/>
              <a:t>Major Lab Controls Upgrade Initiative (new)</a:t>
            </a:r>
          </a:p>
          <a:p>
            <a:pPr lvl="1"/>
            <a:r>
              <a:rPr lang="de-DE" sz="2400" dirty="0" smtClean="0"/>
              <a:t>Upgrade Controls for entire 2-mile linac (Currently CAMAC w/ VME Distributed Overlay in LCLSI)</a:t>
            </a:r>
          </a:p>
          <a:p>
            <a:pPr lvl="1"/>
            <a:r>
              <a:rPr lang="de-DE" sz="2200" i="1" dirty="0" smtClean="0"/>
              <a:t>Phase I: </a:t>
            </a:r>
            <a:r>
              <a:rPr lang="de-DE" sz="2200" dirty="0" smtClean="0"/>
              <a:t>Pilot demonstration of single RF station and 40 ft of beamline instruments</a:t>
            </a:r>
          </a:p>
          <a:p>
            <a:pPr lvl="1"/>
            <a:r>
              <a:rPr lang="de-DE" sz="2200" i="1" dirty="0" smtClean="0"/>
              <a:t>Phase II: </a:t>
            </a:r>
            <a:r>
              <a:rPr lang="de-DE" sz="2200" dirty="0" smtClean="0"/>
              <a:t>Upgrade 80 RF stations for LCLSI and 80 more stations for LCLSII</a:t>
            </a:r>
          </a:p>
          <a:p>
            <a:pPr lvl="1"/>
            <a:r>
              <a:rPr lang="de-DE" sz="2400" dirty="0" smtClean="0"/>
              <a:t>LCLSII approved for construction by ~2015</a:t>
            </a:r>
          </a:p>
          <a:p>
            <a:pPr lvl="2"/>
            <a:r>
              <a:rPr lang="de-DE" sz="1800" dirty="0" smtClean="0"/>
              <a:t>Uses middle 10 Sectors of Linac, 80 RF Stations</a:t>
            </a:r>
          </a:p>
          <a:p>
            <a:pPr lvl="2"/>
            <a:r>
              <a:rPr lang="de-DE" sz="1800" i="1" dirty="0" smtClean="0">
                <a:solidFill>
                  <a:srgbClr val="FF0000"/>
                </a:solidFill>
              </a:rPr>
              <a:t>Convert all CAMAC instrumentation for  LCLS II</a:t>
            </a:r>
          </a:p>
          <a:p>
            <a:r>
              <a:rPr lang="de-DE" sz="2600" i="1" dirty="0" smtClean="0">
                <a:solidFill>
                  <a:srgbClr val="FF0000"/>
                </a:solidFill>
              </a:rPr>
              <a:t>Major Issue: Time and resources to develop µTCA solution</a:t>
            </a:r>
          </a:p>
          <a:p>
            <a:endParaRPr lang="de-DE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533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0" dirty="0" smtClean="0"/>
              <a:t>µTCA Station Node w/RF &amp; Interlocks</a:t>
            </a:r>
            <a:endParaRPr lang="en-US" b="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90600"/>
            <a:ext cx="6629400" cy="5154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1444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836863" y="6324600"/>
            <a:ext cx="3944937" cy="381000"/>
          </a:xfrm>
          <a:noFill/>
        </p:spPr>
        <p:txBody>
          <a:bodyPr/>
          <a:lstStyle/>
          <a:p>
            <a:r>
              <a:rPr lang="en-US" smtClean="0"/>
              <a:t>xTCA for Physics New Developments  R. Larsen, SLAC &amp; Kay Rehlich, DESY</a:t>
            </a:r>
            <a:endParaRPr lang="en-US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we ready for µTCA Prime Time? 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292100" y="1219200"/>
            <a:ext cx="8610600" cy="4953000"/>
          </a:xfrm>
        </p:spPr>
        <p:txBody>
          <a:bodyPr/>
          <a:lstStyle/>
          <a:p>
            <a:r>
              <a:rPr lang="en-US" sz="2800" dirty="0" smtClean="0"/>
              <a:t>Strategy of current ILC xTCA for Physics standards R&amp;D program</a:t>
            </a:r>
          </a:p>
          <a:p>
            <a:pPr lvl="1"/>
            <a:r>
              <a:rPr lang="en-US" sz="2400" dirty="0" smtClean="0"/>
              <a:t>Equip, train lab engineers to master µTCA </a:t>
            </a:r>
          </a:p>
          <a:p>
            <a:pPr lvl="1"/>
            <a:r>
              <a:rPr lang="en-US" sz="2400" dirty="0" smtClean="0"/>
              <a:t>Develop key infrastructure for controls, DAQ applications </a:t>
            </a:r>
          </a:p>
          <a:p>
            <a:pPr lvl="1"/>
            <a:r>
              <a:rPr lang="en-US" sz="2400" dirty="0" smtClean="0"/>
              <a:t>Procure industry prototypes for lab development</a:t>
            </a:r>
          </a:p>
          <a:p>
            <a:pPr lvl="1"/>
            <a:r>
              <a:rPr lang="en-US" sz="2400" dirty="0" smtClean="0"/>
              <a:t>Use R&amp;D funds, new upgrade opportunities to develop key modules with industry (XFEL model already working)</a:t>
            </a:r>
          </a:p>
          <a:p>
            <a:pPr lvl="1"/>
            <a:r>
              <a:rPr lang="en-US" sz="2400" dirty="0" smtClean="0"/>
              <a:t>Develop Reference Designs, hardware-software test environment including IPMI (Intelligent Platform Management Interface)</a:t>
            </a:r>
          </a:p>
          <a:p>
            <a:pPr lvl="1"/>
            <a:r>
              <a:rPr lang="en-US" sz="2400" dirty="0" smtClean="0"/>
              <a:t>Acquire engineering tools, invest in training programs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xTCA for Physics New Developments  R. Larsen, SLAC &amp; Kay Rehlich, DESY</a:t>
            </a:r>
            <a:endParaRPr lang="en-US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Strategy for Linac Upgrade Project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Collaborate to minimze development time, cost</a:t>
            </a:r>
          </a:p>
          <a:p>
            <a:pPr lvl="1"/>
            <a:r>
              <a:rPr lang="de-DE" sz="2400" dirty="0" smtClean="0"/>
              <a:t>Work w/ DESY &amp; other labs to develop </a:t>
            </a:r>
            <a:r>
              <a:rPr lang="de-DE" sz="2400" i="1" dirty="0" smtClean="0">
                <a:solidFill>
                  <a:srgbClr val="FF0000"/>
                </a:solidFill>
              </a:rPr>
              <a:t>&gt;/= 2 industry sources </a:t>
            </a:r>
            <a:r>
              <a:rPr lang="de-DE" sz="2400" dirty="0" smtClean="0"/>
              <a:t>for key infrastructure &amp; applications modules</a:t>
            </a:r>
          </a:p>
          <a:p>
            <a:pPr lvl="1"/>
            <a:r>
              <a:rPr lang="de-DE" sz="2400" dirty="0" smtClean="0"/>
              <a:t>Available now in Physics platform:</a:t>
            </a:r>
          </a:p>
          <a:p>
            <a:pPr lvl="2"/>
            <a:r>
              <a:rPr lang="de-DE" sz="2000" dirty="0" smtClean="0"/>
              <a:t>Shelves, power &amp; cooling, MCH, Processors (Schroff, Elma, PT, NAT, Kontron, ATMEL, Vadatech...)</a:t>
            </a:r>
          </a:p>
          <a:p>
            <a:pPr lvl="1"/>
            <a:r>
              <a:rPr lang="de-DE" sz="2400" dirty="0" smtClean="0"/>
              <a:t>In progress/discussion:</a:t>
            </a:r>
          </a:p>
          <a:p>
            <a:pPr lvl="2"/>
            <a:r>
              <a:rPr lang="de-DE" sz="2000" dirty="0" smtClean="0"/>
              <a:t>Timing modules* (DESY-Stockholm-Vendors TBD)</a:t>
            </a:r>
          </a:p>
          <a:p>
            <a:pPr lvl="2"/>
            <a:r>
              <a:rPr lang="de-DE" sz="2000" dirty="0" smtClean="0"/>
              <a:t>RF, BPM digitizers (DESY-Struck, SLAC-Vadatech)</a:t>
            </a:r>
          </a:p>
          <a:p>
            <a:pPr lvl="2"/>
            <a:r>
              <a:rPr lang="de-DE" sz="2000" dirty="0" smtClean="0"/>
              <a:t>Industry-Pack Adapters (2-3 IPs) (TEWS, Vadatech)</a:t>
            </a:r>
          </a:p>
          <a:p>
            <a:pPr lvl="2"/>
            <a:r>
              <a:rPr lang="de-DE" sz="2000" dirty="0" smtClean="0"/>
              <a:t>FPGA generic AMC w/ FMC Adapter (DESY-EMC, SLAC-Vadatech)</a:t>
            </a:r>
          </a:p>
          <a:p>
            <a:pPr lvl="3">
              <a:buNone/>
            </a:pPr>
            <a:r>
              <a:rPr lang="de-DE" sz="1800" i="1" dirty="0" smtClean="0"/>
              <a:t>* 3 versions: Tx-Rx, Tx, Rx</a:t>
            </a:r>
            <a:r>
              <a:rPr lang="de-DE" sz="1800" dirty="0" smtClean="0"/>
              <a:t>	</a:t>
            </a:r>
            <a:endParaRPr lang="de-DE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Generic AMC Solution Examples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xTCA for Physics New Developments  R. Larsen, SLAC &amp; Kay Rehlich, DESY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939800"/>
          <a:ext cx="91440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60194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GENERIC AMC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APPLICATION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RTM1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RTM2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RTM3</a:t>
                      </a:r>
                      <a:endParaRPr lang="de-DE" dirty="0"/>
                    </a:p>
                  </a:txBody>
                  <a:tcPr/>
                </a:tc>
              </a:tr>
              <a:tr h="888149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 Ch ADC-DAC 125 MSPS 16 bit</a:t>
                      </a:r>
                      <a:endParaRPr lang="de-D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LLRF Control</a:t>
                      </a:r>
                      <a:endParaRPr lang="de-D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Adapter to IPMI managed</a:t>
                      </a:r>
                      <a:r>
                        <a:rPr lang="de-D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downconverter</a:t>
                      </a:r>
                      <a:endParaRPr lang="de-D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Photodiodes</a:t>
                      </a:r>
                      <a:r>
                        <a:rPr lang="de-D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pulse shaper</a:t>
                      </a:r>
                      <a:endParaRPr lang="de-D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BPM calbration-</a:t>
                      </a:r>
                      <a:r>
                        <a:rPr lang="de-D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filter- gain</a:t>
                      </a:r>
                      <a:endParaRPr lang="de-D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88149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4 Ch ADC 125 MSPS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</a:rPr>
                        <a:t> 16 bit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BPM (2),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</a:rPr>
                        <a:t> Toroids (2)</a:t>
                      </a:r>
                    </a:p>
                    <a:p>
                      <a:pPr algn="ctr"/>
                      <a:r>
                        <a:rPr lang="de-DE" baseline="0" dirty="0" smtClean="0">
                          <a:solidFill>
                            <a:srgbClr val="FF0000"/>
                          </a:solidFill>
                        </a:rPr>
                        <a:t>BLEN (1)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Model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</a:rPr>
                        <a:t> 1 with minor options serves all (5)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88149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FPGA </a:t>
                      </a:r>
                      <a:r>
                        <a:rPr lang="de-D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DAMC2 </a:t>
                      </a:r>
                      <a:r>
                        <a:rPr lang="de-D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w/FMC</a:t>
                      </a:r>
                      <a:r>
                        <a:rPr lang="de-D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option</a:t>
                      </a:r>
                      <a:endParaRPr lang="de-D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Fast-slow</a:t>
                      </a:r>
                      <a:r>
                        <a:rPr lang="de-D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interlocks, opto TxRx</a:t>
                      </a:r>
                      <a:endParaRPr lang="de-D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Interlock</a:t>
                      </a:r>
                      <a:r>
                        <a:rPr lang="de-DE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 Analog</a:t>
                      </a:r>
                      <a:endParaRPr lang="de-D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Wire Scanner Analog</a:t>
                      </a:r>
                      <a:endParaRPr lang="de-D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Other</a:t>
                      </a:r>
                      <a:endParaRPr lang="de-DE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88149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FPGA Interlock w/20MSPS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</a:rPr>
                        <a:t> ADCs (in dsgn)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16/30 Fast/Slow interlocks mod-kly,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</a:rPr>
                        <a:t> vacuum...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2 KSPS ADCs, gain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</a:rPr>
                        <a:t> adjust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88149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3-IP Adapter Interface</a:t>
                      </a:r>
                      <a:endParaRPr lang="de-DE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Modulator</a:t>
                      </a:r>
                      <a:r>
                        <a:rPr lang="de-D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cntrl</a:t>
                      </a:r>
                    </a:p>
                    <a:p>
                      <a:pPr algn="ctr"/>
                      <a:r>
                        <a:rPr lang="de-D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Motor drivers</a:t>
                      </a:r>
                    </a:p>
                    <a:p>
                      <a:pPr algn="ctr"/>
                      <a:r>
                        <a:rPr lang="de-D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Readback</a:t>
                      </a:r>
                      <a:endParaRPr lang="de-DE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IO analog conditioning,</a:t>
                      </a:r>
                      <a:r>
                        <a:rPr lang="de-D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de-D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calibration</a:t>
                      </a:r>
                      <a:endParaRPr lang="de-DE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App</a:t>
                      </a:r>
                      <a:r>
                        <a:rPr lang="de-D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dependent</a:t>
                      </a:r>
                      <a:endParaRPr lang="de-DE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App</a:t>
                      </a:r>
                      <a:r>
                        <a:rPr lang="de-D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dependent</a:t>
                      </a:r>
                      <a:endParaRPr lang="de-DE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 smtClean="0"/>
              <a:t>Upgrade Strategy 2</a:t>
            </a:r>
            <a:endParaRPr lang="de-DE" b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800600"/>
          </a:xfrm>
        </p:spPr>
        <p:txBody>
          <a:bodyPr/>
          <a:lstStyle/>
          <a:p>
            <a:r>
              <a:rPr lang="de-DE" sz="2400" dirty="0" smtClean="0"/>
              <a:t>Develop linac RF section node in single 12-slot µTCA shelf including:</a:t>
            </a:r>
          </a:p>
          <a:p>
            <a:pPr lvl="1"/>
            <a:r>
              <a:rPr lang="de-DE" sz="2000" dirty="0" smtClean="0"/>
              <a:t>RF station downmix, digitize, FPGA processer, feedback, protection interlocks, klystron power supplies</a:t>
            </a:r>
          </a:p>
          <a:p>
            <a:pPr lvl="1"/>
            <a:r>
              <a:rPr lang="de-DE" sz="2000" dirty="0" smtClean="0"/>
              <a:t>Modulator, power supplies Enet interface</a:t>
            </a:r>
          </a:p>
          <a:p>
            <a:pPr lvl="1"/>
            <a:r>
              <a:rPr lang="de-DE" sz="2000" dirty="0" smtClean="0"/>
              <a:t>Profile Monitor Beam Length readout, control</a:t>
            </a:r>
          </a:p>
          <a:p>
            <a:pPr lvl="1"/>
            <a:r>
              <a:rPr lang="de-DE" sz="2000" dirty="0" smtClean="0"/>
              <a:t>Stripine, cavity BPMs</a:t>
            </a:r>
          </a:p>
          <a:p>
            <a:pPr lvl="1"/>
            <a:r>
              <a:rPr lang="de-DE" sz="2000" dirty="0" smtClean="0"/>
              <a:t>Toroids, Beam Containment Toroids</a:t>
            </a:r>
          </a:p>
          <a:p>
            <a:pPr lvl="1"/>
            <a:r>
              <a:rPr lang="de-DE" sz="2000" dirty="0" smtClean="0"/>
              <a:t>Vacuum gauge readout, pump control</a:t>
            </a:r>
          </a:p>
          <a:p>
            <a:pPr lvl="1"/>
            <a:r>
              <a:rPr lang="de-DE" sz="2000" dirty="0" smtClean="0"/>
              <a:t>Cable plant, adapters to RTM cables, rack cooling</a:t>
            </a:r>
          </a:p>
          <a:p>
            <a:pPr lvl="1"/>
            <a:r>
              <a:rPr lang="de-DE" sz="2000" dirty="0" smtClean="0"/>
              <a:t>Industry AMC payload modules w/ mostly lab-designed RTMs</a:t>
            </a:r>
          </a:p>
          <a:p>
            <a:r>
              <a:rPr lang="de-DE" sz="2400" dirty="0" smtClean="0"/>
              <a:t>Concentrate in-house engineering on subsystems</a:t>
            </a:r>
          </a:p>
          <a:p>
            <a:pPr lvl="1"/>
            <a:r>
              <a:rPr lang="de-DE" sz="2000" dirty="0" smtClean="0"/>
              <a:t>System design, RTM design, FPGA FW, SW &amp; EPICS design</a:t>
            </a:r>
            <a:endParaRPr lang="de-DE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Upgrade Proposal Status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876800"/>
          </a:xfrm>
        </p:spPr>
        <p:txBody>
          <a:bodyPr/>
          <a:lstStyle/>
          <a:p>
            <a:r>
              <a:rPr lang="de-DE" sz="2800" dirty="0" smtClean="0"/>
              <a:t>Presentation overall plan at management review late October 2010</a:t>
            </a:r>
          </a:p>
          <a:p>
            <a:pPr lvl="1"/>
            <a:r>
              <a:rPr lang="de-DE" sz="2400" dirty="0" smtClean="0"/>
              <a:t>First estimate resource loaded schedule submitted for pre-review</a:t>
            </a:r>
          </a:p>
          <a:p>
            <a:pPr lvl="1"/>
            <a:r>
              <a:rPr lang="de-DE" sz="2400" dirty="0" smtClean="0"/>
              <a:t>Engineering manpower, project managment team presonnel in development</a:t>
            </a:r>
          </a:p>
          <a:p>
            <a:pPr lvl="1"/>
            <a:r>
              <a:rPr lang="de-DE" sz="2400" dirty="0" smtClean="0"/>
              <a:t>xTCA experienced SW-FW engineers on board</a:t>
            </a:r>
          </a:p>
          <a:p>
            <a:r>
              <a:rPr lang="de-DE" sz="2800" dirty="0" smtClean="0"/>
              <a:t>Total Upgrade timetable in discussion</a:t>
            </a:r>
          </a:p>
          <a:p>
            <a:pPr lvl="1"/>
            <a:r>
              <a:rPr lang="de-DE" sz="2400" dirty="0" smtClean="0"/>
              <a:t>Several stages over 5-6 years for LCLS I &amp; II, HEP experiments using sectors 0-20 over next 4 years)</a:t>
            </a:r>
          </a:p>
          <a:p>
            <a:r>
              <a:rPr lang="de-DE" sz="2800" i="1" dirty="0" smtClean="0">
                <a:solidFill>
                  <a:srgbClr val="FF0000"/>
                </a:solidFill>
              </a:rPr>
              <a:t>Successful Lab-Industry Collaboration essential</a:t>
            </a:r>
            <a:endParaRPr lang="de-DE" sz="28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5. Summary Conclusions</a:t>
            </a:r>
            <a:br>
              <a:rPr lang="en-US" b="0" dirty="0" smtClean="0"/>
            </a:br>
            <a:endParaRPr lang="en-US" b="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724400"/>
          </a:xfrm>
        </p:spPr>
        <p:txBody>
          <a:bodyPr/>
          <a:lstStyle/>
          <a:p>
            <a:r>
              <a:rPr lang="de-DE" sz="2000" dirty="0" smtClean="0">
                <a:solidFill>
                  <a:srgbClr val="FF0000"/>
                </a:solidFill>
              </a:rPr>
              <a:t>The lab-industry collaboration will shortly submit spec ATCA3.8 &amp; MTCA.4 for PICMG approval</a:t>
            </a:r>
          </a:p>
          <a:p>
            <a:r>
              <a:rPr lang="de-DE" sz="2000" dirty="0" smtClean="0"/>
              <a:t>An addendum will be submitted for ATCA3.6 to cover timing distribution recommendations</a:t>
            </a:r>
          </a:p>
          <a:p>
            <a:r>
              <a:rPr lang="de-DE" sz="2000" dirty="0" smtClean="0">
                <a:solidFill>
                  <a:srgbClr val="FF0000"/>
                </a:solidFill>
              </a:rPr>
              <a:t>DESY has been instrumental in leading development and industry initiatives for key modules due to urgency of XFEL schedule</a:t>
            </a:r>
          </a:p>
          <a:p>
            <a:r>
              <a:rPr lang="de-DE" sz="2000" dirty="0" smtClean="0"/>
              <a:t>The PICMG community and industry members have contributed vital resources toward prototypes to make the standard possible </a:t>
            </a:r>
          </a:p>
          <a:p>
            <a:r>
              <a:rPr lang="de-DE" sz="2000" dirty="0" smtClean="0">
                <a:solidFill>
                  <a:srgbClr val="FF0000"/>
                </a:solidFill>
              </a:rPr>
              <a:t>SLAC-ILC has funded the international standards committees and introducing xTCA into the lab is underway</a:t>
            </a:r>
          </a:p>
          <a:p>
            <a:r>
              <a:rPr lang="de-DE" sz="2000" dirty="0" smtClean="0"/>
              <a:t>SLAC is hoping to gain aproval for a major linac upgrade program based on µTCA lab-industry accomplishments</a:t>
            </a:r>
          </a:p>
          <a:p>
            <a:r>
              <a:rPr lang="de-DE" sz="2000" dirty="0" smtClean="0">
                <a:solidFill>
                  <a:srgbClr val="FF0000"/>
                </a:solidFill>
              </a:rPr>
              <a:t>The continuation of the lab-industry standards  collaboration gives a strong basis for this proposal</a:t>
            </a:r>
            <a:endParaRPr lang="de-DE" sz="2000" dirty="0">
              <a:solidFill>
                <a:srgbClr val="FF0000"/>
              </a:solidFill>
            </a:endParaRP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xTCA for Physics New Developments  R. Larsen, SLAC &amp; Kay Rehlich, DESY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6. Acknowledgments</a:t>
            </a:r>
            <a:endParaRPr lang="de-DE" b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876800"/>
          </a:xfrm>
        </p:spPr>
        <p:txBody>
          <a:bodyPr/>
          <a:lstStyle/>
          <a:p>
            <a:r>
              <a:rPr lang="de-DE" sz="2800" dirty="0" smtClean="0"/>
              <a:t>The authors gratefully acknowledge:</a:t>
            </a:r>
          </a:p>
          <a:p>
            <a:pPr lvl="1"/>
            <a:r>
              <a:rPr lang="de-DE" sz="2400" dirty="0" smtClean="0"/>
              <a:t>The generous support of the entire PICMG management &amp; organization in hosting the physics work</a:t>
            </a:r>
          </a:p>
          <a:p>
            <a:pPr lvl="1"/>
            <a:r>
              <a:rPr lang="de-DE" sz="2400" dirty="0" smtClean="0"/>
              <a:t>The rich contributions from industry partners particularly key members of Schroff, ELMA, Positronix and Performance Technologies and others too numerous to mention</a:t>
            </a:r>
          </a:p>
          <a:p>
            <a:pPr lvl="1"/>
            <a:r>
              <a:rPr lang="de-DE" sz="2400" dirty="0" smtClean="0"/>
              <a:t>The enthusiastic key support of members of all the PICMG member labs, again too numerous to mention</a:t>
            </a:r>
          </a:p>
          <a:p>
            <a:pPr lvl="1"/>
            <a:r>
              <a:rPr lang="de-DE" sz="2400" dirty="0" smtClean="0"/>
              <a:t>The TWEPP 2010 Program Committee for promoting broad discussion of new standards for Physics and the importance of interlab-industry collaboration</a:t>
            </a:r>
            <a:endParaRPr lang="de-DE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0"/>
            <a:ext cx="8610600" cy="762000"/>
          </a:xfrm>
        </p:spPr>
        <p:txBody>
          <a:bodyPr/>
          <a:lstStyle/>
          <a:p>
            <a:r>
              <a:rPr lang="de-DE" b="0" dirty="0" smtClean="0"/>
              <a:t>Thanks for your attention!</a:t>
            </a:r>
            <a:endParaRPr lang="de-DE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xTCA for Physics New Developments  R. Larsen, SLAC &amp; Kay Rehlich, DESY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Background: ILC at SLAC, DESY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724400"/>
          </a:xfrm>
        </p:spPr>
        <p:txBody>
          <a:bodyPr/>
          <a:lstStyle/>
          <a:p>
            <a:r>
              <a:rPr lang="de-DE" sz="2000" dirty="0" smtClean="0"/>
              <a:t>ILC Snowmass 2005 </a:t>
            </a:r>
          </a:p>
          <a:p>
            <a:pPr lvl="1"/>
            <a:r>
              <a:rPr lang="de-DE" sz="1800" dirty="0" smtClean="0"/>
              <a:t>Proposed ATCA as model for ILC controls and beamline instrumentation systems</a:t>
            </a:r>
          </a:p>
          <a:p>
            <a:pPr lvl="1"/>
            <a:r>
              <a:rPr lang="de-DE" sz="1800" dirty="0" smtClean="0"/>
              <a:t>Based on simulation model showing ILC needed large improvements over </a:t>
            </a:r>
            <a:r>
              <a:rPr lang="de-DE" sz="1800" i="1" dirty="0" smtClean="0"/>
              <a:t>many</a:t>
            </a:r>
            <a:r>
              <a:rPr lang="de-DE" sz="1800" dirty="0" smtClean="0"/>
              <a:t> existing systems to achieve goal of 85% uptime</a:t>
            </a:r>
          </a:p>
          <a:p>
            <a:pPr lvl="1"/>
            <a:r>
              <a:rPr lang="de-DE" sz="1800" dirty="0" smtClean="0"/>
              <a:t>Led to pilot R&amp;D programs at SLAC for I&amp;C, magnet power supply systems, modulators, tunnel AC electrical systems, 2-tunnel design </a:t>
            </a:r>
          </a:p>
          <a:p>
            <a:pPr lvl="1"/>
            <a:r>
              <a:rPr lang="de-DE" sz="1800" dirty="0" smtClean="0"/>
              <a:t>Led to DESY proposals for ATCA (LLRF) and µTCA (Tunnel Controls) under XFEL</a:t>
            </a:r>
          </a:p>
          <a:p>
            <a:r>
              <a:rPr lang="de-DE" sz="2000" dirty="0" smtClean="0"/>
              <a:t>Joint formation of Standards Collaboration 2009</a:t>
            </a:r>
          </a:p>
          <a:p>
            <a:pPr lvl="1"/>
            <a:r>
              <a:rPr lang="de-DE" sz="1800" dirty="0" smtClean="0"/>
              <a:t>First ATCA Workshops at FNAL 2007 and Dresden 2008 </a:t>
            </a:r>
          </a:p>
          <a:p>
            <a:pPr lvl="1"/>
            <a:r>
              <a:rPr lang="de-DE" sz="1800" dirty="0" smtClean="0"/>
              <a:t>Led to formation of new PICMG standards collaboration for Physics May 09</a:t>
            </a:r>
          </a:p>
          <a:p>
            <a:pPr lvl="2"/>
            <a:r>
              <a:rPr lang="de-DE" sz="1400" dirty="0" smtClean="0"/>
              <a:t>Lab-Industry collaboration for new IO standards ATCA, µTCA</a:t>
            </a:r>
          </a:p>
          <a:p>
            <a:pPr lvl="2"/>
            <a:r>
              <a:rPr lang="de-DE" sz="1400" dirty="0" smtClean="0"/>
              <a:t>µTCA double-wide vastly improved analog design space</a:t>
            </a:r>
          </a:p>
          <a:p>
            <a:pPr lvl="2"/>
            <a:r>
              <a:rPr lang="de-DE" sz="1400" dirty="0" smtClean="0"/>
              <a:t>Timing and triggering extensions maintain PICMG industry base compatibility </a:t>
            </a:r>
          </a:p>
          <a:p>
            <a:endParaRPr lang="de-DE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xTCA for Physics New Developments  R. Larsen, SLAC &amp; Kay Rehlich, DESY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PICMG Physics Membership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9763" lvl="1" indent="-246063" eaLnBrk="1" hangingPunct="1">
              <a:buFont typeface="Wingdings 2" pitchFamily="18" charset="2"/>
              <a:buChar char=""/>
            </a:pPr>
            <a:r>
              <a:rPr lang="en-US" sz="2400" dirty="0" smtClean="0"/>
              <a:t>Lab members </a:t>
            </a:r>
          </a:p>
          <a:p>
            <a:pPr marL="1039813" lvl="2" indent="-246063" eaLnBrk="1" hangingPunct="1">
              <a:buFont typeface="Symbol" pitchFamily="18" charset="2"/>
              <a:buChar char="-"/>
            </a:pPr>
            <a:r>
              <a:rPr lang="en-US" sz="2000" dirty="0" smtClean="0"/>
              <a:t>Founding Members: </a:t>
            </a:r>
            <a:r>
              <a:rPr lang="en-US" sz="1800" dirty="0" smtClean="0">
                <a:solidFill>
                  <a:srgbClr val="FF0000"/>
                </a:solidFill>
              </a:rPr>
              <a:t>DESY, FNAL, IHEP, SLAC </a:t>
            </a:r>
          </a:p>
          <a:p>
            <a:pPr marL="1039813" lvl="2" indent="-246063" eaLnBrk="1" hangingPunct="1">
              <a:buFont typeface="Symbol" pitchFamily="18" charset="2"/>
              <a:buChar char="-"/>
            </a:pPr>
            <a:r>
              <a:rPr lang="en-US" sz="2000" dirty="0" smtClean="0"/>
              <a:t> Additional Lab Members: </a:t>
            </a:r>
            <a:r>
              <a:rPr lang="en-US" sz="2000" dirty="0" smtClean="0">
                <a:solidFill>
                  <a:srgbClr val="FF0000"/>
                </a:solidFill>
              </a:rPr>
              <a:t>IPFN Lisbon, ITER, CERN</a:t>
            </a:r>
          </a:p>
          <a:p>
            <a:pPr marL="639763" lvl="1" indent="-246063" eaLnBrk="1" hangingPunct="1">
              <a:buFont typeface="Wingdings 2" pitchFamily="18" charset="2"/>
              <a:buChar char=""/>
            </a:pPr>
            <a:r>
              <a:rPr lang="en-US" sz="2400" dirty="0" smtClean="0"/>
              <a:t>Industry Members</a:t>
            </a:r>
          </a:p>
          <a:p>
            <a:pPr marL="1039813" lvl="2" indent="-246063" eaLnBrk="1" hangingPunct="1">
              <a:buFont typeface="Symbol" pitchFamily="18" charset="2"/>
              <a:buChar char="-"/>
            </a:pPr>
            <a:r>
              <a:rPr lang="en-US" sz="2000" dirty="0" smtClean="0"/>
              <a:t>Founding Members</a:t>
            </a:r>
            <a:r>
              <a:rPr lang="en-US" sz="2000" dirty="0" smtClean="0">
                <a:solidFill>
                  <a:srgbClr val="FF0000"/>
                </a:solidFill>
              </a:rPr>
              <a:t>: Cypress Point Systems, Performance Technologies, Triple Ring Technologies</a:t>
            </a:r>
          </a:p>
          <a:p>
            <a:pPr marL="1039813" lvl="2" indent="-246063" eaLnBrk="1" hangingPunct="1">
              <a:buFont typeface="Symbol" pitchFamily="18" charset="2"/>
              <a:buChar char="-"/>
            </a:pPr>
            <a:r>
              <a:rPr lang="en-US" sz="2000" dirty="0" smtClean="0"/>
              <a:t>Additional Members: </a:t>
            </a:r>
            <a:r>
              <a:rPr lang="en-US" sz="2000" dirty="0" smtClean="0">
                <a:solidFill>
                  <a:srgbClr val="FF0000"/>
                </a:solidFill>
              </a:rPr>
              <a:t>~43 companies total</a:t>
            </a:r>
          </a:p>
          <a:p>
            <a:pPr marL="639763" lvl="1" indent="-246063" eaLnBrk="1" hangingPunct="1">
              <a:buFont typeface="Wingdings 2" pitchFamily="18" charset="2"/>
              <a:buChar char=""/>
            </a:pPr>
            <a:r>
              <a:rPr lang="en-US" sz="2400" dirty="0" smtClean="0"/>
              <a:t>Hardware Committee, Software Committee</a:t>
            </a:r>
          </a:p>
          <a:p>
            <a:pPr marL="1039813" lvl="2" indent="-246063" eaLnBrk="1" hangingPunct="1">
              <a:buFont typeface="Symbol" pitchFamily="18" charset="2"/>
              <a:buChar char="-"/>
            </a:pPr>
            <a:r>
              <a:rPr lang="en-US" sz="2000" dirty="0" smtClean="0"/>
              <a:t>See next slide</a:t>
            </a:r>
          </a:p>
          <a:p>
            <a:pPr marL="1039813" lvl="2" indent="-246063" eaLnBrk="1" hangingPunct="1">
              <a:buFontTx/>
              <a:buNone/>
            </a:pPr>
            <a:endParaRPr lang="en-US" dirty="0" smtClean="0"/>
          </a:p>
        </p:txBody>
      </p:sp>
      <p:sp>
        <p:nvSpPr>
          <p:cNvPr id="1229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xTCA for Physics New Developments  R. Larsen, SLAC &amp; Kay Rehlich, DESY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xTCA for Physics New Developments  R. Larsen, SLAC &amp; Kay Rehlich, DESY</a:t>
            </a:r>
          </a:p>
        </p:txBody>
      </p:sp>
      <p:pic>
        <p:nvPicPr>
          <p:cNvPr id="1433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8600"/>
            <a:ext cx="6705600" cy="5843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ATCA-MicroTCA Spec Family</a:t>
            </a:r>
            <a:endParaRPr lang="de-DE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xTCA for Physics New Developments  R. Larsen, SLAC &amp; Kay Rehlich, DESY</a:t>
            </a:r>
            <a:endParaRPr lang="en-US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17770"/>
            <a:ext cx="8229600" cy="4805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6106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PICMG Subcommittees &amp; Work Products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610600" cy="4800600"/>
          </a:xfrm>
        </p:spPr>
        <p:txBody>
          <a:bodyPr>
            <a:noAutofit/>
          </a:bodyPr>
          <a:lstStyle/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800" dirty="0" smtClean="0"/>
              <a:t>Coordinating Committee</a:t>
            </a:r>
          </a:p>
          <a:p>
            <a:pPr marL="1040130"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400" dirty="0" smtClean="0"/>
              <a:t>General community committee to suggest new work products, form teams for new lab-industry open-source standards extensions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800" dirty="0" smtClean="0"/>
              <a:t>Hardware Committee (Timing &amp; Synchronization): </a:t>
            </a:r>
          </a:p>
          <a:p>
            <a:pPr marL="1040130"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400" dirty="0" smtClean="0"/>
              <a:t>Goal: Hardware </a:t>
            </a:r>
            <a:r>
              <a:rPr lang="en-US" sz="1400" i="1" u="sng" dirty="0" smtClean="0"/>
              <a:t>extensions</a:t>
            </a:r>
            <a:r>
              <a:rPr lang="en-US" sz="1400" i="1" dirty="0" smtClean="0"/>
              <a:t> </a:t>
            </a:r>
            <a:r>
              <a:rPr lang="en-US" sz="1400" dirty="0" smtClean="0"/>
              <a:t>for both ATCA, µTCA (MTCA) </a:t>
            </a:r>
          </a:p>
          <a:p>
            <a:pPr marL="1040130"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400" dirty="0" smtClean="0"/>
              <a:t>Work Products: Mechanics for standard IO; AMC and RTM modules, precision timing and triggering distribution</a:t>
            </a:r>
          </a:p>
          <a:p>
            <a:pPr marL="1040130"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400" dirty="0" smtClean="0">
                <a:solidFill>
                  <a:srgbClr val="C00000"/>
                </a:solidFill>
              </a:rPr>
              <a:t>Chair R. Downing, Secretary V. Pavlicek, Editor R. Somes (meet weekly)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800" dirty="0" smtClean="0"/>
              <a:t>Software Committee (Architectures &amp; Protocols): </a:t>
            </a:r>
          </a:p>
          <a:p>
            <a:pPr marL="1040130"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400" dirty="0" smtClean="0"/>
              <a:t>Goal: Software </a:t>
            </a:r>
            <a:r>
              <a:rPr lang="en-US" sz="1400" i="1" u="sng" dirty="0" smtClean="0"/>
              <a:t>guidelines</a:t>
            </a:r>
            <a:r>
              <a:rPr lang="en-US" sz="1400" i="1" dirty="0" smtClean="0"/>
              <a:t> </a:t>
            </a:r>
            <a:r>
              <a:rPr lang="en-US" sz="1400" dirty="0" smtClean="0"/>
              <a:t>for high availability, interoperability</a:t>
            </a:r>
            <a:endParaRPr lang="en-US" sz="1400" i="1" dirty="0" smtClean="0"/>
          </a:p>
          <a:p>
            <a:pPr marL="1040130"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400" dirty="0" smtClean="0"/>
              <a:t>Work Products: Software design for high availability; standard management products such as HPM.1; generic real time application drivers; preferred practices; open source solutions for physics</a:t>
            </a:r>
          </a:p>
          <a:p>
            <a:pPr marL="1040130"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400" dirty="0" smtClean="0">
                <a:solidFill>
                  <a:srgbClr val="C00000"/>
                </a:solidFill>
              </a:rPr>
              <a:t>Chair S. Simrock. Secretary Gus Lowell, Editor R. Larsen (try to meet weekly)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800" dirty="0" smtClean="0"/>
              <a:t>Coordinating Committee</a:t>
            </a:r>
          </a:p>
          <a:p>
            <a:pPr marL="1040130"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400" dirty="0" smtClean="0"/>
              <a:t>Determine overall program, formation new subcommittees, work products</a:t>
            </a:r>
          </a:p>
          <a:p>
            <a:pPr marL="1040130"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1400" dirty="0" smtClean="0">
                <a:solidFill>
                  <a:srgbClr val="C00000"/>
                </a:solidFill>
              </a:rPr>
              <a:t>Chair Ray Larsen, Secretary Gus Lowell, Editor Zhen’An Liu (meet monthly as needed)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126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52800" y="6172200"/>
            <a:ext cx="3352800" cy="365125"/>
          </a:xfrm>
          <a:noFill/>
        </p:spPr>
        <p:txBody>
          <a:bodyPr/>
          <a:lstStyle/>
          <a:p>
            <a:r>
              <a:rPr lang="en-US" b="1" dirty="0" smtClean="0"/>
              <a:t>xTCA for Physics New Developments </a:t>
            </a:r>
          </a:p>
          <a:p>
            <a:r>
              <a:rPr lang="en-US" b="1" dirty="0" smtClean="0"/>
              <a:t>R. Larsen, SLAC &amp; Kay Rehlich, DESY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xTCA for Physics New Developments  R. Larsen, SLAC &amp; Kay Rehlich, DESY</a:t>
            </a:r>
            <a:endParaRPr lang="en-US" dirty="0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Products Deliverables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4876800"/>
          </a:xfrm>
        </p:spPr>
        <p:txBody>
          <a:bodyPr/>
          <a:lstStyle/>
          <a:p>
            <a:pPr marL="457200" indent="-457200"/>
            <a:r>
              <a:rPr lang="en-US" sz="2000" i="1" dirty="0" smtClean="0"/>
              <a:t>HW WG1 SOW reviewed in Committee June 8, 2009</a:t>
            </a:r>
          </a:p>
          <a:p>
            <a:pPr marL="838200" lvl="1" indent="-381000">
              <a:buNone/>
            </a:pPr>
            <a:r>
              <a:rPr lang="en-US" sz="1800" dirty="0" smtClean="0">
                <a:solidFill>
                  <a:srgbClr val="CC0000"/>
                </a:solidFill>
              </a:rPr>
              <a:t>1. Rear I/O</a:t>
            </a:r>
            <a:r>
              <a:rPr lang="en-US" sz="1800" dirty="0" smtClean="0"/>
              <a:t> for ATCA connectors, keying, e-keying</a:t>
            </a:r>
          </a:p>
          <a:p>
            <a:pPr marL="838200" lvl="1" indent="-381000">
              <a:buNone/>
            </a:pPr>
            <a:r>
              <a:rPr lang="en-US" sz="1800" dirty="0" smtClean="0">
                <a:solidFill>
                  <a:srgbClr val="C00000"/>
                </a:solidFill>
              </a:rPr>
              <a:t>2. IPMI</a:t>
            </a:r>
            <a:r>
              <a:rPr lang="en-US" sz="1800" dirty="0" smtClean="0"/>
              <a:t> for AMC RTM power, JTAG, hot swap</a:t>
            </a:r>
          </a:p>
          <a:p>
            <a:pPr marL="838200" lvl="1" indent="-381000">
              <a:buNone/>
            </a:pPr>
            <a:r>
              <a:rPr lang="en-US" sz="1800" dirty="0" smtClean="0"/>
              <a:t>3. µTCA double-wide AMC, µRTM, IPMI, power, JTAG, hot swap</a:t>
            </a:r>
          </a:p>
          <a:p>
            <a:pPr marL="438150" indent="-381000">
              <a:buFont typeface="Arial" pitchFamily="34" charset="0"/>
              <a:buChar char="•"/>
            </a:pPr>
            <a:r>
              <a:rPr lang="en-US" sz="2000" i="1" dirty="0" smtClean="0"/>
              <a:t>SW WG2 SOW Charter</a:t>
            </a:r>
          </a:p>
          <a:p>
            <a:pPr marL="914400" lvl="1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1800" dirty="0" smtClean="0"/>
              <a:t>Routing and Protocols</a:t>
            </a:r>
          </a:p>
          <a:p>
            <a:pPr marL="914400" lvl="1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1800" dirty="0" smtClean="0"/>
              <a:t>Latency </a:t>
            </a:r>
          </a:p>
          <a:p>
            <a:pPr marL="914400" lvl="1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1800" dirty="0" smtClean="0"/>
              <a:t>High Availability Software</a:t>
            </a:r>
          </a:p>
          <a:p>
            <a:pPr marL="914400" lvl="1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1800" dirty="0" smtClean="0"/>
              <a:t>System/Rack/Module Management</a:t>
            </a:r>
          </a:p>
          <a:p>
            <a:pPr marL="914400" lvl="1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1800" dirty="0" smtClean="0"/>
              <a:t>Operating Systems &amp; Infrastructure, processing &amp; Libraries</a:t>
            </a:r>
          </a:p>
          <a:p>
            <a:pPr marL="914400" lvl="1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1800" dirty="0" smtClean="0"/>
              <a:t>Processing and Operations Libraries</a:t>
            </a:r>
          </a:p>
          <a:p>
            <a:pPr marL="914400" lvl="1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1800" dirty="0" smtClean="0"/>
              <a:t>Common blocks APIs for processing, software-firmware mgmt</a:t>
            </a:r>
          </a:p>
          <a:p>
            <a:pPr marL="914400" lvl="1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1800" dirty="0" smtClean="0"/>
              <a:t>Auto-faílover software design</a:t>
            </a:r>
          </a:p>
          <a:p>
            <a:pPr>
              <a:lnSpc>
                <a:spcPct val="90000"/>
              </a:lnSpc>
              <a:defRPr/>
            </a:pPr>
            <a:r>
              <a:rPr lang="en-US" sz="2000" i="1" dirty="0" smtClean="0"/>
              <a:t>Reference Designs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800" dirty="0" smtClean="0"/>
              <a:t>Test all specifications with reference designs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800" dirty="0" smtClean="0"/>
              <a:t>Develop standard infrastructure toolkit for lab R&amp;D groups</a:t>
            </a:r>
          </a:p>
          <a:p>
            <a:pPr marL="51435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sz="1800" dirty="0" smtClean="0"/>
          </a:p>
          <a:p>
            <a:pPr marL="838200" lvl="1" indent="-381000">
              <a:buFont typeface="Arial" pitchFamily="34" charset="0"/>
              <a:buChar char="•"/>
            </a:pPr>
            <a:endParaRPr lang="en-US" sz="1800" i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2633</Words>
  <Application>Microsoft Macintosh PowerPoint</Application>
  <PresentationFormat>On-screen Show (4:3)</PresentationFormat>
  <Paragraphs>452</Paragraphs>
  <Slides>39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2_Default Design</vt:lpstr>
      <vt:lpstr>Application of New PICMG µTCA for Physics Specifications  to Accelerator Control</vt:lpstr>
      <vt:lpstr>Topics</vt:lpstr>
      <vt:lpstr>1. Background &amp; PICMG xTCA for Physics Initiative </vt:lpstr>
      <vt:lpstr>Background: ILC at SLAC, DESY</vt:lpstr>
      <vt:lpstr>PICMG Physics Membership</vt:lpstr>
      <vt:lpstr>Slide 6</vt:lpstr>
      <vt:lpstr>ATCA-MicroTCA Spec Family</vt:lpstr>
      <vt:lpstr>PICMG Subcommittees &amp; Work Products</vt:lpstr>
      <vt:lpstr>Work Products Deliverables</vt:lpstr>
      <vt:lpstr>2. Industry Developments to new Physics Standards</vt:lpstr>
      <vt:lpstr>Industry Developments for Physics</vt:lpstr>
      <vt:lpstr>MTCA Prototype Chassis, AMC, µRTM</vt:lpstr>
      <vt:lpstr>Slide 13</vt:lpstr>
      <vt:lpstr>ELMA 6 &amp; 12-Slot xTCA4Physics Shelves</vt:lpstr>
      <vt:lpstr>Slide 15</vt:lpstr>
      <vt:lpstr>Struck SIS 8300 RF Digitizer</vt:lpstr>
      <vt:lpstr>6-Payload Slots w/ Physics Backplanes</vt:lpstr>
      <vt:lpstr>6-Slot w/ 2-wide Modules</vt:lpstr>
      <vt:lpstr>Standard MCH in 2-wide Panel Detail</vt:lpstr>
      <vt:lpstr>3. DESY R&amp;D for XFEL Controls </vt:lpstr>
      <vt:lpstr>Slide 21</vt:lpstr>
      <vt:lpstr>Slide 22</vt:lpstr>
      <vt:lpstr>Slide 23</vt:lpstr>
      <vt:lpstr>Slide 24</vt:lpstr>
      <vt:lpstr>Slide 25</vt:lpstr>
      <vt:lpstr>MTCA Backplane Timing Distribution</vt:lpstr>
      <vt:lpstr>Timing Module Prototype</vt:lpstr>
      <vt:lpstr>4. SLAC R&amp;D for ILC &amp; Main Linac Upgrade </vt:lpstr>
      <vt:lpstr>Current SLAC xTCA R&amp;D</vt:lpstr>
      <vt:lpstr>SLAC R&amp;D 2</vt:lpstr>
      <vt:lpstr>µTCA Station Node w/RF &amp; Interlocks</vt:lpstr>
      <vt:lpstr>Are we ready for µTCA Prime Time? </vt:lpstr>
      <vt:lpstr>Strategy for Linac Upgrade Project</vt:lpstr>
      <vt:lpstr>Generic AMC Solution Examples</vt:lpstr>
      <vt:lpstr>Upgrade Strategy 2</vt:lpstr>
      <vt:lpstr>Upgrade Proposal Status</vt:lpstr>
      <vt:lpstr> 5. Summary Conclusions </vt:lpstr>
      <vt:lpstr>6. Acknowledgments</vt:lpstr>
      <vt:lpstr>Thanks for your attention!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mtlee</dc:creator>
  <cp:lastModifiedBy>TWEPP-10_12</cp:lastModifiedBy>
  <cp:revision>135</cp:revision>
  <dcterms:created xsi:type="dcterms:W3CDTF">2010-09-12T17:09:09Z</dcterms:created>
  <dcterms:modified xsi:type="dcterms:W3CDTF">2010-09-21T13:30:09Z</dcterms:modified>
</cp:coreProperties>
</file>