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87" r:id="rId1"/>
  </p:sldMasterIdLst>
  <p:notesMasterIdLst>
    <p:notesMasterId r:id="rId21"/>
  </p:notesMasterIdLst>
  <p:handoutMasterIdLst>
    <p:handoutMasterId r:id="rId22"/>
  </p:handoutMasterIdLst>
  <p:sldIdLst>
    <p:sldId id="256" r:id="rId2"/>
    <p:sldId id="277" r:id="rId3"/>
    <p:sldId id="258" r:id="rId4"/>
    <p:sldId id="269" r:id="rId5"/>
    <p:sldId id="260" r:id="rId6"/>
    <p:sldId id="261" r:id="rId7"/>
    <p:sldId id="262" r:id="rId8"/>
    <p:sldId id="263" r:id="rId9"/>
    <p:sldId id="265" r:id="rId10"/>
    <p:sldId id="266" r:id="rId11"/>
    <p:sldId id="268" r:id="rId12"/>
    <p:sldId id="270" r:id="rId13"/>
    <p:sldId id="267" r:id="rId14"/>
    <p:sldId id="271" r:id="rId15"/>
    <p:sldId id="272" r:id="rId16"/>
    <p:sldId id="273" r:id="rId17"/>
    <p:sldId id="279" r:id="rId18"/>
    <p:sldId id="274" r:id="rId19"/>
    <p:sldId id="276" r:id="rId2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A50021"/>
    <a:srgbClr val="FF0000"/>
    <a:srgbClr val="000080"/>
    <a:srgbClr val="FF33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47" autoAdjust="0"/>
    <p:restoredTop sz="79160" autoAdjust="0"/>
  </p:normalViewPr>
  <p:slideViewPr>
    <p:cSldViewPr>
      <p:cViewPr varScale="1">
        <p:scale>
          <a:sx n="61" d="100"/>
          <a:sy n="61" d="100"/>
        </p:scale>
        <p:origin x="-130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2088" y="-90"/>
      </p:cViewPr>
      <p:guideLst>
        <p:guide orient="horz" pos="2880"/>
        <p:guide pos="2160"/>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707387F-741F-43F0-9342-FF8B163F4798}" type="datetimeFigureOut">
              <a:rPr lang="zh-CN" altLang="en-US"/>
              <a:pPr>
                <a:defRPr/>
              </a:pPr>
              <a:t>2010/9/21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907CBDC-3160-49C1-AB7F-C4EE32B9B07A}" type="slidenum">
              <a:rPr lang="zh-CN" altLang="en-US"/>
              <a:pPr>
                <a:defRPr/>
              </a:pPr>
              <a:t>‹#›</a:t>
            </a:fld>
            <a:endParaRPr lang="zh-CN" altLang="en-US"/>
          </a:p>
        </p:txBody>
      </p:sp>
    </p:spTree>
    <p:extLst>
      <p:ext uri="{BB962C8B-B14F-4D97-AF65-F5344CB8AC3E}">
        <p14:creationId xmlns:p14="http://schemas.microsoft.com/office/powerpoint/2010/main" val="185283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13D05963-6FA0-4FE8-9AD6-C6F8BB1BEF09}" type="datetimeFigureOut">
              <a:rPr lang="en-US"/>
              <a:pPr>
                <a:defRPr/>
              </a:pPr>
              <a:t>9/21/2010</a:t>
            </a:fld>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376A3FC-54B7-4B51-9E95-5BAB6AAFA294}" type="slidenum">
              <a:rPr lang="en-US"/>
              <a:pPr>
                <a:defRPr/>
              </a:pPr>
              <a:t>‹#›</a:t>
            </a:fld>
            <a:endParaRPr lang="en-US"/>
          </a:p>
        </p:txBody>
      </p:sp>
    </p:spTree>
    <p:extLst>
      <p:ext uri="{BB962C8B-B14F-4D97-AF65-F5344CB8AC3E}">
        <p14:creationId xmlns:p14="http://schemas.microsoft.com/office/powerpoint/2010/main" val="1531536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ChangeArrowheads="1" noTextEdit="1"/>
          </p:cNvSpPr>
          <p:nvPr>
            <p:ph type="sldImg"/>
          </p:nvPr>
        </p:nvSpPr>
        <p:spPr>
          <a:ln/>
        </p:spPr>
      </p:sp>
      <p:sp>
        <p:nvSpPr>
          <p:cNvPr id="37890"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ChangeArrowheads="1" noTextEdit="1"/>
          </p:cNvSpPr>
          <p:nvPr>
            <p:ph type="sldImg"/>
          </p:nvPr>
        </p:nvSpPr>
        <p:spPr>
          <a:ln/>
        </p:spPr>
      </p:sp>
      <p:sp>
        <p:nvSpPr>
          <p:cNvPr id="39938"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ChangeArrowheads="1" noTextEdit="1"/>
          </p:cNvSpPr>
          <p:nvPr>
            <p:ph type="sldImg"/>
          </p:nvPr>
        </p:nvSpPr>
        <p:spPr>
          <a:ln/>
        </p:spPr>
      </p:sp>
      <p:sp>
        <p:nvSpPr>
          <p:cNvPr id="4198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ChangeArrowheads="1" noTextEdit="1"/>
          </p:cNvSpPr>
          <p:nvPr>
            <p:ph type="sldImg"/>
          </p:nvPr>
        </p:nvSpPr>
        <p:spPr>
          <a:ln/>
        </p:spPr>
      </p:sp>
      <p:sp>
        <p:nvSpPr>
          <p:cNvPr id="44034"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ChangeArrowheads="1" noTextEdit="1"/>
          </p:cNvSpPr>
          <p:nvPr>
            <p:ph type="sldImg"/>
          </p:nvPr>
        </p:nvSpPr>
        <p:spPr>
          <a:ln/>
        </p:spPr>
      </p:sp>
      <p:sp>
        <p:nvSpPr>
          <p:cNvPr id="46082"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ChangeArrowheads="1" noTextEdit="1"/>
          </p:cNvSpPr>
          <p:nvPr>
            <p:ph type="sldImg"/>
          </p:nvPr>
        </p:nvSpPr>
        <p:spPr>
          <a:ln/>
        </p:spPr>
      </p:sp>
      <p:sp>
        <p:nvSpPr>
          <p:cNvPr id="48130"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ChangeArrowheads="1" noTextEdit="1"/>
          </p:cNvSpPr>
          <p:nvPr>
            <p:ph type="sldImg"/>
          </p:nvPr>
        </p:nvSpPr>
        <p:spPr>
          <a:ln/>
        </p:spPr>
      </p:sp>
      <p:sp>
        <p:nvSpPr>
          <p:cNvPr id="50178"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ChangeArrowheads="1" noTextEdit="1"/>
          </p:cNvSpPr>
          <p:nvPr>
            <p:ph type="sldImg"/>
          </p:nvPr>
        </p:nvSpPr>
        <p:spPr>
          <a:ln/>
        </p:spPr>
      </p:sp>
      <p:sp>
        <p:nvSpPr>
          <p:cNvPr id="52226"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ChangeArrowheads="1" noTextEdit="1"/>
          </p:cNvSpPr>
          <p:nvPr>
            <p:ph type="sldImg"/>
          </p:nvPr>
        </p:nvSpPr>
        <p:spPr>
          <a:ln/>
        </p:spPr>
      </p:sp>
      <p:sp>
        <p:nvSpPr>
          <p:cNvPr id="56322"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
        <p:nvSpPr>
          <p:cNvPr id="24578"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
        <p:nvSpPr>
          <p:cNvPr id="2662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ChangeArrowheads="1" noTextEdit="1"/>
          </p:cNvSpPr>
          <p:nvPr>
            <p:ph type="sldImg"/>
          </p:nvPr>
        </p:nvSpPr>
        <p:spPr>
          <a:ln/>
        </p:spPr>
      </p:sp>
      <p:sp>
        <p:nvSpPr>
          <p:cNvPr id="28674"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ln/>
        </p:spPr>
      </p:sp>
      <p:sp>
        <p:nvSpPr>
          <p:cNvPr id="30722" name="Rectangle 3"/>
          <p:cNvSpPr>
            <a:spLocks noGrp="1" noChangeArrowheads="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F832B4DD-22C2-431B-A82D-3199D878B613}" type="datetime1">
              <a:rPr lang="en-US"/>
              <a:pPr>
                <a:defRPr/>
              </a:pPr>
              <a:t>9/21/2010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CC8A82D6-68D0-4D82-A836-2DCA0F9760D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97F955F9-89F5-4CE8-9993-51267027CEA1}" type="datetime1">
              <a:rPr lang="en-US"/>
              <a:pPr>
                <a:defRPr/>
              </a:pPr>
              <a:t>9/21/2010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AB5B7BFE-0AB6-4412-8D07-455F95F0C8ED}"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B8176BD4-2E41-4D7A-B0C1-9A0DF5426E9C}" type="datetime1">
              <a:rPr lang="en-US"/>
              <a:pPr>
                <a:defRPr/>
              </a:pPr>
              <a:t>9/21/2010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E681523B-DBD9-475A-8241-B1102016A5D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3B5C11A8-0B8D-44E8-B61E-12E44D5CB7D1}" type="datetime1">
              <a:rPr lang="en-US"/>
              <a:pPr>
                <a:defRPr/>
              </a:pPr>
              <a:t>9/21/2010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41297946-A4D0-433B-99F6-78055966B79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6A117973-6B24-4B42-B3C6-4B531B83FB8B}" type="datetime1">
              <a:rPr lang="en-US"/>
              <a:pPr>
                <a:defRPr/>
              </a:pPr>
              <a:t>9/21/2010</a:t>
            </a:fld>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91CF9DF9-CD87-47AE-9560-944BD78FA44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44CAA3F-74FC-4AC0-8EBB-126C89B79574}" type="datetime1">
              <a:rPr lang="en-US"/>
              <a:pPr>
                <a:defRPr/>
              </a:pPr>
              <a:t>9/21/2010</a:t>
            </a:fld>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31463AEF-2B61-4229-8B42-8F5D37FF385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AAE01889-D213-4726-A8F7-15FD7DFB1CA9}" type="datetime1">
              <a:rPr lang="en-US"/>
              <a:pPr>
                <a:defRPr/>
              </a:pPr>
              <a:t>9/21/2010</a:t>
            </a:fld>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D56C9883-D1B5-4D7E-84E0-D333E779F77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C97D80BC-66CE-4C78-B1DC-0276D37915D6}" type="datetime1">
              <a:rPr lang="en-US"/>
              <a:pPr>
                <a:defRPr/>
              </a:pPr>
              <a:t>9/21/2010</a:t>
            </a:fld>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8F2D94A3-1A90-4E9D-95F7-93BC7ED6FC9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8"/>
          <p:cNvSpPr>
            <a:spLocks noChangeArrowheads="1"/>
          </p:cNvSpPr>
          <p:nvPr userDrawn="1"/>
        </p:nvSpPr>
        <p:spPr bwMode="auto">
          <a:xfrm>
            <a:off x="0" y="912813"/>
            <a:ext cx="9144000" cy="46037"/>
          </a:xfrm>
          <a:prstGeom prst="rect">
            <a:avLst/>
          </a:prstGeom>
          <a:solidFill>
            <a:srgbClr val="0000FF"/>
          </a:solidFill>
          <a:ln w="9525">
            <a:noFill/>
            <a:miter lim="800000"/>
            <a:headEnd/>
            <a:tailEnd/>
          </a:ln>
          <a:effectLst/>
        </p:spPr>
        <p:txBody>
          <a:bodyPr wrap="none" anchor="ctr"/>
          <a:lstStyle/>
          <a:p>
            <a:pPr>
              <a:defRPr/>
            </a:pPr>
            <a:endParaRPr lang="en-US"/>
          </a:p>
        </p:txBody>
      </p:sp>
      <p:pic>
        <p:nvPicPr>
          <p:cNvPr id="3" name="Picture 23" descr="ATLAS_Transparent_Big01"/>
          <p:cNvPicPr>
            <a:picLocks noChangeAspect="1" noChangeArrowheads="1"/>
          </p:cNvPicPr>
          <p:nvPr userDrawn="1"/>
        </p:nvPicPr>
        <p:blipFill>
          <a:blip r:embed="rId2"/>
          <a:srcRect/>
          <a:stretch>
            <a:fillRect/>
          </a:stretch>
        </p:blipFill>
        <p:spPr bwMode="auto">
          <a:xfrm>
            <a:off x="8243888" y="0"/>
            <a:ext cx="900112" cy="1081088"/>
          </a:xfrm>
          <a:prstGeom prst="rect">
            <a:avLst/>
          </a:prstGeom>
          <a:solidFill>
            <a:schemeClr val="bg1"/>
          </a:solidFill>
          <a:ln w="9525">
            <a:noFill/>
            <a:miter lim="800000"/>
            <a:headEnd/>
            <a:tailEnd/>
          </a:ln>
        </p:spPr>
      </p:pic>
      <p:sp>
        <p:nvSpPr>
          <p:cNvPr id="4" name="Text Box 11"/>
          <p:cNvSpPr txBox="1">
            <a:spLocks noChangeArrowheads="1"/>
          </p:cNvSpPr>
          <p:nvPr userDrawn="1"/>
        </p:nvSpPr>
        <p:spPr bwMode="auto">
          <a:xfrm>
            <a:off x="2843212" y="6459538"/>
            <a:ext cx="4825132" cy="584775"/>
          </a:xfrm>
          <a:prstGeom prst="rect">
            <a:avLst/>
          </a:prstGeom>
          <a:noFill/>
          <a:ln w="9525">
            <a:noFill/>
            <a:miter lim="800000"/>
            <a:headEnd/>
            <a:tailEnd/>
          </a:ln>
          <a:effectLst/>
        </p:spPr>
        <p:txBody>
          <a:bodyPr wrap="square">
            <a:spAutoFit/>
          </a:bodyPr>
          <a:lstStyle/>
          <a:p>
            <a:r>
              <a:rPr lang="en-US" sz="1600" dirty="0" smtClean="0">
                <a:effectLst>
                  <a:outerShdw blurRad="38100" dist="38100" dir="2700000" algn="tl">
                    <a:srgbClr val="C0C0C0"/>
                  </a:outerShdw>
                </a:effectLst>
              </a:rPr>
              <a:t>20-24 </a:t>
            </a:r>
            <a:r>
              <a:rPr lang="en-US" sz="1600" dirty="0">
                <a:effectLst>
                  <a:outerShdw blurRad="38100" dist="38100" dir="2700000" algn="tl">
                    <a:srgbClr val="C0C0C0"/>
                  </a:outerShdw>
                </a:effectLst>
              </a:rPr>
              <a:t>September 2010, </a:t>
            </a:r>
            <a:r>
              <a:rPr lang="en-US" sz="1600" dirty="0" smtClean="0">
                <a:effectLst>
                  <a:outerShdw blurRad="38100" dist="38100" dir="2700000" algn="tl">
                    <a:srgbClr val="C0C0C0"/>
                  </a:outerShdw>
                </a:effectLst>
              </a:rPr>
              <a:t>TWEPP,</a:t>
            </a:r>
            <a:r>
              <a:rPr lang="en-US" sz="1600" baseline="0" dirty="0" smtClean="0">
                <a:effectLst>
                  <a:outerShdw blurRad="38100" dist="38100" dir="2700000" algn="tl">
                    <a:srgbClr val="C0C0C0"/>
                  </a:outerShdw>
                </a:effectLst>
              </a:rPr>
              <a:t> </a:t>
            </a:r>
            <a:r>
              <a:rPr lang="en-US" sz="1600" dirty="0" smtClean="0">
                <a:effectLst>
                  <a:outerShdw blurRad="38100" dist="38100" dir="2700000" algn="tl">
                    <a:srgbClr val="C0C0C0"/>
                  </a:outerShdw>
                </a:effectLst>
              </a:rPr>
              <a:t>Aachen, Germany</a:t>
            </a:r>
            <a:endParaRPr lang="en-US" sz="1600" dirty="0">
              <a:effectLst>
                <a:outerShdw blurRad="38100" dist="38100" dir="2700000" algn="tl">
                  <a:srgbClr val="C0C0C0"/>
                </a:outerShdw>
              </a:effectLst>
            </a:endParaRPr>
          </a:p>
          <a:p>
            <a:endParaRPr lang="en-US" sz="1600" dirty="0">
              <a:effectLst>
                <a:outerShdw blurRad="38100" dist="38100" dir="2700000" algn="tl">
                  <a:srgbClr val="C0C0C0"/>
                </a:outerShdw>
              </a:effectLst>
            </a:endParaRPr>
          </a:p>
        </p:txBody>
      </p:sp>
      <p:sp>
        <p:nvSpPr>
          <p:cNvPr id="5" name="Text Box 12"/>
          <p:cNvSpPr txBox="1">
            <a:spLocks noChangeArrowheads="1"/>
          </p:cNvSpPr>
          <p:nvPr userDrawn="1"/>
        </p:nvSpPr>
        <p:spPr bwMode="auto">
          <a:xfrm>
            <a:off x="179388" y="6462713"/>
            <a:ext cx="2354262" cy="336550"/>
          </a:xfrm>
          <a:prstGeom prst="rect">
            <a:avLst/>
          </a:prstGeom>
          <a:noFill/>
          <a:ln w="9525">
            <a:noFill/>
            <a:miter lim="800000"/>
            <a:headEnd/>
            <a:tailEnd/>
          </a:ln>
          <a:effectLst/>
        </p:spPr>
        <p:txBody>
          <a:bodyPr wrap="none">
            <a:spAutoFit/>
          </a:bodyPr>
          <a:lstStyle/>
          <a:p>
            <a:pPr>
              <a:defRPr/>
            </a:pPr>
            <a:r>
              <a:rPr lang="en-US" sz="1600" dirty="0">
                <a:effectLst>
                  <a:outerShdw blurRad="50800" dist="38100" dir="18900000" algn="bl" rotWithShape="0">
                    <a:prstClr val="black">
                      <a:alpha val="40000"/>
                    </a:prstClr>
                  </a:outerShdw>
                </a:effectLst>
              </a:rPr>
              <a:t>D. Gong@Physics.SMU</a:t>
            </a:r>
          </a:p>
        </p:txBody>
      </p:sp>
      <p:sp>
        <p:nvSpPr>
          <p:cNvPr id="6" name="Rectangle 4"/>
          <p:cNvSpPr>
            <a:spLocks noGrp="1" noChangeArrowheads="1"/>
          </p:cNvSpPr>
          <p:nvPr>
            <p:ph type="dt" sz="half" idx="10"/>
          </p:nvPr>
        </p:nvSpPr>
        <p:spPr/>
        <p:txBody>
          <a:bodyPr/>
          <a:lstStyle>
            <a:lvl1pPr>
              <a:defRPr/>
            </a:lvl1pPr>
          </a:lstStyle>
          <a:p>
            <a:pPr>
              <a:defRPr/>
            </a:pPr>
            <a:fld id="{7BDC77C3-5C86-4292-AADF-CE1FD2933E8F}" type="datetime1">
              <a:rPr lang="en-US"/>
              <a:pPr>
                <a:defRPr/>
              </a:pPr>
              <a:t>9/21/2010</a:t>
            </a:fld>
            <a:endParaRPr lang="en-US"/>
          </a:p>
        </p:txBody>
      </p:sp>
      <p:sp>
        <p:nvSpPr>
          <p:cNvPr id="7" name="Rectangle 6"/>
          <p:cNvSpPr>
            <a:spLocks noGrp="1" noChangeArrowheads="1"/>
          </p:cNvSpPr>
          <p:nvPr>
            <p:ph type="sldNum" sz="quarter" idx="11"/>
          </p:nvPr>
        </p:nvSpPr>
        <p:spPr/>
        <p:txBody>
          <a:bodyPr/>
          <a:lstStyle>
            <a:lvl1pPr>
              <a:defRPr>
                <a:effectLst/>
              </a:defRPr>
            </a:lvl1pPr>
          </a:lstStyle>
          <a:p>
            <a:pPr>
              <a:defRPr/>
            </a:pPr>
            <a:fld id="{DE1A6626-F780-43A6-AE59-92EA49FAD242}" type="slidenum">
              <a:rPr lang="en-US"/>
              <a:pPr>
                <a:defRPr/>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BAE6587-3314-47FF-B4B0-C73E1C756FBB}" type="datetime1">
              <a:rPr lang="en-US"/>
              <a:pPr>
                <a:defRPr/>
              </a:pPr>
              <a:t>9/21/2010</a:t>
            </a:fld>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349A6995-76A7-4D43-9FBD-56FC7706127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4F703AE-110E-4137-9C25-D14180E54F13}" type="datetime1">
              <a:rPr lang="en-US"/>
              <a:pPr>
                <a:defRPr/>
              </a:pPr>
              <a:t>9/21/2010</a:t>
            </a:fld>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33AE6D06-9ECE-4E1C-B417-B48B13B35DAA}"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7108" name="Rectangle 4"/>
          <p:cNvSpPr>
            <a:spLocks noGrp="1" noChangeArrowheads="1"/>
          </p:cNvSpPr>
          <p:nvPr>
            <p:ph type="dt" sz="half" idx="2"/>
          </p:nvPr>
        </p:nvSpPr>
        <p:spPr bwMode="auto">
          <a:xfrm>
            <a:off x="539750" y="6237288"/>
            <a:ext cx="2133600" cy="196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8511A71A-BF4F-42FE-87D7-ADDF8BB29D9E}" type="datetime1">
              <a:rPr lang="en-US"/>
              <a:pPr>
                <a:defRPr/>
              </a:pPr>
              <a:t>9/21/2010</a:t>
            </a:fld>
            <a:endParaRPr lang="en-US"/>
          </a:p>
        </p:txBody>
      </p:sp>
      <p:sp>
        <p:nvSpPr>
          <p:cNvPr id="47110" name="Rectangle 6"/>
          <p:cNvSpPr>
            <a:spLocks noGrp="1" noChangeArrowheads="1"/>
          </p:cNvSpPr>
          <p:nvPr>
            <p:ph type="sldNum" sz="quarter" idx="4"/>
          </p:nvPr>
        </p:nvSpPr>
        <p:spPr bwMode="auto">
          <a:xfrm>
            <a:off x="7451725" y="6462713"/>
            <a:ext cx="1547813"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50800" dist="38100" dir="18900000" algn="bl" rotWithShape="0">
                    <a:prstClr val="black">
                      <a:alpha val="40000"/>
                    </a:prstClr>
                  </a:outerShdw>
                </a:effectLst>
              </a:defRPr>
            </a:lvl1pPr>
          </a:lstStyle>
          <a:p>
            <a:pPr>
              <a:defRPr/>
            </a:pPr>
            <a:fld id="{59ABC9C3-B033-4AD3-A87A-8D61207792DE}" type="slidenum">
              <a:rPr lang="en-US"/>
              <a:pPr>
                <a:defRPr/>
              </a:pPr>
              <a:t>‹#›</a:t>
            </a:fld>
            <a:endParaRPr lang="en-US"/>
          </a:p>
        </p:txBody>
      </p:sp>
      <p:sp>
        <p:nvSpPr>
          <p:cNvPr id="47112" name="Rectangle 8"/>
          <p:cNvSpPr>
            <a:spLocks noChangeArrowheads="1"/>
          </p:cNvSpPr>
          <p:nvPr/>
        </p:nvSpPr>
        <p:spPr bwMode="auto">
          <a:xfrm>
            <a:off x="0" y="912813"/>
            <a:ext cx="9144000" cy="46037"/>
          </a:xfrm>
          <a:prstGeom prst="rect">
            <a:avLst/>
          </a:prstGeom>
          <a:solidFill>
            <a:srgbClr val="0000FF"/>
          </a:solidFill>
          <a:ln w="9525">
            <a:noFill/>
            <a:miter lim="800000"/>
            <a:headEnd/>
            <a:tailEnd/>
          </a:ln>
          <a:effectLst/>
        </p:spPr>
        <p:txBody>
          <a:bodyPr wrap="none" anchor="ctr"/>
          <a:lstStyle/>
          <a:p>
            <a:pPr>
              <a:defRPr/>
            </a:pPr>
            <a:endParaRPr lang="en-US"/>
          </a:p>
        </p:txBody>
      </p:sp>
      <p:pic>
        <p:nvPicPr>
          <p:cNvPr id="1031" name="Picture 23" descr="ATLAS_Transparent_Big01"/>
          <p:cNvPicPr>
            <a:picLocks noChangeAspect="1" noChangeArrowheads="1"/>
          </p:cNvPicPr>
          <p:nvPr/>
        </p:nvPicPr>
        <p:blipFill>
          <a:blip r:embed="rId13"/>
          <a:srcRect/>
          <a:stretch>
            <a:fillRect/>
          </a:stretch>
        </p:blipFill>
        <p:spPr bwMode="auto">
          <a:xfrm>
            <a:off x="8243888" y="0"/>
            <a:ext cx="900112" cy="1081088"/>
          </a:xfrm>
          <a:prstGeom prst="rect">
            <a:avLst/>
          </a:prstGeom>
          <a:solidFill>
            <a:schemeClr val="bg1"/>
          </a:solidFill>
          <a:ln w="9525">
            <a:noFill/>
            <a:miter lim="800000"/>
            <a:headEnd/>
            <a:tailEnd/>
          </a:ln>
        </p:spPr>
      </p:pic>
      <p:sp>
        <p:nvSpPr>
          <p:cNvPr id="47115" name="Text Box 11"/>
          <p:cNvSpPr txBox="1">
            <a:spLocks noChangeArrowheads="1"/>
          </p:cNvSpPr>
          <p:nvPr/>
        </p:nvSpPr>
        <p:spPr bwMode="auto">
          <a:xfrm>
            <a:off x="2843213" y="6459538"/>
            <a:ext cx="4032250" cy="581025"/>
          </a:xfrm>
          <a:prstGeom prst="rect">
            <a:avLst/>
          </a:prstGeom>
          <a:noFill/>
          <a:ln w="9525">
            <a:noFill/>
            <a:miter lim="800000"/>
            <a:headEnd/>
            <a:tailEnd/>
          </a:ln>
          <a:effectLst/>
        </p:spPr>
        <p:txBody>
          <a:bodyPr>
            <a:spAutoFit/>
          </a:bodyPr>
          <a:lstStyle/>
          <a:p>
            <a:pPr>
              <a:defRPr/>
            </a:pPr>
            <a:r>
              <a:rPr lang="en-US" sz="1600">
                <a:effectLst>
                  <a:outerShdw blurRad="50800" dist="38100" dir="18900000" algn="bl" rotWithShape="0">
                    <a:prstClr val="black">
                      <a:alpha val="40000"/>
                    </a:prstClr>
                  </a:outerShdw>
                </a:effectLst>
              </a:rPr>
              <a:t>23 September 2010, TWEPP, Aachen</a:t>
            </a:r>
          </a:p>
          <a:p>
            <a:pPr>
              <a:defRPr/>
            </a:pPr>
            <a:endParaRPr lang="en-US" sz="1600">
              <a:effectLst>
                <a:outerShdw blurRad="50800" dist="38100" dir="18900000" algn="bl" rotWithShape="0">
                  <a:prstClr val="black">
                    <a:alpha val="40000"/>
                  </a:prstClr>
                </a:outerShdw>
              </a:effectLst>
            </a:endParaRPr>
          </a:p>
        </p:txBody>
      </p:sp>
      <p:sp>
        <p:nvSpPr>
          <p:cNvPr id="47116" name="Text Box 12"/>
          <p:cNvSpPr txBox="1">
            <a:spLocks noChangeArrowheads="1"/>
          </p:cNvSpPr>
          <p:nvPr/>
        </p:nvSpPr>
        <p:spPr bwMode="auto">
          <a:xfrm>
            <a:off x="179388" y="6462713"/>
            <a:ext cx="2354262" cy="336550"/>
          </a:xfrm>
          <a:prstGeom prst="rect">
            <a:avLst/>
          </a:prstGeom>
          <a:noFill/>
          <a:ln w="9525">
            <a:noFill/>
            <a:miter lim="800000"/>
            <a:headEnd/>
            <a:tailEnd/>
          </a:ln>
          <a:effectLst/>
        </p:spPr>
        <p:txBody>
          <a:bodyPr wrap="none">
            <a:spAutoFit/>
          </a:bodyPr>
          <a:lstStyle/>
          <a:p>
            <a:pPr>
              <a:defRPr/>
            </a:pPr>
            <a:r>
              <a:rPr lang="en-US" sz="1600" dirty="0">
                <a:effectLst>
                  <a:outerShdw blurRad="50800" dist="38100" dir="18900000" algn="bl" rotWithShape="0">
                    <a:prstClr val="black">
                      <a:alpha val="40000"/>
                    </a:prstClr>
                  </a:outerShdw>
                </a:effectLst>
              </a:rPr>
              <a:t>D. Gong@Physics.SMU</a:t>
            </a:r>
          </a:p>
        </p:txBody>
      </p:sp>
    </p:spTree>
  </p:cSld>
  <p:clrMap bg1="lt1" tx1="dk1" bg2="lt2" tx2="dk2" accent1="accent1" accent2="accent2" accent3="accent3" accent4="accent4" accent5="accent5" accent6="accent6" hlink="hlink" folHlink="folHlink"/>
  <p:sldLayoutIdLst>
    <p:sldLayoutId id="2147483698" r:id="rId1"/>
    <p:sldLayoutId id="2147483697" r:id="rId2"/>
    <p:sldLayoutId id="2147483696" r:id="rId3"/>
    <p:sldLayoutId id="2147483695" r:id="rId4"/>
    <p:sldLayoutId id="2147483694" r:id="rId5"/>
    <p:sldLayoutId id="2147483693" r:id="rId6"/>
    <p:sldLayoutId id="2147483699" r:id="rId7"/>
    <p:sldLayoutId id="2147483692" r:id="rId8"/>
    <p:sldLayoutId id="2147483691" r:id="rId9"/>
    <p:sldLayoutId id="2147483690" r:id="rId10"/>
    <p:sldLayoutId id="214748368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1.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Number Placeholder 2"/>
          <p:cNvSpPr>
            <a:spLocks noGrp="1"/>
          </p:cNvSpPr>
          <p:nvPr>
            <p:ph type="sldNum" sz="quarter" idx="11"/>
          </p:nvPr>
        </p:nvSpPr>
        <p:spPr>
          <a:noFill/>
        </p:spPr>
        <p:txBody>
          <a:bodyPr/>
          <a:lstStyle/>
          <a:p>
            <a:fld id="{DA9FC5C7-D2A0-4D96-9EB1-3756200DB74E}" type="slidenum">
              <a:rPr lang="en-US" smtClean="0"/>
              <a:pPr/>
              <a:t>1</a:t>
            </a:fld>
            <a:endParaRPr lang="en-US" smtClean="0"/>
          </a:p>
        </p:txBody>
      </p:sp>
      <p:sp>
        <p:nvSpPr>
          <p:cNvPr id="15362" name="Rectangle 3"/>
          <p:cNvSpPr>
            <a:spLocks noGrp="1" noChangeArrowheads="1"/>
          </p:cNvSpPr>
          <p:nvPr>
            <p:ph type="subTitle" idx="4294967295"/>
          </p:nvPr>
        </p:nvSpPr>
        <p:spPr>
          <a:xfrm>
            <a:off x="0" y="3044825"/>
            <a:ext cx="9144000" cy="1752600"/>
          </a:xfrm>
        </p:spPr>
        <p:txBody>
          <a:bodyPr/>
          <a:lstStyle/>
          <a:p>
            <a:pPr marL="0" indent="0" algn="ctr" eaLnBrk="1" fontAlgn="ctr" hangingPunct="1">
              <a:buFontTx/>
              <a:buNone/>
            </a:pPr>
            <a:r>
              <a:rPr lang="en-US" altLang="zh-CN" sz="2400" dirty="0" err="1" smtClean="0">
                <a:latin typeface="Times New Roman" pitchFamily="18" charset="0"/>
                <a:ea typeface="宋体" pitchFamily="2" charset="-122"/>
              </a:rPr>
              <a:t>Datao</a:t>
            </a:r>
            <a:r>
              <a:rPr lang="en-US" altLang="zh-CN" sz="2400" dirty="0" smtClean="0">
                <a:latin typeface="Times New Roman" pitchFamily="18" charset="0"/>
                <a:ea typeface="宋体" pitchFamily="2" charset="-122"/>
              </a:rPr>
              <a:t> Gong</a:t>
            </a:r>
          </a:p>
          <a:p>
            <a:pPr marL="0" indent="0" algn="ctr" eaLnBrk="1" fontAlgn="ctr" hangingPunct="1">
              <a:buFontTx/>
              <a:buNone/>
            </a:pPr>
            <a:r>
              <a:rPr lang="en-US" altLang="zh-CN" sz="2400" dirty="0" smtClean="0">
                <a:latin typeface="Times New Roman" pitchFamily="18" charset="0"/>
                <a:ea typeface="宋体" pitchFamily="2" charset="-122"/>
              </a:rPr>
              <a:t>On behalf of the ATLAS Liquid Argon Calorimeter Group</a:t>
            </a:r>
          </a:p>
          <a:p>
            <a:pPr marL="0" indent="0" algn="ctr" eaLnBrk="1" fontAlgn="ctr" hangingPunct="1">
              <a:buFontTx/>
              <a:buNone/>
            </a:pPr>
            <a:r>
              <a:rPr lang="en-US" altLang="zh-CN" sz="2400" dirty="0" smtClean="0">
                <a:latin typeface="Times New Roman" pitchFamily="18" charset="0"/>
                <a:ea typeface="宋体" pitchFamily="2" charset="-122"/>
              </a:rPr>
              <a:t>Department of Physics, Southern Methodist University </a:t>
            </a:r>
          </a:p>
          <a:p>
            <a:pPr marL="0" indent="0" algn="ctr" eaLnBrk="1" fontAlgn="ctr" hangingPunct="1">
              <a:buFontTx/>
              <a:buNone/>
            </a:pPr>
            <a:r>
              <a:rPr lang="en-US" altLang="zh-CN" sz="2400" dirty="0" smtClean="0">
                <a:latin typeface="Times New Roman" pitchFamily="18" charset="0"/>
                <a:ea typeface="宋体" pitchFamily="2" charset="-122"/>
              </a:rPr>
              <a:t>Dallas Texas 75275, U.S.A.</a:t>
            </a:r>
          </a:p>
          <a:p>
            <a:pPr marL="0" indent="0" algn="ctr" eaLnBrk="1" fontAlgn="ctr" hangingPunct="1">
              <a:buFontTx/>
              <a:buNone/>
            </a:pPr>
            <a:r>
              <a:rPr lang="en-US" altLang="zh-CN" sz="2400" u="sng" dirty="0" smtClean="0">
                <a:solidFill>
                  <a:srgbClr val="0000FF"/>
                </a:solidFill>
                <a:latin typeface="Times New Roman" pitchFamily="18" charset="0"/>
                <a:ea typeface="宋体" pitchFamily="2" charset="-122"/>
              </a:rPr>
              <a:t>dtgong@physics.smu.edu</a:t>
            </a:r>
          </a:p>
        </p:txBody>
      </p:sp>
      <p:pic>
        <p:nvPicPr>
          <p:cNvPr id="15363" name="Rectangle 2"/>
          <p:cNvPicPr>
            <a:picLocks noChangeArrowheads="1"/>
          </p:cNvPicPr>
          <p:nvPr/>
        </p:nvPicPr>
        <p:blipFill>
          <a:blip r:embed="rId3"/>
          <a:srcRect/>
          <a:stretch>
            <a:fillRect/>
          </a:stretch>
        </p:blipFill>
        <p:spPr bwMode="auto">
          <a:xfrm>
            <a:off x="179388" y="908050"/>
            <a:ext cx="8785225" cy="2012950"/>
          </a:xfrm>
          <a:prstGeom prst="rect">
            <a:avLst/>
          </a:prstGeom>
          <a:noFill/>
          <a:ln w="9525">
            <a:noFill/>
            <a:miter lim="800000"/>
            <a:headEnd/>
            <a:tailEnd/>
          </a:ln>
        </p:spPr>
      </p:pic>
      <p:grpSp>
        <p:nvGrpSpPr>
          <p:cNvPr id="15364" name="组合 11"/>
          <p:cNvGrpSpPr>
            <a:grpSpLocks/>
          </p:cNvGrpSpPr>
          <p:nvPr/>
        </p:nvGrpSpPr>
        <p:grpSpPr bwMode="auto">
          <a:xfrm>
            <a:off x="2627313" y="5229225"/>
            <a:ext cx="3948112" cy="1081088"/>
            <a:chOff x="2568575" y="5227638"/>
            <a:chExt cx="3948113" cy="1081087"/>
          </a:xfrm>
        </p:grpSpPr>
        <p:pic>
          <p:nvPicPr>
            <p:cNvPr id="15367" name="Picture 4"/>
            <p:cNvPicPr>
              <a:picLocks noChangeAspect="1" noChangeArrowheads="1"/>
            </p:cNvPicPr>
            <p:nvPr/>
          </p:nvPicPr>
          <p:blipFill>
            <a:blip r:embed="rId4" cstate="print"/>
            <a:srcRect/>
            <a:stretch>
              <a:fillRect/>
            </a:stretch>
          </p:blipFill>
          <p:spPr bwMode="auto">
            <a:xfrm>
              <a:off x="2568575" y="5373688"/>
              <a:ext cx="2579688" cy="792162"/>
            </a:xfrm>
            <a:prstGeom prst="rect">
              <a:avLst/>
            </a:prstGeom>
            <a:noFill/>
            <a:ln w="9525">
              <a:noFill/>
              <a:miter lim="800000"/>
              <a:headEnd/>
              <a:tailEnd/>
            </a:ln>
          </p:spPr>
        </p:pic>
        <p:pic>
          <p:nvPicPr>
            <p:cNvPr id="15368" name="Picture 23" descr="ATLAS_Transparent_Big01"/>
            <p:cNvPicPr>
              <a:picLocks noChangeAspect="1" noChangeArrowheads="1"/>
            </p:cNvPicPr>
            <p:nvPr/>
          </p:nvPicPr>
          <p:blipFill>
            <a:blip r:embed="rId5"/>
            <a:srcRect/>
            <a:stretch>
              <a:fillRect/>
            </a:stretch>
          </p:blipFill>
          <p:spPr bwMode="auto">
            <a:xfrm>
              <a:off x="5616575" y="5227638"/>
              <a:ext cx="900113" cy="1081087"/>
            </a:xfrm>
            <a:prstGeom prst="rect">
              <a:avLst/>
            </a:prstGeom>
            <a:solidFill>
              <a:schemeClr val="bg1"/>
            </a:solidFill>
            <a:ln w="9525">
              <a:noFill/>
              <a:miter lim="800000"/>
              <a:headEnd/>
              <a:tailEnd/>
            </a:ln>
          </p:spPr>
        </p:pic>
      </p:grpSp>
      <p:sp>
        <p:nvSpPr>
          <p:cNvPr id="15365" name="Rectangle 6"/>
          <p:cNvSpPr>
            <a:spLocks noChangeArrowheads="1"/>
          </p:cNvSpPr>
          <p:nvPr/>
        </p:nvSpPr>
        <p:spPr bwMode="auto">
          <a:xfrm>
            <a:off x="0" y="0"/>
            <a:ext cx="9144000" cy="1052513"/>
          </a:xfrm>
          <a:prstGeom prst="rect">
            <a:avLst/>
          </a:prstGeom>
          <a:solidFill>
            <a:schemeClr val="bg1"/>
          </a:solidFill>
          <a:ln w="9525">
            <a:noFill/>
            <a:miter lim="800000"/>
            <a:headEnd/>
            <a:tailEnd/>
          </a:ln>
        </p:spPr>
        <p:txBody>
          <a:bodyPr wrap="none" anchor="ctr"/>
          <a:lstStyle/>
          <a:p>
            <a:endParaRPr lang="en-US"/>
          </a:p>
        </p:txBody>
      </p:sp>
      <p:sp>
        <p:nvSpPr>
          <p:cNvPr id="15366" name="Rectangle 7"/>
          <p:cNvSpPr>
            <a:spLocks noChangeArrowheads="1"/>
          </p:cNvSpPr>
          <p:nvPr/>
        </p:nvSpPr>
        <p:spPr bwMode="auto">
          <a:xfrm>
            <a:off x="0" y="6308725"/>
            <a:ext cx="9144000" cy="549275"/>
          </a:xfrm>
          <a:prstGeom prst="rect">
            <a:avLst/>
          </a:prstGeom>
          <a:solidFill>
            <a:schemeClr val="bg1"/>
          </a:solidFill>
          <a:ln w="9525">
            <a:noFill/>
            <a:miter lim="800000"/>
            <a:headEnd/>
            <a:tailEnd/>
          </a:ln>
        </p:spPr>
        <p:txBody>
          <a:bodyPr wrap="none" anchor="ctr"/>
          <a:lstStyle/>
          <a:p>
            <a:endParaRPr lang="en-US"/>
          </a:p>
        </p:txBody>
      </p:sp>
    </p:spTree>
  </p:cSld>
  <p:clrMapOvr>
    <a:masterClrMapping/>
  </p:clrMapOvr>
  <p:transition>
    <p:zo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3"/>
          <p:cNvSpPr>
            <a:spLocks noGrp="1" noChangeArrowheads="1"/>
          </p:cNvSpPr>
          <p:nvPr>
            <p:ph type="body" sz="half" idx="4294967295"/>
          </p:nvPr>
        </p:nvSpPr>
        <p:spPr>
          <a:xfrm>
            <a:off x="250824" y="1124744"/>
            <a:ext cx="4705225" cy="5040312"/>
          </a:xfrm>
          <a:solidFill>
            <a:schemeClr val="bg1"/>
          </a:solidFill>
        </p:spPr>
        <p:txBody>
          <a:bodyPr/>
          <a:lstStyle/>
          <a:p>
            <a:pPr marL="231775" indent="-231775" eaLnBrk="1" hangingPunct="1">
              <a:buFontTx/>
              <a:buNone/>
            </a:pPr>
            <a:r>
              <a:rPr lang="en-US" altLang="zh-CN" sz="2000" b="1" dirty="0" smtClean="0">
                <a:ea typeface="宋体" pitchFamily="2" charset="-122"/>
              </a:rPr>
              <a:t>Test setup:</a:t>
            </a:r>
          </a:p>
          <a:p>
            <a:pPr marL="231775" indent="-231775" eaLnBrk="1" hangingPunct="1"/>
            <a:r>
              <a:rPr lang="en-US" altLang="zh-CN" sz="1600" dirty="0" smtClean="0">
                <a:ea typeface="宋体" pitchFamily="2" charset="-122"/>
              </a:rPr>
              <a:t>200 MeV Proton beam at IUCF</a:t>
            </a:r>
          </a:p>
          <a:p>
            <a:pPr marL="231775" indent="-231775" eaLnBrk="1" hangingPunct="1"/>
            <a:r>
              <a:rPr lang="en-US" altLang="zh-CN" sz="1600" dirty="0" smtClean="0">
                <a:ea typeface="宋体" pitchFamily="2" charset="-122"/>
              </a:rPr>
              <a:t>Two LOCs1 chips (#6 and #12 ) inside the beam are running throughout the test</a:t>
            </a:r>
          </a:p>
          <a:p>
            <a:pPr marL="231775" indent="-231775" eaLnBrk="1" hangingPunct="1"/>
            <a:r>
              <a:rPr lang="en-US" altLang="zh-CN" sz="1600" dirty="0" smtClean="0">
                <a:ea typeface="宋体" pitchFamily="2" charset="-122"/>
              </a:rPr>
              <a:t>One LOCs1 chip (#9) works in shielded area as reference</a:t>
            </a:r>
          </a:p>
          <a:p>
            <a:pPr marL="231775" indent="-231775" eaLnBrk="1" hangingPunct="1"/>
            <a:r>
              <a:rPr lang="en-US" altLang="zh-CN" sz="1600" dirty="0" smtClean="0">
                <a:ea typeface="宋体" pitchFamily="2" charset="-122"/>
              </a:rPr>
              <a:t>SEE are checked by VBERT which is also shielded</a:t>
            </a:r>
            <a:endParaRPr lang="en-US" altLang="zh-CN" sz="1800" dirty="0" smtClean="0">
              <a:ea typeface="宋体" pitchFamily="2" charset="-122"/>
            </a:endParaRPr>
          </a:p>
          <a:p>
            <a:pPr marL="231775" indent="-231775" eaLnBrk="1" hangingPunct="1">
              <a:buFontTx/>
              <a:buNone/>
            </a:pPr>
            <a:r>
              <a:rPr lang="en-US" altLang="zh-CN" sz="2000" b="1" dirty="0" smtClean="0">
                <a:ea typeface="宋体" pitchFamily="2" charset="-122"/>
              </a:rPr>
              <a:t>Test results:</a:t>
            </a:r>
          </a:p>
          <a:p>
            <a:pPr marL="231775" indent="-231775" eaLnBrk="1" hangingPunct="1"/>
            <a:r>
              <a:rPr lang="en-US" altLang="zh-CN" sz="1600" dirty="0" smtClean="0">
                <a:ea typeface="宋体" pitchFamily="2" charset="-122"/>
              </a:rPr>
              <a:t>SEE: </a:t>
            </a:r>
            <a:r>
              <a:rPr lang="en-US" altLang="zh-CN" sz="1600" dirty="0">
                <a:ea typeface="宋体" pitchFamily="2" charset="-122"/>
              </a:rPr>
              <a:t> C</a:t>
            </a:r>
            <a:r>
              <a:rPr lang="en-US" altLang="zh-CN" sz="1600" dirty="0" smtClean="0">
                <a:ea typeface="宋体" pitchFamily="2" charset="-122"/>
              </a:rPr>
              <a:t>ross section is small. See next slide </a:t>
            </a:r>
          </a:p>
          <a:p>
            <a:pPr marL="231775" indent="-231775" eaLnBrk="1" hangingPunct="1"/>
            <a:r>
              <a:rPr lang="en-US" altLang="zh-CN" sz="1600" dirty="0" smtClean="0">
                <a:ea typeface="宋体" pitchFamily="2" charset="-122"/>
              </a:rPr>
              <a:t>TID: </a:t>
            </a:r>
          </a:p>
          <a:p>
            <a:pPr marL="231775" indent="-231775" eaLnBrk="1" hangingPunct="1">
              <a:buFontTx/>
              <a:buNone/>
            </a:pPr>
            <a:r>
              <a:rPr lang="en-US" altLang="zh-CN" sz="1600" dirty="0" smtClean="0">
                <a:ea typeface="宋体" pitchFamily="2" charset="-122"/>
              </a:rPr>
              <a:t>     1. Chips are functionally running during the beam test; </a:t>
            </a:r>
          </a:p>
          <a:p>
            <a:pPr marL="231775" indent="-231775" eaLnBrk="1" hangingPunct="1">
              <a:buFontTx/>
              <a:buNone/>
            </a:pPr>
            <a:r>
              <a:rPr lang="en-US" altLang="zh-CN" sz="1600" dirty="0" smtClean="0">
                <a:ea typeface="宋体" pitchFamily="2" charset="-122"/>
              </a:rPr>
              <a:t>     2. No bit error is observed after beam test; </a:t>
            </a:r>
          </a:p>
          <a:p>
            <a:pPr marL="231775" indent="-231775" eaLnBrk="1" hangingPunct="1">
              <a:buFontTx/>
              <a:buNone/>
            </a:pPr>
            <a:r>
              <a:rPr lang="en-US" altLang="zh-CN" sz="1600" dirty="0" smtClean="0">
                <a:ea typeface="宋体" pitchFamily="2" charset="-122"/>
              </a:rPr>
              <a:t>     3. Total power supply currents change less than 6% during the irradiation. </a:t>
            </a:r>
          </a:p>
          <a:p>
            <a:pPr marL="231775" indent="-231775" eaLnBrk="1" hangingPunct="1">
              <a:lnSpc>
                <a:spcPct val="80000"/>
              </a:lnSpc>
              <a:buFont typeface="Wingdings" pitchFamily="2" charset="2"/>
              <a:buNone/>
            </a:pPr>
            <a:endParaRPr lang="en-US" altLang="zh-CN" sz="1800" dirty="0" smtClean="0">
              <a:ea typeface="宋体" pitchFamily="2" charset="-122"/>
            </a:endParaRPr>
          </a:p>
        </p:txBody>
      </p:sp>
      <p:pic>
        <p:nvPicPr>
          <p:cNvPr id="36877" name="Picture 13" descr="LOCs1_RADIDD"/>
          <p:cNvPicPr>
            <a:picLocks noChangeAspect="1" noChangeArrowheads="1"/>
          </p:cNvPicPr>
          <p:nvPr/>
        </p:nvPicPr>
        <p:blipFill>
          <a:blip r:embed="rId3"/>
          <a:srcRect/>
          <a:stretch>
            <a:fillRect/>
          </a:stretch>
        </p:blipFill>
        <p:spPr bwMode="auto">
          <a:xfrm>
            <a:off x="4645025" y="3933825"/>
            <a:ext cx="4391025" cy="2359025"/>
          </a:xfrm>
          <a:prstGeom prst="rect">
            <a:avLst/>
          </a:prstGeom>
          <a:noFill/>
        </p:spPr>
      </p:pic>
      <p:sp>
        <p:nvSpPr>
          <p:cNvPr id="36870" name="Slide Number Placeholder 2"/>
          <p:cNvSpPr>
            <a:spLocks noGrp="1"/>
          </p:cNvSpPr>
          <p:nvPr>
            <p:ph type="sldNum" sz="quarter" idx="11"/>
          </p:nvPr>
        </p:nvSpPr>
        <p:spPr>
          <a:noFill/>
        </p:spPr>
        <p:txBody>
          <a:bodyPr/>
          <a:lstStyle/>
          <a:p>
            <a:fld id="{C164B7CC-8EC8-4245-9218-05A46834D8B1}" type="slidenum">
              <a:rPr lang="en-US" smtClean="0"/>
              <a:pPr/>
              <a:t>10</a:t>
            </a:fld>
            <a:endParaRPr lang="en-US" dirty="0" smtClean="0"/>
          </a:p>
        </p:txBody>
      </p:sp>
      <p:pic>
        <p:nvPicPr>
          <p:cNvPr id="36872" name="Picture 1" descr="C:\Users\00023880\My Work\ATALS Work\R &amp; D\LoC\RadTest\IUCFJune2010\testsetup.jpg"/>
          <p:cNvPicPr>
            <a:picLocks noChangeAspect="1" noChangeArrowheads="1"/>
          </p:cNvPicPr>
          <p:nvPr/>
        </p:nvPicPr>
        <p:blipFill>
          <a:blip r:embed="rId4"/>
          <a:srcRect/>
          <a:stretch>
            <a:fillRect/>
          </a:stretch>
        </p:blipFill>
        <p:spPr bwMode="auto">
          <a:xfrm>
            <a:off x="4598988" y="1125538"/>
            <a:ext cx="4387850" cy="2397125"/>
          </a:xfrm>
          <a:prstGeom prst="rect">
            <a:avLst/>
          </a:prstGeom>
          <a:noFill/>
          <a:ln w="9525">
            <a:noFill/>
            <a:miter lim="800000"/>
            <a:headEnd/>
            <a:tailEnd/>
          </a:ln>
        </p:spPr>
      </p:pic>
      <p:sp>
        <p:nvSpPr>
          <p:cNvPr id="36873" name="Rectangle 5"/>
          <p:cNvSpPr>
            <a:spLocks noChangeArrowheads="1"/>
          </p:cNvSpPr>
          <p:nvPr/>
        </p:nvSpPr>
        <p:spPr bwMode="auto">
          <a:xfrm>
            <a:off x="304800" y="260350"/>
            <a:ext cx="5507038"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Proton beam test at IUCF</a:t>
            </a:r>
          </a:p>
        </p:txBody>
      </p:sp>
      <p:sp>
        <p:nvSpPr>
          <p:cNvPr id="36874" name="Text Box 11"/>
          <p:cNvSpPr txBox="1">
            <a:spLocks noChangeArrowheads="1"/>
          </p:cNvSpPr>
          <p:nvPr/>
        </p:nvSpPr>
        <p:spPr bwMode="auto">
          <a:xfrm>
            <a:off x="5651500" y="3789363"/>
            <a:ext cx="1314450" cy="366712"/>
          </a:xfrm>
          <a:prstGeom prst="rect">
            <a:avLst/>
          </a:prstGeom>
          <a:noFill/>
          <a:ln w="9525">
            <a:noFill/>
            <a:miter lim="800000"/>
            <a:headEnd/>
            <a:tailEnd/>
          </a:ln>
        </p:spPr>
        <p:txBody>
          <a:bodyPr wrap="none">
            <a:spAutoFit/>
          </a:bodyPr>
          <a:lstStyle/>
          <a:p>
            <a:r>
              <a:rPr lang="en-US" dirty="0"/>
              <a:t>Beam Stop</a:t>
            </a:r>
          </a:p>
        </p:txBody>
      </p:sp>
      <p:sp>
        <p:nvSpPr>
          <p:cNvPr id="36875" name="Line 12"/>
          <p:cNvSpPr>
            <a:spLocks noChangeShapeType="1"/>
          </p:cNvSpPr>
          <p:nvPr/>
        </p:nvSpPr>
        <p:spPr bwMode="auto">
          <a:xfrm>
            <a:off x="6659563" y="4149725"/>
            <a:ext cx="288925" cy="935038"/>
          </a:xfrm>
          <a:prstGeom prst="line">
            <a:avLst/>
          </a:prstGeom>
          <a:noFill/>
          <a:ln w="31750">
            <a:solidFill>
              <a:srgbClr val="0000FF"/>
            </a:solidFill>
            <a:round/>
            <a:headEnd/>
            <a:tailEnd type="triangle" w="med" len="med"/>
          </a:ln>
        </p:spPr>
        <p:txBody>
          <a:bodyPr/>
          <a:lstStyle/>
          <a:p>
            <a:endParaRPr lang="en-US"/>
          </a:p>
        </p:txBody>
      </p:sp>
    </p:spTree>
  </p:cSld>
  <p:clrMapOvr>
    <a:masterClrMapping/>
  </p:clrMapOvr>
  <p:transition>
    <p:cover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6602" y="3083355"/>
            <a:ext cx="4681728" cy="3174965"/>
          </a:xfrm>
          <a:prstGeom prst="rect">
            <a:avLst/>
          </a:prstGeom>
        </p:spPr>
      </p:pic>
      <p:sp>
        <p:nvSpPr>
          <p:cNvPr id="38913" name="Slide Number Placeholder 2"/>
          <p:cNvSpPr>
            <a:spLocks noGrp="1"/>
          </p:cNvSpPr>
          <p:nvPr>
            <p:ph type="sldNum" sz="quarter" idx="11"/>
          </p:nvPr>
        </p:nvSpPr>
        <p:spPr>
          <a:noFill/>
        </p:spPr>
        <p:txBody>
          <a:bodyPr/>
          <a:lstStyle/>
          <a:p>
            <a:fld id="{07755C8D-EE53-4BFC-BDB0-DE2EC7B8EBD2}" type="slidenum">
              <a:rPr lang="en-US" smtClean="0"/>
              <a:pPr/>
              <a:t>11</a:t>
            </a:fld>
            <a:endParaRPr lang="en-US" smtClean="0"/>
          </a:p>
        </p:txBody>
      </p:sp>
      <p:sp>
        <p:nvSpPr>
          <p:cNvPr id="38914" name="Rectangle 5"/>
          <p:cNvSpPr>
            <a:spLocks noChangeArrowheads="1"/>
          </p:cNvSpPr>
          <p:nvPr/>
        </p:nvSpPr>
        <p:spPr bwMode="auto">
          <a:xfrm>
            <a:off x="304800" y="260350"/>
            <a:ext cx="3186113"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SEE analysis</a:t>
            </a:r>
          </a:p>
        </p:txBody>
      </p:sp>
      <p:sp>
        <p:nvSpPr>
          <p:cNvPr id="38916" name="Text Box 16"/>
          <p:cNvSpPr txBox="1">
            <a:spLocks noChangeArrowheads="1"/>
          </p:cNvSpPr>
          <p:nvPr/>
        </p:nvSpPr>
        <p:spPr bwMode="auto">
          <a:xfrm>
            <a:off x="519113" y="2513013"/>
            <a:ext cx="1676400" cy="366712"/>
          </a:xfrm>
          <a:prstGeom prst="rect">
            <a:avLst/>
          </a:prstGeom>
          <a:noFill/>
          <a:ln w="9525">
            <a:noFill/>
            <a:miter lim="800000"/>
            <a:headEnd/>
            <a:tailEnd/>
          </a:ln>
        </p:spPr>
        <p:txBody>
          <a:bodyPr>
            <a:spAutoFit/>
          </a:bodyPr>
          <a:lstStyle/>
          <a:p>
            <a:endParaRPr lang="en-US"/>
          </a:p>
        </p:txBody>
      </p:sp>
      <p:sp>
        <p:nvSpPr>
          <p:cNvPr id="38917" name="Rectangle 3"/>
          <p:cNvSpPr>
            <a:spLocks noChangeArrowheads="1"/>
          </p:cNvSpPr>
          <p:nvPr/>
        </p:nvSpPr>
        <p:spPr bwMode="auto">
          <a:xfrm>
            <a:off x="222418" y="1110070"/>
            <a:ext cx="4272772" cy="4968875"/>
          </a:xfrm>
          <a:prstGeom prst="rect">
            <a:avLst/>
          </a:prstGeom>
          <a:solidFill>
            <a:schemeClr val="bg1"/>
          </a:solidFill>
          <a:ln w="9525">
            <a:noFill/>
            <a:miter lim="800000"/>
            <a:headEnd/>
            <a:tailEnd/>
          </a:ln>
        </p:spPr>
        <p:txBody>
          <a:bodyPr/>
          <a:lstStyle/>
          <a:p>
            <a:pPr marL="177800" indent="-177800">
              <a:spcBef>
                <a:spcPct val="20000"/>
              </a:spcBef>
            </a:pPr>
            <a:r>
              <a:rPr lang="en-US" altLang="zh-CN" sz="2000" dirty="0">
                <a:ea typeface="宋体" pitchFamily="2" charset="-122"/>
              </a:rPr>
              <a:t>Two types SEE errors observed:</a:t>
            </a:r>
          </a:p>
          <a:p>
            <a:pPr marL="177800" indent="-177800">
              <a:spcBef>
                <a:spcPct val="20000"/>
              </a:spcBef>
              <a:buFontTx/>
              <a:buChar char="•"/>
            </a:pPr>
            <a:r>
              <a:rPr lang="en-US" altLang="zh-CN" sz="2000" b="1" dirty="0">
                <a:ea typeface="宋体" pitchFamily="2" charset="-122"/>
              </a:rPr>
              <a:t>Single bit errors</a:t>
            </a:r>
          </a:p>
          <a:p>
            <a:pPr marL="585788" lvl="1" indent="-234950">
              <a:spcBef>
                <a:spcPct val="20000"/>
              </a:spcBef>
              <a:buFont typeface="Wingdings" pitchFamily="2" charset="2"/>
              <a:buChar char="§"/>
            </a:pPr>
            <a:r>
              <a:rPr lang="en-US" altLang="zh-CN" sz="1600" dirty="0" smtClean="0">
                <a:ea typeface="宋体" pitchFamily="2" charset="-122"/>
              </a:rPr>
              <a:t>A total of 5 bits flipped during the test. The links continue </a:t>
            </a:r>
            <a:r>
              <a:rPr lang="en-US" altLang="zh-CN" sz="1600" dirty="0">
                <a:ea typeface="宋体" pitchFamily="2" charset="-122"/>
              </a:rPr>
              <a:t>to </a:t>
            </a:r>
            <a:r>
              <a:rPr lang="en-US" altLang="zh-CN" sz="1600" dirty="0" smtClean="0">
                <a:ea typeface="宋体" pitchFamily="2" charset="-122"/>
              </a:rPr>
              <a:t>function.</a:t>
            </a:r>
          </a:p>
          <a:p>
            <a:pPr marL="177800" indent="-177800">
              <a:spcBef>
                <a:spcPct val="20000"/>
              </a:spcBef>
              <a:buFontTx/>
              <a:buChar char="•"/>
            </a:pPr>
            <a:r>
              <a:rPr lang="en-US" altLang="zh-CN" sz="2000" b="1" dirty="0" smtClean="0">
                <a:ea typeface="宋体" pitchFamily="2" charset="-122"/>
              </a:rPr>
              <a:t>Synchronization </a:t>
            </a:r>
            <a:r>
              <a:rPr lang="en-US" altLang="zh-CN" sz="2000" b="1" dirty="0" smtClean="0">
                <a:ea typeface="宋体" pitchFamily="2" charset="-122"/>
              </a:rPr>
              <a:t>errors</a:t>
            </a:r>
            <a:r>
              <a:rPr lang="en-US" altLang="zh-CN" sz="1600" b="1" dirty="0" smtClean="0">
                <a:ea typeface="宋体" pitchFamily="2" charset="-122"/>
              </a:rPr>
              <a:t> </a:t>
            </a:r>
            <a:endParaRPr lang="en-US" altLang="zh-CN" sz="1600" b="1" dirty="0">
              <a:ea typeface="宋体" pitchFamily="2" charset="-122"/>
            </a:endParaRPr>
          </a:p>
          <a:p>
            <a:pPr marL="579438" lvl="1" indent="-222250">
              <a:spcBef>
                <a:spcPct val="20000"/>
              </a:spcBef>
              <a:buFont typeface="Wingdings" pitchFamily="2" charset="2"/>
              <a:buChar char="§"/>
            </a:pPr>
            <a:r>
              <a:rPr lang="en-US" altLang="zh-CN" sz="1600" b="1" dirty="0">
                <a:ea typeface="宋体" pitchFamily="2" charset="-122"/>
              </a:rPr>
              <a:t> </a:t>
            </a:r>
            <a:r>
              <a:rPr lang="en-US" altLang="zh-CN" sz="1600" dirty="0" smtClean="0">
                <a:ea typeface="宋体" pitchFamily="2" charset="-122"/>
              </a:rPr>
              <a:t>A burst of few bits flipped in a duration up to 80 bits as shown in this plot. This burst of errors follows a shift (for- or backward) of one bit in the received data. </a:t>
            </a:r>
            <a:endParaRPr lang="en-US" altLang="zh-CN" sz="1600" dirty="0">
              <a:ea typeface="宋体" pitchFamily="2" charset="-122"/>
            </a:endParaRPr>
          </a:p>
          <a:p>
            <a:pPr marL="579438" lvl="1" indent="-222250">
              <a:spcBef>
                <a:spcPct val="20000"/>
              </a:spcBef>
              <a:buFont typeface="Wingdings" pitchFamily="2" charset="2"/>
              <a:buChar char="§"/>
            </a:pPr>
            <a:r>
              <a:rPr lang="en-US" altLang="zh-CN" sz="1600" dirty="0" smtClean="0">
                <a:ea typeface="宋体" pitchFamily="2" charset="-122"/>
              </a:rPr>
              <a:t>Cause still under investigation. Possible </a:t>
            </a:r>
            <a:r>
              <a:rPr lang="en-US" altLang="zh-CN" sz="1600" dirty="0">
                <a:ea typeface="宋体" pitchFamily="2" charset="-122"/>
              </a:rPr>
              <a:t>reason:  SEU in transmitter clock unit induced word misalignment in </a:t>
            </a:r>
            <a:r>
              <a:rPr lang="en-US" altLang="zh-CN" sz="1600" dirty="0" smtClean="0">
                <a:ea typeface="宋体" pitchFamily="2" charset="-122"/>
              </a:rPr>
              <a:t>the receiver</a:t>
            </a:r>
            <a:r>
              <a:rPr lang="en-US" altLang="zh-CN" sz="1600" dirty="0">
                <a:ea typeface="宋体" pitchFamily="2" charset="-122"/>
              </a:rPr>
              <a:t>. </a:t>
            </a:r>
          </a:p>
          <a:p>
            <a:pPr marL="585788" lvl="1" indent="-234950">
              <a:buFont typeface="Wingdings" pitchFamily="2" charset="2"/>
              <a:buChar char="§"/>
            </a:pPr>
            <a:r>
              <a:rPr lang="en-US" sz="1600" dirty="0" smtClean="0">
                <a:solidFill>
                  <a:srgbClr val="009900"/>
                </a:solidFill>
              </a:rPr>
              <a:t>The </a:t>
            </a:r>
            <a:r>
              <a:rPr lang="en-US" sz="1600" dirty="0">
                <a:solidFill>
                  <a:srgbClr val="009900"/>
                </a:solidFill>
              </a:rPr>
              <a:t>link can be recovered at receiver side by making word alignment.</a:t>
            </a:r>
          </a:p>
          <a:p>
            <a:pPr marL="350838" lvl="1"/>
            <a:endParaRPr lang="en-US" sz="1600" dirty="0">
              <a:solidFill>
                <a:srgbClr val="009900"/>
              </a:solidFill>
            </a:endParaRPr>
          </a:p>
        </p:txBody>
      </p:sp>
      <p:graphicFrame>
        <p:nvGraphicFramePr>
          <p:cNvPr id="38939" name="Group 27"/>
          <p:cNvGraphicFramePr>
            <a:graphicFrameLocks noGrp="1"/>
          </p:cNvGraphicFramePr>
          <p:nvPr>
            <p:extLst>
              <p:ext uri="{D42A27DB-BD31-4B8C-83A1-F6EECF244321}">
                <p14:modId xmlns:p14="http://schemas.microsoft.com/office/powerpoint/2010/main" val="3085992905"/>
              </p:ext>
            </p:extLst>
          </p:nvPr>
        </p:nvGraphicFramePr>
        <p:xfrm>
          <a:off x="5032860" y="1284288"/>
          <a:ext cx="3761889" cy="1416368"/>
        </p:xfrm>
        <a:graphic>
          <a:graphicData uri="http://schemas.openxmlformats.org/drawingml/2006/table">
            <a:tbl>
              <a:tblPr/>
              <a:tblGrid>
                <a:gridCol w="1299349"/>
                <a:gridCol w="1232145"/>
                <a:gridCol w="1230395"/>
              </a:tblGrid>
              <a:tr h="461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Board#</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 of single bit errors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 of sync. errors</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16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6</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rPr>
                        <a:t>12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cover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4848" y="1644621"/>
            <a:ext cx="8229600" cy="990253"/>
          </a:xfrm>
          <a:prstGeom prst="rect">
            <a:avLst/>
          </a:prstGeom>
        </p:spPr>
      </p:pic>
      <p:sp>
        <p:nvSpPr>
          <p:cNvPr id="40961" name="Slide Number Placeholder 2"/>
          <p:cNvSpPr>
            <a:spLocks noGrp="1"/>
          </p:cNvSpPr>
          <p:nvPr>
            <p:ph type="sldNum" sz="quarter" idx="11"/>
          </p:nvPr>
        </p:nvSpPr>
        <p:spPr>
          <a:noFill/>
        </p:spPr>
        <p:txBody>
          <a:bodyPr/>
          <a:lstStyle/>
          <a:p>
            <a:fld id="{82AFCC96-883B-45AA-ACA5-7A7B3F7ECF43}" type="slidenum">
              <a:rPr lang="en-US" smtClean="0"/>
              <a:pPr/>
              <a:t>12</a:t>
            </a:fld>
            <a:endParaRPr lang="en-US" smtClean="0"/>
          </a:p>
        </p:txBody>
      </p:sp>
      <p:sp>
        <p:nvSpPr>
          <p:cNvPr id="40962" name="Rectangle 5"/>
          <p:cNvSpPr>
            <a:spLocks noChangeArrowheads="1"/>
          </p:cNvSpPr>
          <p:nvPr/>
        </p:nvSpPr>
        <p:spPr bwMode="auto">
          <a:xfrm>
            <a:off x="304800" y="260350"/>
            <a:ext cx="5033963"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Next version — LOCs6</a:t>
            </a:r>
          </a:p>
        </p:txBody>
      </p:sp>
      <p:sp>
        <p:nvSpPr>
          <p:cNvPr id="40963" name="Rectangle 6"/>
          <p:cNvSpPr>
            <a:spLocks noGrp="1" noChangeArrowheads="1"/>
          </p:cNvSpPr>
          <p:nvPr>
            <p:ph type="body" idx="4294967295"/>
          </p:nvPr>
        </p:nvSpPr>
        <p:spPr>
          <a:xfrm>
            <a:off x="179388" y="3068638"/>
            <a:ext cx="4968875" cy="3313112"/>
          </a:xfrm>
          <a:solidFill>
            <a:schemeClr val="bg1"/>
          </a:solidFill>
        </p:spPr>
        <p:txBody>
          <a:bodyPr/>
          <a:lstStyle/>
          <a:p>
            <a:pPr marL="355600" lvl="1" indent="-355600" eaLnBrk="1" hangingPunct="1">
              <a:buFont typeface="Wingdings" pitchFamily="2" charset="2"/>
              <a:buChar char="Ø"/>
            </a:pPr>
            <a:r>
              <a:rPr lang="en-US" sz="2000" dirty="0" smtClean="0"/>
              <a:t>Two serializer chips with a 12-way fiber ribbon per FEB.</a:t>
            </a:r>
          </a:p>
          <a:p>
            <a:pPr marL="355600" lvl="1" indent="-355600" eaLnBrk="1" hangingPunct="1">
              <a:buFont typeface="Wingdings" pitchFamily="2" charset="2"/>
              <a:buChar char="Ø"/>
            </a:pPr>
            <a:r>
              <a:rPr lang="en-US" sz="2000" dirty="0" smtClean="0"/>
              <a:t>Each chip has an array of six 16:1 serializers each running at 10 Gbps. </a:t>
            </a:r>
          </a:p>
          <a:p>
            <a:pPr marL="355600" lvl="1" indent="-355600" eaLnBrk="1" hangingPunct="1">
              <a:buFont typeface="Wingdings" pitchFamily="2" charset="2"/>
              <a:buChar char="Ø"/>
            </a:pPr>
            <a:r>
              <a:rPr lang="en-US" sz="2000" dirty="0" smtClean="0"/>
              <a:t>One of the six serializers can be configured as a redundant channel.  </a:t>
            </a:r>
          </a:p>
          <a:p>
            <a:pPr marL="355600" lvl="1" indent="-355600" eaLnBrk="1" hangingPunct="1">
              <a:buFont typeface="Wingdings" pitchFamily="2" charset="2"/>
              <a:buChar char="Ø"/>
            </a:pPr>
            <a:r>
              <a:rPr lang="en-US" sz="2000" dirty="0" smtClean="0"/>
              <a:t>The clock unit may be shared by the serializers to reduce the power. </a:t>
            </a:r>
          </a:p>
        </p:txBody>
      </p:sp>
      <p:pic>
        <p:nvPicPr>
          <p:cNvPr id="40964" name="Picture 7" descr="LOCs6"/>
          <p:cNvPicPr>
            <a:picLocks noChangeAspect="1" noChangeArrowheads="1"/>
          </p:cNvPicPr>
          <p:nvPr/>
        </p:nvPicPr>
        <p:blipFill>
          <a:blip r:embed="rId4"/>
          <a:srcRect/>
          <a:stretch>
            <a:fillRect/>
          </a:stretch>
        </p:blipFill>
        <p:spPr bwMode="auto">
          <a:xfrm>
            <a:off x="5508625" y="2687638"/>
            <a:ext cx="3108325" cy="3556000"/>
          </a:xfrm>
          <a:prstGeom prst="rect">
            <a:avLst/>
          </a:prstGeom>
          <a:noFill/>
          <a:ln w="9525">
            <a:noFill/>
            <a:miter lim="800000"/>
            <a:headEnd/>
            <a:tailEnd/>
          </a:ln>
        </p:spPr>
      </p:pic>
      <p:sp>
        <p:nvSpPr>
          <p:cNvPr id="40965" name="Line 8"/>
          <p:cNvSpPr>
            <a:spLocks noChangeShapeType="1"/>
          </p:cNvSpPr>
          <p:nvPr/>
        </p:nvSpPr>
        <p:spPr bwMode="auto">
          <a:xfrm>
            <a:off x="3419475" y="2420938"/>
            <a:ext cx="2016125" cy="1512887"/>
          </a:xfrm>
          <a:prstGeom prst="line">
            <a:avLst/>
          </a:prstGeom>
          <a:noFill/>
          <a:ln w="38100">
            <a:solidFill>
              <a:srgbClr val="009900"/>
            </a:solidFill>
            <a:round/>
            <a:headEnd/>
            <a:tailEnd type="triangle" w="med" len="med"/>
          </a:ln>
        </p:spPr>
        <p:txBody>
          <a:bodyPr/>
          <a:lstStyle/>
          <a:p>
            <a:endParaRPr lang="en-US"/>
          </a:p>
        </p:txBody>
      </p:sp>
      <p:sp>
        <p:nvSpPr>
          <p:cNvPr id="40966" name="Text Box 7"/>
          <p:cNvSpPr txBox="1">
            <a:spLocks noChangeArrowheads="1"/>
          </p:cNvSpPr>
          <p:nvPr/>
        </p:nvSpPr>
        <p:spPr bwMode="auto">
          <a:xfrm>
            <a:off x="364233" y="1100138"/>
            <a:ext cx="7592143" cy="400110"/>
          </a:xfrm>
          <a:prstGeom prst="rect">
            <a:avLst/>
          </a:prstGeom>
          <a:solidFill>
            <a:schemeClr val="bg1"/>
          </a:solidFill>
          <a:ln w="9525">
            <a:noFill/>
            <a:miter lim="800000"/>
            <a:headEnd/>
            <a:tailEnd/>
          </a:ln>
        </p:spPr>
        <p:txBody>
          <a:bodyPr wrap="none">
            <a:spAutoFit/>
          </a:bodyPr>
          <a:lstStyle/>
          <a:p>
            <a:r>
              <a:rPr lang="en-US" sz="2000" dirty="0"/>
              <a:t>Parallel optical link may be a solution for 100 Gbps data rate/FEB</a:t>
            </a:r>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2"/>
          <p:cNvSpPr>
            <a:spLocks noGrp="1"/>
          </p:cNvSpPr>
          <p:nvPr>
            <p:ph type="sldNum" sz="quarter" idx="11"/>
          </p:nvPr>
        </p:nvSpPr>
        <p:spPr>
          <a:noFill/>
        </p:spPr>
        <p:txBody>
          <a:bodyPr/>
          <a:lstStyle/>
          <a:p>
            <a:fld id="{E83EB5D1-D0A7-460F-9B24-B76BD49D47D4}" type="slidenum">
              <a:rPr lang="en-US" smtClean="0"/>
              <a:pPr/>
              <a:t>13</a:t>
            </a:fld>
            <a:endParaRPr lang="en-US" smtClean="0"/>
          </a:p>
        </p:txBody>
      </p:sp>
      <p:sp>
        <p:nvSpPr>
          <p:cNvPr id="43010" name="Rectangle 5"/>
          <p:cNvSpPr>
            <a:spLocks noChangeArrowheads="1"/>
          </p:cNvSpPr>
          <p:nvPr/>
        </p:nvSpPr>
        <p:spPr bwMode="auto">
          <a:xfrm>
            <a:off x="304800" y="260350"/>
            <a:ext cx="8280400"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dirty="0">
                <a:latin typeface="HY헤드라인M"/>
                <a:ea typeface="HY헤드라인M"/>
                <a:cs typeface="HY헤드라인M"/>
              </a:rPr>
              <a:t> 10 Gbps 16:1 serializer design diagram </a:t>
            </a:r>
          </a:p>
        </p:txBody>
      </p:sp>
      <p:sp>
        <p:nvSpPr>
          <p:cNvPr id="43011" name="Rectangle 6"/>
          <p:cNvSpPr>
            <a:spLocks noChangeArrowheads="1"/>
          </p:cNvSpPr>
          <p:nvPr/>
        </p:nvSpPr>
        <p:spPr bwMode="auto">
          <a:xfrm>
            <a:off x="323850" y="4581128"/>
            <a:ext cx="8424863" cy="865187"/>
          </a:xfrm>
          <a:prstGeom prst="rect">
            <a:avLst/>
          </a:prstGeom>
          <a:solidFill>
            <a:schemeClr val="bg1"/>
          </a:solidFill>
          <a:ln w="9525">
            <a:noFill/>
            <a:miter lim="800000"/>
            <a:headEnd/>
            <a:tailEnd/>
          </a:ln>
        </p:spPr>
        <p:txBody>
          <a:bodyPr/>
          <a:lstStyle/>
          <a:p>
            <a:pPr marL="342900" lvl="1" indent="-342900">
              <a:spcBef>
                <a:spcPct val="20000"/>
              </a:spcBef>
              <a:buFont typeface="Arial" pitchFamily="34" charset="0"/>
              <a:buChar char="•"/>
            </a:pPr>
            <a:r>
              <a:rPr lang="en-US" sz="2000" dirty="0" smtClean="0"/>
              <a:t>The core part of this </a:t>
            </a:r>
            <a:r>
              <a:rPr lang="en-US" sz="2000" dirty="0"/>
              <a:t>serializer has same architecture as </a:t>
            </a:r>
            <a:r>
              <a:rPr lang="en-US" sz="2000" dirty="0" smtClean="0"/>
              <a:t>LOCs1. </a:t>
            </a:r>
          </a:p>
          <a:p>
            <a:pPr marL="342900" lvl="1" indent="-342900">
              <a:spcBef>
                <a:spcPct val="20000"/>
              </a:spcBef>
              <a:buFont typeface="Arial" pitchFamily="34" charset="0"/>
              <a:buChar char="•"/>
            </a:pPr>
            <a:r>
              <a:rPr lang="en-US" sz="2000" dirty="0" smtClean="0"/>
              <a:t>A few </a:t>
            </a:r>
            <a:r>
              <a:rPr lang="en-US" sz="2000" dirty="0"/>
              <a:t>components need to be </a:t>
            </a:r>
            <a:r>
              <a:rPr lang="en-US" sz="2000" dirty="0" smtClean="0"/>
              <a:t>redesigned </a:t>
            </a:r>
            <a:r>
              <a:rPr lang="en-US" sz="2000" dirty="0"/>
              <a:t>for 5 GHz operation frequency. </a:t>
            </a:r>
          </a:p>
          <a:p>
            <a:pPr marL="342900" lvl="1" indent="-342900">
              <a:spcBef>
                <a:spcPct val="20000"/>
              </a:spcBef>
              <a:buFont typeface="Arial" pitchFamily="34" charset="0"/>
              <a:buChar char="•"/>
            </a:pPr>
            <a:r>
              <a:rPr lang="en-US" sz="2000" dirty="0" smtClean="0"/>
              <a:t>We choose </a:t>
            </a:r>
            <a:r>
              <a:rPr lang="en-US" sz="2000" dirty="0"/>
              <a:t>to use CML circuit </a:t>
            </a:r>
            <a:r>
              <a:rPr lang="en-US" sz="2000" dirty="0" smtClean="0"/>
              <a:t>for its </a:t>
            </a:r>
            <a:r>
              <a:rPr lang="en-US" sz="2000" dirty="0"/>
              <a:t>low noise and high speed performance.</a:t>
            </a:r>
          </a:p>
        </p:txBody>
      </p:sp>
      <p:sp>
        <p:nvSpPr>
          <p:cNvPr id="43024" name="Text Box 17"/>
          <p:cNvSpPr txBox="1">
            <a:spLocks noChangeArrowheads="1"/>
          </p:cNvSpPr>
          <p:nvPr/>
        </p:nvSpPr>
        <p:spPr bwMode="auto">
          <a:xfrm>
            <a:off x="6163721" y="1754232"/>
            <a:ext cx="2800767" cy="674031"/>
          </a:xfrm>
          <a:prstGeom prst="rect">
            <a:avLst/>
          </a:prstGeom>
          <a:noFill/>
          <a:ln w="9525">
            <a:noFill/>
            <a:miter lim="800000"/>
            <a:headEnd/>
            <a:tailEnd/>
          </a:ln>
        </p:spPr>
        <p:txBody>
          <a:bodyPr wrap="none">
            <a:spAutoFit/>
          </a:bodyPr>
          <a:lstStyle/>
          <a:p>
            <a:pPr>
              <a:lnSpc>
                <a:spcPct val="105000"/>
              </a:lnSpc>
            </a:pPr>
            <a:r>
              <a:rPr lang="en-US" dirty="0"/>
              <a:t>The key components </a:t>
            </a:r>
          </a:p>
          <a:p>
            <a:pPr>
              <a:lnSpc>
                <a:spcPct val="105000"/>
              </a:lnSpc>
            </a:pPr>
            <a:r>
              <a:rPr lang="en-US" dirty="0"/>
              <a:t>needed to be </a:t>
            </a:r>
            <a:r>
              <a:rPr lang="en-US" dirty="0" smtClean="0"/>
              <a:t>redesigned:</a:t>
            </a:r>
            <a:endParaRPr lang="en-US" dirty="0"/>
          </a:p>
        </p:txBody>
      </p:sp>
      <p:sp>
        <p:nvSpPr>
          <p:cNvPr id="43013" name="Rectangle 6"/>
          <p:cNvSpPr>
            <a:spLocks noChangeArrowheads="1"/>
          </p:cNvSpPr>
          <p:nvPr/>
        </p:nvSpPr>
        <p:spPr bwMode="auto">
          <a:xfrm>
            <a:off x="5981700" y="2445494"/>
            <a:ext cx="3060130" cy="1783606"/>
          </a:xfrm>
          <a:prstGeom prst="rect">
            <a:avLst/>
          </a:prstGeom>
          <a:solidFill>
            <a:schemeClr val="bg1"/>
          </a:solidFill>
          <a:ln w="9525">
            <a:noFill/>
            <a:miter lim="800000"/>
            <a:headEnd/>
            <a:tailEnd/>
          </a:ln>
        </p:spPr>
        <p:txBody>
          <a:bodyPr lIns="0" rIns="0"/>
          <a:lstStyle/>
          <a:p>
            <a:pPr marL="522288" lvl="1" indent="-342900">
              <a:spcBef>
                <a:spcPct val="20000"/>
              </a:spcBef>
              <a:buFont typeface="Wingdings" pitchFamily="2" charset="2"/>
              <a:buNone/>
            </a:pPr>
            <a:r>
              <a:rPr lang="en-US" dirty="0"/>
              <a:t>1. </a:t>
            </a:r>
            <a:r>
              <a:rPr lang="en-US" dirty="0" smtClean="0"/>
              <a:t> 5 </a:t>
            </a:r>
            <a:r>
              <a:rPr lang="en-US" dirty="0"/>
              <a:t>GHz LCPLL, LC VCO</a:t>
            </a:r>
          </a:p>
          <a:p>
            <a:pPr marL="522288" lvl="1" indent="-342900">
              <a:spcBef>
                <a:spcPct val="20000"/>
              </a:spcBef>
              <a:buFont typeface="Wingdings" pitchFamily="2" charset="2"/>
              <a:buNone/>
            </a:pPr>
            <a:r>
              <a:rPr lang="en-US" dirty="0"/>
              <a:t>2. </a:t>
            </a:r>
            <a:r>
              <a:rPr lang="en-US" dirty="0" smtClean="0"/>
              <a:t> CML </a:t>
            </a:r>
            <a:r>
              <a:rPr lang="en-US" dirty="0"/>
              <a:t>driver for 10 Gbps</a:t>
            </a:r>
          </a:p>
          <a:p>
            <a:pPr marL="522288" lvl="1" indent="-342900">
              <a:spcBef>
                <a:spcPct val="20000"/>
              </a:spcBef>
              <a:buFont typeface="Wingdings" pitchFamily="2" charset="2"/>
              <a:buNone/>
            </a:pPr>
            <a:r>
              <a:rPr lang="en-US" dirty="0"/>
              <a:t>3. </a:t>
            </a:r>
            <a:r>
              <a:rPr lang="en-US" dirty="0" smtClean="0"/>
              <a:t> 2:1 </a:t>
            </a:r>
            <a:r>
              <a:rPr lang="en-US" dirty="0"/>
              <a:t>MUX @ 5GHz</a:t>
            </a:r>
          </a:p>
          <a:p>
            <a:pPr marL="522288" lvl="1" indent="-342900">
              <a:spcBef>
                <a:spcPct val="20000"/>
              </a:spcBef>
              <a:buFont typeface="Wingdings" pitchFamily="2" charset="2"/>
              <a:buAutoNum type="arabicPeriod" startAt="4"/>
            </a:pPr>
            <a:r>
              <a:rPr lang="en-US" dirty="0"/>
              <a:t>5 GHz Divider</a:t>
            </a:r>
          </a:p>
          <a:p>
            <a:pPr marL="522288" lvl="1" indent="-342900">
              <a:spcBef>
                <a:spcPct val="20000"/>
              </a:spcBef>
              <a:buFont typeface="Wingdings" pitchFamily="2" charset="2"/>
              <a:buAutoNum type="arabicPeriod" startAt="4"/>
            </a:pPr>
            <a:r>
              <a:rPr lang="en-US" dirty="0"/>
              <a:t>Clock </a:t>
            </a:r>
            <a:r>
              <a:rPr lang="en-US" dirty="0" smtClean="0"/>
              <a:t>buffer</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265" y="1213513"/>
            <a:ext cx="5760720" cy="3137207"/>
          </a:xfrm>
          <a:prstGeom prst="rect">
            <a:avLst/>
          </a:prstGeom>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Number Placeholder 2"/>
          <p:cNvSpPr>
            <a:spLocks noGrp="1"/>
          </p:cNvSpPr>
          <p:nvPr>
            <p:ph type="sldNum" sz="quarter" idx="11"/>
          </p:nvPr>
        </p:nvSpPr>
        <p:spPr>
          <a:noFill/>
        </p:spPr>
        <p:txBody>
          <a:bodyPr/>
          <a:lstStyle/>
          <a:p>
            <a:fld id="{34D3F944-1B27-4956-835B-2C1E5078015D}" type="slidenum">
              <a:rPr lang="en-US" smtClean="0"/>
              <a:pPr/>
              <a:t>14</a:t>
            </a:fld>
            <a:endParaRPr lang="en-US" dirty="0" smtClean="0"/>
          </a:p>
        </p:txBody>
      </p:sp>
      <p:sp>
        <p:nvSpPr>
          <p:cNvPr id="45058" name="Rectangle 5"/>
          <p:cNvSpPr>
            <a:spLocks noChangeArrowheads="1"/>
          </p:cNvSpPr>
          <p:nvPr/>
        </p:nvSpPr>
        <p:spPr bwMode="auto">
          <a:xfrm>
            <a:off x="304800" y="260350"/>
            <a:ext cx="3455988"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5 GHz LC PLL </a:t>
            </a:r>
          </a:p>
        </p:txBody>
      </p:sp>
      <p:sp>
        <p:nvSpPr>
          <p:cNvPr id="45059" name="Text Box 8"/>
          <p:cNvSpPr txBox="1">
            <a:spLocks noChangeArrowheads="1"/>
          </p:cNvSpPr>
          <p:nvPr/>
        </p:nvSpPr>
        <p:spPr bwMode="auto">
          <a:xfrm>
            <a:off x="4788024" y="4365104"/>
            <a:ext cx="4572000" cy="369332"/>
          </a:xfrm>
          <a:prstGeom prst="rect">
            <a:avLst/>
          </a:prstGeom>
          <a:noFill/>
          <a:ln w="9525">
            <a:noFill/>
            <a:miter lim="800000"/>
            <a:headEnd/>
            <a:tailEnd/>
          </a:ln>
        </p:spPr>
        <p:txBody>
          <a:bodyPr>
            <a:spAutoFit/>
          </a:bodyPr>
          <a:lstStyle/>
          <a:p>
            <a:pPr algn="ctr"/>
            <a:r>
              <a:rPr lang="en-US" dirty="0"/>
              <a:t>output clock locks to input </a:t>
            </a:r>
            <a:r>
              <a:rPr lang="en-US" dirty="0" smtClean="0"/>
              <a:t>clock</a:t>
            </a:r>
            <a:endParaRPr lang="en-US" dirty="0"/>
          </a:p>
        </p:txBody>
      </p:sp>
      <p:sp>
        <p:nvSpPr>
          <p:cNvPr id="45060" name="Text Box 6"/>
          <p:cNvSpPr txBox="1">
            <a:spLocks noChangeArrowheads="1"/>
          </p:cNvSpPr>
          <p:nvPr/>
        </p:nvSpPr>
        <p:spPr bwMode="auto">
          <a:xfrm>
            <a:off x="179388" y="1103313"/>
            <a:ext cx="8496300" cy="885825"/>
          </a:xfrm>
          <a:prstGeom prst="rect">
            <a:avLst/>
          </a:prstGeom>
          <a:solidFill>
            <a:schemeClr val="bg1"/>
          </a:solidFill>
          <a:ln w="9525">
            <a:noFill/>
            <a:miter lim="800000"/>
            <a:headEnd/>
            <a:tailEnd/>
          </a:ln>
        </p:spPr>
        <p:txBody>
          <a:bodyPr>
            <a:spAutoFit/>
          </a:bodyPr>
          <a:lstStyle/>
          <a:p>
            <a:pPr>
              <a:lnSpc>
                <a:spcPct val="80000"/>
              </a:lnSpc>
              <a:spcBef>
                <a:spcPct val="20000"/>
              </a:spcBef>
            </a:pPr>
            <a:r>
              <a:rPr lang="en-US" sz="2000" dirty="0">
                <a:latin typeface="Garamond" pitchFamily="18" charset="0"/>
              </a:rPr>
              <a:t>We have tested the first version of LC PLL on the same die as LOCs1. More details are available in </a:t>
            </a:r>
            <a:r>
              <a:rPr lang="en-US" sz="2000" dirty="0" err="1">
                <a:latin typeface="Garamond" pitchFamily="18" charset="0"/>
              </a:rPr>
              <a:t>T.Liu’s</a:t>
            </a:r>
            <a:r>
              <a:rPr lang="en-US" sz="2000" dirty="0">
                <a:latin typeface="Garamond" pitchFamily="18" charset="0"/>
              </a:rPr>
              <a:t> poster (Poster ID# 116)</a:t>
            </a:r>
          </a:p>
          <a:p>
            <a:endParaRPr lang="en-US" sz="2000" dirty="0">
              <a:latin typeface="Garamond" pitchFamily="18" charset="0"/>
            </a:endParaRPr>
          </a:p>
        </p:txBody>
      </p:sp>
      <p:sp>
        <p:nvSpPr>
          <p:cNvPr id="45061" name="Rectangle 5"/>
          <p:cNvSpPr>
            <a:spLocks noGrp="1" noChangeArrowheads="1"/>
          </p:cNvSpPr>
          <p:nvPr>
            <p:ph type="body" idx="4294967295"/>
          </p:nvPr>
        </p:nvSpPr>
        <p:spPr>
          <a:xfrm>
            <a:off x="142875" y="1773238"/>
            <a:ext cx="5076825" cy="3430587"/>
          </a:xfrm>
          <a:solidFill>
            <a:schemeClr val="bg1"/>
          </a:solidFill>
        </p:spPr>
        <p:txBody>
          <a:bodyPr/>
          <a:lstStyle/>
          <a:p>
            <a:pPr marL="168275" indent="0" eaLnBrk="1" hangingPunct="1">
              <a:lnSpc>
                <a:spcPct val="90000"/>
              </a:lnSpc>
            </a:pPr>
            <a:r>
              <a:rPr lang="en-US" sz="2000" b="1" dirty="0" smtClean="0"/>
              <a:t>Tuning range: 4.7 to 5 GHz. </a:t>
            </a:r>
          </a:p>
          <a:p>
            <a:pPr lvl="1" eaLnBrk="1" hangingPunct="1">
              <a:lnSpc>
                <a:spcPct val="90000"/>
              </a:lnSpc>
            </a:pPr>
            <a:r>
              <a:rPr lang="en-US" sz="2000" dirty="0" smtClean="0"/>
              <a:t>Expected: 3.79 to 5.01 GHz. </a:t>
            </a:r>
          </a:p>
          <a:p>
            <a:pPr lvl="1" eaLnBrk="1" hangingPunct="1">
              <a:lnSpc>
                <a:spcPct val="90000"/>
              </a:lnSpc>
            </a:pPr>
            <a:r>
              <a:rPr lang="en-US" sz="2000" dirty="0" smtClean="0"/>
              <a:t> Found a bug in the divider in PLL.</a:t>
            </a:r>
          </a:p>
          <a:p>
            <a:pPr marL="168275" indent="0" eaLnBrk="1" hangingPunct="1">
              <a:lnSpc>
                <a:spcPct val="90000"/>
              </a:lnSpc>
            </a:pPr>
            <a:r>
              <a:rPr lang="en-US" sz="2000" b="1" dirty="0" smtClean="0"/>
              <a:t>Power consumption: 121 </a:t>
            </a:r>
            <a:r>
              <a:rPr lang="en-US" sz="2000" b="1" dirty="0" err="1" smtClean="0"/>
              <a:t>mW</a:t>
            </a:r>
            <a:r>
              <a:rPr lang="en-US" sz="2000" b="1" dirty="0" smtClean="0"/>
              <a:t>  </a:t>
            </a:r>
          </a:p>
          <a:p>
            <a:pPr lvl="1" eaLnBrk="1" hangingPunct="1">
              <a:lnSpc>
                <a:spcPct val="90000"/>
              </a:lnSpc>
            </a:pPr>
            <a:r>
              <a:rPr lang="en-US" sz="2000" dirty="0" smtClean="0"/>
              <a:t>Compare: Ring oscillator based PLL, 173 </a:t>
            </a:r>
            <a:r>
              <a:rPr lang="en-US" sz="2000" dirty="0" err="1" smtClean="0"/>
              <a:t>mW</a:t>
            </a:r>
            <a:r>
              <a:rPr lang="en-US" sz="2000" dirty="0" smtClean="0"/>
              <a:t> at 2.5 GHz</a:t>
            </a:r>
          </a:p>
          <a:p>
            <a:pPr marL="168275" indent="0" eaLnBrk="1" hangingPunct="1">
              <a:lnSpc>
                <a:spcPct val="90000"/>
              </a:lnSpc>
            </a:pPr>
            <a:r>
              <a:rPr lang="en-US" sz="2000" b="1" dirty="0" smtClean="0"/>
              <a:t>Random jitter: 1 - 2.5 </a:t>
            </a:r>
            <a:r>
              <a:rPr lang="en-US" sz="2000" b="1" dirty="0" err="1" smtClean="0"/>
              <a:t>ps</a:t>
            </a:r>
            <a:r>
              <a:rPr lang="en-US" sz="2000" b="1" dirty="0" smtClean="0"/>
              <a:t> (RMS)</a:t>
            </a:r>
          </a:p>
          <a:p>
            <a:pPr marL="168275" indent="0" eaLnBrk="1" hangingPunct="1">
              <a:lnSpc>
                <a:spcPct val="90000"/>
              </a:lnSpc>
            </a:pPr>
            <a:r>
              <a:rPr lang="en-US" sz="2000" b="1" dirty="0" smtClean="0"/>
              <a:t>Deterministic jitter:&lt; 17 </a:t>
            </a:r>
            <a:r>
              <a:rPr lang="en-US" sz="2000" b="1" dirty="0" err="1" smtClean="0"/>
              <a:t>ps</a:t>
            </a:r>
            <a:r>
              <a:rPr lang="en-US" sz="2000" b="1" dirty="0" smtClean="0"/>
              <a:t> (</a:t>
            </a:r>
            <a:r>
              <a:rPr lang="en-US" sz="2000" b="1" dirty="0" err="1" smtClean="0"/>
              <a:t>pk-pk</a:t>
            </a:r>
            <a:r>
              <a:rPr lang="en-US" sz="2000" b="1" dirty="0" smtClean="0"/>
              <a:t>)</a:t>
            </a:r>
          </a:p>
        </p:txBody>
      </p:sp>
      <p:sp>
        <p:nvSpPr>
          <p:cNvPr id="45062" name="Text Box 7"/>
          <p:cNvSpPr txBox="1">
            <a:spLocks noChangeArrowheads="1"/>
          </p:cNvSpPr>
          <p:nvPr/>
        </p:nvSpPr>
        <p:spPr bwMode="auto">
          <a:xfrm>
            <a:off x="179512" y="4888390"/>
            <a:ext cx="8938473" cy="1200329"/>
          </a:xfrm>
          <a:prstGeom prst="rect">
            <a:avLst/>
          </a:prstGeom>
          <a:noFill/>
          <a:ln w="9525">
            <a:noFill/>
            <a:miter lim="800000"/>
            <a:headEnd/>
            <a:tailEnd/>
          </a:ln>
        </p:spPr>
        <p:txBody>
          <a:bodyPr wrap="none">
            <a:spAutoFit/>
          </a:bodyPr>
          <a:lstStyle/>
          <a:p>
            <a:r>
              <a:rPr lang="en-US" sz="2400" dirty="0"/>
              <a:t>The LC PLL will be used in 10 Gbps serializer with two changes:</a:t>
            </a:r>
          </a:p>
          <a:p>
            <a:pPr marL="457200" indent="-457200">
              <a:buAutoNum type="arabicPeriod"/>
            </a:pPr>
            <a:r>
              <a:rPr lang="en-US" sz="2400" dirty="0" smtClean="0"/>
              <a:t>Slightly </a:t>
            </a:r>
            <a:r>
              <a:rPr lang="en-US" sz="2400" dirty="0"/>
              <a:t>adjust the frequency. </a:t>
            </a:r>
            <a:endParaRPr lang="en-US" sz="2400" dirty="0" smtClean="0"/>
          </a:p>
          <a:p>
            <a:pPr marL="457200" indent="-457200">
              <a:buAutoNum type="arabicPeriod"/>
            </a:pPr>
            <a:r>
              <a:rPr lang="en-US" sz="2400" dirty="0" smtClean="0"/>
              <a:t>Fix </a:t>
            </a:r>
            <a:r>
              <a:rPr lang="en-US" sz="2400" dirty="0"/>
              <a:t>the bug in the divider.</a:t>
            </a:r>
          </a:p>
        </p:txBody>
      </p:sp>
      <p:pic>
        <p:nvPicPr>
          <p:cNvPr id="45063" name="Picture 6" descr="input_623MHz_div2_jumperin"/>
          <p:cNvPicPr>
            <a:picLocks noChangeAspect="1" noChangeArrowheads="1"/>
          </p:cNvPicPr>
          <p:nvPr/>
        </p:nvPicPr>
        <p:blipFill>
          <a:blip r:embed="rId3"/>
          <a:srcRect/>
          <a:stretch>
            <a:fillRect/>
          </a:stretch>
        </p:blipFill>
        <p:spPr bwMode="auto">
          <a:xfrm>
            <a:off x="5076825" y="1773238"/>
            <a:ext cx="3474720" cy="2583766"/>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Text Box 7"/>
          <p:cNvSpPr txBox="1">
            <a:spLocks noChangeArrowheads="1"/>
          </p:cNvSpPr>
          <p:nvPr/>
        </p:nvSpPr>
        <p:spPr bwMode="auto">
          <a:xfrm>
            <a:off x="179388" y="1052513"/>
            <a:ext cx="4897437" cy="1333500"/>
          </a:xfrm>
          <a:prstGeom prst="rect">
            <a:avLst/>
          </a:prstGeom>
          <a:solidFill>
            <a:schemeClr val="bg1"/>
          </a:solidFill>
          <a:ln w="9525">
            <a:noFill/>
            <a:miter lim="800000"/>
            <a:headEnd/>
            <a:tailEnd/>
          </a:ln>
        </p:spPr>
        <p:txBody>
          <a:bodyPr>
            <a:spAutoFit/>
          </a:bodyPr>
          <a:lstStyle/>
          <a:p>
            <a:pPr>
              <a:lnSpc>
                <a:spcPct val="80000"/>
              </a:lnSpc>
              <a:spcBef>
                <a:spcPct val="20000"/>
              </a:spcBef>
            </a:pPr>
            <a:r>
              <a:rPr lang="en-US" sz="2400" dirty="0"/>
              <a:t>We have tested a separate CML driver on the die, same design as used in LOCs1:</a:t>
            </a:r>
          </a:p>
          <a:p>
            <a:endParaRPr lang="en-US" sz="2400" dirty="0"/>
          </a:p>
        </p:txBody>
      </p:sp>
      <p:sp>
        <p:nvSpPr>
          <p:cNvPr id="47112" name="Rectangle 9"/>
          <p:cNvSpPr>
            <a:spLocks noGrp="1" noChangeArrowheads="1"/>
          </p:cNvSpPr>
          <p:nvPr>
            <p:ph type="body" idx="4294967295"/>
          </p:nvPr>
        </p:nvSpPr>
        <p:spPr>
          <a:xfrm>
            <a:off x="250825" y="2060575"/>
            <a:ext cx="4537075" cy="4154518"/>
          </a:xfrm>
          <a:solidFill>
            <a:schemeClr val="bg1"/>
          </a:solidFill>
        </p:spPr>
        <p:txBody>
          <a:bodyPr/>
          <a:lstStyle/>
          <a:p>
            <a:pPr eaLnBrk="1" hangingPunct="1"/>
            <a:r>
              <a:rPr lang="en-US" sz="2400" dirty="0" smtClean="0"/>
              <a:t>Bandwidth: </a:t>
            </a:r>
            <a:r>
              <a:rPr lang="en-US" sz="2400" dirty="0" smtClean="0"/>
              <a:t>~5 </a:t>
            </a:r>
            <a:r>
              <a:rPr lang="en-US" sz="2400" dirty="0" smtClean="0"/>
              <a:t>GHz</a:t>
            </a:r>
          </a:p>
          <a:p>
            <a:pPr eaLnBrk="1" hangingPunct="1"/>
            <a:r>
              <a:rPr lang="en-US" sz="2400" dirty="0" smtClean="0"/>
              <a:t>Data rate: up to 8.5 Gbps</a:t>
            </a:r>
          </a:p>
          <a:p>
            <a:pPr marL="0" indent="0" eaLnBrk="1" hangingPunct="1">
              <a:buNone/>
            </a:pPr>
            <a:endParaRPr lang="en-US" sz="2400" dirty="0" smtClean="0"/>
          </a:p>
          <a:p>
            <a:pPr marL="0" indent="0" eaLnBrk="1" hangingPunct="1">
              <a:buNone/>
            </a:pPr>
            <a:endParaRPr lang="en-US" sz="2400" dirty="0"/>
          </a:p>
          <a:p>
            <a:pPr marL="0" indent="0" eaLnBrk="1" hangingPunct="1">
              <a:buNone/>
            </a:pPr>
            <a:endParaRPr lang="en-US" sz="2400" dirty="0" smtClean="0"/>
          </a:p>
          <a:p>
            <a:pPr marL="0" indent="0" eaLnBrk="1" hangingPunct="1">
              <a:buNone/>
            </a:pPr>
            <a:endParaRPr lang="en-US" sz="2400" dirty="0"/>
          </a:p>
          <a:p>
            <a:pPr marL="0" indent="0" eaLnBrk="1" hangingPunct="1">
              <a:buNone/>
            </a:pPr>
            <a:endParaRPr lang="en-US" sz="2400" dirty="0" smtClean="0"/>
          </a:p>
          <a:p>
            <a:pPr eaLnBrk="1" hangingPunct="1">
              <a:buFontTx/>
              <a:buNone/>
            </a:pPr>
            <a:r>
              <a:rPr lang="en-US" sz="2400" dirty="0" smtClean="0"/>
              <a:t>Plan to use inductive peaking to boost its bandwidth for 10 Gbps data transmission</a:t>
            </a:r>
          </a:p>
        </p:txBody>
      </p:sp>
      <p:sp>
        <p:nvSpPr>
          <p:cNvPr id="47105" name="Slide Number Placeholder 2"/>
          <p:cNvSpPr>
            <a:spLocks noGrp="1"/>
          </p:cNvSpPr>
          <p:nvPr>
            <p:ph type="sldNum" sz="quarter" idx="11"/>
          </p:nvPr>
        </p:nvSpPr>
        <p:spPr>
          <a:noFill/>
        </p:spPr>
        <p:txBody>
          <a:bodyPr/>
          <a:lstStyle/>
          <a:p>
            <a:fld id="{CFF3A17F-B68E-4BF4-9A44-C9299DCA9BF1}" type="slidenum">
              <a:rPr lang="en-US" smtClean="0"/>
              <a:pPr/>
              <a:t>15</a:t>
            </a:fld>
            <a:endParaRPr lang="en-US" smtClean="0"/>
          </a:p>
        </p:txBody>
      </p:sp>
      <p:sp>
        <p:nvSpPr>
          <p:cNvPr id="47106" name="Text Box 4"/>
          <p:cNvSpPr txBox="1">
            <a:spLocks noChangeArrowheads="1"/>
          </p:cNvSpPr>
          <p:nvPr/>
        </p:nvSpPr>
        <p:spPr bwMode="auto">
          <a:xfrm>
            <a:off x="4572000" y="5846763"/>
            <a:ext cx="4572000" cy="396875"/>
          </a:xfrm>
          <a:prstGeom prst="rect">
            <a:avLst/>
          </a:prstGeom>
          <a:noFill/>
          <a:ln w="9525">
            <a:noFill/>
            <a:miter lim="800000"/>
            <a:headEnd/>
            <a:tailEnd/>
          </a:ln>
        </p:spPr>
        <p:txBody>
          <a:bodyPr>
            <a:spAutoFit/>
          </a:bodyPr>
          <a:lstStyle/>
          <a:p>
            <a:pPr algn="ctr"/>
            <a:r>
              <a:rPr lang="en-US" sz="2000"/>
              <a:t>output clock locks to input clock</a:t>
            </a:r>
          </a:p>
        </p:txBody>
      </p:sp>
      <p:sp>
        <p:nvSpPr>
          <p:cNvPr id="47107" name="Rectangle 5"/>
          <p:cNvSpPr>
            <a:spLocks noChangeArrowheads="1"/>
          </p:cNvSpPr>
          <p:nvPr/>
        </p:nvSpPr>
        <p:spPr bwMode="auto">
          <a:xfrm>
            <a:off x="304800" y="260350"/>
            <a:ext cx="2892425"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CML driver </a:t>
            </a:r>
          </a:p>
        </p:txBody>
      </p:sp>
      <p:pic>
        <p:nvPicPr>
          <p:cNvPr id="47108" name="Picture 6" descr="cml2"/>
          <p:cNvPicPr>
            <a:picLocks noChangeAspect="1" noChangeArrowheads="1"/>
          </p:cNvPicPr>
          <p:nvPr/>
        </p:nvPicPr>
        <p:blipFill>
          <a:blip r:embed="rId3"/>
          <a:srcRect/>
          <a:stretch>
            <a:fillRect/>
          </a:stretch>
        </p:blipFill>
        <p:spPr bwMode="auto">
          <a:xfrm>
            <a:off x="4932363" y="4076700"/>
            <a:ext cx="3930650" cy="2373313"/>
          </a:xfrm>
          <a:prstGeom prst="rect">
            <a:avLst/>
          </a:prstGeom>
          <a:noFill/>
          <a:ln w="9525">
            <a:noFill/>
            <a:miter lim="800000"/>
            <a:headEnd/>
            <a:tailEnd/>
          </a:ln>
        </p:spPr>
      </p:pic>
      <p:pic>
        <p:nvPicPr>
          <p:cNvPr id="47109" name="Picture 8" descr="cml1"/>
          <p:cNvPicPr>
            <a:picLocks noChangeAspect="1" noChangeArrowheads="1"/>
          </p:cNvPicPr>
          <p:nvPr/>
        </p:nvPicPr>
        <p:blipFill>
          <a:blip r:embed="rId4"/>
          <a:srcRect/>
          <a:stretch>
            <a:fillRect/>
          </a:stretch>
        </p:blipFill>
        <p:spPr bwMode="auto">
          <a:xfrm>
            <a:off x="5076825" y="981075"/>
            <a:ext cx="3930650" cy="2771775"/>
          </a:xfrm>
          <a:prstGeom prst="rect">
            <a:avLst/>
          </a:prstGeom>
          <a:noFill/>
          <a:ln w="9525">
            <a:noFill/>
            <a:miter lim="800000"/>
            <a:headEnd/>
            <a:tailEnd/>
          </a:ln>
        </p:spPr>
      </p:pic>
      <p:pic>
        <p:nvPicPr>
          <p:cNvPr id="47111" name="Picture 10" descr="testcmldriver"/>
          <p:cNvPicPr>
            <a:picLocks noChangeAspect="1" noChangeArrowheads="1"/>
          </p:cNvPicPr>
          <p:nvPr/>
        </p:nvPicPr>
        <p:blipFill>
          <a:blip r:embed="rId5"/>
          <a:srcRect/>
          <a:stretch>
            <a:fillRect/>
          </a:stretch>
        </p:blipFill>
        <p:spPr bwMode="auto">
          <a:xfrm>
            <a:off x="442314" y="3134518"/>
            <a:ext cx="4113213" cy="1236663"/>
          </a:xfrm>
          <a:prstGeom prst="rect">
            <a:avLst/>
          </a:prstGeom>
          <a:noFill/>
          <a:ln w="9525">
            <a:noFill/>
            <a:miter lim="800000"/>
            <a:headEnd/>
            <a:tailEnd/>
          </a:ln>
        </p:spPr>
      </p:pic>
      <p:sp>
        <p:nvSpPr>
          <p:cNvPr id="47113" name="Text Box 12"/>
          <p:cNvSpPr txBox="1">
            <a:spLocks noChangeArrowheads="1"/>
          </p:cNvSpPr>
          <p:nvPr/>
        </p:nvSpPr>
        <p:spPr bwMode="auto">
          <a:xfrm>
            <a:off x="769905" y="4542745"/>
            <a:ext cx="3206455" cy="400110"/>
          </a:xfrm>
          <a:prstGeom prst="rect">
            <a:avLst/>
          </a:prstGeom>
          <a:noFill/>
          <a:ln w="9525">
            <a:noFill/>
            <a:miter lim="800000"/>
            <a:headEnd/>
            <a:tailEnd/>
          </a:ln>
        </p:spPr>
        <p:txBody>
          <a:bodyPr wrap="none">
            <a:spAutoFit/>
          </a:bodyPr>
          <a:lstStyle/>
          <a:p>
            <a:r>
              <a:rPr lang="en-US" sz="2000" dirty="0"/>
              <a:t>CML driver test schematic </a:t>
            </a:r>
          </a:p>
        </p:txBody>
      </p:sp>
    </p:spTree>
  </p:cSld>
  <p:clrMapOvr>
    <a:masterClrMapping/>
  </p:clrMapOvr>
  <p:transition>
    <p:push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12"/>
          <p:cNvPicPr>
            <a:picLocks noChangeAspect="1" noChangeArrowheads="1"/>
          </p:cNvPicPr>
          <p:nvPr/>
        </p:nvPicPr>
        <p:blipFill>
          <a:blip r:embed="rId3"/>
          <a:srcRect/>
          <a:stretch>
            <a:fillRect/>
          </a:stretch>
        </p:blipFill>
        <p:spPr bwMode="auto">
          <a:xfrm>
            <a:off x="4572000" y="3500438"/>
            <a:ext cx="4318000" cy="2482850"/>
          </a:xfrm>
          <a:prstGeom prst="rect">
            <a:avLst/>
          </a:prstGeom>
          <a:noFill/>
          <a:ln w="9525">
            <a:noFill/>
            <a:miter lim="800000"/>
            <a:headEnd/>
            <a:tailEnd/>
          </a:ln>
        </p:spPr>
      </p:pic>
      <p:sp>
        <p:nvSpPr>
          <p:cNvPr id="49154" name="Slide Number Placeholder 2"/>
          <p:cNvSpPr>
            <a:spLocks noGrp="1"/>
          </p:cNvSpPr>
          <p:nvPr>
            <p:ph type="sldNum" sz="quarter" idx="11"/>
          </p:nvPr>
        </p:nvSpPr>
        <p:spPr>
          <a:noFill/>
        </p:spPr>
        <p:txBody>
          <a:bodyPr/>
          <a:lstStyle/>
          <a:p>
            <a:fld id="{E8245D44-D2EE-442A-8A9B-68F2AB549EE2}" type="slidenum">
              <a:rPr lang="en-US" smtClean="0"/>
              <a:pPr/>
              <a:t>16</a:t>
            </a:fld>
            <a:endParaRPr lang="en-US" smtClean="0"/>
          </a:p>
        </p:txBody>
      </p:sp>
      <p:sp>
        <p:nvSpPr>
          <p:cNvPr id="49155" name="Rectangle 3"/>
          <p:cNvSpPr>
            <a:spLocks noGrp="1" noChangeArrowheads="1"/>
          </p:cNvSpPr>
          <p:nvPr>
            <p:ph type="body" idx="4294967295"/>
          </p:nvPr>
        </p:nvSpPr>
        <p:spPr>
          <a:xfrm>
            <a:off x="251520" y="3356992"/>
            <a:ext cx="4608512" cy="1728787"/>
          </a:xfrm>
        </p:spPr>
        <p:txBody>
          <a:bodyPr/>
          <a:lstStyle/>
          <a:p>
            <a:pPr eaLnBrk="1" hangingPunct="1"/>
            <a:r>
              <a:rPr lang="en-US" sz="2400" dirty="0" smtClean="0"/>
              <a:t>Swing &gt; 200 mV</a:t>
            </a:r>
          </a:p>
          <a:p>
            <a:pPr eaLnBrk="1" hangingPunct="1"/>
            <a:r>
              <a:rPr lang="en-US" sz="2400" dirty="0" err="1" smtClean="0"/>
              <a:t>Freq</a:t>
            </a:r>
            <a:r>
              <a:rPr lang="en-US" sz="2400" dirty="0" smtClean="0"/>
              <a:t> &gt; 5 GHz</a:t>
            </a:r>
          </a:p>
          <a:p>
            <a:pPr eaLnBrk="1" hangingPunct="1"/>
            <a:r>
              <a:rPr lang="en-US" sz="2400" dirty="0" smtClean="0"/>
              <a:t>Power: ~8 </a:t>
            </a:r>
            <a:r>
              <a:rPr lang="en-US" sz="2400" dirty="0" err="1" smtClean="0"/>
              <a:t>mW</a:t>
            </a:r>
            <a:endParaRPr lang="en-US" sz="2400" dirty="0" smtClean="0"/>
          </a:p>
          <a:p>
            <a:pPr eaLnBrk="1" hangingPunct="1"/>
            <a:r>
              <a:rPr lang="en-US" sz="2400" dirty="0" smtClean="0"/>
              <a:t>Two stage design</a:t>
            </a:r>
          </a:p>
          <a:p>
            <a:pPr eaLnBrk="1" hangingPunct="1"/>
            <a:r>
              <a:rPr lang="en-US" sz="2400" dirty="0" smtClean="0"/>
              <a:t>Fan out two identical buffer without signal attenuation</a:t>
            </a:r>
          </a:p>
          <a:p>
            <a:pPr eaLnBrk="1" hangingPunct="1"/>
            <a:endParaRPr lang="en-US" sz="2400" dirty="0" smtClean="0"/>
          </a:p>
          <a:p>
            <a:pPr eaLnBrk="1" hangingPunct="1">
              <a:buFontTx/>
              <a:buNone/>
            </a:pPr>
            <a:endParaRPr lang="en-US" sz="2400" dirty="0" smtClean="0"/>
          </a:p>
        </p:txBody>
      </p:sp>
      <p:sp>
        <p:nvSpPr>
          <p:cNvPr id="49156" name="Rectangle 5"/>
          <p:cNvSpPr>
            <a:spLocks noChangeArrowheads="1"/>
          </p:cNvSpPr>
          <p:nvPr/>
        </p:nvSpPr>
        <p:spPr bwMode="auto">
          <a:xfrm>
            <a:off x="304800" y="260350"/>
            <a:ext cx="6811963"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High speed CML circuit design  </a:t>
            </a:r>
          </a:p>
        </p:txBody>
      </p:sp>
      <p:pic>
        <p:nvPicPr>
          <p:cNvPr id="49157" name="Picture 10" descr="cmlbuferlayout"/>
          <p:cNvPicPr>
            <a:picLocks noChangeAspect="1" noChangeArrowheads="1"/>
          </p:cNvPicPr>
          <p:nvPr/>
        </p:nvPicPr>
        <p:blipFill>
          <a:blip r:embed="rId4"/>
          <a:srcRect/>
          <a:stretch>
            <a:fillRect/>
          </a:stretch>
        </p:blipFill>
        <p:spPr bwMode="auto">
          <a:xfrm>
            <a:off x="6372225" y="1268413"/>
            <a:ext cx="1800225" cy="2216150"/>
          </a:xfrm>
          <a:prstGeom prst="rect">
            <a:avLst/>
          </a:prstGeom>
          <a:noFill/>
          <a:ln w="9525">
            <a:noFill/>
            <a:miter lim="800000"/>
            <a:headEnd/>
            <a:tailEnd/>
          </a:ln>
        </p:spPr>
      </p:pic>
      <p:sp>
        <p:nvSpPr>
          <p:cNvPr id="49158" name="Text Box 11"/>
          <p:cNvSpPr txBox="1">
            <a:spLocks noChangeArrowheads="1"/>
          </p:cNvSpPr>
          <p:nvPr/>
        </p:nvSpPr>
        <p:spPr bwMode="auto">
          <a:xfrm>
            <a:off x="143669" y="1223241"/>
            <a:ext cx="8713787" cy="2000548"/>
          </a:xfrm>
          <a:prstGeom prst="rect">
            <a:avLst/>
          </a:prstGeom>
          <a:noFill/>
          <a:ln w="9525">
            <a:noFill/>
            <a:miter lim="800000"/>
            <a:headEnd/>
            <a:tailEnd/>
          </a:ln>
        </p:spPr>
        <p:txBody>
          <a:bodyPr>
            <a:spAutoFit/>
          </a:bodyPr>
          <a:lstStyle/>
          <a:p>
            <a:r>
              <a:rPr lang="en-US" sz="2400" dirty="0"/>
              <a:t> </a:t>
            </a:r>
            <a:r>
              <a:rPr lang="en-US" sz="2800" dirty="0"/>
              <a:t>We </a:t>
            </a:r>
            <a:r>
              <a:rPr lang="en-US" sz="2800" dirty="0" smtClean="0"/>
              <a:t> designed a </a:t>
            </a:r>
            <a:r>
              <a:rPr lang="en-US" sz="2800" dirty="0"/>
              <a:t>CML buffer for 5 GHz </a:t>
            </a:r>
          </a:p>
          <a:p>
            <a:r>
              <a:rPr lang="en-US" sz="2800" dirty="0"/>
              <a:t>clock fan-out. More CML circuit </a:t>
            </a:r>
          </a:p>
          <a:p>
            <a:r>
              <a:rPr lang="en-US" sz="2800" dirty="0"/>
              <a:t>components are ongoing. </a:t>
            </a:r>
          </a:p>
          <a:p>
            <a:endParaRPr lang="en-US" sz="1200" dirty="0"/>
          </a:p>
          <a:p>
            <a:r>
              <a:rPr lang="en-US" sz="2800" dirty="0" smtClean="0"/>
              <a:t>Parameters for the </a:t>
            </a:r>
            <a:r>
              <a:rPr lang="en-US" sz="2800" dirty="0"/>
              <a:t>CML buffer</a:t>
            </a:r>
            <a:r>
              <a:rPr lang="en-US" sz="2800" dirty="0" smtClean="0"/>
              <a:t>:</a:t>
            </a:r>
            <a:endParaRPr lang="en-US" sz="2800" dirty="0"/>
          </a:p>
        </p:txBody>
      </p:sp>
      <p:sp>
        <p:nvSpPr>
          <p:cNvPr id="49159" name="Text Box 9"/>
          <p:cNvSpPr txBox="1">
            <a:spLocks noChangeArrowheads="1"/>
          </p:cNvSpPr>
          <p:nvPr/>
        </p:nvSpPr>
        <p:spPr bwMode="auto">
          <a:xfrm>
            <a:off x="4076700" y="5876925"/>
            <a:ext cx="4887913" cy="461665"/>
          </a:xfrm>
          <a:prstGeom prst="rect">
            <a:avLst/>
          </a:prstGeom>
          <a:noFill/>
          <a:ln w="9525">
            <a:noFill/>
            <a:miter lim="800000"/>
            <a:headEnd/>
            <a:tailEnd/>
          </a:ln>
        </p:spPr>
        <p:txBody>
          <a:bodyPr wrap="square">
            <a:spAutoFit/>
          </a:bodyPr>
          <a:lstStyle/>
          <a:p>
            <a:r>
              <a:rPr lang="en-US" sz="2000" dirty="0"/>
              <a:t>Schematic and Layout of  </a:t>
            </a:r>
            <a:r>
              <a:rPr lang="en-US" sz="2000" dirty="0" smtClean="0"/>
              <a:t>the CML </a:t>
            </a:r>
            <a:r>
              <a:rPr lang="en-US" sz="2000" dirty="0"/>
              <a:t>buffer</a:t>
            </a:r>
            <a:r>
              <a:rPr lang="en-US" sz="2400" dirty="0"/>
              <a:t> </a:t>
            </a:r>
          </a:p>
        </p:txBody>
      </p:sp>
    </p:spTree>
  </p:cSld>
  <p:clrMapOvr>
    <a:masterClrMapping/>
  </p:clrMapOvr>
  <p:transition>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Number Placeholder 2"/>
          <p:cNvSpPr txBox="1">
            <a:spLocks noGrp="1"/>
          </p:cNvSpPr>
          <p:nvPr/>
        </p:nvSpPr>
        <p:spPr bwMode="auto">
          <a:xfrm>
            <a:off x="7451725" y="6462713"/>
            <a:ext cx="1547813" cy="476250"/>
          </a:xfrm>
          <a:prstGeom prst="rect">
            <a:avLst/>
          </a:prstGeom>
          <a:noFill/>
          <a:ln w="9525">
            <a:noFill/>
            <a:miter lim="800000"/>
            <a:headEnd/>
            <a:tailEnd/>
          </a:ln>
        </p:spPr>
        <p:txBody>
          <a:bodyPr/>
          <a:lstStyle/>
          <a:p>
            <a:pPr algn="r"/>
            <a:fld id="{C6E95771-EADD-42AC-A9C6-D9C1EB5B383A}" type="slidenum">
              <a:rPr lang="en-US" sz="1400"/>
              <a:pPr algn="r"/>
              <a:t>17</a:t>
            </a:fld>
            <a:endParaRPr lang="en-US" sz="1400"/>
          </a:p>
        </p:txBody>
      </p:sp>
      <p:sp>
        <p:nvSpPr>
          <p:cNvPr id="51202" name="Rectangle 9"/>
          <p:cNvSpPr>
            <a:spLocks noChangeArrowheads="1"/>
          </p:cNvSpPr>
          <p:nvPr/>
        </p:nvSpPr>
        <p:spPr bwMode="auto">
          <a:xfrm>
            <a:off x="395288" y="5700713"/>
            <a:ext cx="8569325" cy="1257300"/>
          </a:xfrm>
          <a:prstGeom prst="rect">
            <a:avLst/>
          </a:prstGeom>
          <a:noFill/>
          <a:ln w="9525">
            <a:noFill/>
            <a:miter lim="800000"/>
            <a:headEnd/>
            <a:tailEnd/>
          </a:ln>
        </p:spPr>
        <p:txBody>
          <a:bodyPr/>
          <a:lstStyle/>
          <a:p>
            <a:pPr marL="342900" indent="-342900" eaLnBrk="0" hangingPunct="0">
              <a:lnSpc>
                <a:spcPct val="80000"/>
              </a:lnSpc>
              <a:spcBef>
                <a:spcPct val="20000"/>
              </a:spcBef>
              <a:buFontTx/>
              <a:buChar char="•"/>
            </a:pPr>
            <a:r>
              <a:rPr lang="en-US" sz="2000" dirty="0"/>
              <a:t>CML buffer </a:t>
            </a:r>
            <a:r>
              <a:rPr lang="en-US" sz="2000" dirty="0" smtClean="0"/>
              <a:t>fans out </a:t>
            </a:r>
            <a:r>
              <a:rPr lang="en-US" sz="2000" dirty="0"/>
              <a:t>two identical buffer above 5GHz </a:t>
            </a:r>
            <a:r>
              <a:rPr lang="en-US" sz="2000" dirty="0" smtClean="0"/>
              <a:t>at </a:t>
            </a:r>
            <a:r>
              <a:rPr lang="en-US" sz="2000" dirty="0"/>
              <a:t>different corners and temperature based on post-layout simulation</a:t>
            </a:r>
          </a:p>
        </p:txBody>
      </p:sp>
      <p:sp>
        <p:nvSpPr>
          <p:cNvPr id="51203" name="Rectangle 5"/>
          <p:cNvSpPr>
            <a:spLocks noChangeArrowheads="1"/>
          </p:cNvSpPr>
          <p:nvPr/>
        </p:nvSpPr>
        <p:spPr bwMode="auto">
          <a:xfrm>
            <a:off x="304800" y="260350"/>
            <a:ext cx="7488238"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CML buffer Post-layout simulation  </a:t>
            </a:r>
          </a:p>
        </p:txBody>
      </p:sp>
      <p:pic>
        <p:nvPicPr>
          <p:cNvPr id="51204" name="Picture 11"/>
          <p:cNvPicPr>
            <a:picLocks noChangeAspect="1" noChangeArrowheads="1"/>
          </p:cNvPicPr>
          <p:nvPr/>
        </p:nvPicPr>
        <p:blipFill>
          <a:blip r:embed="rId3"/>
          <a:srcRect/>
          <a:stretch>
            <a:fillRect/>
          </a:stretch>
        </p:blipFill>
        <p:spPr bwMode="auto">
          <a:xfrm>
            <a:off x="4643438" y="1125538"/>
            <a:ext cx="4318000" cy="3817937"/>
          </a:xfrm>
          <a:prstGeom prst="rect">
            <a:avLst/>
          </a:prstGeom>
          <a:noFill/>
          <a:ln w="9525">
            <a:noFill/>
            <a:miter lim="800000"/>
            <a:headEnd/>
            <a:tailEnd/>
          </a:ln>
        </p:spPr>
      </p:pic>
      <p:sp>
        <p:nvSpPr>
          <p:cNvPr id="51205" name="Text Box 7"/>
          <p:cNvSpPr txBox="1">
            <a:spLocks noChangeArrowheads="1"/>
          </p:cNvSpPr>
          <p:nvPr/>
        </p:nvSpPr>
        <p:spPr bwMode="auto">
          <a:xfrm>
            <a:off x="661797" y="4949825"/>
            <a:ext cx="3781805" cy="861774"/>
          </a:xfrm>
          <a:prstGeom prst="rect">
            <a:avLst/>
          </a:prstGeom>
          <a:noFill/>
          <a:ln w="9525">
            <a:noFill/>
            <a:miter lim="800000"/>
            <a:headEnd/>
            <a:tailEnd/>
          </a:ln>
        </p:spPr>
        <p:txBody>
          <a:bodyPr wrap="none">
            <a:spAutoFit/>
          </a:bodyPr>
          <a:lstStyle/>
          <a:p>
            <a:pPr algn="ctr"/>
            <a:r>
              <a:rPr lang="en-US" sz="1600" dirty="0"/>
              <a:t>Input and output of CML buffer</a:t>
            </a:r>
          </a:p>
          <a:p>
            <a:pPr algn="ctr"/>
            <a:r>
              <a:rPr lang="en-US" sz="1600" dirty="0" smtClean="0"/>
              <a:t>at </a:t>
            </a:r>
            <a:r>
              <a:rPr lang="en-US" sz="1600" dirty="0"/>
              <a:t>typical corner </a:t>
            </a:r>
            <a:r>
              <a:rPr lang="en-US" sz="1600" dirty="0" smtClean="0"/>
              <a:t>and room </a:t>
            </a:r>
            <a:r>
              <a:rPr lang="en-US" sz="1600" dirty="0"/>
              <a:t>temperature</a:t>
            </a:r>
          </a:p>
          <a:p>
            <a:pPr algn="ctr"/>
            <a:endParaRPr lang="en-US" dirty="0"/>
          </a:p>
        </p:txBody>
      </p:sp>
      <p:pic>
        <p:nvPicPr>
          <p:cNvPr id="51206" name="Picture 13"/>
          <p:cNvPicPr>
            <a:picLocks noChangeAspect="1" noChangeArrowheads="1"/>
          </p:cNvPicPr>
          <p:nvPr/>
        </p:nvPicPr>
        <p:blipFill>
          <a:blip r:embed="rId4"/>
          <a:srcRect/>
          <a:stretch>
            <a:fillRect/>
          </a:stretch>
        </p:blipFill>
        <p:spPr bwMode="auto">
          <a:xfrm>
            <a:off x="182563" y="1125538"/>
            <a:ext cx="4318000" cy="3789362"/>
          </a:xfrm>
          <a:prstGeom prst="rect">
            <a:avLst/>
          </a:prstGeom>
          <a:noFill/>
          <a:ln w="9525">
            <a:noFill/>
            <a:miter lim="800000"/>
            <a:headEnd/>
            <a:tailEnd/>
          </a:ln>
        </p:spPr>
      </p:pic>
      <p:sp>
        <p:nvSpPr>
          <p:cNvPr id="51207" name="Text Box 7"/>
          <p:cNvSpPr txBox="1">
            <a:spLocks noChangeArrowheads="1"/>
          </p:cNvSpPr>
          <p:nvPr/>
        </p:nvSpPr>
        <p:spPr bwMode="auto">
          <a:xfrm>
            <a:off x="4716463" y="4949825"/>
            <a:ext cx="3816350" cy="855663"/>
          </a:xfrm>
          <a:prstGeom prst="rect">
            <a:avLst/>
          </a:prstGeom>
          <a:noFill/>
          <a:ln w="9525">
            <a:noFill/>
            <a:miter lim="800000"/>
            <a:headEnd/>
            <a:tailEnd/>
          </a:ln>
        </p:spPr>
        <p:txBody>
          <a:bodyPr>
            <a:spAutoFit/>
          </a:bodyPr>
          <a:lstStyle/>
          <a:p>
            <a:pPr algn="ctr"/>
            <a:r>
              <a:rPr lang="en-US" sz="1600"/>
              <a:t>Frequency response at different temp and corners</a:t>
            </a:r>
          </a:p>
          <a:p>
            <a:endParaRPr lang="en-US"/>
          </a:p>
        </p:txBody>
      </p:sp>
      <p:sp>
        <p:nvSpPr>
          <p:cNvPr id="51208" name="Text Box 15"/>
          <p:cNvSpPr txBox="1">
            <a:spLocks noChangeArrowheads="1"/>
          </p:cNvSpPr>
          <p:nvPr/>
        </p:nvSpPr>
        <p:spPr bwMode="auto">
          <a:xfrm>
            <a:off x="2463800" y="3376613"/>
            <a:ext cx="692150" cy="366712"/>
          </a:xfrm>
          <a:prstGeom prst="rect">
            <a:avLst/>
          </a:prstGeom>
          <a:noFill/>
          <a:ln w="9525">
            <a:noFill/>
            <a:miter lim="800000"/>
            <a:headEnd/>
            <a:tailEnd/>
          </a:ln>
        </p:spPr>
        <p:txBody>
          <a:bodyPr wrap="none">
            <a:spAutoFit/>
          </a:bodyPr>
          <a:lstStyle/>
          <a:p>
            <a:r>
              <a:rPr lang="en-US"/>
              <a:t>Input</a:t>
            </a:r>
          </a:p>
        </p:txBody>
      </p:sp>
      <p:sp>
        <p:nvSpPr>
          <p:cNvPr id="51209" name="Text Box 16"/>
          <p:cNvSpPr txBox="1">
            <a:spLocks noChangeArrowheads="1"/>
          </p:cNvSpPr>
          <p:nvPr/>
        </p:nvSpPr>
        <p:spPr bwMode="auto">
          <a:xfrm>
            <a:off x="2411413" y="2420938"/>
            <a:ext cx="869950" cy="366712"/>
          </a:xfrm>
          <a:prstGeom prst="rect">
            <a:avLst/>
          </a:prstGeom>
          <a:noFill/>
          <a:ln w="9525">
            <a:noFill/>
            <a:miter lim="800000"/>
            <a:headEnd/>
            <a:tailEnd/>
          </a:ln>
        </p:spPr>
        <p:txBody>
          <a:bodyPr wrap="none">
            <a:spAutoFit/>
          </a:bodyPr>
          <a:lstStyle/>
          <a:p>
            <a:r>
              <a:rPr lang="en-US"/>
              <a:t>Output</a:t>
            </a:r>
          </a:p>
        </p:txBody>
      </p:sp>
      <p:sp>
        <p:nvSpPr>
          <p:cNvPr id="51210" name="Text Box 17"/>
          <p:cNvSpPr txBox="1">
            <a:spLocks noChangeArrowheads="1"/>
          </p:cNvSpPr>
          <p:nvPr/>
        </p:nvSpPr>
        <p:spPr bwMode="auto">
          <a:xfrm>
            <a:off x="6227763" y="4624388"/>
            <a:ext cx="1400175" cy="244475"/>
          </a:xfrm>
          <a:prstGeom prst="rect">
            <a:avLst/>
          </a:prstGeom>
          <a:solidFill>
            <a:srgbClr val="C0C0C0"/>
          </a:solidFill>
          <a:ln w="9525">
            <a:noFill/>
            <a:miter lim="800000"/>
            <a:headEnd/>
            <a:tailEnd/>
          </a:ln>
        </p:spPr>
        <p:txBody>
          <a:bodyPr wrap="none" lIns="0" tIns="0" rIns="0" bIns="0">
            <a:spAutoFit/>
          </a:bodyPr>
          <a:lstStyle/>
          <a:p>
            <a:r>
              <a:rPr lang="en-US" sz="1600"/>
              <a:t>Frequency (Hz)</a:t>
            </a:r>
          </a:p>
        </p:txBody>
      </p:sp>
      <p:sp>
        <p:nvSpPr>
          <p:cNvPr id="51211" name="Text Box 18"/>
          <p:cNvSpPr txBox="1">
            <a:spLocks noChangeArrowheads="1"/>
          </p:cNvSpPr>
          <p:nvPr/>
        </p:nvSpPr>
        <p:spPr bwMode="auto">
          <a:xfrm flipV="1">
            <a:off x="4687888" y="2997200"/>
            <a:ext cx="244475" cy="576263"/>
          </a:xfrm>
          <a:prstGeom prst="rect">
            <a:avLst/>
          </a:prstGeom>
          <a:solidFill>
            <a:srgbClr val="C0C0C0"/>
          </a:solidFill>
          <a:ln w="9525">
            <a:noFill/>
            <a:miter lim="800000"/>
            <a:headEnd/>
            <a:tailEnd/>
          </a:ln>
        </p:spPr>
        <p:txBody>
          <a:bodyPr vert="eaVert" lIns="0" tIns="0" rIns="0" bIns="0">
            <a:spAutoFit/>
          </a:bodyPr>
          <a:lstStyle/>
          <a:p>
            <a:r>
              <a:rPr lang="en-US" sz="1600"/>
              <a:t>Gain</a:t>
            </a:r>
          </a:p>
        </p:txBody>
      </p:sp>
      <p:sp>
        <p:nvSpPr>
          <p:cNvPr id="51212" name="Text Box 19"/>
          <p:cNvSpPr txBox="1">
            <a:spLocks noChangeArrowheads="1"/>
          </p:cNvSpPr>
          <p:nvPr/>
        </p:nvSpPr>
        <p:spPr bwMode="auto">
          <a:xfrm>
            <a:off x="2156617" y="4624387"/>
            <a:ext cx="792163" cy="244475"/>
          </a:xfrm>
          <a:prstGeom prst="rect">
            <a:avLst/>
          </a:prstGeom>
          <a:solidFill>
            <a:srgbClr val="C0C0C0"/>
          </a:solidFill>
          <a:ln w="9525">
            <a:noFill/>
            <a:miter lim="800000"/>
            <a:headEnd/>
            <a:tailEnd/>
          </a:ln>
        </p:spPr>
        <p:txBody>
          <a:bodyPr wrap="none" lIns="0" tIns="0" rIns="0" bIns="0">
            <a:spAutoFit/>
          </a:bodyPr>
          <a:lstStyle/>
          <a:p>
            <a:r>
              <a:rPr lang="en-US" sz="1600" dirty="0"/>
              <a:t>time (ns)</a:t>
            </a:r>
          </a:p>
        </p:txBody>
      </p:sp>
      <p:sp>
        <p:nvSpPr>
          <p:cNvPr id="51213" name="Text Box 20"/>
          <p:cNvSpPr txBox="1">
            <a:spLocks noChangeArrowheads="1"/>
          </p:cNvSpPr>
          <p:nvPr/>
        </p:nvSpPr>
        <p:spPr bwMode="auto">
          <a:xfrm flipV="1">
            <a:off x="223838" y="3500438"/>
            <a:ext cx="244475" cy="576262"/>
          </a:xfrm>
          <a:prstGeom prst="rect">
            <a:avLst/>
          </a:prstGeom>
          <a:solidFill>
            <a:srgbClr val="C0C0C0"/>
          </a:solidFill>
          <a:ln w="9525">
            <a:noFill/>
            <a:miter lim="800000"/>
            <a:headEnd/>
            <a:tailEnd/>
          </a:ln>
        </p:spPr>
        <p:txBody>
          <a:bodyPr vert="eaVert" lIns="0" tIns="0" rIns="0" bIns="0">
            <a:spAutoFit/>
          </a:bodyPr>
          <a:lstStyle/>
          <a:p>
            <a:r>
              <a:rPr lang="en-US" sz="1600"/>
              <a:t>V(v)</a:t>
            </a:r>
          </a:p>
        </p:txBody>
      </p:sp>
      <p:sp>
        <p:nvSpPr>
          <p:cNvPr id="51214" name="Text Box 21"/>
          <p:cNvSpPr txBox="1">
            <a:spLocks noChangeArrowheads="1"/>
          </p:cNvSpPr>
          <p:nvPr/>
        </p:nvSpPr>
        <p:spPr bwMode="auto">
          <a:xfrm flipV="1">
            <a:off x="179388" y="2276475"/>
            <a:ext cx="244475" cy="576263"/>
          </a:xfrm>
          <a:prstGeom prst="rect">
            <a:avLst/>
          </a:prstGeom>
          <a:solidFill>
            <a:srgbClr val="C0C0C0"/>
          </a:solidFill>
          <a:ln w="9525">
            <a:noFill/>
            <a:miter lim="800000"/>
            <a:headEnd/>
            <a:tailEnd/>
          </a:ln>
        </p:spPr>
        <p:txBody>
          <a:bodyPr vert="eaVert" lIns="0" tIns="0" rIns="0" bIns="0">
            <a:spAutoFit/>
          </a:bodyPr>
          <a:lstStyle/>
          <a:p>
            <a:r>
              <a:rPr lang="en-US" sz="1600"/>
              <a:t>V(v)</a:t>
            </a:r>
          </a:p>
        </p:txBody>
      </p:sp>
      <p:sp>
        <p:nvSpPr>
          <p:cNvPr id="51215" name="Line 18"/>
          <p:cNvSpPr>
            <a:spLocks noChangeShapeType="1"/>
          </p:cNvSpPr>
          <p:nvPr/>
        </p:nvSpPr>
        <p:spPr bwMode="auto">
          <a:xfrm flipH="1">
            <a:off x="7596188" y="2276475"/>
            <a:ext cx="0" cy="2160588"/>
          </a:xfrm>
          <a:prstGeom prst="line">
            <a:avLst/>
          </a:prstGeom>
          <a:noFill/>
          <a:ln w="9525">
            <a:solidFill>
              <a:schemeClr val="tx1"/>
            </a:solidFill>
            <a:round/>
            <a:headEnd/>
            <a:tailEnd/>
          </a:ln>
        </p:spPr>
        <p:txBody>
          <a:bodyPr/>
          <a:lstStyle/>
          <a:p>
            <a:endParaRPr lang="en-US"/>
          </a:p>
        </p:txBody>
      </p:sp>
      <p:sp>
        <p:nvSpPr>
          <p:cNvPr id="51216" name="Text Box 19"/>
          <p:cNvSpPr txBox="1">
            <a:spLocks noChangeArrowheads="1"/>
          </p:cNvSpPr>
          <p:nvPr/>
        </p:nvSpPr>
        <p:spPr bwMode="auto">
          <a:xfrm>
            <a:off x="6948488" y="3933825"/>
            <a:ext cx="936625" cy="366713"/>
          </a:xfrm>
          <a:prstGeom prst="rect">
            <a:avLst/>
          </a:prstGeom>
          <a:noFill/>
          <a:ln w="9525">
            <a:noFill/>
            <a:miter lim="800000"/>
            <a:headEnd/>
            <a:tailEnd/>
          </a:ln>
        </p:spPr>
        <p:txBody>
          <a:bodyPr>
            <a:spAutoFit/>
          </a:bodyPr>
          <a:lstStyle/>
          <a:p>
            <a:pPr>
              <a:spcBef>
                <a:spcPct val="50000"/>
              </a:spcBef>
            </a:pPr>
            <a:r>
              <a:rPr lang="en-US"/>
              <a:t>5 GHz</a:t>
            </a:r>
          </a:p>
        </p:txBody>
      </p:sp>
      <p:sp>
        <p:nvSpPr>
          <p:cNvPr id="51218" name="Line 18"/>
          <p:cNvSpPr>
            <a:spLocks noChangeShapeType="1"/>
          </p:cNvSpPr>
          <p:nvPr/>
        </p:nvSpPr>
        <p:spPr bwMode="auto">
          <a:xfrm>
            <a:off x="5148263" y="3357563"/>
            <a:ext cx="3671887" cy="0"/>
          </a:xfrm>
          <a:prstGeom prst="line">
            <a:avLst/>
          </a:prstGeom>
          <a:noFill/>
          <a:ln w="9525">
            <a:solidFill>
              <a:schemeClr val="tx1"/>
            </a:solidFill>
            <a:round/>
            <a:headEnd/>
            <a:tailEnd/>
          </a:ln>
          <a:effectLst/>
        </p:spPr>
        <p:txBody>
          <a:bodyPr/>
          <a:lstStyle/>
          <a:p>
            <a:endParaRPr lang="en-US"/>
          </a:p>
        </p:txBody>
      </p:sp>
    </p:spTree>
  </p:cSld>
  <p:clrMapOvr>
    <a:masterClrMapping/>
  </p:clrMapOvr>
  <p:transition>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Number Placeholder 2"/>
          <p:cNvSpPr>
            <a:spLocks noGrp="1"/>
          </p:cNvSpPr>
          <p:nvPr>
            <p:ph type="sldNum" sz="quarter" idx="11"/>
          </p:nvPr>
        </p:nvSpPr>
        <p:spPr>
          <a:noFill/>
        </p:spPr>
        <p:txBody>
          <a:bodyPr/>
          <a:lstStyle/>
          <a:p>
            <a:fld id="{56A57296-F2F9-4EAE-BD45-B5326D8D3D28}" type="slidenum">
              <a:rPr lang="en-US" smtClean="0"/>
              <a:pPr/>
              <a:t>18</a:t>
            </a:fld>
            <a:endParaRPr lang="en-US" smtClean="0"/>
          </a:p>
        </p:txBody>
      </p:sp>
      <p:sp>
        <p:nvSpPr>
          <p:cNvPr id="53250" name="Rectangle 3"/>
          <p:cNvSpPr>
            <a:spLocks noGrp="1" noChangeArrowheads="1"/>
          </p:cNvSpPr>
          <p:nvPr>
            <p:ph type="body" idx="4294967295"/>
          </p:nvPr>
        </p:nvSpPr>
        <p:spPr>
          <a:xfrm>
            <a:off x="457200" y="1052513"/>
            <a:ext cx="8229600" cy="5073650"/>
          </a:xfrm>
        </p:spPr>
        <p:txBody>
          <a:bodyPr/>
          <a:lstStyle/>
          <a:p>
            <a:pPr eaLnBrk="1" hangingPunct="1">
              <a:buFontTx/>
              <a:buBlip>
                <a:blip r:embed="rId3"/>
              </a:buBlip>
            </a:pPr>
            <a:r>
              <a:rPr lang="en-US" dirty="0" smtClean="0"/>
              <a:t>Successfully designed LOCs1, a 5 Gbps 16:1 serializer chip. Both laboratory and irradiation tests indicate that we have achieved the design goals. </a:t>
            </a:r>
          </a:p>
          <a:p>
            <a:pPr eaLnBrk="1" hangingPunct="1">
              <a:buFontTx/>
              <a:buBlip>
                <a:blip r:embed="rId3"/>
              </a:buBlip>
            </a:pPr>
            <a:r>
              <a:rPr lang="en-US" dirty="0" smtClean="0"/>
              <a:t>We have started to design LOCs6, a 6 lane serializer array </a:t>
            </a:r>
            <a:r>
              <a:rPr lang="en-US" dirty="0" smtClean="0"/>
              <a:t>with 10 Gbps/lane </a:t>
            </a:r>
            <a:r>
              <a:rPr lang="en-US" dirty="0" smtClean="0"/>
              <a:t>to deliver 50 Gbps/chip with 20% redundancy or 60 Gbps/chip without redundancy. The approach looks promising so far. </a:t>
            </a:r>
          </a:p>
        </p:txBody>
      </p:sp>
      <p:sp>
        <p:nvSpPr>
          <p:cNvPr id="53251" name="Rectangle 5"/>
          <p:cNvSpPr>
            <a:spLocks noChangeArrowheads="1"/>
          </p:cNvSpPr>
          <p:nvPr/>
        </p:nvSpPr>
        <p:spPr bwMode="auto">
          <a:xfrm>
            <a:off x="304800" y="260350"/>
            <a:ext cx="2624138"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Summary </a:t>
            </a:r>
          </a:p>
        </p:txBody>
      </p:sp>
    </p:spTree>
  </p:cSld>
  <p:clrMapOvr>
    <a:masterClrMapping/>
  </p:clrMapOvr>
  <p:transition>
    <p:strips/>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Slide Number Placeholder 2"/>
          <p:cNvSpPr>
            <a:spLocks noGrp="1"/>
          </p:cNvSpPr>
          <p:nvPr>
            <p:ph type="sldNum" sz="quarter" idx="11"/>
          </p:nvPr>
        </p:nvSpPr>
        <p:spPr>
          <a:noFill/>
        </p:spPr>
        <p:txBody>
          <a:bodyPr/>
          <a:lstStyle/>
          <a:p>
            <a:fld id="{1F6FA0F1-2011-4A9E-8EF5-81452A50D4B2}" type="slidenum">
              <a:rPr lang="en-US" smtClean="0"/>
              <a:pPr/>
              <a:t>19</a:t>
            </a:fld>
            <a:endParaRPr lang="en-US" smtClean="0"/>
          </a:p>
        </p:txBody>
      </p:sp>
      <p:sp>
        <p:nvSpPr>
          <p:cNvPr id="5" name="Rectangle 2"/>
          <p:cNvSpPr txBox="1">
            <a:spLocks noChangeArrowheads="1"/>
          </p:cNvSpPr>
          <p:nvPr/>
        </p:nvSpPr>
        <p:spPr>
          <a:xfrm>
            <a:off x="457200" y="274638"/>
            <a:ext cx="8229600" cy="633412"/>
          </a:xfrm>
          <a:prstGeom prst="rect">
            <a:avLst/>
          </a:prstGeom>
        </p:spPr>
        <p:txBody>
          <a:bodyPr/>
          <a:lstStyle/>
          <a:p>
            <a:pPr algn="ctr" eaLnBrk="0" hangingPunct="0">
              <a:defRPr/>
            </a:pPr>
            <a:r>
              <a:rPr lang="en-US" sz="4000" kern="0" dirty="0">
                <a:solidFill>
                  <a:schemeClr val="tx2"/>
                </a:solidFill>
                <a:latin typeface="Comic Sans MS" pitchFamily="66" charset="0"/>
                <a:ea typeface="+mj-ea"/>
                <a:cs typeface="+mj-cs"/>
              </a:rPr>
              <a:t>Acknowledgments</a:t>
            </a:r>
          </a:p>
        </p:txBody>
      </p:sp>
      <p:sp>
        <p:nvSpPr>
          <p:cNvPr id="6" name="Rectangle 3"/>
          <p:cNvSpPr txBox="1">
            <a:spLocks noChangeArrowheads="1"/>
          </p:cNvSpPr>
          <p:nvPr/>
        </p:nvSpPr>
        <p:spPr>
          <a:xfrm>
            <a:off x="468313" y="1484313"/>
            <a:ext cx="8229600" cy="2409825"/>
          </a:xfrm>
          <a:prstGeom prst="rect">
            <a:avLst/>
          </a:prstGeom>
        </p:spPr>
        <p:txBody>
          <a:bodyPr/>
          <a:lstStyle/>
          <a:p>
            <a:pPr eaLnBrk="0" hangingPunct="0">
              <a:lnSpc>
                <a:spcPct val="90000"/>
              </a:lnSpc>
              <a:spcBef>
                <a:spcPct val="20000"/>
              </a:spcBef>
              <a:defRPr/>
            </a:pPr>
            <a:r>
              <a:rPr lang="en-US" sz="2800" kern="0" dirty="0">
                <a:latin typeface="Comic Sans MS" pitchFamily="66" charset="0"/>
              </a:rPr>
              <a:t>We thank US-ATLAS for funding this project. We are grateful for all the people who have been assisting us in the design and testing of the LOC chips. We are especially in debt to </a:t>
            </a:r>
            <a:r>
              <a:rPr lang="en-US" sz="2800" b="1" kern="0" dirty="0">
                <a:latin typeface="Comic Sans MS" pitchFamily="66" charset="0"/>
              </a:rPr>
              <a:t>Paulo Moreira</a:t>
            </a:r>
            <a:r>
              <a:rPr lang="en-US" sz="2800" kern="0" dirty="0">
                <a:latin typeface="Comic Sans MS" pitchFamily="66" charset="0"/>
              </a:rPr>
              <a:t>, </a:t>
            </a:r>
            <a:r>
              <a:rPr lang="en-US" sz="2800" b="1" kern="0" dirty="0">
                <a:latin typeface="Comic Sans MS" pitchFamily="66" charset="0"/>
              </a:rPr>
              <a:t>Fukun Tang</a:t>
            </a:r>
            <a:r>
              <a:rPr lang="en-US" sz="2800" kern="0" dirty="0">
                <a:latin typeface="Comic Sans MS" pitchFamily="66" charset="0"/>
              </a:rPr>
              <a:t> and </a:t>
            </a:r>
            <a:r>
              <a:rPr lang="en-US" sz="2800" b="1" kern="0" dirty="0">
                <a:latin typeface="Comic Sans MS" pitchFamily="66" charset="0"/>
              </a:rPr>
              <a:t>Christine Hu</a:t>
            </a:r>
            <a:r>
              <a:rPr lang="en-US" sz="2800" kern="0" dirty="0">
                <a:latin typeface="Comic Sans MS" pitchFamily="66" charset="0"/>
              </a:rPr>
              <a:t> for their help in the design of LOCs1.</a:t>
            </a:r>
            <a:r>
              <a:rPr lang="en-US" sz="2400" kern="0" dirty="0">
                <a:latin typeface="+mn-lt"/>
              </a:rPr>
              <a:t> </a:t>
            </a:r>
          </a:p>
        </p:txBody>
      </p:sp>
      <p:sp>
        <p:nvSpPr>
          <p:cNvPr id="55300" name="Text Box 4"/>
          <p:cNvSpPr txBox="1">
            <a:spLocks noChangeArrowheads="1"/>
          </p:cNvSpPr>
          <p:nvPr/>
        </p:nvSpPr>
        <p:spPr bwMode="auto">
          <a:xfrm>
            <a:off x="0" y="4529138"/>
            <a:ext cx="9144000" cy="762000"/>
          </a:xfrm>
          <a:prstGeom prst="rect">
            <a:avLst/>
          </a:prstGeom>
          <a:noFill/>
          <a:ln w="9525">
            <a:noFill/>
            <a:miter lim="800000"/>
            <a:headEnd/>
            <a:tailEnd/>
          </a:ln>
        </p:spPr>
        <p:txBody>
          <a:bodyPr>
            <a:spAutoFit/>
          </a:bodyPr>
          <a:lstStyle/>
          <a:p>
            <a:pPr algn="ctr"/>
            <a:r>
              <a:rPr lang="en-US" sz="4400" dirty="0">
                <a:solidFill>
                  <a:srgbClr val="A50021"/>
                </a:solidFill>
                <a:latin typeface="Comic Sans MS" pitchFamily="66" charset="0"/>
              </a:rPr>
              <a:t>Thank you!</a:t>
            </a:r>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灯片编号占位符 1"/>
          <p:cNvSpPr>
            <a:spLocks noGrp="1"/>
          </p:cNvSpPr>
          <p:nvPr>
            <p:ph type="sldNum" sz="quarter" idx="11"/>
          </p:nvPr>
        </p:nvSpPr>
        <p:spPr>
          <a:noFill/>
        </p:spPr>
        <p:txBody>
          <a:bodyPr/>
          <a:lstStyle/>
          <a:p>
            <a:fld id="{A5D1A756-0A60-4C94-A579-26CDE57BF957}" type="slidenum">
              <a:rPr lang="en-US" smtClean="0"/>
              <a:pPr/>
              <a:t>2</a:t>
            </a:fld>
            <a:endParaRPr lang="en-US" smtClean="0"/>
          </a:p>
        </p:txBody>
      </p:sp>
      <p:grpSp>
        <p:nvGrpSpPr>
          <p:cNvPr id="17410" name="Group 93"/>
          <p:cNvGrpSpPr>
            <a:grpSpLocks/>
          </p:cNvGrpSpPr>
          <p:nvPr/>
        </p:nvGrpSpPr>
        <p:grpSpPr bwMode="auto">
          <a:xfrm>
            <a:off x="-2395538" y="1447800"/>
            <a:ext cx="9253538" cy="4824413"/>
            <a:chOff x="-1509" y="912"/>
            <a:chExt cx="5829" cy="3039"/>
          </a:xfrm>
        </p:grpSpPr>
        <p:sp>
          <p:nvSpPr>
            <p:cNvPr id="7" name="AutoShape 46"/>
            <p:cNvSpPr>
              <a:spLocks noChangeArrowheads="1"/>
            </p:cNvSpPr>
            <p:nvPr/>
          </p:nvSpPr>
          <p:spPr bwMode="ltGray">
            <a:xfrm rot="5400000">
              <a:off x="-1526" y="929"/>
              <a:ext cx="3039" cy="3005"/>
            </a:xfrm>
            <a:custGeom>
              <a:avLst/>
              <a:gdLst>
                <a:gd name="G0" fmla="+- 10478 0 0"/>
                <a:gd name="G1" fmla="+- -11739500 0 0"/>
                <a:gd name="G2" fmla="+- 0 0 -11739500"/>
                <a:gd name="T0" fmla="*/ 0 256 1"/>
                <a:gd name="T1" fmla="*/ 180 256 1"/>
                <a:gd name="G3" fmla="+- -11739500 T0 T1"/>
                <a:gd name="T2" fmla="*/ 0 256 1"/>
                <a:gd name="T3" fmla="*/ 90 256 1"/>
                <a:gd name="G4" fmla="+- -11739500 T2 T3"/>
                <a:gd name="G5" fmla="*/ G4 2 1"/>
                <a:gd name="T4" fmla="*/ 90 256 1"/>
                <a:gd name="T5" fmla="*/ 0 256 1"/>
                <a:gd name="G6" fmla="+- -11739500 T4 T5"/>
                <a:gd name="G7" fmla="*/ G6 2 1"/>
                <a:gd name="G8" fmla="abs -1173950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0478"/>
                <a:gd name="G18" fmla="*/ 10478 1 2"/>
                <a:gd name="G19" fmla="+- G18 5400 0"/>
                <a:gd name="G20" fmla="cos G19 -11739500"/>
                <a:gd name="G21" fmla="sin G19 -11739500"/>
                <a:gd name="G22" fmla="+- G20 10800 0"/>
                <a:gd name="G23" fmla="+- G21 10800 0"/>
                <a:gd name="G24" fmla="+- 10800 0 G20"/>
                <a:gd name="G25" fmla="+- 10478 10800 0"/>
                <a:gd name="G26" fmla="?: G9 G17 G25"/>
                <a:gd name="G27" fmla="?: G9 0 21600"/>
                <a:gd name="G28" fmla="cos 10800 -11739500"/>
                <a:gd name="G29" fmla="sin 10800 -11739500"/>
                <a:gd name="G30" fmla="sin 10478 -11739500"/>
                <a:gd name="G31" fmla="+- G28 10800 0"/>
                <a:gd name="G32" fmla="+- G29 10800 0"/>
                <a:gd name="G33" fmla="+- G30 10800 0"/>
                <a:gd name="G34" fmla="?: G4 0 G31"/>
                <a:gd name="G35" fmla="?: -11739500 G34 0"/>
                <a:gd name="G36" fmla="?: G6 G35 G31"/>
                <a:gd name="G37" fmla="+- 21600 0 G36"/>
                <a:gd name="G38" fmla="?: G4 0 G33"/>
                <a:gd name="G39" fmla="?: -11739500 G38 G32"/>
                <a:gd name="G40" fmla="?: G6 G39 0"/>
                <a:gd name="G41" fmla="?: G4 G32 21600"/>
                <a:gd name="G42" fmla="?: G6 G41 G33"/>
                <a:gd name="T12" fmla="*/ 10800 w 21600"/>
                <a:gd name="T13" fmla="*/ 0 h 21600"/>
                <a:gd name="T14" fmla="*/ 162 w 21600"/>
                <a:gd name="T15" fmla="*/ 10638 h 21600"/>
                <a:gd name="T16" fmla="*/ 10800 w 21600"/>
                <a:gd name="T17" fmla="*/ 322 h 21600"/>
                <a:gd name="T18" fmla="*/ 21438 w 21600"/>
                <a:gd name="T19" fmla="*/ 10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3" y="10641"/>
                  </a:moveTo>
                  <a:cubicBezTo>
                    <a:pt x="410" y="4916"/>
                    <a:pt x="5075" y="321"/>
                    <a:pt x="10800" y="322"/>
                  </a:cubicBezTo>
                  <a:cubicBezTo>
                    <a:pt x="16524" y="322"/>
                    <a:pt x="21189" y="4916"/>
                    <a:pt x="21276" y="10641"/>
                  </a:cubicBezTo>
                  <a:lnTo>
                    <a:pt x="21598" y="10636"/>
                  </a:lnTo>
                  <a:cubicBezTo>
                    <a:pt x="21509" y="4736"/>
                    <a:pt x="16700" y="-1"/>
                    <a:pt x="10799" y="0"/>
                  </a:cubicBezTo>
                  <a:cubicBezTo>
                    <a:pt x="4899" y="0"/>
                    <a:pt x="90" y="4736"/>
                    <a:pt x="1" y="10636"/>
                  </a:cubicBezTo>
                  <a:close/>
                </a:path>
              </a:pathLst>
            </a:custGeom>
            <a:gradFill rotWithShape="1">
              <a:gsLst>
                <a:gs pos="0">
                  <a:schemeClr val="bg2">
                    <a:gamma/>
                    <a:tint val="45490"/>
                    <a:invGamma/>
                  </a:schemeClr>
                </a:gs>
                <a:gs pos="50000">
                  <a:schemeClr val="bg2"/>
                </a:gs>
                <a:gs pos="100000">
                  <a:schemeClr val="bg2">
                    <a:gamma/>
                    <a:tint val="45490"/>
                    <a:invGamma/>
                  </a:schemeClr>
                </a:gs>
              </a:gsLst>
              <a:lin ang="0" scaled="1"/>
            </a:gradFill>
            <a:ln w="9525" algn="ctr">
              <a:noFill/>
              <a:miter lim="800000"/>
              <a:headEnd/>
              <a:tailEnd/>
            </a:ln>
            <a:effectLst/>
          </p:spPr>
          <p:txBody>
            <a:bodyPr wrap="none" anchor="ctr"/>
            <a:lstStyle/>
            <a:p>
              <a:pPr>
                <a:defRPr/>
              </a:pPr>
              <a:endParaRPr lang="zh-CN" altLang="en-US">
                <a:ea typeface="宋体" pitchFamily="2" charset="-122"/>
              </a:endParaRPr>
            </a:p>
          </p:txBody>
        </p:sp>
        <p:sp>
          <p:nvSpPr>
            <p:cNvPr id="8" name="AutoShape 47"/>
            <p:cNvSpPr>
              <a:spLocks noChangeArrowheads="1"/>
            </p:cNvSpPr>
            <p:nvPr/>
          </p:nvSpPr>
          <p:spPr bwMode="ltGray">
            <a:xfrm rot="5400000" flipH="1">
              <a:off x="-1270" y="1203"/>
              <a:ext cx="2540" cy="2475"/>
            </a:xfrm>
            <a:custGeom>
              <a:avLst/>
              <a:gdLst>
                <a:gd name="G0" fmla="+- 5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6"/>
                <a:gd name="G18" fmla="*/ 56 1 2"/>
                <a:gd name="G19" fmla="+- G18 5400 0"/>
                <a:gd name="G20" fmla="cos G19 11796480"/>
                <a:gd name="G21" fmla="sin G19 11796480"/>
                <a:gd name="G22" fmla="+- G20 10800 0"/>
                <a:gd name="G23" fmla="+- G21 10800 0"/>
                <a:gd name="G24" fmla="+- 10800 0 G20"/>
                <a:gd name="G25" fmla="+- 56 10800 0"/>
                <a:gd name="G26" fmla="?: G9 G17 G25"/>
                <a:gd name="G27" fmla="?: G9 0 21600"/>
                <a:gd name="G28" fmla="cos 10800 11796480"/>
                <a:gd name="G29" fmla="sin 10800 11796480"/>
                <a:gd name="G30" fmla="sin 5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5372 w 21600"/>
                <a:gd name="T15" fmla="*/ 10800 h 21600"/>
                <a:gd name="T16" fmla="*/ 10800 w 21600"/>
                <a:gd name="T17" fmla="*/ 10744 h 21600"/>
                <a:gd name="T18" fmla="*/ 16228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10744" y="10800"/>
                  </a:moveTo>
                  <a:cubicBezTo>
                    <a:pt x="10744" y="10769"/>
                    <a:pt x="10769" y="10744"/>
                    <a:pt x="10800" y="10744"/>
                  </a:cubicBezTo>
                  <a:cubicBezTo>
                    <a:pt x="10830" y="10743"/>
                    <a:pt x="10855" y="10769"/>
                    <a:pt x="10856" y="10799"/>
                  </a:cubicBezTo>
                  <a:lnTo>
                    <a:pt x="21600" y="10800"/>
                  </a:lnTo>
                  <a:cubicBezTo>
                    <a:pt x="21600" y="4835"/>
                    <a:pt x="16764" y="0"/>
                    <a:pt x="10800" y="0"/>
                  </a:cubicBezTo>
                  <a:cubicBezTo>
                    <a:pt x="4835" y="0"/>
                    <a:pt x="0" y="4835"/>
                    <a:pt x="0" y="10800"/>
                  </a:cubicBezTo>
                  <a:close/>
                </a:path>
              </a:pathLst>
            </a:custGeom>
            <a:gradFill rotWithShape="1">
              <a:gsLst>
                <a:gs pos="0">
                  <a:schemeClr val="accent1">
                    <a:alpha val="56000"/>
                  </a:schemeClr>
                </a:gs>
                <a:gs pos="100000">
                  <a:schemeClr val="accent1">
                    <a:gamma/>
                    <a:tint val="0"/>
                    <a:invGamma/>
                    <a:alpha val="48000"/>
                  </a:schemeClr>
                </a:gs>
              </a:gsLst>
              <a:lin ang="5400000" scaled="1"/>
            </a:gradFill>
            <a:ln w="0" algn="ctr">
              <a:noFill/>
              <a:miter lim="800000"/>
              <a:headEnd/>
              <a:tailEnd/>
            </a:ln>
            <a:effectLst/>
          </p:spPr>
          <p:txBody>
            <a:bodyPr wrap="none" anchor="ctr"/>
            <a:lstStyle/>
            <a:p>
              <a:pPr>
                <a:defRPr/>
              </a:pPr>
              <a:endParaRPr lang="zh-CN" altLang="en-US">
                <a:ea typeface="宋体" pitchFamily="2" charset="-122"/>
              </a:endParaRPr>
            </a:p>
          </p:txBody>
        </p:sp>
        <p:grpSp>
          <p:nvGrpSpPr>
            <p:cNvPr id="17414" name="Group 88"/>
            <p:cNvGrpSpPr>
              <a:grpSpLocks/>
            </p:cNvGrpSpPr>
            <p:nvPr/>
          </p:nvGrpSpPr>
          <p:grpSpPr bwMode="auto">
            <a:xfrm>
              <a:off x="912" y="1147"/>
              <a:ext cx="2984" cy="320"/>
              <a:chOff x="912" y="1147"/>
              <a:chExt cx="2984" cy="320"/>
            </a:xfrm>
          </p:grpSpPr>
          <p:sp>
            <p:nvSpPr>
              <p:cNvPr id="17451" name="AutoShape 52"/>
              <p:cNvSpPr>
                <a:spLocks noChangeArrowheads="1"/>
              </p:cNvSpPr>
              <p:nvPr/>
            </p:nvSpPr>
            <p:spPr bwMode="gray">
              <a:xfrm>
                <a:off x="1112" y="1147"/>
                <a:ext cx="2784" cy="320"/>
              </a:xfrm>
              <a:prstGeom prst="roundRect">
                <a:avLst>
                  <a:gd name="adj" fmla="val 50000"/>
                </a:avLst>
              </a:prstGeom>
              <a:noFill/>
              <a:ln w="28575" algn="ctr">
                <a:solidFill>
                  <a:schemeClr val="bg2"/>
                </a:solidFill>
                <a:round/>
                <a:headEnd/>
                <a:tailEnd/>
              </a:ln>
            </p:spPr>
            <p:txBody>
              <a:bodyPr wrap="none" anchor="ctr"/>
              <a:lstStyle/>
              <a:p>
                <a:pPr marL="457200" indent="-457200">
                  <a:lnSpc>
                    <a:spcPct val="120000"/>
                  </a:lnSpc>
                  <a:spcBef>
                    <a:spcPct val="20000"/>
                  </a:spcBef>
                </a:pPr>
                <a:r>
                  <a:rPr lang="en-US" altLang="zh-CN" sz="2400" b="1">
                    <a:ea typeface="宋体" pitchFamily="2" charset="-122"/>
                  </a:rPr>
                  <a:t>  Introduction</a:t>
                </a:r>
              </a:p>
            </p:txBody>
          </p:sp>
          <p:grpSp>
            <p:nvGrpSpPr>
              <p:cNvPr id="17452" name="Group 53"/>
              <p:cNvGrpSpPr>
                <a:grpSpLocks/>
              </p:cNvGrpSpPr>
              <p:nvPr/>
            </p:nvGrpSpPr>
            <p:grpSpPr bwMode="auto">
              <a:xfrm>
                <a:off x="912" y="1203"/>
                <a:ext cx="240" cy="240"/>
                <a:chOff x="2078" y="1680"/>
                <a:chExt cx="1615" cy="1615"/>
              </a:xfrm>
            </p:grpSpPr>
            <p:sp>
              <p:nvSpPr>
                <p:cNvPr id="17453" name="Oval 54"/>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zh-CN" altLang="en-US">
                    <a:ea typeface="宋体" pitchFamily="2" charset="-122"/>
                  </a:endParaRPr>
                </a:p>
              </p:txBody>
            </p:sp>
            <p:sp>
              <p:nvSpPr>
                <p:cNvPr id="17454" name="Oval 55"/>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zh-CN" altLang="en-US">
                    <a:ea typeface="宋体" pitchFamily="2" charset="-122"/>
                  </a:endParaRPr>
                </a:p>
              </p:txBody>
            </p:sp>
            <p:sp>
              <p:nvSpPr>
                <p:cNvPr id="50" name="Oval 56"/>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ea typeface="宋体" pitchFamily="2" charset="-122"/>
                  </a:endParaRPr>
                </a:p>
              </p:txBody>
            </p:sp>
            <p:sp>
              <p:nvSpPr>
                <p:cNvPr id="17456" name="Oval 57"/>
                <p:cNvSpPr>
                  <a:spLocks noChangeArrowheads="1"/>
                </p:cNvSpPr>
                <p:nvPr/>
              </p:nvSpPr>
              <p:spPr bwMode="gray">
                <a:xfrm>
                  <a:off x="2254" y="1856"/>
                  <a:ext cx="1262" cy="1264"/>
                </a:xfrm>
                <a:prstGeom prst="ellipse">
                  <a:avLst/>
                </a:prstGeom>
                <a:gradFill rotWithShape="1">
                  <a:gsLst>
                    <a:gs pos="0">
                      <a:srgbClr val="000000"/>
                    </a:gs>
                    <a:gs pos="100000">
                      <a:srgbClr val="FFCC00"/>
                    </a:gs>
                  </a:gsLst>
                  <a:lin ang="2700000" scaled="1"/>
                </a:gradFill>
                <a:ln w="38100" algn="ctr">
                  <a:noFill/>
                  <a:round/>
                  <a:headEnd/>
                  <a:tailEnd/>
                </a:ln>
              </p:spPr>
              <p:txBody>
                <a:bodyPr wrap="none" anchor="ctr">
                  <a:spAutoFit/>
                </a:bodyPr>
                <a:lstStyle/>
                <a:p>
                  <a:endParaRPr lang="zh-CN" altLang="en-US">
                    <a:ea typeface="宋体" pitchFamily="2" charset="-122"/>
                  </a:endParaRPr>
                </a:p>
              </p:txBody>
            </p:sp>
            <p:sp>
              <p:nvSpPr>
                <p:cNvPr id="52" name="Oval 58"/>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ea typeface="宋体" pitchFamily="2" charset="-122"/>
                  </a:endParaRPr>
                </a:p>
              </p:txBody>
            </p:sp>
            <p:sp>
              <p:nvSpPr>
                <p:cNvPr id="17458" name="Oval 59"/>
                <p:cNvSpPr>
                  <a:spLocks noChangeArrowheads="1"/>
                </p:cNvSpPr>
                <p:nvPr/>
              </p:nvSpPr>
              <p:spPr bwMode="gray">
                <a:xfrm>
                  <a:off x="2337" y="1939"/>
                  <a:ext cx="1096" cy="1098"/>
                </a:xfrm>
                <a:prstGeom prst="ellipse">
                  <a:avLst/>
                </a:prstGeom>
                <a:gradFill rotWithShape="1">
                  <a:gsLst>
                    <a:gs pos="0">
                      <a:srgbClr val="FFCC00"/>
                    </a:gs>
                    <a:gs pos="100000">
                      <a:srgbClr val="7C6300"/>
                    </a:gs>
                  </a:gsLst>
                  <a:lin ang="2700000" scaled="1"/>
                </a:gradFill>
                <a:ln w="38100" algn="ctr">
                  <a:noFill/>
                  <a:round/>
                  <a:headEnd/>
                  <a:tailEnd/>
                </a:ln>
              </p:spPr>
              <p:txBody>
                <a:bodyPr anchor="ctr">
                  <a:spAutoFit/>
                </a:bodyPr>
                <a:lstStyle/>
                <a:p>
                  <a:endParaRPr lang="zh-CN" altLang="en-US">
                    <a:ea typeface="宋体" pitchFamily="2" charset="-122"/>
                  </a:endParaRPr>
                </a:p>
              </p:txBody>
            </p:sp>
          </p:grpSp>
        </p:grpSp>
        <p:grpSp>
          <p:nvGrpSpPr>
            <p:cNvPr id="17415" name="Group 89"/>
            <p:cNvGrpSpPr>
              <a:grpSpLocks/>
            </p:cNvGrpSpPr>
            <p:nvPr/>
          </p:nvGrpSpPr>
          <p:grpSpPr bwMode="auto">
            <a:xfrm>
              <a:off x="1248" y="1632"/>
              <a:ext cx="2976" cy="320"/>
              <a:chOff x="1248" y="1632"/>
              <a:chExt cx="2976" cy="320"/>
            </a:xfrm>
          </p:grpSpPr>
          <p:sp>
            <p:nvSpPr>
              <p:cNvPr id="17443" name="AutoShape 51"/>
              <p:cNvSpPr>
                <a:spLocks noChangeArrowheads="1"/>
              </p:cNvSpPr>
              <p:nvPr/>
            </p:nvSpPr>
            <p:spPr bwMode="gray">
              <a:xfrm>
                <a:off x="1440" y="1632"/>
                <a:ext cx="2784" cy="320"/>
              </a:xfrm>
              <a:prstGeom prst="roundRect">
                <a:avLst>
                  <a:gd name="adj" fmla="val 50000"/>
                </a:avLst>
              </a:prstGeom>
              <a:noFill/>
              <a:ln w="28575" algn="ctr">
                <a:solidFill>
                  <a:schemeClr val="bg2"/>
                </a:solidFill>
                <a:round/>
                <a:headEnd/>
                <a:tailEnd/>
              </a:ln>
            </p:spPr>
            <p:txBody>
              <a:bodyPr wrap="none" anchor="ctr"/>
              <a:lstStyle/>
              <a:p>
                <a:pPr marL="457200" indent="-457200">
                  <a:lnSpc>
                    <a:spcPct val="120000"/>
                  </a:lnSpc>
                  <a:spcBef>
                    <a:spcPct val="20000"/>
                  </a:spcBef>
                </a:pPr>
                <a:r>
                  <a:rPr lang="en-US" altLang="zh-CN" sz="2400" b="1">
                    <a:ea typeface="宋体" pitchFamily="2" charset="-122"/>
                  </a:rPr>
                  <a:t>  Design of LOCs1</a:t>
                </a:r>
              </a:p>
            </p:txBody>
          </p:sp>
          <p:grpSp>
            <p:nvGrpSpPr>
              <p:cNvPr id="17444" name="Group 60"/>
              <p:cNvGrpSpPr>
                <a:grpSpLocks/>
              </p:cNvGrpSpPr>
              <p:nvPr/>
            </p:nvGrpSpPr>
            <p:grpSpPr bwMode="auto">
              <a:xfrm>
                <a:off x="1248" y="1699"/>
                <a:ext cx="240" cy="240"/>
                <a:chOff x="2078" y="1680"/>
                <a:chExt cx="1615" cy="1615"/>
              </a:xfrm>
            </p:grpSpPr>
            <p:sp>
              <p:nvSpPr>
                <p:cNvPr id="17445" name="Oval 61"/>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zh-CN" altLang="en-US">
                    <a:ea typeface="宋体" pitchFamily="2" charset="-122"/>
                  </a:endParaRPr>
                </a:p>
              </p:txBody>
            </p:sp>
            <p:sp>
              <p:nvSpPr>
                <p:cNvPr id="17446" name="Oval 62"/>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zh-CN" altLang="en-US">
                    <a:ea typeface="宋体" pitchFamily="2" charset="-122"/>
                  </a:endParaRPr>
                </a:p>
              </p:txBody>
            </p:sp>
            <p:sp>
              <p:nvSpPr>
                <p:cNvPr id="42" name="Oval 63"/>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ea typeface="宋体" pitchFamily="2" charset="-122"/>
                  </a:endParaRPr>
                </a:p>
              </p:txBody>
            </p:sp>
            <p:sp>
              <p:nvSpPr>
                <p:cNvPr id="17448" name="Oval 64"/>
                <p:cNvSpPr>
                  <a:spLocks noChangeArrowheads="1"/>
                </p:cNvSpPr>
                <p:nvPr/>
              </p:nvSpPr>
              <p:spPr bwMode="gray">
                <a:xfrm>
                  <a:off x="2254" y="1856"/>
                  <a:ext cx="1262" cy="1264"/>
                </a:xfrm>
                <a:prstGeom prst="ellipse">
                  <a:avLst/>
                </a:prstGeom>
                <a:gradFill rotWithShape="1">
                  <a:gsLst>
                    <a:gs pos="0">
                      <a:srgbClr val="000000"/>
                    </a:gs>
                    <a:gs pos="100000">
                      <a:srgbClr val="48BE67"/>
                    </a:gs>
                  </a:gsLst>
                  <a:lin ang="2700000" scaled="1"/>
                </a:gradFill>
                <a:ln w="38100" algn="ctr">
                  <a:noFill/>
                  <a:round/>
                  <a:headEnd/>
                  <a:tailEnd/>
                </a:ln>
              </p:spPr>
              <p:txBody>
                <a:bodyPr wrap="none" anchor="ctr">
                  <a:spAutoFit/>
                </a:bodyPr>
                <a:lstStyle/>
                <a:p>
                  <a:endParaRPr lang="zh-CN" altLang="en-US">
                    <a:ea typeface="宋体" pitchFamily="2" charset="-122"/>
                  </a:endParaRPr>
                </a:p>
              </p:txBody>
            </p:sp>
            <p:sp>
              <p:nvSpPr>
                <p:cNvPr id="44" name="Oval 65"/>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ea typeface="宋体" pitchFamily="2" charset="-122"/>
                  </a:endParaRPr>
                </a:p>
              </p:txBody>
            </p:sp>
            <p:sp>
              <p:nvSpPr>
                <p:cNvPr id="17450" name="Oval 66"/>
                <p:cNvSpPr>
                  <a:spLocks noChangeArrowheads="1"/>
                </p:cNvSpPr>
                <p:nvPr/>
              </p:nvSpPr>
              <p:spPr bwMode="gray">
                <a:xfrm>
                  <a:off x="2337" y="1939"/>
                  <a:ext cx="1096" cy="1098"/>
                </a:xfrm>
                <a:prstGeom prst="ellipse">
                  <a:avLst/>
                </a:prstGeom>
                <a:gradFill rotWithShape="1">
                  <a:gsLst>
                    <a:gs pos="0">
                      <a:srgbClr val="48BE67"/>
                    </a:gs>
                    <a:gs pos="100000">
                      <a:srgbClr val="235C32"/>
                    </a:gs>
                  </a:gsLst>
                  <a:lin ang="2700000" scaled="1"/>
                </a:gradFill>
                <a:ln w="38100" algn="ctr">
                  <a:noFill/>
                  <a:round/>
                  <a:headEnd/>
                  <a:tailEnd/>
                </a:ln>
              </p:spPr>
              <p:txBody>
                <a:bodyPr anchor="ctr">
                  <a:spAutoFit/>
                </a:bodyPr>
                <a:lstStyle/>
                <a:p>
                  <a:endParaRPr lang="zh-CN" altLang="en-US">
                    <a:ea typeface="宋体" pitchFamily="2" charset="-122"/>
                  </a:endParaRPr>
                </a:p>
              </p:txBody>
            </p:sp>
          </p:grpSp>
        </p:grpSp>
        <p:grpSp>
          <p:nvGrpSpPr>
            <p:cNvPr id="17416" name="Group 90"/>
            <p:cNvGrpSpPr>
              <a:grpSpLocks/>
            </p:cNvGrpSpPr>
            <p:nvPr/>
          </p:nvGrpSpPr>
          <p:grpSpPr bwMode="auto">
            <a:xfrm>
              <a:off x="1344" y="2179"/>
              <a:ext cx="2976" cy="320"/>
              <a:chOff x="1344" y="2179"/>
              <a:chExt cx="2976" cy="320"/>
            </a:xfrm>
          </p:grpSpPr>
          <p:sp>
            <p:nvSpPr>
              <p:cNvPr id="17435" name="AutoShape 50"/>
              <p:cNvSpPr>
                <a:spLocks noChangeArrowheads="1"/>
              </p:cNvSpPr>
              <p:nvPr/>
            </p:nvSpPr>
            <p:spPr bwMode="gray">
              <a:xfrm>
                <a:off x="1536" y="2179"/>
                <a:ext cx="2784" cy="320"/>
              </a:xfrm>
              <a:prstGeom prst="roundRect">
                <a:avLst>
                  <a:gd name="adj" fmla="val 50000"/>
                </a:avLst>
              </a:prstGeom>
              <a:noFill/>
              <a:ln w="28575" algn="ctr">
                <a:solidFill>
                  <a:schemeClr val="bg2"/>
                </a:solidFill>
                <a:round/>
                <a:headEnd/>
                <a:tailEnd/>
              </a:ln>
            </p:spPr>
            <p:txBody>
              <a:bodyPr wrap="none" anchor="ctr"/>
              <a:lstStyle/>
              <a:p>
                <a:pPr marL="457200" indent="-457200">
                  <a:lnSpc>
                    <a:spcPct val="120000"/>
                  </a:lnSpc>
                  <a:spcBef>
                    <a:spcPct val="20000"/>
                  </a:spcBef>
                </a:pPr>
                <a:r>
                  <a:rPr lang="en-US" altLang="zh-CN" sz="2400" b="1" dirty="0">
                    <a:ea typeface="宋体" pitchFamily="2" charset="-122"/>
                  </a:rPr>
                  <a:t>  Lab and </a:t>
                </a:r>
                <a:r>
                  <a:rPr lang="en-US" altLang="zh-CN" sz="2400" b="1" dirty="0" smtClean="0">
                    <a:ea typeface="宋体" pitchFamily="2" charset="-122"/>
                  </a:rPr>
                  <a:t>Irradiation </a:t>
                </a:r>
                <a:r>
                  <a:rPr lang="en-US" altLang="zh-CN" sz="2400" b="1" dirty="0">
                    <a:ea typeface="宋体" pitchFamily="2" charset="-122"/>
                  </a:rPr>
                  <a:t>Test</a:t>
                </a:r>
              </a:p>
            </p:txBody>
          </p:sp>
          <p:grpSp>
            <p:nvGrpSpPr>
              <p:cNvPr id="17436" name="Group 67"/>
              <p:cNvGrpSpPr>
                <a:grpSpLocks/>
              </p:cNvGrpSpPr>
              <p:nvPr/>
            </p:nvGrpSpPr>
            <p:grpSpPr bwMode="auto">
              <a:xfrm>
                <a:off x="1344" y="2227"/>
                <a:ext cx="240" cy="240"/>
                <a:chOff x="2078" y="1680"/>
                <a:chExt cx="1615" cy="1615"/>
              </a:xfrm>
            </p:grpSpPr>
            <p:sp>
              <p:nvSpPr>
                <p:cNvPr id="17437" name="Oval 68"/>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zh-CN" altLang="en-US">
                    <a:ea typeface="宋体" pitchFamily="2" charset="-122"/>
                  </a:endParaRPr>
                </a:p>
              </p:txBody>
            </p:sp>
            <p:sp>
              <p:nvSpPr>
                <p:cNvPr id="17438" name="Oval 69"/>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zh-CN" altLang="en-US">
                    <a:ea typeface="宋体" pitchFamily="2" charset="-122"/>
                  </a:endParaRPr>
                </a:p>
              </p:txBody>
            </p:sp>
            <p:sp>
              <p:nvSpPr>
                <p:cNvPr id="34" name="Oval 70"/>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ea typeface="宋体" pitchFamily="2" charset="-122"/>
                  </a:endParaRPr>
                </a:p>
              </p:txBody>
            </p:sp>
            <p:sp>
              <p:nvSpPr>
                <p:cNvPr id="17440" name="Oval 71"/>
                <p:cNvSpPr>
                  <a:spLocks noChangeArrowheads="1"/>
                </p:cNvSpPr>
                <p:nvPr/>
              </p:nvSpPr>
              <p:spPr bwMode="gray">
                <a:xfrm>
                  <a:off x="2254" y="1856"/>
                  <a:ext cx="1262" cy="1264"/>
                </a:xfrm>
                <a:prstGeom prst="ellipse">
                  <a:avLst/>
                </a:prstGeom>
                <a:gradFill rotWithShape="1">
                  <a:gsLst>
                    <a:gs pos="0">
                      <a:srgbClr val="21B3E1"/>
                    </a:gs>
                    <a:gs pos="100000">
                      <a:srgbClr val="0F5368"/>
                    </a:gs>
                  </a:gsLst>
                  <a:lin ang="5400000" scaled="1"/>
                </a:gradFill>
                <a:ln w="38100" algn="ctr">
                  <a:noFill/>
                  <a:round/>
                  <a:headEnd/>
                  <a:tailEnd/>
                </a:ln>
              </p:spPr>
              <p:txBody>
                <a:bodyPr wrap="none" anchor="ctr">
                  <a:spAutoFit/>
                </a:bodyPr>
                <a:lstStyle/>
                <a:p>
                  <a:endParaRPr lang="zh-CN" altLang="en-US">
                    <a:ea typeface="宋体" pitchFamily="2" charset="-122"/>
                  </a:endParaRPr>
                </a:p>
              </p:txBody>
            </p:sp>
            <p:sp>
              <p:nvSpPr>
                <p:cNvPr id="36" name="Oval 72"/>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ea typeface="宋体" pitchFamily="2" charset="-122"/>
                  </a:endParaRPr>
                </a:p>
              </p:txBody>
            </p:sp>
            <p:sp>
              <p:nvSpPr>
                <p:cNvPr id="17442" name="Oval 73"/>
                <p:cNvSpPr>
                  <a:spLocks noChangeArrowheads="1"/>
                </p:cNvSpPr>
                <p:nvPr/>
              </p:nvSpPr>
              <p:spPr bwMode="gray">
                <a:xfrm>
                  <a:off x="2337" y="1939"/>
                  <a:ext cx="1096" cy="1098"/>
                </a:xfrm>
                <a:prstGeom prst="ellipse">
                  <a:avLst/>
                </a:prstGeom>
                <a:gradFill rotWithShape="1">
                  <a:gsLst>
                    <a:gs pos="0">
                      <a:srgbClr val="21B3E1"/>
                    </a:gs>
                    <a:gs pos="100000">
                      <a:srgbClr val="10576D"/>
                    </a:gs>
                  </a:gsLst>
                  <a:lin ang="2700000" scaled="1"/>
                </a:gradFill>
                <a:ln w="38100" algn="ctr">
                  <a:noFill/>
                  <a:round/>
                  <a:headEnd/>
                  <a:tailEnd/>
                </a:ln>
              </p:spPr>
              <p:txBody>
                <a:bodyPr anchor="ctr">
                  <a:spAutoFit/>
                </a:bodyPr>
                <a:lstStyle/>
                <a:p>
                  <a:endParaRPr lang="zh-CN" altLang="en-US">
                    <a:ea typeface="宋体" pitchFamily="2" charset="-122"/>
                  </a:endParaRPr>
                </a:p>
              </p:txBody>
            </p:sp>
          </p:grpSp>
        </p:grpSp>
        <p:grpSp>
          <p:nvGrpSpPr>
            <p:cNvPr id="17417" name="Group 91"/>
            <p:cNvGrpSpPr>
              <a:grpSpLocks/>
            </p:cNvGrpSpPr>
            <p:nvPr/>
          </p:nvGrpSpPr>
          <p:grpSpPr bwMode="auto">
            <a:xfrm>
              <a:off x="1248" y="2691"/>
              <a:ext cx="2996" cy="320"/>
              <a:chOff x="1248" y="2691"/>
              <a:chExt cx="2996" cy="320"/>
            </a:xfrm>
          </p:grpSpPr>
          <p:sp>
            <p:nvSpPr>
              <p:cNvPr id="17427" name="AutoShape 49"/>
              <p:cNvSpPr>
                <a:spLocks noChangeArrowheads="1"/>
              </p:cNvSpPr>
              <p:nvPr/>
            </p:nvSpPr>
            <p:spPr bwMode="gray">
              <a:xfrm>
                <a:off x="1460" y="2691"/>
                <a:ext cx="2784" cy="320"/>
              </a:xfrm>
              <a:prstGeom prst="roundRect">
                <a:avLst>
                  <a:gd name="adj" fmla="val 50000"/>
                </a:avLst>
              </a:prstGeom>
              <a:noFill/>
              <a:ln w="28575" algn="ctr">
                <a:solidFill>
                  <a:schemeClr val="bg2"/>
                </a:solidFill>
                <a:round/>
                <a:headEnd/>
                <a:tailEnd/>
              </a:ln>
            </p:spPr>
            <p:txBody>
              <a:bodyPr wrap="none" anchor="ctr"/>
              <a:lstStyle/>
              <a:p>
                <a:pPr marL="457200" indent="-457200">
                  <a:lnSpc>
                    <a:spcPct val="120000"/>
                  </a:lnSpc>
                  <a:spcBef>
                    <a:spcPct val="20000"/>
                  </a:spcBef>
                </a:pPr>
                <a:r>
                  <a:rPr lang="en-US" altLang="zh-CN" sz="2400" b="1" dirty="0">
                    <a:ea typeface="宋体" pitchFamily="2" charset="-122"/>
                  </a:rPr>
                  <a:t>  </a:t>
                </a:r>
                <a:r>
                  <a:rPr lang="en-US" altLang="zh-CN" sz="2400" b="1" dirty="0" smtClean="0">
                    <a:ea typeface="宋体" pitchFamily="2" charset="-122"/>
                  </a:rPr>
                  <a:t>Plan - LOCs6</a:t>
                </a:r>
                <a:endParaRPr lang="en-US" altLang="zh-CN" sz="2400" b="1" dirty="0">
                  <a:ea typeface="宋体" pitchFamily="2" charset="-122"/>
                </a:endParaRPr>
              </a:p>
            </p:txBody>
          </p:sp>
          <p:grpSp>
            <p:nvGrpSpPr>
              <p:cNvPr id="17428" name="Group 74"/>
              <p:cNvGrpSpPr>
                <a:grpSpLocks/>
              </p:cNvGrpSpPr>
              <p:nvPr/>
            </p:nvGrpSpPr>
            <p:grpSpPr bwMode="auto">
              <a:xfrm>
                <a:off x="1248" y="2755"/>
                <a:ext cx="240" cy="240"/>
                <a:chOff x="2078" y="1680"/>
                <a:chExt cx="1615" cy="1615"/>
              </a:xfrm>
            </p:grpSpPr>
            <p:sp>
              <p:nvSpPr>
                <p:cNvPr id="17429" name="Oval 75"/>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zh-CN" altLang="en-US">
                    <a:ea typeface="宋体" pitchFamily="2" charset="-122"/>
                  </a:endParaRPr>
                </a:p>
              </p:txBody>
            </p:sp>
            <p:sp>
              <p:nvSpPr>
                <p:cNvPr id="17430" name="Oval 76"/>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zh-CN" altLang="en-US">
                    <a:ea typeface="宋体" pitchFamily="2" charset="-122"/>
                  </a:endParaRPr>
                </a:p>
              </p:txBody>
            </p:sp>
            <p:sp>
              <p:nvSpPr>
                <p:cNvPr id="26" name="Oval 77"/>
                <p:cNvSpPr>
                  <a:spLocks noChangeArrowheads="1"/>
                </p:cNvSpPr>
                <p:nvPr/>
              </p:nvSpPr>
              <p:spPr bwMode="gray">
                <a:xfrm>
                  <a:off x="2253" y="1855"/>
                  <a:ext cx="1265"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ea typeface="宋体" pitchFamily="2" charset="-122"/>
                  </a:endParaRPr>
                </a:p>
              </p:txBody>
            </p:sp>
            <p:sp>
              <p:nvSpPr>
                <p:cNvPr id="17432" name="Oval 78"/>
                <p:cNvSpPr>
                  <a:spLocks noChangeArrowheads="1"/>
                </p:cNvSpPr>
                <p:nvPr/>
              </p:nvSpPr>
              <p:spPr bwMode="gray">
                <a:xfrm>
                  <a:off x="2254" y="1856"/>
                  <a:ext cx="1262" cy="1264"/>
                </a:xfrm>
                <a:prstGeom prst="ellipse">
                  <a:avLst/>
                </a:prstGeom>
                <a:gradFill rotWithShape="1">
                  <a:gsLst>
                    <a:gs pos="0">
                      <a:srgbClr val="000000"/>
                    </a:gs>
                    <a:gs pos="100000">
                      <a:srgbClr val="8D67E1"/>
                    </a:gs>
                  </a:gsLst>
                  <a:lin ang="2700000" scaled="1"/>
                </a:gradFill>
                <a:ln w="38100" algn="ctr">
                  <a:noFill/>
                  <a:round/>
                  <a:headEnd/>
                  <a:tailEnd/>
                </a:ln>
              </p:spPr>
              <p:txBody>
                <a:bodyPr wrap="none" anchor="ctr">
                  <a:spAutoFit/>
                </a:bodyPr>
                <a:lstStyle/>
                <a:p>
                  <a:endParaRPr lang="zh-CN" altLang="en-US">
                    <a:ea typeface="宋体" pitchFamily="2" charset="-122"/>
                  </a:endParaRPr>
                </a:p>
              </p:txBody>
            </p:sp>
            <p:sp>
              <p:nvSpPr>
                <p:cNvPr id="28" name="Oval 79"/>
                <p:cNvSpPr>
                  <a:spLocks noChangeArrowheads="1"/>
                </p:cNvSpPr>
                <p:nvPr/>
              </p:nvSpPr>
              <p:spPr bwMode="gray">
                <a:xfrm>
                  <a:off x="2334" y="1936"/>
                  <a:ext cx="1097"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ea typeface="宋体" pitchFamily="2" charset="-122"/>
                  </a:endParaRPr>
                </a:p>
              </p:txBody>
            </p:sp>
            <p:sp>
              <p:nvSpPr>
                <p:cNvPr id="17434" name="Oval 80"/>
                <p:cNvSpPr>
                  <a:spLocks noChangeArrowheads="1"/>
                </p:cNvSpPr>
                <p:nvPr/>
              </p:nvSpPr>
              <p:spPr bwMode="gray">
                <a:xfrm>
                  <a:off x="2337" y="1939"/>
                  <a:ext cx="1096" cy="1098"/>
                </a:xfrm>
                <a:prstGeom prst="ellipse">
                  <a:avLst/>
                </a:prstGeom>
                <a:gradFill rotWithShape="1">
                  <a:gsLst>
                    <a:gs pos="0">
                      <a:srgbClr val="8D67E1"/>
                    </a:gs>
                    <a:gs pos="100000">
                      <a:srgbClr val="45326D"/>
                    </a:gs>
                  </a:gsLst>
                  <a:lin ang="2700000" scaled="1"/>
                </a:gradFill>
                <a:ln w="38100" algn="ctr">
                  <a:noFill/>
                  <a:round/>
                  <a:headEnd/>
                  <a:tailEnd/>
                </a:ln>
              </p:spPr>
              <p:txBody>
                <a:bodyPr anchor="ctr">
                  <a:spAutoFit/>
                </a:bodyPr>
                <a:lstStyle/>
                <a:p>
                  <a:endParaRPr lang="zh-CN" altLang="en-US">
                    <a:ea typeface="宋体" pitchFamily="2" charset="-122"/>
                  </a:endParaRPr>
                </a:p>
              </p:txBody>
            </p:sp>
          </p:grpSp>
        </p:grpSp>
        <p:grpSp>
          <p:nvGrpSpPr>
            <p:cNvPr id="17418" name="Group 92"/>
            <p:cNvGrpSpPr>
              <a:grpSpLocks/>
            </p:cNvGrpSpPr>
            <p:nvPr/>
          </p:nvGrpSpPr>
          <p:grpSpPr bwMode="auto">
            <a:xfrm>
              <a:off x="960" y="3212"/>
              <a:ext cx="2972" cy="320"/>
              <a:chOff x="960" y="3212"/>
              <a:chExt cx="2972" cy="320"/>
            </a:xfrm>
          </p:grpSpPr>
          <p:sp>
            <p:nvSpPr>
              <p:cNvPr id="17419" name="AutoShape 48"/>
              <p:cNvSpPr>
                <a:spLocks noChangeArrowheads="1"/>
              </p:cNvSpPr>
              <p:nvPr/>
            </p:nvSpPr>
            <p:spPr bwMode="gray">
              <a:xfrm>
                <a:off x="1148" y="3212"/>
                <a:ext cx="2784" cy="320"/>
              </a:xfrm>
              <a:prstGeom prst="roundRect">
                <a:avLst>
                  <a:gd name="adj" fmla="val 50000"/>
                </a:avLst>
              </a:prstGeom>
              <a:noFill/>
              <a:ln w="28575" algn="ctr">
                <a:solidFill>
                  <a:schemeClr val="bg2"/>
                </a:solidFill>
                <a:round/>
                <a:headEnd/>
                <a:tailEnd/>
              </a:ln>
            </p:spPr>
            <p:txBody>
              <a:bodyPr wrap="none" anchor="ctr"/>
              <a:lstStyle/>
              <a:p>
                <a:pPr marL="457200" indent="-457200">
                  <a:lnSpc>
                    <a:spcPct val="120000"/>
                  </a:lnSpc>
                  <a:spcBef>
                    <a:spcPct val="20000"/>
                  </a:spcBef>
                </a:pPr>
                <a:r>
                  <a:rPr lang="en-US" altLang="zh-CN" sz="2400" b="1">
                    <a:ea typeface="宋体" pitchFamily="2" charset="-122"/>
                  </a:rPr>
                  <a:t>  Summary</a:t>
                </a:r>
              </a:p>
            </p:txBody>
          </p:sp>
          <p:grpSp>
            <p:nvGrpSpPr>
              <p:cNvPr id="17420" name="Group 81"/>
              <p:cNvGrpSpPr>
                <a:grpSpLocks/>
              </p:cNvGrpSpPr>
              <p:nvPr/>
            </p:nvGrpSpPr>
            <p:grpSpPr bwMode="auto">
              <a:xfrm>
                <a:off x="960" y="3243"/>
                <a:ext cx="224" cy="240"/>
                <a:chOff x="2078" y="1680"/>
                <a:chExt cx="1615" cy="1615"/>
              </a:xfrm>
            </p:grpSpPr>
            <p:sp>
              <p:nvSpPr>
                <p:cNvPr id="17421" name="Oval 82"/>
                <p:cNvSpPr>
                  <a:spLocks noChangeArrowheads="1"/>
                </p:cNvSpPr>
                <p:nvPr/>
              </p:nvSpPr>
              <p:spPr bwMode="gray">
                <a:xfrm>
                  <a:off x="2078" y="1680"/>
                  <a:ext cx="1615" cy="1615"/>
                </a:xfrm>
                <a:prstGeom prst="ellipse">
                  <a:avLst/>
                </a:prstGeom>
                <a:gradFill rotWithShape="1">
                  <a:gsLst>
                    <a:gs pos="0">
                      <a:srgbClr val="767676"/>
                    </a:gs>
                    <a:gs pos="50000">
                      <a:srgbClr val="FFFFFF"/>
                    </a:gs>
                    <a:gs pos="100000">
                      <a:srgbClr val="767676"/>
                    </a:gs>
                  </a:gsLst>
                  <a:lin ang="5400000" scaled="1"/>
                </a:gradFill>
                <a:ln w="57150" algn="ctr">
                  <a:noFill/>
                  <a:round/>
                  <a:headEnd/>
                  <a:tailEnd/>
                </a:ln>
              </p:spPr>
              <p:txBody>
                <a:bodyPr wrap="none" anchor="ctr"/>
                <a:lstStyle/>
                <a:p>
                  <a:endParaRPr lang="zh-CN" altLang="en-US">
                    <a:ea typeface="宋体" pitchFamily="2" charset="-122"/>
                  </a:endParaRPr>
                </a:p>
              </p:txBody>
            </p:sp>
            <p:sp>
              <p:nvSpPr>
                <p:cNvPr id="17422" name="Oval 83"/>
                <p:cNvSpPr>
                  <a:spLocks noChangeArrowheads="1"/>
                </p:cNvSpPr>
                <p:nvPr/>
              </p:nvSpPr>
              <p:spPr bwMode="gray">
                <a:xfrm>
                  <a:off x="2170" y="1771"/>
                  <a:ext cx="1430" cy="1430"/>
                </a:xfrm>
                <a:prstGeom prst="ellipse">
                  <a:avLst/>
                </a:prstGeom>
                <a:gradFill rotWithShape="1">
                  <a:gsLst>
                    <a:gs pos="0">
                      <a:srgbClr val="A2A2A2"/>
                    </a:gs>
                    <a:gs pos="50000">
                      <a:srgbClr val="FFFFFF"/>
                    </a:gs>
                    <a:gs pos="100000">
                      <a:srgbClr val="A2A2A2"/>
                    </a:gs>
                  </a:gsLst>
                  <a:lin ang="0" scaled="1"/>
                </a:gradFill>
                <a:ln w="9525" algn="ctr">
                  <a:noFill/>
                  <a:round/>
                  <a:headEnd/>
                  <a:tailEnd/>
                </a:ln>
              </p:spPr>
              <p:txBody>
                <a:bodyPr wrap="none" anchor="ctr"/>
                <a:lstStyle/>
                <a:p>
                  <a:endParaRPr lang="zh-CN" altLang="en-US">
                    <a:ea typeface="宋体" pitchFamily="2" charset="-122"/>
                  </a:endParaRPr>
                </a:p>
              </p:txBody>
            </p:sp>
            <p:sp>
              <p:nvSpPr>
                <p:cNvPr id="18" name="Oval 84"/>
                <p:cNvSpPr>
                  <a:spLocks noChangeArrowheads="1"/>
                </p:cNvSpPr>
                <p:nvPr/>
              </p:nvSpPr>
              <p:spPr bwMode="gray">
                <a:xfrm>
                  <a:off x="2251" y="1855"/>
                  <a:ext cx="1262" cy="1265"/>
                </a:xfrm>
                <a:prstGeom prst="ellipse">
                  <a:avLst/>
                </a:prstGeom>
                <a:gradFill rotWithShape="1">
                  <a:gsLst>
                    <a:gs pos="0">
                      <a:schemeClr val="hlink">
                        <a:gamma/>
                        <a:tint val="0"/>
                        <a:invGamma/>
                      </a:schemeClr>
                    </a:gs>
                    <a:gs pos="50000">
                      <a:schemeClr val="hlink"/>
                    </a:gs>
                    <a:gs pos="100000">
                      <a:schemeClr val="hlink">
                        <a:gamma/>
                        <a:tint val="0"/>
                        <a:invGamma/>
                      </a:schemeClr>
                    </a:gs>
                  </a:gsLst>
                  <a:lin ang="2700000" scaled="1"/>
                </a:gradFill>
                <a:ln w="38100" algn="ctr">
                  <a:noFill/>
                  <a:round/>
                  <a:headEnd/>
                  <a:tailEnd/>
                </a:ln>
                <a:effectLst/>
              </p:spPr>
              <p:txBody>
                <a:bodyPr wrap="none" anchor="ctr">
                  <a:spAutoFit/>
                </a:bodyPr>
                <a:lstStyle/>
                <a:p>
                  <a:pPr>
                    <a:defRPr/>
                  </a:pPr>
                  <a:endParaRPr lang="zh-CN" altLang="en-US">
                    <a:ea typeface="宋体" pitchFamily="2" charset="-122"/>
                  </a:endParaRPr>
                </a:p>
              </p:txBody>
            </p:sp>
            <p:sp>
              <p:nvSpPr>
                <p:cNvPr id="17424" name="Oval 85"/>
                <p:cNvSpPr>
                  <a:spLocks noChangeArrowheads="1"/>
                </p:cNvSpPr>
                <p:nvPr/>
              </p:nvSpPr>
              <p:spPr bwMode="gray">
                <a:xfrm>
                  <a:off x="2254" y="1856"/>
                  <a:ext cx="1262" cy="1264"/>
                </a:xfrm>
                <a:prstGeom prst="ellipse">
                  <a:avLst/>
                </a:prstGeom>
                <a:gradFill rotWithShape="1">
                  <a:gsLst>
                    <a:gs pos="0">
                      <a:srgbClr val="000000"/>
                    </a:gs>
                    <a:gs pos="100000">
                      <a:srgbClr val="E35E23"/>
                    </a:gs>
                  </a:gsLst>
                  <a:lin ang="2700000" scaled="1"/>
                </a:gradFill>
                <a:ln w="38100" algn="ctr">
                  <a:noFill/>
                  <a:round/>
                  <a:headEnd/>
                  <a:tailEnd/>
                </a:ln>
              </p:spPr>
              <p:txBody>
                <a:bodyPr wrap="none" anchor="ctr">
                  <a:spAutoFit/>
                </a:bodyPr>
                <a:lstStyle/>
                <a:p>
                  <a:endParaRPr lang="zh-CN" altLang="en-US">
                    <a:ea typeface="宋体" pitchFamily="2" charset="-122"/>
                  </a:endParaRPr>
                </a:p>
              </p:txBody>
            </p:sp>
            <p:sp>
              <p:nvSpPr>
                <p:cNvPr id="20" name="Oval 86"/>
                <p:cNvSpPr>
                  <a:spLocks noChangeArrowheads="1"/>
                </p:cNvSpPr>
                <p:nvPr/>
              </p:nvSpPr>
              <p:spPr bwMode="gray">
                <a:xfrm>
                  <a:off x="2338" y="1936"/>
                  <a:ext cx="1096" cy="1104"/>
                </a:xfrm>
                <a:prstGeom prst="ellipse">
                  <a:avLst/>
                </a:prstGeom>
                <a:gradFill rotWithShape="1">
                  <a:gsLst>
                    <a:gs pos="0">
                      <a:schemeClr val="hlink">
                        <a:gamma/>
                        <a:shade val="54118"/>
                        <a:invGamma/>
                      </a:schemeClr>
                    </a:gs>
                    <a:gs pos="50000">
                      <a:schemeClr val="hlink"/>
                    </a:gs>
                    <a:gs pos="100000">
                      <a:schemeClr val="hlink">
                        <a:gamma/>
                        <a:shade val="54118"/>
                        <a:invGamma/>
                      </a:schemeClr>
                    </a:gs>
                  </a:gsLst>
                  <a:lin ang="18900000" scaled="1"/>
                </a:gradFill>
                <a:ln w="38100" algn="ctr">
                  <a:noFill/>
                  <a:round/>
                  <a:headEnd/>
                  <a:tailEnd/>
                </a:ln>
                <a:effectLst/>
              </p:spPr>
              <p:txBody>
                <a:bodyPr anchor="ctr">
                  <a:spAutoFit/>
                </a:bodyPr>
                <a:lstStyle/>
                <a:p>
                  <a:pPr>
                    <a:defRPr/>
                  </a:pPr>
                  <a:endParaRPr lang="zh-CN" altLang="en-US">
                    <a:ea typeface="宋体" pitchFamily="2" charset="-122"/>
                  </a:endParaRPr>
                </a:p>
              </p:txBody>
            </p:sp>
            <p:sp>
              <p:nvSpPr>
                <p:cNvPr id="17426" name="Oval 87"/>
                <p:cNvSpPr>
                  <a:spLocks noChangeArrowheads="1"/>
                </p:cNvSpPr>
                <p:nvPr/>
              </p:nvSpPr>
              <p:spPr bwMode="gray">
                <a:xfrm>
                  <a:off x="2337" y="1939"/>
                  <a:ext cx="1096" cy="1098"/>
                </a:xfrm>
                <a:prstGeom prst="ellipse">
                  <a:avLst/>
                </a:prstGeom>
                <a:gradFill rotWithShape="1">
                  <a:gsLst>
                    <a:gs pos="0">
                      <a:srgbClr val="E35E23"/>
                    </a:gs>
                    <a:gs pos="100000">
                      <a:srgbClr val="6E2E11"/>
                    </a:gs>
                  </a:gsLst>
                  <a:lin ang="2700000" scaled="1"/>
                </a:gradFill>
                <a:ln w="38100" algn="ctr">
                  <a:noFill/>
                  <a:round/>
                  <a:headEnd/>
                  <a:tailEnd/>
                </a:ln>
              </p:spPr>
              <p:txBody>
                <a:bodyPr anchor="ctr">
                  <a:spAutoFit/>
                </a:bodyPr>
                <a:lstStyle/>
                <a:p>
                  <a:endParaRPr lang="zh-CN" altLang="en-US">
                    <a:ea typeface="宋体" pitchFamily="2" charset="-122"/>
                  </a:endParaRPr>
                </a:p>
              </p:txBody>
            </p:sp>
          </p:grpSp>
        </p:grpSp>
      </p:grpSp>
      <p:sp>
        <p:nvSpPr>
          <p:cNvPr id="17411" name="Rectangle 5"/>
          <p:cNvSpPr>
            <a:spLocks noChangeArrowheads="1"/>
          </p:cNvSpPr>
          <p:nvPr/>
        </p:nvSpPr>
        <p:spPr bwMode="auto">
          <a:xfrm>
            <a:off x="304800" y="323850"/>
            <a:ext cx="1943100"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Outline</a:t>
            </a:r>
          </a:p>
        </p:txBody>
      </p:sp>
    </p:spTree>
  </p:cSld>
  <p:clrMapOvr>
    <a:masterClrMapping/>
  </p:clrMapOvr>
  <p:transition>
    <p:blinds/>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Number Placeholder 2"/>
          <p:cNvSpPr>
            <a:spLocks noGrp="1"/>
          </p:cNvSpPr>
          <p:nvPr>
            <p:ph type="sldNum" sz="quarter" idx="11"/>
          </p:nvPr>
        </p:nvSpPr>
        <p:spPr>
          <a:noFill/>
        </p:spPr>
        <p:txBody>
          <a:bodyPr/>
          <a:lstStyle/>
          <a:p>
            <a:fld id="{19D3541D-1DBD-4A59-A3B4-75E3F24715DF}" type="slidenum">
              <a:rPr lang="en-US" smtClean="0"/>
              <a:pPr/>
              <a:t>3</a:t>
            </a:fld>
            <a:endParaRPr lang="en-US" smtClean="0"/>
          </a:p>
        </p:txBody>
      </p:sp>
      <p:pic>
        <p:nvPicPr>
          <p:cNvPr id="19458" name="Picture 2" descr="atlas_small"/>
          <p:cNvPicPr>
            <a:picLocks noChangeAspect="1" noChangeArrowheads="1"/>
          </p:cNvPicPr>
          <p:nvPr/>
        </p:nvPicPr>
        <p:blipFill>
          <a:blip r:embed="rId3"/>
          <a:srcRect/>
          <a:stretch>
            <a:fillRect/>
          </a:stretch>
        </p:blipFill>
        <p:spPr bwMode="auto">
          <a:xfrm>
            <a:off x="323850" y="1009485"/>
            <a:ext cx="2992438" cy="1712912"/>
          </a:xfrm>
          <a:prstGeom prst="rect">
            <a:avLst/>
          </a:prstGeom>
          <a:noFill/>
          <a:ln w="9525">
            <a:noFill/>
            <a:miter lim="800000"/>
            <a:headEnd/>
            <a:tailEnd/>
          </a:ln>
        </p:spPr>
      </p:pic>
      <p:sp>
        <p:nvSpPr>
          <p:cNvPr id="19459" name="Rectangle 5"/>
          <p:cNvSpPr>
            <a:spLocks noChangeArrowheads="1"/>
          </p:cNvSpPr>
          <p:nvPr/>
        </p:nvSpPr>
        <p:spPr bwMode="auto">
          <a:xfrm>
            <a:off x="304800" y="323850"/>
            <a:ext cx="2911475"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Introduction</a:t>
            </a:r>
          </a:p>
        </p:txBody>
      </p:sp>
      <p:pic>
        <p:nvPicPr>
          <p:cNvPr id="19460" name="Picture 37" descr="C:\Users\00023880\My Work\Reports and meetings\LAr weeks and ATLAS RD workshops\ATLAS Upgrade Week\Apr10\FEB2.jpg"/>
          <p:cNvPicPr>
            <a:picLocks noChangeAspect="1" noChangeArrowheads="1"/>
          </p:cNvPicPr>
          <p:nvPr/>
        </p:nvPicPr>
        <p:blipFill>
          <a:blip r:embed="rId4"/>
          <a:srcRect/>
          <a:stretch>
            <a:fillRect/>
          </a:stretch>
        </p:blipFill>
        <p:spPr bwMode="auto">
          <a:xfrm>
            <a:off x="3648075" y="986393"/>
            <a:ext cx="4740275" cy="1712912"/>
          </a:xfrm>
          <a:prstGeom prst="rect">
            <a:avLst/>
          </a:prstGeom>
          <a:noFill/>
          <a:ln w="9525">
            <a:noFill/>
            <a:miter lim="800000"/>
            <a:headEnd/>
            <a:tailEnd/>
          </a:ln>
        </p:spPr>
      </p:pic>
      <p:sp>
        <p:nvSpPr>
          <p:cNvPr id="19461" name="Oval 5"/>
          <p:cNvSpPr>
            <a:spLocks noChangeArrowheads="1"/>
          </p:cNvSpPr>
          <p:nvPr/>
        </p:nvSpPr>
        <p:spPr bwMode="auto">
          <a:xfrm>
            <a:off x="1778000" y="1628775"/>
            <a:ext cx="334963" cy="344488"/>
          </a:xfrm>
          <a:prstGeom prst="ellipse">
            <a:avLst/>
          </a:prstGeom>
          <a:noFill/>
          <a:ln w="38100">
            <a:solidFill>
              <a:srgbClr val="009900"/>
            </a:solidFill>
            <a:round/>
            <a:headEnd/>
            <a:tailEnd/>
          </a:ln>
        </p:spPr>
        <p:txBody>
          <a:bodyPr wrap="none" anchor="ctr"/>
          <a:lstStyle/>
          <a:p>
            <a:endParaRPr lang="en-US"/>
          </a:p>
        </p:txBody>
      </p:sp>
      <p:sp>
        <p:nvSpPr>
          <p:cNvPr id="19462" name="Line 7"/>
          <p:cNvSpPr>
            <a:spLocks noChangeShapeType="1"/>
          </p:cNvSpPr>
          <p:nvPr/>
        </p:nvSpPr>
        <p:spPr bwMode="auto">
          <a:xfrm>
            <a:off x="2105025" y="1844675"/>
            <a:ext cx="1530350" cy="0"/>
          </a:xfrm>
          <a:prstGeom prst="line">
            <a:avLst/>
          </a:prstGeom>
          <a:noFill/>
          <a:ln w="38100">
            <a:solidFill>
              <a:srgbClr val="009900"/>
            </a:solidFill>
            <a:round/>
            <a:headEnd/>
            <a:tailEnd type="triangle" w="med" len="med"/>
          </a:ln>
        </p:spPr>
        <p:txBody>
          <a:bodyPr/>
          <a:lstStyle/>
          <a:p>
            <a:endParaRPr lang="en-US"/>
          </a:p>
        </p:txBody>
      </p:sp>
      <p:sp>
        <p:nvSpPr>
          <p:cNvPr id="19463" name="Text Box 9"/>
          <p:cNvSpPr txBox="1">
            <a:spLocks noChangeArrowheads="1"/>
          </p:cNvSpPr>
          <p:nvPr/>
        </p:nvSpPr>
        <p:spPr bwMode="auto">
          <a:xfrm>
            <a:off x="684213" y="2774950"/>
            <a:ext cx="2381250" cy="366713"/>
          </a:xfrm>
          <a:prstGeom prst="rect">
            <a:avLst/>
          </a:prstGeom>
          <a:noFill/>
          <a:ln w="9525">
            <a:noFill/>
            <a:miter lim="800000"/>
            <a:headEnd/>
            <a:tailEnd/>
          </a:ln>
        </p:spPr>
        <p:txBody>
          <a:bodyPr wrap="none">
            <a:spAutoFit/>
          </a:bodyPr>
          <a:lstStyle/>
          <a:p>
            <a:r>
              <a:rPr lang="en-US" b="1">
                <a:solidFill>
                  <a:srgbClr val="00B0F0"/>
                </a:solidFill>
              </a:rPr>
              <a:t>The ATLAS detector</a:t>
            </a:r>
          </a:p>
        </p:txBody>
      </p:sp>
      <p:sp>
        <p:nvSpPr>
          <p:cNvPr id="19464" name="Text Box 10"/>
          <p:cNvSpPr txBox="1">
            <a:spLocks noChangeArrowheads="1"/>
          </p:cNvSpPr>
          <p:nvPr/>
        </p:nvSpPr>
        <p:spPr bwMode="auto">
          <a:xfrm>
            <a:off x="3841750" y="2737710"/>
            <a:ext cx="4689104" cy="338554"/>
          </a:xfrm>
          <a:prstGeom prst="rect">
            <a:avLst/>
          </a:prstGeom>
          <a:noFill/>
          <a:ln w="9525">
            <a:noFill/>
            <a:miter lim="800000"/>
            <a:headEnd/>
            <a:tailEnd/>
          </a:ln>
        </p:spPr>
        <p:txBody>
          <a:bodyPr wrap="none">
            <a:spAutoFit/>
          </a:bodyPr>
          <a:lstStyle/>
          <a:p>
            <a:r>
              <a:rPr lang="en-US" sz="1600" b="1" dirty="0">
                <a:solidFill>
                  <a:srgbClr val="00B0F0"/>
                </a:solidFill>
              </a:rPr>
              <a:t>architecture of the proposed FEB </a:t>
            </a:r>
            <a:r>
              <a:rPr lang="en-US" sz="1600" b="1" dirty="0" smtClean="0">
                <a:solidFill>
                  <a:srgbClr val="00B0F0"/>
                </a:solidFill>
              </a:rPr>
              <a:t> for upgrade</a:t>
            </a:r>
            <a:endParaRPr lang="en-US" sz="1600" b="1" dirty="0">
              <a:solidFill>
                <a:srgbClr val="00B0F0"/>
              </a:solidFill>
            </a:endParaRPr>
          </a:p>
        </p:txBody>
      </p:sp>
      <p:sp>
        <p:nvSpPr>
          <p:cNvPr id="19465" name="Rectangle 3"/>
          <p:cNvSpPr>
            <a:spLocks noChangeArrowheads="1"/>
          </p:cNvSpPr>
          <p:nvPr/>
        </p:nvSpPr>
        <p:spPr bwMode="auto">
          <a:xfrm>
            <a:off x="427038" y="4572000"/>
            <a:ext cx="8374062" cy="1969770"/>
          </a:xfrm>
          <a:prstGeom prst="rect">
            <a:avLst/>
          </a:prstGeom>
          <a:noFill/>
          <a:ln w="9525">
            <a:noFill/>
            <a:miter lim="800000"/>
            <a:headEnd/>
            <a:tailEnd/>
          </a:ln>
        </p:spPr>
        <p:txBody>
          <a:bodyPr>
            <a:spAutoFit/>
          </a:bodyPr>
          <a:lstStyle/>
          <a:p>
            <a:pPr marL="342900" indent="-342900">
              <a:lnSpc>
                <a:spcPct val="110000"/>
              </a:lnSpc>
              <a:spcBef>
                <a:spcPct val="20000"/>
              </a:spcBef>
              <a:buFontTx/>
              <a:buChar char="•"/>
            </a:pPr>
            <a:r>
              <a:rPr lang="en-US" altLang="zh-CN" sz="2000" dirty="0">
                <a:ea typeface="宋体" pitchFamily="2" charset="-122"/>
              </a:rPr>
              <a:t>100 Gbps data rate per </a:t>
            </a:r>
            <a:r>
              <a:rPr lang="en-US" altLang="zh-CN" sz="2000" dirty="0" smtClean="0">
                <a:ea typeface="宋体" pitchFamily="2" charset="-122"/>
              </a:rPr>
              <a:t>FEB.</a:t>
            </a:r>
            <a:endParaRPr lang="en-US" altLang="zh-CN" sz="2000" dirty="0">
              <a:ea typeface="宋体" pitchFamily="2" charset="-122"/>
            </a:endParaRPr>
          </a:p>
          <a:p>
            <a:pPr marL="342900" indent="-342900">
              <a:lnSpc>
                <a:spcPct val="110000"/>
              </a:lnSpc>
              <a:spcBef>
                <a:spcPct val="20000"/>
              </a:spcBef>
              <a:buFontTx/>
              <a:buChar char="•"/>
            </a:pPr>
            <a:r>
              <a:rPr lang="en-US" altLang="zh-CN" sz="2000" dirty="0">
                <a:ea typeface="宋体" pitchFamily="2" charset="-122"/>
              </a:rPr>
              <a:t>20% redundancy to improve the link </a:t>
            </a:r>
            <a:r>
              <a:rPr lang="en-US" altLang="zh-CN" sz="2000" dirty="0" smtClean="0">
                <a:ea typeface="宋体" pitchFamily="2" charset="-122"/>
              </a:rPr>
              <a:t>reliability.</a:t>
            </a:r>
            <a:endParaRPr lang="en-US" altLang="zh-CN" sz="2000" dirty="0">
              <a:ea typeface="宋体" pitchFamily="2" charset="-122"/>
            </a:endParaRPr>
          </a:p>
          <a:p>
            <a:pPr marL="342900" indent="-342900">
              <a:lnSpc>
                <a:spcPct val="110000"/>
              </a:lnSpc>
              <a:spcBef>
                <a:spcPct val="20000"/>
              </a:spcBef>
              <a:buFontTx/>
              <a:buChar char="•"/>
            </a:pPr>
            <a:r>
              <a:rPr lang="en-US" altLang="zh-CN" sz="2000" dirty="0" smtClean="0">
                <a:ea typeface="宋体" pitchFamily="2" charset="-122"/>
              </a:rPr>
              <a:t>Power</a:t>
            </a:r>
            <a:r>
              <a:rPr lang="en-US" altLang="zh-CN" sz="2000" dirty="0">
                <a:ea typeface="宋体" pitchFamily="2" charset="-122"/>
              </a:rPr>
              <a:t>:  80 </a:t>
            </a:r>
            <a:r>
              <a:rPr lang="en-US" altLang="zh-CN" sz="2000" dirty="0" smtClean="0">
                <a:ea typeface="宋体" pitchFamily="2" charset="-122"/>
              </a:rPr>
              <a:t>W/FEB leads to a proposal of  </a:t>
            </a:r>
            <a:r>
              <a:rPr lang="en-US" altLang="zh-CN" sz="2000" dirty="0">
                <a:ea typeface="宋体" pitchFamily="2" charset="-122"/>
              </a:rPr>
              <a:t>20 W/link, 100 </a:t>
            </a:r>
            <a:r>
              <a:rPr lang="en-US" altLang="zh-CN" sz="2000" dirty="0" err="1">
                <a:ea typeface="宋体" pitchFamily="2" charset="-122"/>
              </a:rPr>
              <a:t>mW</a:t>
            </a:r>
            <a:r>
              <a:rPr lang="en-US" altLang="zh-CN" sz="2000" dirty="0">
                <a:ea typeface="宋体" pitchFamily="2" charset="-122"/>
              </a:rPr>
              <a:t>/Gbps for </a:t>
            </a:r>
            <a:r>
              <a:rPr lang="en-US" altLang="zh-CN" sz="2000" dirty="0" smtClean="0">
                <a:ea typeface="宋体" pitchFamily="2" charset="-122"/>
              </a:rPr>
              <a:t>the serializer</a:t>
            </a:r>
            <a:endParaRPr lang="en-US" altLang="zh-CN" sz="2000" dirty="0">
              <a:ea typeface="宋体" pitchFamily="2" charset="-122"/>
            </a:endParaRPr>
          </a:p>
          <a:p>
            <a:pPr marL="342900" indent="-342900">
              <a:lnSpc>
                <a:spcPct val="110000"/>
              </a:lnSpc>
              <a:spcBef>
                <a:spcPct val="20000"/>
              </a:spcBef>
              <a:buFontTx/>
              <a:buChar char="•"/>
            </a:pPr>
            <a:r>
              <a:rPr lang="en-US" altLang="zh-CN" sz="2000" dirty="0">
                <a:ea typeface="宋体" pitchFamily="2" charset="-122"/>
              </a:rPr>
              <a:t>Radiation </a:t>
            </a:r>
            <a:r>
              <a:rPr lang="en-US" altLang="zh-CN" sz="2000" dirty="0" smtClean="0">
                <a:ea typeface="宋体" pitchFamily="2" charset="-122"/>
              </a:rPr>
              <a:t>tolerance. </a:t>
            </a:r>
            <a:endParaRPr lang="en-US" altLang="zh-CN" sz="2400" dirty="0">
              <a:ea typeface="宋体" pitchFamily="2" charset="-122"/>
            </a:endParaRPr>
          </a:p>
        </p:txBody>
      </p:sp>
      <p:sp>
        <p:nvSpPr>
          <p:cNvPr id="19467" name="Text Box 11"/>
          <p:cNvSpPr txBox="1">
            <a:spLocks noChangeArrowheads="1"/>
          </p:cNvSpPr>
          <p:nvPr/>
        </p:nvSpPr>
        <p:spPr bwMode="auto">
          <a:xfrm>
            <a:off x="452438" y="3083355"/>
            <a:ext cx="8007350" cy="1809726"/>
          </a:xfrm>
          <a:prstGeom prst="rect">
            <a:avLst/>
          </a:prstGeom>
          <a:noFill/>
          <a:ln w="9525">
            <a:noFill/>
            <a:miter lim="800000"/>
            <a:headEnd/>
            <a:tailEnd/>
          </a:ln>
          <a:effectLst/>
        </p:spPr>
        <p:txBody>
          <a:bodyPr>
            <a:spAutoFit/>
          </a:bodyPr>
          <a:lstStyle/>
          <a:p>
            <a:pPr>
              <a:spcBef>
                <a:spcPct val="20000"/>
              </a:spcBef>
            </a:pPr>
            <a:r>
              <a:rPr lang="en-US" altLang="zh-CN" dirty="0">
                <a:ea typeface="宋体" pitchFamily="2" charset="-122"/>
              </a:rPr>
              <a:t>There are 128 channels on each Front End Board (</a:t>
            </a:r>
            <a:r>
              <a:rPr lang="en-US" altLang="zh-CN" dirty="0" smtClean="0">
                <a:ea typeface="宋体" pitchFamily="2" charset="-122"/>
              </a:rPr>
              <a:t>FEB). A total of </a:t>
            </a:r>
            <a:r>
              <a:rPr lang="en-US" altLang="zh-CN" dirty="0">
                <a:ea typeface="宋体" pitchFamily="2" charset="-122"/>
              </a:rPr>
              <a:t>1524 FEBs </a:t>
            </a:r>
            <a:r>
              <a:rPr lang="en-US" altLang="zh-CN" dirty="0" smtClean="0">
                <a:ea typeface="宋体" pitchFamily="2" charset="-122"/>
              </a:rPr>
              <a:t>are read </a:t>
            </a:r>
            <a:r>
              <a:rPr lang="en-US" altLang="zh-CN" dirty="0">
                <a:ea typeface="宋体" pitchFamily="2" charset="-122"/>
              </a:rPr>
              <a:t>out by </a:t>
            </a:r>
            <a:r>
              <a:rPr lang="en-US" altLang="zh-CN" dirty="0" smtClean="0">
                <a:ea typeface="宋体" pitchFamily="2" charset="-122"/>
              </a:rPr>
              <a:t>optical </a:t>
            </a:r>
            <a:r>
              <a:rPr lang="en-US" altLang="zh-CN" dirty="0">
                <a:ea typeface="宋体" pitchFamily="2" charset="-122"/>
              </a:rPr>
              <a:t>links. For the upgrade, it is proposed to remove </a:t>
            </a:r>
          </a:p>
          <a:p>
            <a:pPr>
              <a:spcBef>
                <a:spcPct val="20000"/>
              </a:spcBef>
            </a:pPr>
            <a:r>
              <a:rPr lang="en-US" altLang="zh-CN" dirty="0" smtClean="0">
                <a:ea typeface="宋体" pitchFamily="2" charset="-122"/>
              </a:rPr>
              <a:t>L1 </a:t>
            </a:r>
            <a:r>
              <a:rPr lang="en-US" altLang="zh-CN" dirty="0">
                <a:ea typeface="宋体" pitchFamily="2" charset="-122"/>
              </a:rPr>
              <a:t>trigger </a:t>
            </a:r>
            <a:r>
              <a:rPr lang="en-US" altLang="zh-CN" dirty="0" smtClean="0">
                <a:ea typeface="宋体" pitchFamily="2" charset="-122"/>
              </a:rPr>
              <a:t>from the front end. Data from ADC will be streamed off the detector</a:t>
            </a:r>
            <a:r>
              <a:rPr lang="en-US" altLang="zh-CN" dirty="0">
                <a:ea typeface="宋体" pitchFamily="2" charset="-122"/>
              </a:rPr>
              <a:t>.</a:t>
            </a:r>
            <a:r>
              <a:rPr lang="en-US" altLang="zh-CN" dirty="0" smtClean="0">
                <a:ea typeface="宋体" pitchFamily="2" charset="-122"/>
              </a:rPr>
              <a:t> </a:t>
            </a:r>
          </a:p>
          <a:p>
            <a:pPr>
              <a:spcBef>
                <a:spcPct val="20000"/>
              </a:spcBef>
            </a:pPr>
            <a:endParaRPr lang="en-US" altLang="zh-CN" sz="1000" dirty="0" smtClean="0">
              <a:ea typeface="宋体" pitchFamily="2" charset="-122"/>
            </a:endParaRPr>
          </a:p>
          <a:p>
            <a:pPr>
              <a:spcBef>
                <a:spcPct val="20000"/>
              </a:spcBef>
            </a:pPr>
            <a:r>
              <a:rPr lang="en-US" altLang="zh-CN" sz="2000" dirty="0" smtClean="0">
                <a:ea typeface="宋体" pitchFamily="2" charset="-122"/>
              </a:rPr>
              <a:t>The  requirements for the link upgrade:</a:t>
            </a:r>
            <a:endParaRPr lang="en-US" altLang="zh-CN" sz="2000" dirty="0">
              <a:ea typeface="宋体" pitchFamily="2" charset="-122"/>
            </a:endParaRPr>
          </a:p>
          <a:p>
            <a:endParaRPr lang="en-US" dirty="0"/>
          </a:p>
        </p:txBody>
      </p:sp>
    </p:spTree>
  </p:cSld>
  <p:clrMapOvr>
    <a:masterClrMapping/>
  </p:clrMapOvr>
  <p:transition>
    <p:blinds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Number Placeholder 2"/>
          <p:cNvSpPr>
            <a:spLocks noGrp="1"/>
          </p:cNvSpPr>
          <p:nvPr>
            <p:ph type="sldNum" sz="quarter" idx="11"/>
          </p:nvPr>
        </p:nvSpPr>
        <p:spPr>
          <a:noFill/>
        </p:spPr>
        <p:txBody>
          <a:bodyPr/>
          <a:lstStyle/>
          <a:p>
            <a:fld id="{4AEDE0E5-910D-4ED2-B88E-FDF10CA5B9EF}" type="slidenum">
              <a:rPr lang="en-US" smtClean="0"/>
              <a:pPr/>
              <a:t>4</a:t>
            </a:fld>
            <a:endParaRPr lang="en-US" smtClean="0"/>
          </a:p>
        </p:txBody>
      </p:sp>
      <p:sp>
        <p:nvSpPr>
          <p:cNvPr id="21506" name="Rectangle 5"/>
          <p:cNvSpPr>
            <a:spLocks noChangeArrowheads="1"/>
          </p:cNvSpPr>
          <p:nvPr/>
        </p:nvSpPr>
        <p:spPr bwMode="auto">
          <a:xfrm>
            <a:off x="304800" y="323850"/>
            <a:ext cx="6905625"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Why Silicon on Sapphire (SOS) ?</a:t>
            </a:r>
          </a:p>
        </p:txBody>
      </p:sp>
      <p:sp>
        <p:nvSpPr>
          <p:cNvPr id="21507" name="Rectangle 3"/>
          <p:cNvSpPr>
            <a:spLocks noChangeArrowheads="1"/>
          </p:cNvSpPr>
          <p:nvPr/>
        </p:nvSpPr>
        <p:spPr bwMode="auto">
          <a:xfrm>
            <a:off x="611188" y="2205038"/>
            <a:ext cx="8137525" cy="2952750"/>
          </a:xfrm>
          <a:prstGeom prst="rect">
            <a:avLst/>
          </a:prstGeom>
          <a:solidFill>
            <a:schemeClr val="bg1"/>
          </a:solidFill>
          <a:ln w="9525">
            <a:noFill/>
            <a:miter lim="800000"/>
            <a:headEnd/>
            <a:tailEnd/>
          </a:ln>
        </p:spPr>
        <p:txBody>
          <a:bodyPr/>
          <a:lstStyle/>
          <a:p>
            <a:pPr marL="342900" indent="-342900">
              <a:spcBef>
                <a:spcPct val="20000"/>
              </a:spcBef>
              <a:buFontTx/>
              <a:buChar char="•"/>
            </a:pPr>
            <a:r>
              <a:rPr lang="en-US" altLang="zh-CN" sz="2000" dirty="0">
                <a:ea typeface="宋体" pitchFamily="2" charset="-122"/>
              </a:rPr>
              <a:t>Eliminates the parasitic drain capacitance </a:t>
            </a:r>
            <a:r>
              <a:rPr lang="en-US" altLang="zh-CN" sz="2000" dirty="0">
                <a:ea typeface="宋体" pitchFamily="2" charset="-122"/>
                <a:sym typeface="Wingdings" pitchFamily="2" charset="2"/>
              </a:rPr>
              <a:t> Fast</a:t>
            </a:r>
            <a:endParaRPr lang="en-US" altLang="zh-CN" sz="2000" dirty="0">
              <a:ea typeface="宋体" pitchFamily="2" charset="-122"/>
            </a:endParaRPr>
          </a:p>
          <a:p>
            <a:pPr marL="342900" indent="-342900">
              <a:spcBef>
                <a:spcPct val="20000"/>
              </a:spcBef>
              <a:buFontTx/>
              <a:buChar char="•"/>
            </a:pPr>
            <a:r>
              <a:rPr lang="en-US" altLang="zh-CN" sz="2000" dirty="0">
                <a:ea typeface="宋体" pitchFamily="2" charset="-122"/>
              </a:rPr>
              <a:t>Reduces the crosstalk between circuit elements </a:t>
            </a:r>
            <a:r>
              <a:rPr lang="en-US" altLang="zh-CN" sz="2000" dirty="0">
                <a:ea typeface="宋体" pitchFamily="2" charset="-122"/>
                <a:sym typeface="Wingdings" pitchFamily="2" charset="2"/>
              </a:rPr>
              <a:t> Low noise</a:t>
            </a:r>
          </a:p>
          <a:p>
            <a:pPr marL="342900" indent="-342900">
              <a:spcBef>
                <a:spcPct val="20000"/>
              </a:spcBef>
              <a:buFontTx/>
              <a:buChar char="•"/>
            </a:pPr>
            <a:r>
              <a:rPr lang="en-US" altLang="zh-CN" sz="2000" dirty="0">
                <a:ea typeface="宋体" pitchFamily="2" charset="-122"/>
                <a:sym typeface="Wingdings" pitchFamily="2" charset="2"/>
              </a:rPr>
              <a:t>Makes transistor radiation tolerant</a:t>
            </a:r>
          </a:p>
          <a:p>
            <a:pPr marL="342900" indent="-342900">
              <a:spcBef>
                <a:spcPct val="20000"/>
              </a:spcBef>
            </a:pPr>
            <a:r>
              <a:rPr lang="en-US" altLang="zh-CN" sz="2000" dirty="0">
                <a:ea typeface="宋体" pitchFamily="2" charset="-122"/>
                <a:cs typeface="Arial" charset="0"/>
              </a:rPr>
              <a:t>    - Total </a:t>
            </a:r>
            <a:r>
              <a:rPr lang="en-US" altLang="zh-CN" sz="2000" dirty="0" smtClean="0">
                <a:ea typeface="宋体" pitchFamily="2" charset="-122"/>
                <a:cs typeface="Arial" charset="0"/>
              </a:rPr>
              <a:t>Ionizing </a:t>
            </a:r>
            <a:r>
              <a:rPr lang="en-US" altLang="zh-CN" sz="2000" dirty="0">
                <a:ea typeface="宋体" pitchFamily="2" charset="-122"/>
                <a:cs typeface="Arial" charset="0"/>
              </a:rPr>
              <a:t>Dose (</a:t>
            </a:r>
            <a:r>
              <a:rPr lang="en-US" altLang="zh-CN" sz="2000" dirty="0">
                <a:ea typeface="宋体" pitchFamily="2" charset="-122"/>
              </a:rPr>
              <a:t>TID) effects are negligible when substrate is   </a:t>
            </a:r>
            <a:r>
              <a:rPr lang="en-US" altLang="zh-CN" sz="2000" dirty="0" smtClean="0">
                <a:ea typeface="宋体" pitchFamily="2" charset="-122"/>
              </a:rPr>
              <a:t> </a:t>
            </a:r>
          </a:p>
          <a:p>
            <a:pPr marL="342900" indent="-342900">
              <a:spcBef>
                <a:spcPct val="20000"/>
              </a:spcBef>
            </a:pPr>
            <a:r>
              <a:rPr lang="en-US" altLang="zh-CN" sz="2000" dirty="0" smtClean="0">
                <a:ea typeface="宋体" pitchFamily="2" charset="-122"/>
              </a:rPr>
              <a:t>       grounded</a:t>
            </a:r>
            <a:r>
              <a:rPr lang="en-US" altLang="zh-CN" sz="2000" dirty="0">
                <a:ea typeface="宋体" pitchFamily="2" charset="-122"/>
              </a:rPr>
              <a:t>.</a:t>
            </a:r>
          </a:p>
          <a:p>
            <a:pPr marL="342900" indent="-342900">
              <a:spcBef>
                <a:spcPct val="20000"/>
              </a:spcBef>
            </a:pPr>
            <a:r>
              <a:rPr lang="en-US" altLang="zh-CN" sz="2000" dirty="0">
                <a:ea typeface="宋体" pitchFamily="2" charset="-122"/>
              </a:rPr>
              <a:t>     - Better Single-event effects (SEE) immunity than bulk CMOS.    </a:t>
            </a:r>
          </a:p>
          <a:p>
            <a:pPr marL="342900" indent="-342900">
              <a:spcBef>
                <a:spcPct val="20000"/>
              </a:spcBef>
            </a:pPr>
            <a:r>
              <a:rPr lang="en-US" altLang="zh-CN" sz="2000" dirty="0">
                <a:ea typeface="宋体" pitchFamily="2" charset="-122"/>
              </a:rPr>
              <a:t>       There is no Single-event </a:t>
            </a:r>
            <a:r>
              <a:rPr lang="en-US" altLang="zh-CN" sz="2000" dirty="0" err="1">
                <a:ea typeface="宋体" pitchFamily="2" charset="-122"/>
              </a:rPr>
              <a:t>Latchup</a:t>
            </a:r>
            <a:r>
              <a:rPr lang="en-US" altLang="zh-CN" sz="2000" dirty="0">
                <a:ea typeface="宋体" pitchFamily="2" charset="-122"/>
              </a:rPr>
              <a:t> (SEL</a:t>
            </a:r>
            <a:r>
              <a:rPr lang="en-US" altLang="zh-CN" sz="2000" dirty="0" smtClean="0">
                <a:ea typeface="宋体" pitchFamily="2" charset="-122"/>
              </a:rPr>
              <a:t>) mechanism. </a:t>
            </a:r>
            <a:endParaRPr lang="en-US" altLang="zh-CN" sz="2000" dirty="0">
              <a:ea typeface="宋体" pitchFamily="2" charset="-122"/>
            </a:endParaRPr>
          </a:p>
          <a:p>
            <a:pPr marL="342900" indent="-342900">
              <a:spcBef>
                <a:spcPct val="20000"/>
              </a:spcBef>
            </a:pPr>
            <a:r>
              <a:rPr lang="en-US" altLang="zh-CN" sz="2000" b="1" dirty="0">
                <a:solidFill>
                  <a:srgbClr val="009900"/>
                </a:solidFill>
                <a:ea typeface="宋体" pitchFamily="2" charset="-122"/>
              </a:rPr>
              <a:t>     Radiation </a:t>
            </a:r>
            <a:r>
              <a:rPr lang="en-US" altLang="zh-CN" sz="2000" b="1" dirty="0" smtClean="0">
                <a:solidFill>
                  <a:srgbClr val="009900"/>
                </a:solidFill>
                <a:ea typeface="宋体" pitchFamily="2" charset="-122"/>
              </a:rPr>
              <a:t>tolerance </a:t>
            </a:r>
            <a:r>
              <a:rPr lang="en-US" altLang="zh-CN" sz="2000" b="1" dirty="0">
                <a:solidFill>
                  <a:srgbClr val="009900"/>
                </a:solidFill>
                <a:ea typeface="宋体" pitchFamily="2" charset="-122"/>
              </a:rPr>
              <a:t>at transistor level greatly simplifies our design task. </a:t>
            </a:r>
            <a:r>
              <a:rPr lang="en-US" altLang="zh-CN" sz="2000" b="1" dirty="0" smtClean="0">
                <a:solidFill>
                  <a:srgbClr val="009900"/>
                </a:solidFill>
                <a:ea typeface="宋体" pitchFamily="2" charset="-122"/>
              </a:rPr>
              <a:t>   </a:t>
            </a:r>
            <a:endParaRPr lang="en-US" altLang="zh-CN" sz="2000" b="1" dirty="0">
              <a:solidFill>
                <a:srgbClr val="009900"/>
              </a:solidFill>
              <a:ea typeface="宋体" pitchFamily="2" charset="-122"/>
            </a:endParaRPr>
          </a:p>
          <a:p>
            <a:pPr marL="342900" indent="-342900">
              <a:spcBef>
                <a:spcPct val="20000"/>
              </a:spcBef>
            </a:pPr>
            <a:endParaRPr lang="en-US" altLang="zh-CN" sz="2000" b="1" dirty="0">
              <a:solidFill>
                <a:srgbClr val="009900"/>
              </a:solidFill>
              <a:ea typeface="宋体" pitchFamily="2" charset="-122"/>
            </a:endParaRPr>
          </a:p>
          <a:p>
            <a:pPr marL="342900" indent="-342900">
              <a:spcBef>
                <a:spcPct val="20000"/>
              </a:spcBef>
            </a:pPr>
            <a:endParaRPr lang="en-US" altLang="zh-CN" sz="2000" dirty="0">
              <a:ea typeface="宋体" pitchFamily="2" charset="-122"/>
            </a:endParaRPr>
          </a:p>
          <a:p>
            <a:pPr marL="342900" indent="-342900">
              <a:lnSpc>
                <a:spcPct val="80000"/>
              </a:lnSpc>
              <a:spcBef>
                <a:spcPct val="20000"/>
              </a:spcBef>
            </a:pPr>
            <a:r>
              <a:rPr lang="en-US" altLang="zh-CN" sz="2000" dirty="0">
                <a:ea typeface="宋体" pitchFamily="2" charset="-122"/>
              </a:rPr>
              <a:t>       </a:t>
            </a:r>
          </a:p>
          <a:p>
            <a:pPr marL="342900" indent="-342900">
              <a:lnSpc>
                <a:spcPct val="80000"/>
              </a:lnSpc>
              <a:spcBef>
                <a:spcPct val="20000"/>
              </a:spcBef>
            </a:pPr>
            <a:r>
              <a:rPr lang="en-US" altLang="zh-CN" sz="2400" dirty="0">
                <a:ea typeface="宋体" pitchFamily="2" charset="-122"/>
              </a:rPr>
              <a:t>    </a:t>
            </a:r>
          </a:p>
        </p:txBody>
      </p:sp>
      <p:sp>
        <p:nvSpPr>
          <p:cNvPr id="21508" name="Text Box 6"/>
          <p:cNvSpPr txBox="1">
            <a:spLocks noChangeArrowheads="1"/>
          </p:cNvSpPr>
          <p:nvPr/>
        </p:nvSpPr>
        <p:spPr bwMode="auto">
          <a:xfrm>
            <a:off x="684213" y="5589588"/>
            <a:ext cx="7646987" cy="641350"/>
          </a:xfrm>
          <a:prstGeom prst="rect">
            <a:avLst/>
          </a:prstGeom>
          <a:noFill/>
          <a:ln w="9525">
            <a:noFill/>
            <a:miter lim="800000"/>
            <a:headEnd/>
            <a:tailEnd/>
          </a:ln>
        </p:spPr>
        <p:txBody>
          <a:bodyPr wrap="none">
            <a:spAutoFit/>
          </a:bodyPr>
          <a:lstStyle/>
          <a:p>
            <a:r>
              <a:rPr lang="en-US" altLang="zh-CN">
                <a:latin typeface="Garamond" pitchFamily="18" charset="0"/>
                <a:ea typeface="宋体" pitchFamily="2" charset="-122"/>
              </a:rPr>
              <a:t>More details about the radiation tolerance of SOS CMOS technology can be seen in </a:t>
            </a:r>
          </a:p>
          <a:p>
            <a:r>
              <a:rPr lang="en-US" altLang="zh-CN">
                <a:latin typeface="Garamond" pitchFamily="18" charset="0"/>
                <a:ea typeface="宋体" pitchFamily="2" charset="-122"/>
              </a:rPr>
              <a:t>Michael King’s poster (Poster ID# 27).</a:t>
            </a:r>
            <a:endParaRPr lang="en-US">
              <a:latin typeface="Garamond" pitchFamily="18" charset="0"/>
            </a:endParaRPr>
          </a:p>
        </p:txBody>
      </p:sp>
      <p:sp>
        <p:nvSpPr>
          <p:cNvPr id="21510" name="Text Box 6"/>
          <p:cNvSpPr txBox="1">
            <a:spLocks noChangeArrowheads="1"/>
          </p:cNvSpPr>
          <p:nvPr/>
        </p:nvSpPr>
        <p:spPr bwMode="auto">
          <a:xfrm>
            <a:off x="468313" y="1196975"/>
            <a:ext cx="8027987" cy="923330"/>
          </a:xfrm>
          <a:prstGeom prst="rect">
            <a:avLst/>
          </a:prstGeom>
          <a:noFill/>
          <a:ln w="9525">
            <a:noFill/>
            <a:miter lim="800000"/>
            <a:headEnd/>
            <a:tailEnd/>
          </a:ln>
          <a:effectLst/>
        </p:spPr>
        <p:txBody>
          <a:bodyPr wrap="square">
            <a:spAutoFit/>
          </a:bodyPr>
          <a:lstStyle/>
          <a:p>
            <a:r>
              <a:rPr lang="en-US" altLang="zh-CN" dirty="0">
                <a:ea typeface="宋体" pitchFamily="2" charset="-122"/>
              </a:rPr>
              <a:t>SOS is one type of Silicon on Insulator (SOI) CMOS </a:t>
            </a:r>
            <a:r>
              <a:rPr lang="en-US" altLang="zh-CN" dirty="0" smtClean="0">
                <a:ea typeface="宋体" pitchFamily="2" charset="-122"/>
              </a:rPr>
              <a:t>technology. </a:t>
            </a:r>
            <a:r>
              <a:rPr lang="en-US" altLang="zh-CN" dirty="0">
                <a:ea typeface="宋体" pitchFamily="2" charset="-122"/>
              </a:rPr>
              <a:t>Transistors </a:t>
            </a:r>
          </a:p>
          <a:p>
            <a:r>
              <a:rPr lang="en-US" altLang="zh-CN" dirty="0">
                <a:ea typeface="宋体" pitchFamily="2" charset="-122"/>
              </a:rPr>
              <a:t>are manufactured on a thin silicon layer grown on </a:t>
            </a:r>
            <a:r>
              <a:rPr lang="en-US" altLang="zh-CN" dirty="0" smtClean="0">
                <a:ea typeface="宋体" pitchFamily="2" charset="-122"/>
              </a:rPr>
              <a:t>top of a sapphire </a:t>
            </a:r>
            <a:r>
              <a:rPr lang="en-US" altLang="zh-CN" dirty="0">
                <a:ea typeface="宋体" pitchFamily="2" charset="-122"/>
              </a:rPr>
              <a:t>wafer. The substrate </a:t>
            </a:r>
            <a:r>
              <a:rPr lang="en-US" altLang="zh-CN" dirty="0" smtClean="0">
                <a:ea typeface="宋体" pitchFamily="2" charset="-122"/>
              </a:rPr>
              <a:t>is the insulating </a:t>
            </a:r>
            <a:r>
              <a:rPr lang="en-US" altLang="zh-CN" dirty="0">
                <a:ea typeface="宋体" pitchFamily="2" charset="-122"/>
              </a:rPr>
              <a:t>sapphire crystal instead of silicon. </a:t>
            </a:r>
            <a:endParaRPr lang="en-US" dirty="0"/>
          </a:p>
        </p:txBody>
      </p:sp>
    </p:spTree>
  </p:cSld>
  <p:clrMapOvr>
    <a:masterClrMapping/>
  </p:clrMapOvr>
  <p:transition>
    <p:cover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Number Placeholder 2"/>
          <p:cNvSpPr>
            <a:spLocks noGrp="1"/>
          </p:cNvSpPr>
          <p:nvPr>
            <p:ph type="sldNum" sz="quarter" idx="11"/>
          </p:nvPr>
        </p:nvSpPr>
        <p:spPr>
          <a:noFill/>
        </p:spPr>
        <p:txBody>
          <a:bodyPr/>
          <a:lstStyle/>
          <a:p>
            <a:fld id="{986DF186-568F-4C15-B93C-983ABAB1A2B6}" type="slidenum">
              <a:rPr lang="en-US" smtClean="0"/>
              <a:pPr/>
              <a:t>5</a:t>
            </a:fld>
            <a:endParaRPr lang="en-US" smtClean="0"/>
          </a:p>
        </p:txBody>
      </p:sp>
      <p:sp>
        <p:nvSpPr>
          <p:cNvPr id="23554" name="Rectangle 3"/>
          <p:cNvSpPr>
            <a:spLocks noGrp="1" noChangeArrowheads="1"/>
          </p:cNvSpPr>
          <p:nvPr>
            <p:ph idx="4294967295"/>
          </p:nvPr>
        </p:nvSpPr>
        <p:spPr>
          <a:xfrm>
            <a:off x="457200" y="4673398"/>
            <a:ext cx="8229600" cy="1328737"/>
          </a:xfrm>
        </p:spPr>
        <p:txBody>
          <a:bodyPr/>
          <a:lstStyle/>
          <a:p>
            <a:pPr eaLnBrk="1" hangingPunct="1">
              <a:lnSpc>
                <a:spcPct val="80000"/>
              </a:lnSpc>
            </a:pPr>
            <a:r>
              <a:rPr lang="en-US" altLang="zh-CN" sz="2000" dirty="0" smtClean="0">
                <a:ea typeface="宋体" pitchFamily="2" charset="-122"/>
              </a:rPr>
              <a:t>Ring oscillator based PLL provides clocks up to 2.5 GHz</a:t>
            </a:r>
          </a:p>
          <a:p>
            <a:pPr eaLnBrk="1" hangingPunct="1">
              <a:lnSpc>
                <a:spcPct val="80000"/>
              </a:lnSpc>
            </a:pPr>
            <a:r>
              <a:rPr lang="en-US" altLang="zh-CN" sz="2000" dirty="0" smtClean="0">
                <a:ea typeface="宋体" pitchFamily="2" charset="-122"/>
              </a:rPr>
              <a:t>16:1 CMOS multiplexer has a tree architecture</a:t>
            </a:r>
          </a:p>
          <a:p>
            <a:pPr eaLnBrk="1" hangingPunct="1">
              <a:lnSpc>
                <a:spcPct val="80000"/>
              </a:lnSpc>
            </a:pPr>
            <a:r>
              <a:rPr lang="en-US" altLang="zh-CN" sz="2000" dirty="0" smtClean="0">
                <a:ea typeface="宋体" pitchFamily="2" charset="-122"/>
              </a:rPr>
              <a:t>5 Gbps serial data output through a differential CML driver</a:t>
            </a:r>
          </a:p>
          <a:p>
            <a:pPr eaLnBrk="1" hangingPunct="1">
              <a:lnSpc>
                <a:spcPct val="80000"/>
              </a:lnSpc>
            </a:pPr>
            <a:r>
              <a:rPr lang="en-US" altLang="zh-CN" sz="2000" dirty="0" smtClean="0">
                <a:ea typeface="宋体" pitchFamily="2" charset="-122"/>
              </a:rPr>
              <a:t>Submitted for fabrication in Aug 2009 and delivered in Nov 2009</a:t>
            </a:r>
          </a:p>
          <a:p>
            <a:pPr eaLnBrk="1" hangingPunct="1">
              <a:lnSpc>
                <a:spcPct val="80000"/>
              </a:lnSpc>
            </a:pPr>
            <a:endParaRPr lang="en-US" altLang="zh-CN" sz="2000" dirty="0" smtClean="0">
              <a:ea typeface="宋体" pitchFamily="2" charset="-122"/>
            </a:endParaRPr>
          </a:p>
        </p:txBody>
      </p:sp>
      <p:sp>
        <p:nvSpPr>
          <p:cNvPr id="23555" name="Text Box 6"/>
          <p:cNvSpPr txBox="1">
            <a:spLocks noChangeArrowheads="1"/>
          </p:cNvSpPr>
          <p:nvPr/>
        </p:nvSpPr>
        <p:spPr bwMode="auto">
          <a:xfrm>
            <a:off x="495300" y="6069568"/>
            <a:ext cx="6723059" cy="369332"/>
          </a:xfrm>
          <a:prstGeom prst="rect">
            <a:avLst/>
          </a:prstGeom>
          <a:noFill/>
          <a:ln w="9525">
            <a:noFill/>
            <a:miter lim="800000"/>
            <a:headEnd/>
            <a:tailEnd/>
          </a:ln>
        </p:spPr>
        <p:txBody>
          <a:bodyPr wrap="none">
            <a:spAutoFit/>
          </a:bodyPr>
          <a:lstStyle/>
          <a:p>
            <a:pPr eaLnBrk="0" hangingPunct="0"/>
            <a:r>
              <a:rPr lang="en-US" altLang="zh-CN" dirty="0">
                <a:latin typeface="Garamond" pitchFamily="18" charset="0"/>
                <a:ea typeface="宋体" pitchFamily="2" charset="-122"/>
              </a:rPr>
              <a:t>More design details can be </a:t>
            </a:r>
            <a:r>
              <a:rPr lang="en-US" altLang="zh-CN" dirty="0" smtClean="0">
                <a:latin typeface="Garamond" pitchFamily="18" charset="0"/>
                <a:ea typeface="宋体" pitchFamily="2" charset="-122"/>
              </a:rPr>
              <a:t>found in the poster session of TWEPP </a:t>
            </a:r>
            <a:r>
              <a:rPr lang="en-US" altLang="zh-CN" dirty="0">
                <a:latin typeface="Garamond" pitchFamily="18" charset="0"/>
                <a:ea typeface="宋体" pitchFamily="2" charset="-122"/>
              </a:rPr>
              <a:t>2009. </a:t>
            </a:r>
          </a:p>
        </p:txBody>
      </p:sp>
      <p:sp>
        <p:nvSpPr>
          <p:cNvPr id="23556" name="Text Box 65"/>
          <p:cNvSpPr txBox="1">
            <a:spLocks noChangeArrowheads="1"/>
          </p:cNvSpPr>
          <p:nvPr/>
        </p:nvSpPr>
        <p:spPr bwMode="auto">
          <a:xfrm>
            <a:off x="7191375" y="3932238"/>
            <a:ext cx="693738" cy="336550"/>
          </a:xfrm>
          <a:prstGeom prst="rect">
            <a:avLst/>
          </a:prstGeom>
          <a:noFill/>
          <a:ln w="9525">
            <a:noFill/>
            <a:miter lim="800000"/>
            <a:headEnd/>
            <a:tailEnd/>
          </a:ln>
        </p:spPr>
        <p:txBody>
          <a:bodyPr wrap="none">
            <a:spAutoFit/>
          </a:bodyPr>
          <a:lstStyle/>
          <a:p>
            <a:r>
              <a:rPr lang="en-US" altLang="zh-CN" sz="1600">
                <a:solidFill>
                  <a:srgbClr val="008000"/>
                </a:solidFill>
                <a:ea typeface="宋体" pitchFamily="2" charset="-122"/>
              </a:rPr>
              <a:t>3 mm</a:t>
            </a:r>
          </a:p>
        </p:txBody>
      </p:sp>
      <p:sp>
        <p:nvSpPr>
          <p:cNvPr id="23557" name="Line 66"/>
          <p:cNvSpPr>
            <a:spLocks noChangeShapeType="1"/>
          </p:cNvSpPr>
          <p:nvPr/>
        </p:nvSpPr>
        <p:spPr bwMode="auto">
          <a:xfrm flipH="1">
            <a:off x="6084888" y="1071563"/>
            <a:ext cx="357187" cy="0"/>
          </a:xfrm>
          <a:prstGeom prst="line">
            <a:avLst/>
          </a:prstGeom>
          <a:noFill/>
          <a:ln w="9525">
            <a:solidFill>
              <a:schemeClr val="tx1"/>
            </a:solidFill>
            <a:round/>
            <a:headEnd/>
            <a:tailEnd/>
          </a:ln>
        </p:spPr>
        <p:txBody>
          <a:bodyPr/>
          <a:lstStyle/>
          <a:p>
            <a:endParaRPr lang="en-US"/>
          </a:p>
        </p:txBody>
      </p:sp>
      <p:sp>
        <p:nvSpPr>
          <p:cNvPr id="23558" name="Line 67"/>
          <p:cNvSpPr>
            <a:spLocks noChangeShapeType="1"/>
          </p:cNvSpPr>
          <p:nvPr/>
        </p:nvSpPr>
        <p:spPr bwMode="auto">
          <a:xfrm flipH="1">
            <a:off x="6088063" y="3803650"/>
            <a:ext cx="355600" cy="0"/>
          </a:xfrm>
          <a:prstGeom prst="line">
            <a:avLst/>
          </a:prstGeom>
          <a:noFill/>
          <a:ln w="9525">
            <a:solidFill>
              <a:schemeClr val="tx1"/>
            </a:solidFill>
            <a:round/>
            <a:headEnd/>
            <a:tailEnd/>
          </a:ln>
        </p:spPr>
        <p:txBody>
          <a:bodyPr/>
          <a:lstStyle/>
          <a:p>
            <a:endParaRPr lang="en-US"/>
          </a:p>
        </p:txBody>
      </p:sp>
      <p:sp>
        <p:nvSpPr>
          <p:cNvPr id="23559" name="Line 68"/>
          <p:cNvSpPr>
            <a:spLocks noChangeShapeType="1"/>
          </p:cNvSpPr>
          <p:nvPr/>
        </p:nvSpPr>
        <p:spPr bwMode="auto">
          <a:xfrm>
            <a:off x="6299200" y="1090613"/>
            <a:ext cx="0" cy="2709862"/>
          </a:xfrm>
          <a:prstGeom prst="line">
            <a:avLst/>
          </a:prstGeom>
          <a:noFill/>
          <a:ln w="9525">
            <a:solidFill>
              <a:schemeClr val="tx1"/>
            </a:solidFill>
            <a:round/>
            <a:headEnd type="arrow" w="med" len="med"/>
            <a:tailEnd type="arrow" w="med" len="med"/>
          </a:ln>
        </p:spPr>
        <p:txBody>
          <a:bodyPr/>
          <a:lstStyle/>
          <a:p>
            <a:endParaRPr lang="en-US"/>
          </a:p>
        </p:txBody>
      </p:sp>
      <p:sp>
        <p:nvSpPr>
          <p:cNvPr id="23560" name="Text Box 69"/>
          <p:cNvSpPr txBox="1">
            <a:spLocks noChangeArrowheads="1"/>
          </p:cNvSpPr>
          <p:nvPr/>
        </p:nvSpPr>
        <p:spPr bwMode="auto">
          <a:xfrm rot="-5400000">
            <a:off x="5742782" y="2159794"/>
            <a:ext cx="692150" cy="338137"/>
          </a:xfrm>
          <a:prstGeom prst="rect">
            <a:avLst/>
          </a:prstGeom>
          <a:noFill/>
          <a:ln w="9525">
            <a:noFill/>
            <a:miter lim="800000"/>
            <a:headEnd/>
            <a:tailEnd/>
          </a:ln>
        </p:spPr>
        <p:txBody>
          <a:bodyPr wrap="none">
            <a:spAutoFit/>
          </a:bodyPr>
          <a:lstStyle/>
          <a:p>
            <a:r>
              <a:rPr lang="en-US" altLang="zh-CN" sz="1600">
                <a:solidFill>
                  <a:srgbClr val="008000"/>
                </a:solidFill>
                <a:ea typeface="宋体" pitchFamily="2" charset="-122"/>
              </a:rPr>
              <a:t>3 mm</a:t>
            </a:r>
          </a:p>
        </p:txBody>
      </p:sp>
      <p:sp>
        <p:nvSpPr>
          <p:cNvPr id="23561" name="Line 66"/>
          <p:cNvSpPr>
            <a:spLocks noChangeShapeType="1"/>
          </p:cNvSpPr>
          <p:nvPr/>
        </p:nvSpPr>
        <p:spPr bwMode="auto">
          <a:xfrm rot="5400000" flipH="1">
            <a:off x="8714581" y="3960019"/>
            <a:ext cx="357188" cy="0"/>
          </a:xfrm>
          <a:prstGeom prst="line">
            <a:avLst/>
          </a:prstGeom>
          <a:noFill/>
          <a:ln w="9525">
            <a:solidFill>
              <a:schemeClr val="tx1"/>
            </a:solidFill>
            <a:round/>
            <a:headEnd/>
            <a:tailEnd/>
          </a:ln>
        </p:spPr>
        <p:txBody>
          <a:bodyPr/>
          <a:lstStyle/>
          <a:p>
            <a:endParaRPr lang="en-US"/>
          </a:p>
        </p:txBody>
      </p:sp>
      <p:sp>
        <p:nvSpPr>
          <p:cNvPr id="23562" name="Line 67"/>
          <p:cNvSpPr>
            <a:spLocks noChangeShapeType="1"/>
          </p:cNvSpPr>
          <p:nvPr/>
        </p:nvSpPr>
        <p:spPr bwMode="auto">
          <a:xfrm rot="5400000" flipH="1">
            <a:off x="6227763" y="3956050"/>
            <a:ext cx="355600" cy="0"/>
          </a:xfrm>
          <a:prstGeom prst="line">
            <a:avLst/>
          </a:prstGeom>
          <a:noFill/>
          <a:ln w="9525">
            <a:solidFill>
              <a:schemeClr val="tx1"/>
            </a:solidFill>
            <a:round/>
            <a:headEnd/>
            <a:tailEnd/>
          </a:ln>
        </p:spPr>
        <p:txBody>
          <a:bodyPr/>
          <a:lstStyle/>
          <a:p>
            <a:endParaRPr lang="en-US"/>
          </a:p>
        </p:txBody>
      </p:sp>
      <p:sp>
        <p:nvSpPr>
          <p:cNvPr id="23563" name="Line 68"/>
          <p:cNvSpPr>
            <a:spLocks noChangeShapeType="1"/>
          </p:cNvSpPr>
          <p:nvPr/>
        </p:nvSpPr>
        <p:spPr bwMode="auto">
          <a:xfrm rot="5400000">
            <a:off x="7658894" y="2759869"/>
            <a:ext cx="0" cy="2468562"/>
          </a:xfrm>
          <a:prstGeom prst="line">
            <a:avLst/>
          </a:prstGeom>
          <a:noFill/>
          <a:ln w="9525">
            <a:solidFill>
              <a:schemeClr val="tx1"/>
            </a:solidFill>
            <a:round/>
            <a:headEnd type="arrow" w="med" len="med"/>
            <a:tailEnd type="arrow" w="med" len="med"/>
          </a:ln>
        </p:spPr>
        <p:txBody>
          <a:bodyPr/>
          <a:lstStyle/>
          <a:p>
            <a:endParaRPr lang="en-US"/>
          </a:p>
        </p:txBody>
      </p:sp>
      <p:sp>
        <p:nvSpPr>
          <p:cNvPr id="23564" name="Text Box 65"/>
          <p:cNvSpPr txBox="1">
            <a:spLocks noChangeArrowheads="1"/>
          </p:cNvSpPr>
          <p:nvPr/>
        </p:nvSpPr>
        <p:spPr bwMode="auto">
          <a:xfrm>
            <a:off x="6899275" y="4221163"/>
            <a:ext cx="1560513" cy="336550"/>
          </a:xfrm>
          <a:prstGeom prst="rect">
            <a:avLst/>
          </a:prstGeom>
          <a:noFill/>
          <a:ln w="9525">
            <a:noFill/>
            <a:miter lim="800000"/>
            <a:headEnd/>
            <a:tailEnd/>
          </a:ln>
        </p:spPr>
        <p:txBody>
          <a:bodyPr wrap="none">
            <a:spAutoFit/>
          </a:bodyPr>
          <a:lstStyle/>
          <a:p>
            <a:r>
              <a:rPr lang="en-US" altLang="zh-CN" sz="1600">
                <a:solidFill>
                  <a:srgbClr val="008000"/>
                </a:solidFill>
                <a:ea typeface="宋体" pitchFamily="2" charset="-122"/>
              </a:rPr>
              <a:t>Die micrograph</a:t>
            </a:r>
          </a:p>
        </p:txBody>
      </p:sp>
      <p:sp>
        <p:nvSpPr>
          <p:cNvPr id="23565" name="Text Box 65"/>
          <p:cNvSpPr txBox="1">
            <a:spLocks noChangeArrowheads="1"/>
          </p:cNvSpPr>
          <p:nvPr/>
        </p:nvSpPr>
        <p:spPr bwMode="auto">
          <a:xfrm>
            <a:off x="2555875" y="4244975"/>
            <a:ext cx="1604963" cy="336550"/>
          </a:xfrm>
          <a:prstGeom prst="rect">
            <a:avLst/>
          </a:prstGeom>
          <a:noFill/>
          <a:ln w="9525">
            <a:noFill/>
            <a:miter lim="800000"/>
            <a:headEnd/>
            <a:tailEnd/>
          </a:ln>
        </p:spPr>
        <p:txBody>
          <a:bodyPr wrap="none">
            <a:spAutoFit/>
          </a:bodyPr>
          <a:lstStyle/>
          <a:p>
            <a:r>
              <a:rPr lang="en-US" altLang="zh-CN" sz="1600">
                <a:solidFill>
                  <a:srgbClr val="008000"/>
                </a:solidFill>
                <a:ea typeface="宋体" pitchFamily="2" charset="-122"/>
              </a:rPr>
              <a:t>Design diagram</a:t>
            </a:r>
          </a:p>
        </p:txBody>
      </p:sp>
      <p:sp>
        <p:nvSpPr>
          <p:cNvPr id="23566" name="Rectangle 5"/>
          <p:cNvSpPr>
            <a:spLocks noChangeArrowheads="1"/>
          </p:cNvSpPr>
          <p:nvPr/>
        </p:nvSpPr>
        <p:spPr bwMode="auto">
          <a:xfrm>
            <a:off x="304800" y="260350"/>
            <a:ext cx="3814763"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Design of LOCs1</a:t>
            </a:r>
          </a:p>
        </p:txBody>
      </p:sp>
      <p:pic>
        <p:nvPicPr>
          <p:cNvPr id="23567" name="Picture 17"/>
          <p:cNvPicPr>
            <a:picLocks noChangeAspect="1" noChangeArrowheads="1"/>
          </p:cNvPicPr>
          <p:nvPr/>
        </p:nvPicPr>
        <p:blipFill>
          <a:blip r:embed="rId3"/>
          <a:srcRect/>
          <a:stretch>
            <a:fillRect/>
          </a:stretch>
        </p:blipFill>
        <p:spPr bwMode="auto">
          <a:xfrm>
            <a:off x="6391275" y="1042988"/>
            <a:ext cx="2533650" cy="2771775"/>
          </a:xfrm>
          <a:prstGeom prst="rect">
            <a:avLst/>
          </a:prstGeom>
          <a:noFill/>
          <a:ln w="9525">
            <a:noFill/>
            <a:miter lim="800000"/>
            <a:headEnd/>
            <a:tailEnd/>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965" y="1132473"/>
            <a:ext cx="5486400" cy="2987817"/>
          </a:xfrm>
          <a:prstGeom prst="rect">
            <a:avLst/>
          </a:prstGeom>
        </p:spPr>
      </p:pic>
    </p:spTree>
  </p:cSld>
  <p:clrMapOvr>
    <a:masterClrMapping/>
  </p:clrMapOvr>
  <p:transition>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Number Placeholder 2"/>
          <p:cNvSpPr>
            <a:spLocks noGrp="1"/>
          </p:cNvSpPr>
          <p:nvPr>
            <p:ph type="sldNum" sz="quarter" idx="11"/>
          </p:nvPr>
        </p:nvSpPr>
        <p:spPr>
          <a:noFill/>
        </p:spPr>
        <p:txBody>
          <a:bodyPr/>
          <a:lstStyle/>
          <a:p>
            <a:fld id="{8D2F7B97-FD99-468D-BE5F-40CB675BB6BA}" type="slidenum">
              <a:rPr lang="en-US" smtClean="0"/>
              <a:pPr/>
              <a:t>6</a:t>
            </a:fld>
            <a:endParaRPr lang="en-US" smtClean="0"/>
          </a:p>
        </p:txBody>
      </p:sp>
      <p:sp>
        <p:nvSpPr>
          <p:cNvPr id="25602" name="Rectangle 3"/>
          <p:cNvSpPr>
            <a:spLocks noGrp="1" noChangeArrowheads="1"/>
          </p:cNvSpPr>
          <p:nvPr>
            <p:ph idx="4294967295"/>
          </p:nvPr>
        </p:nvSpPr>
        <p:spPr>
          <a:xfrm>
            <a:off x="323850" y="5118820"/>
            <a:ext cx="8569325" cy="1366837"/>
          </a:xfrm>
        </p:spPr>
        <p:txBody>
          <a:bodyPr/>
          <a:lstStyle/>
          <a:p>
            <a:pPr eaLnBrk="1" hangingPunct="1">
              <a:lnSpc>
                <a:spcPct val="90000"/>
              </a:lnSpc>
            </a:pPr>
            <a:r>
              <a:rPr lang="en-US" altLang="zh-CN" sz="2000" dirty="0" smtClean="0">
                <a:ea typeface="宋体" pitchFamily="2" charset="-122"/>
              </a:rPr>
              <a:t>FPGA board provides 312.5 MHz clock and 16 bit parallel data to a chip carrier board, both in LVDS</a:t>
            </a:r>
          </a:p>
          <a:p>
            <a:pPr eaLnBrk="1" hangingPunct="1">
              <a:lnSpc>
                <a:spcPct val="90000"/>
              </a:lnSpc>
            </a:pPr>
            <a:r>
              <a:rPr lang="en-US" altLang="zh-CN" sz="2000" dirty="0" smtClean="0">
                <a:ea typeface="宋体" pitchFamily="2" charset="-122"/>
              </a:rPr>
              <a:t>5 Gbps PRBS serial data output to an oscilloscope or BERT for measurements.</a:t>
            </a:r>
          </a:p>
        </p:txBody>
      </p:sp>
      <p:pic>
        <p:nvPicPr>
          <p:cNvPr id="25603" name="Picture 4" descr="fig2"/>
          <p:cNvPicPr>
            <a:picLocks noChangeAspect="1" noChangeArrowheads="1"/>
          </p:cNvPicPr>
          <p:nvPr/>
        </p:nvPicPr>
        <p:blipFill>
          <a:blip r:embed="rId3"/>
          <a:srcRect/>
          <a:stretch>
            <a:fillRect/>
          </a:stretch>
        </p:blipFill>
        <p:spPr bwMode="auto">
          <a:xfrm>
            <a:off x="323850" y="1052513"/>
            <a:ext cx="5556250" cy="3673475"/>
          </a:xfrm>
          <a:prstGeom prst="rect">
            <a:avLst/>
          </a:prstGeom>
          <a:noFill/>
          <a:ln w="9525">
            <a:noFill/>
            <a:miter lim="800000"/>
            <a:headEnd/>
            <a:tailEnd/>
          </a:ln>
        </p:spPr>
      </p:pic>
      <p:sp>
        <p:nvSpPr>
          <p:cNvPr id="25604" name="Rectangle 5"/>
          <p:cNvSpPr>
            <a:spLocks noChangeArrowheads="1"/>
          </p:cNvSpPr>
          <p:nvPr/>
        </p:nvSpPr>
        <p:spPr bwMode="auto">
          <a:xfrm>
            <a:off x="304800" y="260350"/>
            <a:ext cx="3932487" cy="584775"/>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dirty="0">
                <a:latin typeface="HY헤드라인M"/>
                <a:ea typeface="HY헤드라인M"/>
                <a:cs typeface="HY헤드라인M"/>
              </a:rPr>
              <a:t>Test Setup </a:t>
            </a:r>
            <a:r>
              <a:rPr lang="en-US" altLang="ko-KR" sz="3200" b="1" dirty="0" smtClean="0">
                <a:latin typeface="HY헤드라인M"/>
                <a:ea typeface="HY헤드라인M"/>
                <a:cs typeface="HY헤드라인M"/>
              </a:rPr>
              <a:t>in </a:t>
            </a:r>
            <a:r>
              <a:rPr lang="en-US" altLang="ko-KR" sz="3200" b="1" dirty="0">
                <a:latin typeface="HY헤드라인M"/>
                <a:ea typeface="HY헤드라인M"/>
                <a:cs typeface="HY헤드라인M"/>
              </a:rPr>
              <a:t>Lab</a:t>
            </a:r>
          </a:p>
        </p:txBody>
      </p:sp>
      <p:sp>
        <p:nvSpPr>
          <p:cNvPr id="25605" name="Rectangle 3"/>
          <p:cNvSpPr>
            <a:spLocks noChangeArrowheads="1"/>
          </p:cNvSpPr>
          <p:nvPr/>
        </p:nvSpPr>
        <p:spPr bwMode="auto">
          <a:xfrm>
            <a:off x="5867400" y="1052513"/>
            <a:ext cx="3168650" cy="3744912"/>
          </a:xfrm>
          <a:prstGeom prst="rect">
            <a:avLst/>
          </a:prstGeom>
          <a:solidFill>
            <a:schemeClr val="bg1"/>
          </a:solidFill>
          <a:ln w="9525">
            <a:noFill/>
            <a:miter lim="800000"/>
            <a:headEnd/>
            <a:tailEnd/>
          </a:ln>
        </p:spPr>
        <p:txBody>
          <a:bodyPr/>
          <a:lstStyle/>
          <a:p>
            <a:pPr marL="268288" indent="-268288">
              <a:lnSpc>
                <a:spcPct val="110000"/>
              </a:lnSpc>
              <a:spcBef>
                <a:spcPct val="20000"/>
              </a:spcBef>
              <a:buFont typeface="Wingdings" pitchFamily="2" charset="2"/>
              <a:buChar char="Ø"/>
            </a:pPr>
            <a:r>
              <a:rPr lang="en-US" altLang="zh-CN" sz="2000" dirty="0">
                <a:ea typeface="宋体" pitchFamily="2" charset="-122"/>
              </a:rPr>
              <a:t>12 Chips wire bonded</a:t>
            </a:r>
          </a:p>
          <a:p>
            <a:pPr marL="268288" indent="-268288">
              <a:lnSpc>
                <a:spcPct val="110000"/>
              </a:lnSpc>
              <a:spcBef>
                <a:spcPct val="20000"/>
              </a:spcBef>
              <a:buFont typeface="Wingdings" pitchFamily="2" charset="2"/>
              <a:buChar char="Ø"/>
            </a:pPr>
            <a:r>
              <a:rPr lang="en-US" altLang="zh-CN" sz="2000" dirty="0">
                <a:solidFill>
                  <a:srgbClr val="009900"/>
                </a:solidFill>
                <a:ea typeface="宋体" pitchFamily="2" charset="-122"/>
              </a:rPr>
              <a:t>7 boards work </a:t>
            </a:r>
          </a:p>
          <a:p>
            <a:pPr marL="268288" indent="-268288">
              <a:lnSpc>
                <a:spcPct val="110000"/>
              </a:lnSpc>
              <a:spcBef>
                <a:spcPct val="20000"/>
              </a:spcBef>
              <a:buFont typeface="Wingdings" pitchFamily="2" charset="2"/>
              <a:buNone/>
            </a:pPr>
            <a:r>
              <a:rPr lang="en-US" altLang="zh-CN" sz="2000" dirty="0">
                <a:solidFill>
                  <a:srgbClr val="009900"/>
                </a:solidFill>
                <a:ea typeface="宋体" pitchFamily="2" charset="-122"/>
              </a:rPr>
              <a:t>463 </a:t>
            </a:r>
            <a:r>
              <a:rPr lang="en-US" altLang="zh-CN" sz="2000" dirty="0">
                <a:solidFill>
                  <a:srgbClr val="009900"/>
                </a:solidFill>
                <a:ea typeface="宋体" pitchFamily="2" charset="-122"/>
                <a:cs typeface="Arial" charset="0"/>
              </a:rPr>
              <a:t>±</a:t>
            </a:r>
            <a:r>
              <a:rPr lang="en-US" altLang="zh-CN" sz="2000" dirty="0">
                <a:solidFill>
                  <a:srgbClr val="009900"/>
                </a:solidFill>
                <a:ea typeface="宋体" pitchFamily="2" charset="-122"/>
              </a:rPr>
              <a:t>13 </a:t>
            </a:r>
            <a:r>
              <a:rPr lang="en-US" altLang="zh-CN" sz="2000" dirty="0" err="1">
                <a:solidFill>
                  <a:srgbClr val="009900"/>
                </a:solidFill>
                <a:ea typeface="宋体" pitchFamily="2" charset="-122"/>
              </a:rPr>
              <a:t>mW</a:t>
            </a:r>
            <a:r>
              <a:rPr lang="en-US" altLang="zh-CN" sz="2000" dirty="0">
                <a:solidFill>
                  <a:srgbClr val="009900"/>
                </a:solidFill>
                <a:ea typeface="宋体" pitchFamily="2" charset="-122"/>
              </a:rPr>
              <a:t> @ 5Gbps</a:t>
            </a:r>
          </a:p>
          <a:p>
            <a:pPr marL="268288" indent="-268288">
              <a:lnSpc>
                <a:spcPct val="110000"/>
              </a:lnSpc>
              <a:spcBef>
                <a:spcPct val="20000"/>
              </a:spcBef>
              <a:buFont typeface="Wingdings" pitchFamily="2" charset="2"/>
              <a:buChar char="Ø"/>
            </a:pPr>
            <a:r>
              <a:rPr lang="en-US" altLang="zh-CN" sz="2000" dirty="0">
                <a:solidFill>
                  <a:srgbClr val="FF3300"/>
                </a:solidFill>
                <a:ea typeface="宋体" pitchFamily="2" charset="-122"/>
              </a:rPr>
              <a:t>5 boards do not </a:t>
            </a:r>
            <a:r>
              <a:rPr lang="en-US" altLang="zh-CN" sz="2000" dirty="0" smtClean="0">
                <a:solidFill>
                  <a:srgbClr val="FF3300"/>
                </a:solidFill>
                <a:ea typeface="宋体" pitchFamily="2" charset="-122"/>
              </a:rPr>
              <a:t>work:</a:t>
            </a:r>
            <a:endParaRPr lang="en-US" altLang="zh-CN" sz="2000" dirty="0">
              <a:solidFill>
                <a:srgbClr val="FF3300"/>
              </a:solidFill>
              <a:ea typeface="宋体" pitchFamily="2" charset="-122"/>
            </a:endParaRPr>
          </a:p>
          <a:p>
            <a:pPr marL="268288" indent="-268288">
              <a:lnSpc>
                <a:spcPct val="110000"/>
              </a:lnSpc>
              <a:spcBef>
                <a:spcPct val="20000"/>
              </a:spcBef>
              <a:buFont typeface="Wingdings" pitchFamily="2" charset="2"/>
              <a:buNone/>
            </a:pPr>
            <a:r>
              <a:rPr lang="en-US" altLang="zh-CN" sz="2000" dirty="0" smtClean="0">
                <a:solidFill>
                  <a:srgbClr val="FF3300"/>
                </a:solidFill>
                <a:ea typeface="宋体" pitchFamily="2" charset="-122"/>
              </a:rPr>
              <a:t>	2 </a:t>
            </a:r>
            <a:r>
              <a:rPr lang="en-US" altLang="zh-CN" sz="2000" dirty="0">
                <a:solidFill>
                  <a:srgbClr val="FF3300"/>
                </a:solidFill>
                <a:ea typeface="宋体" pitchFamily="2" charset="-122"/>
              </a:rPr>
              <a:t>boards power open</a:t>
            </a:r>
          </a:p>
          <a:p>
            <a:pPr marL="268288" indent="-268288">
              <a:lnSpc>
                <a:spcPct val="110000"/>
              </a:lnSpc>
              <a:spcBef>
                <a:spcPct val="20000"/>
              </a:spcBef>
              <a:buFont typeface="Wingdings" pitchFamily="2" charset="2"/>
              <a:buNone/>
            </a:pPr>
            <a:r>
              <a:rPr lang="en-US" altLang="zh-CN" sz="2000" dirty="0" smtClean="0">
                <a:solidFill>
                  <a:srgbClr val="FF3300"/>
                </a:solidFill>
                <a:ea typeface="宋体" pitchFamily="2" charset="-122"/>
              </a:rPr>
              <a:t>	2 </a:t>
            </a:r>
            <a:r>
              <a:rPr lang="en-US" altLang="zh-CN" sz="2000" dirty="0">
                <a:solidFill>
                  <a:srgbClr val="FF3300"/>
                </a:solidFill>
                <a:ea typeface="宋体" pitchFamily="2" charset="-122"/>
              </a:rPr>
              <a:t>boards power short</a:t>
            </a:r>
          </a:p>
          <a:p>
            <a:pPr marL="268288" indent="-268288">
              <a:lnSpc>
                <a:spcPct val="110000"/>
              </a:lnSpc>
              <a:spcBef>
                <a:spcPct val="20000"/>
              </a:spcBef>
              <a:buFont typeface="Wingdings" pitchFamily="2" charset="2"/>
              <a:buNone/>
            </a:pPr>
            <a:r>
              <a:rPr lang="en-US" altLang="zh-CN" sz="2000" dirty="0" smtClean="0">
                <a:solidFill>
                  <a:srgbClr val="FF3300"/>
                </a:solidFill>
                <a:ea typeface="宋体" pitchFamily="2" charset="-122"/>
              </a:rPr>
              <a:t>	1 </a:t>
            </a:r>
            <a:r>
              <a:rPr lang="en-US" altLang="zh-CN" sz="2000" dirty="0">
                <a:solidFill>
                  <a:srgbClr val="FF3300"/>
                </a:solidFill>
                <a:ea typeface="宋体" pitchFamily="2" charset="-122"/>
              </a:rPr>
              <a:t>board has a stuck bit</a:t>
            </a:r>
          </a:p>
          <a:p>
            <a:pPr marL="268288" indent="-268288">
              <a:lnSpc>
                <a:spcPct val="110000"/>
              </a:lnSpc>
              <a:spcBef>
                <a:spcPct val="20000"/>
              </a:spcBef>
              <a:buFont typeface="Wingdings" pitchFamily="2" charset="2"/>
              <a:buNone/>
            </a:pPr>
            <a:r>
              <a:rPr lang="en-US" altLang="zh-CN" sz="2000" dirty="0">
                <a:solidFill>
                  <a:srgbClr val="FF3300"/>
                </a:solidFill>
                <a:ea typeface="宋体" pitchFamily="2" charset="-122"/>
              </a:rPr>
              <a:t>    Chip or wire bonding problem?—more </a:t>
            </a:r>
            <a:r>
              <a:rPr lang="en-US" altLang="zh-CN" sz="2000" dirty="0" smtClean="0">
                <a:solidFill>
                  <a:srgbClr val="FF3300"/>
                </a:solidFill>
                <a:ea typeface="宋体" pitchFamily="2" charset="-122"/>
              </a:rPr>
              <a:t>tests with demo-link will tell.</a:t>
            </a:r>
            <a:endParaRPr lang="en-US" altLang="zh-CN" sz="2000" dirty="0">
              <a:solidFill>
                <a:srgbClr val="FF3300"/>
              </a:solidFill>
              <a:ea typeface="宋体" pitchFamily="2" charset="-122"/>
            </a:endParaRPr>
          </a:p>
          <a:p>
            <a:pPr marL="268288" indent="-268288">
              <a:lnSpc>
                <a:spcPct val="120000"/>
              </a:lnSpc>
              <a:spcBef>
                <a:spcPct val="20000"/>
              </a:spcBef>
              <a:buFont typeface="Wingdings" pitchFamily="2" charset="2"/>
              <a:buNone/>
            </a:pPr>
            <a:endParaRPr lang="en-US" altLang="zh-CN" sz="2000" dirty="0">
              <a:solidFill>
                <a:srgbClr val="009900"/>
              </a:solidFill>
              <a:ea typeface="宋体" pitchFamily="2" charset="-122"/>
            </a:endParaRPr>
          </a:p>
        </p:txBody>
      </p:sp>
      <p:sp>
        <p:nvSpPr>
          <p:cNvPr id="25606" name="Text Box 7"/>
          <p:cNvSpPr txBox="1">
            <a:spLocks noChangeArrowheads="1"/>
          </p:cNvSpPr>
          <p:nvPr/>
        </p:nvSpPr>
        <p:spPr bwMode="auto">
          <a:xfrm>
            <a:off x="4119563" y="2414588"/>
            <a:ext cx="1066800" cy="274637"/>
          </a:xfrm>
          <a:prstGeom prst="rect">
            <a:avLst/>
          </a:prstGeom>
          <a:solidFill>
            <a:schemeClr val="bg1"/>
          </a:solidFill>
          <a:ln w="9525">
            <a:noFill/>
            <a:miter lim="800000"/>
            <a:headEnd/>
            <a:tailEnd/>
          </a:ln>
        </p:spPr>
        <p:txBody>
          <a:bodyPr wrap="none" lIns="0" tIns="0" rIns="0" bIns="0">
            <a:spAutoFit/>
          </a:bodyPr>
          <a:lstStyle/>
          <a:p>
            <a:r>
              <a:rPr lang="en-US"/>
              <a:t>LOCS1 #1</a:t>
            </a:r>
          </a:p>
        </p:txBody>
      </p:sp>
    </p:spTree>
  </p:cSld>
  <p:clrMapOvr>
    <a:masterClrMapping/>
  </p:clrMapOvr>
  <p:transition>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2"/>
          <p:cNvSpPr>
            <a:spLocks noGrp="1"/>
          </p:cNvSpPr>
          <p:nvPr>
            <p:ph type="sldNum" sz="quarter" idx="11"/>
          </p:nvPr>
        </p:nvSpPr>
        <p:spPr>
          <a:noFill/>
        </p:spPr>
        <p:txBody>
          <a:bodyPr/>
          <a:lstStyle/>
          <a:p>
            <a:fld id="{D18D83EC-5974-4A48-B44F-78B94DE846DF}" type="slidenum">
              <a:rPr lang="en-US" smtClean="0"/>
              <a:pPr/>
              <a:t>7</a:t>
            </a:fld>
            <a:endParaRPr lang="en-US" smtClean="0"/>
          </a:p>
        </p:txBody>
      </p:sp>
      <p:sp>
        <p:nvSpPr>
          <p:cNvPr id="27650" name="Rectangle 4"/>
          <p:cNvSpPr>
            <a:spLocks noGrp="1" noChangeArrowheads="1"/>
          </p:cNvSpPr>
          <p:nvPr>
            <p:ph type="body" sz="half" idx="4294967295"/>
          </p:nvPr>
        </p:nvSpPr>
        <p:spPr>
          <a:xfrm>
            <a:off x="457200" y="1138238"/>
            <a:ext cx="4038600" cy="4525962"/>
          </a:xfrm>
        </p:spPr>
        <p:txBody>
          <a:bodyPr/>
          <a:lstStyle/>
          <a:p>
            <a:pPr marL="0" indent="0" eaLnBrk="1" hangingPunct="1">
              <a:buFont typeface="Wingdings" pitchFamily="2" charset="2"/>
              <a:buNone/>
            </a:pPr>
            <a:r>
              <a:rPr lang="en-US" altLang="zh-CN" sz="3600" dirty="0" smtClean="0">
                <a:ea typeface="宋体" pitchFamily="2" charset="-122"/>
              </a:rPr>
              <a:t>Eye diagram at 5 Gbps and eye mask adapted from FC 4.25 Gbps and scaled up to 5 Gbps</a:t>
            </a:r>
          </a:p>
        </p:txBody>
      </p:sp>
      <p:graphicFrame>
        <p:nvGraphicFramePr>
          <p:cNvPr id="27705" name="Group 57"/>
          <p:cNvGraphicFramePr>
            <a:graphicFrameLocks noGrp="1"/>
          </p:cNvGraphicFramePr>
          <p:nvPr>
            <p:ph sz="half" idx="4294967295"/>
          </p:nvPr>
        </p:nvGraphicFramePr>
        <p:xfrm>
          <a:off x="5003800" y="1268413"/>
          <a:ext cx="3889375" cy="4248151"/>
        </p:xfrm>
        <a:graphic>
          <a:graphicData uri="http://schemas.openxmlformats.org/drawingml/2006/table">
            <a:tbl>
              <a:tblPr/>
              <a:tblGrid>
                <a:gridCol w="2447925"/>
                <a:gridCol w="1441450"/>
              </a:tblGrid>
              <a:tr h="4254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Amplitude (V)</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1.16 ±0.03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Rise time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52.0 ±0.9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0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Fall time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51.9 ± 1.0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Total Jitter @ BER </a:t>
                      </a:r>
                    </a:p>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10</a:t>
                      </a:r>
                      <a:r>
                        <a:rPr kumimoji="0" lang="en-US" altLang="zh-CN" sz="2000" b="0" i="0" u="none" strike="noStrike" cap="none" normalizeH="0" baseline="30000" smtClean="0">
                          <a:ln>
                            <a:noFill/>
                          </a:ln>
                          <a:solidFill>
                            <a:schemeClr val="tx1"/>
                          </a:solidFill>
                          <a:effectLst>
                            <a:outerShdw blurRad="38100" dist="38100" dir="2700000" algn="tl">
                              <a:srgbClr val="C0C0C0"/>
                            </a:outerShdw>
                          </a:effectLst>
                          <a:latin typeface="Garamond" pitchFamily="18" charset="0"/>
                          <a:ea typeface="宋体" pitchFamily="2" charset="-122"/>
                        </a:rPr>
                        <a:t>-12 </a:t>
                      </a: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61.6 ± 6.9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Random Jitter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2.6 ±0.6</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Total DJ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33.4 ±6.7 </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DJ: Periodic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3.0 ± 2.3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30213">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DJ:  ISI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3.0 ± 2.3</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286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      DJ:  Duty cycle (ps)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0000"/>
                        <a:buFont typeface="Wingdings" pitchFamily="2" charset="2"/>
                        <a:buNone/>
                        <a:tabLst/>
                      </a:pPr>
                      <a:r>
                        <a:rPr kumimoji="0" lang="en-US" altLang="zh-CN" sz="2000" b="0" i="0" u="none" strike="noStrike" cap="none" normalizeH="0" baseline="0" smtClean="0">
                          <a:ln>
                            <a:noFill/>
                          </a:ln>
                          <a:solidFill>
                            <a:schemeClr val="tx1"/>
                          </a:solidFill>
                          <a:effectLst>
                            <a:outerShdw blurRad="38100" dist="38100" dir="2700000" algn="tl">
                              <a:srgbClr val="C0C0C0"/>
                            </a:outerShdw>
                          </a:effectLst>
                          <a:latin typeface="Garamond" pitchFamily="18" charset="0"/>
                          <a:ea typeface="宋体" pitchFamily="2" charset="-122"/>
                        </a:rPr>
                        <a:t>15.2 ± 3.8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pic>
        <p:nvPicPr>
          <p:cNvPr id="27686" name="Picture 5"/>
          <p:cNvPicPr>
            <a:picLocks noChangeAspect="1" noChangeArrowheads="1"/>
          </p:cNvPicPr>
          <p:nvPr/>
        </p:nvPicPr>
        <p:blipFill>
          <a:blip r:embed="rId3"/>
          <a:srcRect/>
          <a:stretch>
            <a:fillRect/>
          </a:stretch>
        </p:blipFill>
        <p:spPr bwMode="auto">
          <a:xfrm>
            <a:off x="179388" y="1190625"/>
            <a:ext cx="4606925" cy="3462338"/>
          </a:xfrm>
          <a:prstGeom prst="rect">
            <a:avLst/>
          </a:prstGeom>
          <a:noFill/>
          <a:ln w="9525">
            <a:noFill/>
            <a:miter lim="800000"/>
            <a:headEnd/>
            <a:tailEnd/>
          </a:ln>
        </p:spPr>
      </p:pic>
      <p:sp>
        <p:nvSpPr>
          <p:cNvPr id="27687" name="Text Box 85"/>
          <p:cNvSpPr txBox="1">
            <a:spLocks noChangeArrowheads="1"/>
          </p:cNvSpPr>
          <p:nvPr/>
        </p:nvSpPr>
        <p:spPr bwMode="auto">
          <a:xfrm>
            <a:off x="323850" y="4652963"/>
            <a:ext cx="4225925" cy="1555750"/>
          </a:xfrm>
          <a:prstGeom prst="rect">
            <a:avLst/>
          </a:prstGeom>
          <a:noFill/>
          <a:ln w="9525">
            <a:noFill/>
            <a:miter lim="800000"/>
            <a:headEnd/>
            <a:tailEnd/>
          </a:ln>
        </p:spPr>
        <p:txBody>
          <a:bodyPr>
            <a:spAutoFit/>
          </a:bodyPr>
          <a:lstStyle/>
          <a:p>
            <a:r>
              <a:rPr lang="en-US" altLang="zh-CN" sz="2000" b="1" dirty="0">
                <a:ea typeface="宋体" pitchFamily="2" charset="-122"/>
              </a:rPr>
              <a:t>         Eye diagram at 5 Gbps </a:t>
            </a:r>
          </a:p>
          <a:p>
            <a:r>
              <a:rPr lang="en-US" altLang="zh-CN" sz="2000" dirty="0">
                <a:ea typeface="宋体" pitchFamily="2" charset="-122"/>
              </a:rPr>
              <a:t>The mask is adapted from FC 4.25 Gbps and scaled up to 5 Gbps</a:t>
            </a:r>
          </a:p>
          <a:p>
            <a:endParaRPr lang="en-US" altLang="zh-CN" sz="2000" dirty="0">
              <a:ea typeface="宋体" pitchFamily="2" charset="-122"/>
            </a:endParaRPr>
          </a:p>
          <a:p>
            <a:endParaRPr lang="en-US" altLang="zh-CN" sz="1600" dirty="0">
              <a:ea typeface="宋体" pitchFamily="2" charset="-122"/>
            </a:endParaRPr>
          </a:p>
        </p:txBody>
      </p:sp>
      <p:sp>
        <p:nvSpPr>
          <p:cNvPr id="27688" name="Rectangle 5"/>
          <p:cNvSpPr>
            <a:spLocks noChangeArrowheads="1"/>
          </p:cNvSpPr>
          <p:nvPr/>
        </p:nvSpPr>
        <p:spPr bwMode="auto">
          <a:xfrm>
            <a:off x="304800" y="260350"/>
            <a:ext cx="6351419" cy="584775"/>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dirty="0">
                <a:latin typeface="HY헤드라인M"/>
                <a:ea typeface="HY헤드라인M"/>
                <a:cs typeface="HY헤드라인M"/>
              </a:rPr>
              <a:t> Lab test with </a:t>
            </a:r>
            <a:r>
              <a:rPr lang="en-US" altLang="ko-KR" sz="3200" b="1" dirty="0" smtClean="0">
                <a:latin typeface="HY헤드라인M"/>
                <a:ea typeface="HY헤드라인M"/>
                <a:cs typeface="HY헤드라인M"/>
              </a:rPr>
              <a:t>an </a:t>
            </a:r>
            <a:r>
              <a:rPr lang="en-US" altLang="ko-KR" sz="3200" b="1" dirty="0">
                <a:latin typeface="HY헤드라인M"/>
                <a:ea typeface="HY헤드라인M"/>
                <a:cs typeface="HY헤드라인M"/>
              </a:rPr>
              <a:t>oscilloscope</a:t>
            </a:r>
          </a:p>
        </p:txBody>
      </p:sp>
      <p:sp>
        <p:nvSpPr>
          <p:cNvPr id="27689" name="Text Box 43"/>
          <p:cNvSpPr txBox="1">
            <a:spLocks noChangeArrowheads="1"/>
          </p:cNvSpPr>
          <p:nvPr/>
        </p:nvSpPr>
        <p:spPr bwMode="auto">
          <a:xfrm>
            <a:off x="376238" y="5734050"/>
            <a:ext cx="8159750" cy="641350"/>
          </a:xfrm>
          <a:prstGeom prst="rect">
            <a:avLst/>
          </a:prstGeom>
          <a:noFill/>
          <a:ln w="9525">
            <a:noFill/>
            <a:miter lim="800000"/>
            <a:headEnd/>
            <a:tailEnd/>
          </a:ln>
        </p:spPr>
        <p:txBody>
          <a:bodyPr wrap="none">
            <a:spAutoFit/>
          </a:bodyPr>
          <a:lstStyle/>
          <a:p>
            <a:r>
              <a:rPr lang="en-US" altLang="zh-CN">
                <a:solidFill>
                  <a:schemeClr val="bg2"/>
                </a:solidFill>
                <a:ea typeface="宋体" pitchFamily="2" charset="-122"/>
              </a:rPr>
              <a:t>The measurements are made with Tektronix DSA 72004 and differential probe </a:t>
            </a:r>
          </a:p>
          <a:p>
            <a:r>
              <a:rPr lang="en-US" altLang="zh-CN">
                <a:solidFill>
                  <a:schemeClr val="bg2"/>
                </a:solidFill>
                <a:ea typeface="宋体" pitchFamily="2" charset="-122"/>
              </a:rPr>
              <a:t>P7380SMA.</a:t>
            </a:r>
            <a:endParaRPr lang="en-US">
              <a:solidFill>
                <a:schemeClr val="bg2"/>
              </a:solidFill>
            </a:endParaRPr>
          </a:p>
        </p:txBody>
      </p:sp>
    </p:spTree>
  </p:cSld>
  <p:clrMapOvr>
    <a:masterClrMapping/>
  </p:clrMapOvr>
  <p:transition>
    <p:cover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Number Placeholder 2"/>
          <p:cNvSpPr>
            <a:spLocks noGrp="1"/>
          </p:cNvSpPr>
          <p:nvPr>
            <p:ph type="sldNum" sz="quarter" idx="11"/>
          </p:nvPr>
        </p:nvSpPr>
        <p:spPr>
          <a:noFill/>
        </p:spPr>
        <p:txBody>
          <a:bodyPr/>
          <a:lstStyle/>
          <a:p>
            <a:fld id="{EF700507-9E70-4459-AB9E-C886AEC1337E}" type="slidenum">
              <a:rPr lang="en-US" smtClean="0"/>
              <a:pPr/>
              <a:t>8</a:t>
            </a:fld>
            <a:endParaRPr lang="en-US" smtClean="0"/>
          </a:p>
        </p:txBody>
      </p:sp>
      <p:sp>
        <p:nvSpPr>
          <p:cNvPr id="29698" name="Rectangle 3"/>
          <p:cNvSpPr>
            <a:spLocks noGrp="1" noChangeArrowheads="1"/>
          </p:cNvSpPr>
          <p:nvPr>
            <p:ph idx="4294967295"/>
          </p:nvPr>
        </p:nvSpPr>
        <p:spPr>
          <a:xfrm>
            <a:off x="547688" y="4122738"/>
            <a:ext cx="7908925" cy="1466850"/>
          </a:xfrm>
        </p:spPr>
        <p:txBody>
          <a:bodyPr/>
          <a:lstStyle/>
          <a:p>
            <a:pPr eaLnBrk="1" hangingPunct="1">
              <a:lnSpc>
                <a:spcPct val="80000"/>
              </a:lnSpc>
            </a:pPr>
            <a:r>
              <a:rPr lang="en-US" altLang="zh-CN" sz="2400" dirty="0" smtClean="0">
                <a:ea typeface="宋体" pitchFamily="2" charset="-122"/>
              </a:rPr>
              <a:t>Eye opening at BER of 10</a:t>
            </a:r>
            <a:r>
              <a:rPr lang="en-US" altLang="zh-CN" sz="2400" baseline="30000" dirty="0" smtClean="0">
                <a:ea typeface="宋体" pitchFamily="2" charset="-122"/>
              </a:rPr>
              <a:t>-12</a:t>
            </a:r>
            <a:r>
              <a:rPr lang="en-US" altLang="zh-CN" sz="2400" dirty="0" smtClean="0">
                <a:ea typeface="宋体" pitchFamily="2" charset="-122"/>
              </a:rPr>
              <a:t> is 122±18 </a:t>
            </a:r>
            <a:r>
              <a:rPr lang="en-US" altLang="zh-CN" sz="2400" dirty="0" err="1" smtClean="0">
                <a:ea typeface="宋体" pitchFamily="2" charset="-122"/>
              </a:rPr>
              <a:t>ps</a:t>
            </a:r>
            <a:r>
              <a:rPr lang="en-US" altLang="zh-CN" sz="2400" dirty="0" smtClean="0">
                <a:ea typeface="宋体" pitchFamily="2" charset="-122"/>
              </a:rPr>
              <a:t> at 5 Gbps</a:t>
            </a:r>
          </a:p>
          <a:p>
            <a:pPr eaLnBrk="1" hangingPunct="1">
              <a:lnSpc>
                <a:spcPct val="80000"/>
              </a:lnSpc>
            </a:pPr>
            <a:r>
              <a:rPr lang="en-US" altLang="zh-CN" sz="2400" dirty="0" smtClean="0">
                <a:ea typeface="宋体" pitchFamily="2" charset="-122"/>
              </a:rPr>
              <a:t>Data rate range at BER of 10</a:t>
            </a:r>
            <a:r>
              <a:rPr lang="en-US" altLang="zh-CN" sz="2400" baseline="30000" dirty="0" smtClean="0">
                <a:ea typeface="宋体" pitchFamily="2" charset="-122"/>
              </a:rPr>
              <a:t>-12</a:t>
            </a:r>
            <a:r>
              <a:rPr lang="en-US" altLang="zh-CN" sz="2400" dirty="0" smtClean="0">
                <a:ea typeface="宋体" pitchFamily="2" charset="-122"/>
              </a:rPr>
              <a:t>  varies board by board</a:t>
            </a:r>
          </a:p>
          <a:p>
            <a:pPr eaLnBrk="1" hangingPunct="1">
              <a:lnSpc>
                <a:spcPct val="80000"/>
              </a:lnSpc>
              <a:buFontTx/>
              <a:buNone/>
            </a:pPr>
            <a:r>
              <a:rPr lang="en-US" altLang="zh-CN" sz="2400" dirty="0" smtClean="0">
                <a:ea typeface="宋体" pitchFamily="2" charset="-122"/>
              </a:rPr>
              <a:t>     Lower limit from 3.8 to 4.0 Gbps</a:t>
            </a:r>
          </a:p>
          <a:p>
            <a:pPr eaLnBrk="1" hangingPunct="1">
              <a:lnSpc>
                <a:spcPct val="80000"/>
              </a:lnSpc>
              <a:buFont typeface="Wingdings" pitchFamily="2" charset="2"/>
              <a:buNone/>
            </a:pPr>
            <a:r>
              <a:rPr lang="en-US" altLang="zh-CN" sz="2400" dirty="0" smtClean="0">
                <a:ea typeface="宋体" pitchFamily="2" charset="-122"/>
              </a:rPr>
              <a:t>     Upper limit from 5.7 to 6.2 Gbps</a:t>
            </a:r>
          </a:p>
          <a:p>
            <a:pPr eaLnBrk="1" hangingPunct="1">
              <a:lnSpc>
                <a:spcPct val="80000"/>
              </a:lnSpc>
            </a:pPr>
            <a:endParaRPr lang="en-US" altLang="zh-CN" sz="2400" dirty="0" smtClean="0">
              <a:ea typeface="宋体" pitchFamily="2" charset="-122"/>
            </a:endParaRPr>
          </a:p>
        </p:txBody>
      </p:sp>
      <p:pic>
        <p:nvPicPr>
          <p:cNvPr id="29699" name="Picture 10"/>
          <p:cNvPicPr>
            <a:picLocks noChangeAspect="1" noChangeArrowheads="1"/>
          </p:cNvPicPr>
          <p:nvPr/>
        </p:nvPicPr>
        <p:blipFill>
          <a:blip r:embed="rId3"/>
          <a:srcRect l="3313"/>
          <a:stretch>
            <a:fillRect/>
          </a:stretch>
        </p:blipFill>
        <p:spPr bwMode="auto">
          <a:xfrm>
            <a:off x="95250" y="1041400"/>
            <a:ext cx="4562475" cy="3006725"/>
          </a:xfrm>
          <a:prstGeom prst="rect">
            <a:avLst/>
          </a:prstGeom>
          <a:noFill/>
          <a:ln w="9525">
            <a:noFill/>
            <a:miter lim="800000"/>
            <a:headEnd/>
            <a:tailEnd/>
          </a:ln>
        </p:spPr>
      </p:pic>
      <p:pic>
        <p:nvPicPr>
          <p:cNvPr id="29700" name="Picture 11"/>
          <p:cNvPicPr>
            <a:picLocks noChangeAspect="1" noChangeArrowheads="1"/>
          </p:cNvPicPr>
          <p:nvPr/>
        </p:nvPicPr>
        <p:blipFill>
          <a:blip r:embed="rId4"/>
          <a:srcRect l="2792" r="1640"/>
          <a:stretch>
            <a:fillRect/>
          </a:stretch>
        </p:blipFill>
        <p:spPr bwMode="auto">
          <a:xfrm>
            <a:off x="4514850" y="1041400"/>
            <a:ext cx="4465638" cy="3006725"/>
          </a:xfrm>
          <a:prstGeom prst="rect">
            <a:avLst/>
          </a:prstGeom>
          <a:noFill/>
          <a:ln w="9525">
            <a:noFill/>
            <a:miter lim="800000"/>
            <a:headEnd/>
            <a:tailEnd/>
          </a:ln>
        </p:spPr>
      </p:pic>
      <p:sp>
        <p:nvSpPr>
          <p:cNvPr id="29701" name="Text Box 12"/>
          <p:cNvSpPr txBox="1">
            <a:spLocks noChangeArrowheads="1"/>
          </p:cNvSpPr>
          <p:nvPr/>
        </p:nvSpPr>
        <p:spPr bwMode="auto">
          <a:xfrm>
            <a:off x="1835150" y="1243013"/>
            <a:ext cx="1368425" cy="457200"/>
          </a:xfrm>
          <a:prstGeom prst="rect">
            <a:avLst/>
          </a:prstGeom>
          <a:solidFill>
            <a:schemeClr val="bg1"/>
          </a:solidFill>
          <a:ln w="9525">
            <a:noFill/>
            <a:miter lim="800000"/>
            <a:headEnd/>
            <a:tailEnd/>
          </a:ln>
        </p:spPr>
        <p:txBody>
          <a:bodyPr>
            <a:spAutoFit/>
          </a:bodyPr>
          <a:lstStyle/>
          <a:p>
            <a:r>
              <a:rPr lang="en-US" altLang="zh-CN" sz="2400" dirty="0">
                <a:solidFill>
                  <a:schemeClr val="accent2"/>
                </a:solidFill>
                <a:ea typeface="宋体" pitchFamily="2" charset="-122"/>
              </a:rPr>
              <a:t> 5 Gbps </a:t>
            </a:r>
          </a:p>
        </p:txBody>
      </p:sp>
      <p:sp>
        <p:nvSpPr>
          <p:cNvPr id="29702" name="Rectangle 5"/>
          <p:cNvSpPr>
            <a:spLocks noChangeArrowheads="1"/>
          </p:cNvSpPr>
          <p:nvPr/>
        </p:nvSpPr>
        <p:spPr bwMode="auto">
          <a:xfrm>
            <a:off x="304800" y="260350"/>
            <a:ext cx="4694238" cy="579438"/>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a:latin typeface="HY헤드라인M"/>
                <a:ea typeface="HY헤드라인M"/>
                <a:cs typeface="HY헤드라인M"/>
              </a:rPr>
              <a:t> Lab test with a BERT</a:t>
            </a:r>
          </a:p>
        </p:txBody>
      </p:sp>
      <p:sp>
        <p:nvSpPr>
          <p:cNvPr id="29703" name="Text Box 10"/>
          <p:cNvSpPr txBox="1">
            <a:spLocks noChangeArrowheads="1"/>
          </p:cNvSpPr>
          <p:nvPr/>
        </p:nvSpPr>
        <p:spPr bwMode="auto">
          <a:xfrm>
            <a:off x="376238" y="5661025"/>
            <a:ext cx="7981950" cy="641350"/>
          </a:xfrm>
          <a:prstGeom prst="rect">
            <a:avLst/>
          </a:prstGeom>
          <a:noFill/>
          <a:ln w="9525">
            <a:noFill/>
            <a:miter lim="800000"/>
            <a:headEnd/>
            <a:tailEnd/>
          </a:ln>
        </p:spPr>
        <p:txBody>
          <a:bodyPr wrap="none">
            <a:spAutoFit/>
          </a:bodyPr>
          <a:lstStyle/>
          <a:p>
            <a:r>
              <a:rPr lang="en-US" altLang="zh-CN">
                <a:solidFill>
                  <a:schemeClr val="bg2"/>
                </a:solidFill>
                <a:ea typeface="宋体" pitchFamily="2" charset="-122"/>
              </a:rPr>
              <a:t>The measurements are made with Anritsu MP1763C and MP1764C as clock </a:t>
            </a:r>
          </a:p>
          <a:p>
            <a:r>
              <a:rPr lang="en-US" altLang="zh-CN">
                <a:solidFill>
                  <a:schemeClr val="bg2"/>
                </a:solidFill>
                <a:ea typeface="宋体" pitchFamily="2" charset="-122"/>
              </a:rPr>
              <a:t>generator and error detector.</a:t>
            </a:r>
            <a:endParaRPr lang="en-US">
              <a:solidFill>
                <a:schemeClr val="bg2"/>
              </a:solidFill>
            </a:endParaRPr>
          </a:p>
        </p:txBody>
      </p:sp>
      <p:sp>
        <p:nvSpPr>
          <p:cNvPr id="29704" name="Text Box 12"/>
          <p:cNvSpPr txBox="1">
            <a:spLocks noChangeArrowheads="1"/>
          </p:cNvSpPr>
          <p:nvPr/>
        </p:nvSpPr>
        <p:spPr bwMode="auto">
          <a:xfrm>
            <a:off x="6299200" y="1196975"/>
            <a:ext cx="1512888" cy="457200"/>
          </a:xfrm>
          <a:prstGeom prst="rect">
            <a:avLst/>
          </a:prstGeom>
          <a:solidFill>
            <a:schemeClr val="bg1"/>
          </a:solidFill>
          <a:ln w="9525">
            <a:noFill/>
            <a:miter lim="800000"/>
            <a:headEnd/>
            <a:tailEnd/>
          </a:ln>
        </p:spPr>
        <p:txBody>
          <a:bodyPr>
            <a:spAutoFit/>
          </a:bodyPr>
          <a:lstStyle/>
          <a:p>
            <a:r>
              <a:rPr lang="en-US" altLang="zh-CN" sz="2400" dirty="0">
                <a:solidFill>
                  <a:schemeClr val="accent2"/>
                </a:solidFill>
                <a:ea typeface="宋体" pitchFamily="2" charset="-122"/>
              </a:rPr>
              <a:t> 5.8 Gbps</a:t>
            </a:r>
          </a:p>
        </p:txBody>
      </p:sp>
    </p:spTree>
  </p:cSld>
  <p:clrMapOvr>
    <a:masterClrMapping/>
  </p:clrMapOvr>
  <p:transition>
    <p:cover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30" name="Picture 14"/>
          <p:cNvPicPr>
            <a:picLocks noChangeAspect="1" noChangeArrowheads="1"/>
          </p:cNvPicPr>
          <p:nvPr/>
        </p:nvPicPr>
        <p:blipFill>
          <a:blip r:embed="rId3"/>
          <a:srcRect/>
          <a:stretch>
            <a:fillRect/>
          </a:stretch>
        </p:blipFill>
        <p:spPr bwMode="auto">
          <a:xfrm>
            <a:off x="3924300" y="1628775"/>
            <a:ext cx="4678363" cy="2844800"/>
          </a:xfrm>
          <a:prstGeom prst="rect">
            <a:avLst/>
          </a:prstGeom>
          <a:noFill/>
        </p:spPr>
      </p:pic>
      <p:sp>
        <p:nvSpPr>
          <p:cNvPr id="34821" name="Text Box 10"/>
          <p:cNvSpPr txBox="1">
            <a:spLocks noChangeArrowheads="1"/>
          </p:cNvSpPr>
          <p:nvPr/>
        </p:nvSpPr>
        <p:spPr bwMode="auto">
          <a:xfrm>
            <a:off x="179388" y="998538"/>
            <a:ext cx="8496300" cy="707886"/>
          </a:xfrm>
          <a:prstGeom prst="rect">
            <a:avLst/>
          </a:prstGeom>
          <a:solidFill>
            <a:schemeClr val="bg1"/>
          </a:solidFill>
          <a:ln w="9525">
            <a:noFill/>
            <a:miter lim="800000"/>
            <a:headEnd/>
            <a:tailEnd/>
          </a:ln>
        </p:spPr>
        <p:txBody>
          <a:bodyPr>
            <a:spAutoFit/>
          </a:bodyPr>
          <a:lstStyle/>
          <a:p>
            <a:r>
              <a:rPr lang="en-US" altLang="zh-CN" sz="2000" dirty="0">
                <a:latin typeface="Garamond" pitchFamily="18" charset="0"/>
                <a:ea typeface="宋体" pitchFamily="2" charset="-122"/>
              </a:rPr>
              <a:t>VBERT is a powerful and portable BER test system </a:t>
            </a:r>
            <a:r>
              <a:rPr lang="en-US" altLang="zh-CN" sz="2000" dirty="0" smtClean="0">
                <a:latin typeface="Garamond" pitchFamily="18" charset="0"/>
                <a:ea typeface="宋体" pitchFamily="2" charset="-122"/>
              </a:rPr>
              <a:t>developed at SMU for both in lab and irradiation tests  Please </a:t>
            </a:r>
            <a:r>
              <a:rPr lang="en-US" altLang="zh-CN" sz="2000" dirty="0">
                <a:latin typeface="Garamond" pitchFamily="18" charset="0"/>
                <a:ea typeface="宋体" pitchFamily="2" charset="-122"/>
              </a:rPr>
              <a:t>see Annie </a:t>
            </a:r>
            <a:r>
              <a:rPr lang="en-US" altLang="zh-CN" sz="2000" dirty="0" err="1">
                <a:latin typeface="Garamond" pitchFamily="18" charset="0"/>
                <a:ea typeface="宋体" pitchFamily="2" charset="-122"/>
              </a:rPr>
              <a:t>Xiang’s</a:t>
            </a:r>
            <a:r>
              <a:rPr lang="en-US" altLang="zh-CN" sz="2000" dirty="0">
                <a:latin typeface="Garamond" pitchFamily="18" charset="0"/>
                <a:ea typeface="宋体" pitchFamily="2" charset="-122"/>
              </a:rPr>
              <a:t> poster (poster ID# 89</a:t>
            </a:r>
            <a:r>
              <a:rPr lang="en-US" altLang="zh-CN" sz="2000" dirty="0" smtClean="0">
                <a:latin typeface="Garamond" pitchFamily="18" charset="0"/>
                <a:ea typeface="宋体" pitchFamily="2" charset="-122"/>
              </a:rPr>
              <a:t>) for details.</a:t>
            </a:r>
            <a:endParaRPr lang="en-US" sz="2000" dirty="0">
              <a:latin typeface="Garamond" pitchFamily="18" charset="0"/>
            </a:endParaRPr>
          </a:p>
        </p:txBody>
      </p:sp>
      <p:sp>
        <p:nvSpPr>
          <p:cNvPr id="34822" name="Slide Number Placeholder 2"/>
          <p:cNvSpPr>
            <a:spLocks noGrp="1"/>
          </p:cNvSpPr>
          <p:nvPr>
            <p:ph type="sldNum" sz="quarter" idx="11"/>
          </p:nvPr>
        </p:nvSpPr>
        <p:spPr>
          <a:noFill/>
        </p:spPr>
        <p:txBody>
          <a:bodyPr/>
          <a:lstStyle/>
          <a:p>
            <a:fld id="{08DCC0A2-3637-4BEB-98A3-89635702BD48}" type="slidenum">
              <a:rPr lang="en-US" smtClean="0"/>
              <a:pPr/>
              <a:t>9</a:t>
            </a:fld>
            <a:endParaRPr lang="en-US" smtClean="0"/>
          </a:p>
        </p:txBody>
      </p:sp>
      <p:sp>
        <p:nvSpPr>
          <p:cNvPr id="34823" name="Rectangle 3"/>
          <p:cNvSpPr>
            <a:spLocks noGrp="1" noChangeArrowheads="1"/>
          </p:cNvSpPr>
          <p:nvPr>
            <p:ph type="body" sz="half" idx="4294967295"/>
          </p:nvPr>
        </p:nvSpPr>
        <p:spPr>
          <a:xfrm>
            <a:off x="495300" y="4419600"/>
            <a:ext cx="8280400" cy="1655763"/>
          </a:xfrm>
          <a:solidFill>
            <a:schemeClr val="bg1"/>
          </a:solidFill>
        </p:spPr>
        <p:txBody>
          <a:bodyPr/>
          <a:lstStyle/>
          <a:p>
            <a:pPr eaLnBrk="1" hangingPunct="1"/>
            <a:r>
              <a:rPr lang="en-US" altLang="zh-CN" sz="1800" dirty="0" smtClean="0">
                <a:ea typeface="宋体" pitchFamily="2" charset="-122"/>
              </a:rPr>
              <a:t>The FPGA board provides parallel data and clock to LOCs1</a:t>
            </a:r>
            <a:r>
              <a:rPr lang="en-US" altLang="zh-CN" sz="1800" dirty="0" smtClean="0">
                <a:ea typeface="宋体" pitchFamily="2" charset="-122"/>
              </a:rPr>
              <a:t>.</a:t>
            </a:r>
            <a:endParaRPr lang="en-US" altLang="zh-CN" sz="1800" dirty="0" smtClean="0">
              <a:ea typeface="宋体" pitchFamily="2" charset="-122"/>
            </a:endParaRPr>
          </a:p>
          <a:p>
            <a:pPr eaLnBrk="1" hangingPunct="1"/>
            <a:r>
              <a:rPr lang="en-US" altLang="zh-CN" sz="1800" dirty="0" smtClean="0">
                <a:ea typeface="宋体" pitchFamily="2" charset="-122"/>
              </a:rPr>
              <a:t>Altera </a:t>
            </a:r>
            <a:r>
              <a:rPr lang="en-US" altLang="zh-CN" sz="1800" dirty="0" err="1" smtClean="0">
                <a:ea typeface="宋体" pitchFamily="2" charset="-122"/>
              </a:rPr>
              <a:t>Stratix</a:t>
            </a:r>
            <a:r>
              <a:rPr lang="en-US" altLang="zh-CN" sz="1800" dirty="0" smtClean="0">
                <a:ea typeface="宋体" pitchFamily="2" charset="-122"/>
              </a:rPr>
              <a:t> II GX signal integrity evaluation board functions as the  deserializer and error detector.</a:t>
            </a:r>
          </a:p>
          <a:p>
            <a:pPr eaLnBrk="1" hangingPunct="1"/>
            <a:r>
              <a:rPr lang="en-US" altLang="zh-CN" sz="1800" dirty="0" smtClean="0">
                <a:ea typeface="宋体" pitchFamily="2" charset="-122"/>
              </a:rPr>
              <a:t>Sinusoidal jitter is injected on the reference clock of LOCs1.</a:t>
            </a:r>
            <a:endParaRPr lang="en-US" altLang="zh-CN" sz="1800" baseline="30000" dirty="0" smtClean="0">
              <a:ea typeface="宋体" pitchFamily="2" charset="-122"/>
            </a:endParaRPr>
          </a:p>
          <a:p>
            <a:pPr eaLnBrk="1" hangingPunct="1"/>
            <a:r>
              <a:rPr lang="en-US" altLang="zh-CN" sz="1800" dirty="0" smtClean="0">
                <a:ea typeface="宋体" pitchFamily="2" charset="-122"/>
              </a:rPr>
              <a:t>Complete error information is recorded in a log file in PC. </a:t>
            </a:r>
          </a:p>
          <a:p>
            <a:pPr eaLnBrk="1" hangingPunct="1"/>
            <a:r>
              <a:rPr lang="en-US" altLang="zh-CN" sz="1800" dirty="0" smtClean="0">
                <a:solidFill>
                  <a:srgbClr val="009900"/>
                </a:solidFill>
                <a:ea typeface="宋体" pitchFamily="2" charset="-122"/>
              </a:rPr>
              <a:t>Jitter tolerance is larger than 1.8 UI when jitter frequency less than 1.56 MHz</a:t>
            </a:r>
          </a:p>
          <a:p>
            <a:pPr eaLnBrk="1" hangingPunct="1"/>
            <a:endParaRPr lang="en-US" altLang="zh-CN" sz="1800" dirty="0" smtClean="0">
              <a:solidFill>
                <a:srgbClr val="009900"/>
              </a:solidFill>
              <a:ea typeface="宋体" pitchFamily="2" charset="-122"/>
            </a:endParaRPr>
          </a:p>
          <a:p>
            <a:pPr eaLnBrk="1" hangingPunct="1">
              <a:lnSpc>
                <a:spcPct val="80000"/>
              </a:lnSpc>
            </a:pPr>
            <a:endParaRPr lang="en-US" altLang="zh-CN" sz="1800" dirty="0" smtClean="0">
              <a:ea typeface="宋体" pitchFamily="2" charset="-122"/>
            </a:endParaRPr>
          </a:p>
        </p:txBody>
      </p:sp>
      <p:sp>
        <p:nvSpPr>
          <p:cNvPr id="34824" name="Rectangle 5"/>
          <p:cNvSpPr>
            <a:spLocks noChangeArrowheads="1"/>
          </p:cNvSpPr>
          <p:nvPr/>
        </p:nvSpPr>
        <p:spPr bwMode="auto">
          <a:xfrm>
            <a:off x="304800" y="260350"/>
            <a:ext cx="5399235" cy="584775"/>
          </a:xfrm>
          <a:prstGeom prst="rect">
            <a:avLst/>
          </a:prstGeom>
          <a:noFill/>
          <a:ln w="9525">
            <a:noFill/>
            <a:miter lim="800000"/>
            <a:headEnd/>
            <a:tailEnd/>
          </a:ln>
        </p:spPr>
        <p:txBody>
          <a:bodyPr wrap="none">
            <a:spAutoFit/>
          </a:bodyPr>
          <a:lstStyle/>
          <a:p>
            <a:pPr eaLnBrk="0" hangingPunct="0">
              <a:buFont typeface="Wingdings" pitchFamily="2" charset="2"/>
              <a:buChar char="v"/>
            </a:pPr>
            <a:r>
              <a:rPr lang="en-US" altLang="ko-KR" sz="3200" b="1" dirty="0">
                <a:latin typeface="HY헤드라인M"/>
                <a:ea typeface="HY헤드라인M"/>
                <a:cs typeface="HY헤드라인M"/>
              </a:rPr>
              <a:t> Lab test with </a:t>
            </a:r>
            <a:r>
              <a:rPr lang="en-US" altLang="ko-KR" sz="3200" b="1" dirty="0" smtClean="0">
                <a:latin typeface="HY헤드라인M"/>
                <a:ea typeface="HY헤드라인M"/>
                <a:cs typeface="HY헤드라인M"/>
              </a:rPr>
              <a:t>the </a:t>
            </a:r>
            <a:r>
              <a:rPr lang="en-US" altLang="ko-KR" sz="3200" b="1" dirty="0">
                <a:latin typeface="HY헤드라인M"/>
                <a:ea typeface="HY헤드라인M"/>
                <a:cs typeface="HY헤드라인M"/>
              </a:rPr>
              <a:t>VBERT</a:t>
            </a:r>
          </a:p>
        </p:txBody>
      </p:sp>
      <p:pic>
        <p:nvPicPr>
          <p:cNvPr id="34825" name="Picture 9" descr="DSCN0665"/>
          <p:cNvPicPr>
            <a:picLocks noChangeAspect="1" noChangeArrowheads="1"/>
          </p:cNvPicPr>
          <p:nvPr/>
        </p:nvPicPr>
        <p:blipFill>
          <a:blip r:embed="rId4" cstate="print"/>
          <a:srcRect/>
          <a:stretch>
            <a:fillRect/>
          </a:stretch>
        </p:blipFill>
        <p:spPr bwMode="auto">
          <a:xfrm>
            <a:off x="539750" y="1844675"/>
            <a:ext cx="3198813" cy="2397125"/>
          </a:xfrm>
          <a:prstGeom prst="rect">
            <a:avLst/>
          </a:prstGeom>
          <a:noFill/>
          <a:ln w="9525">
            <a:noFill/>
            <a:miter lim="800000"/>
            <a:headEnd/>
            <a:tailEnd/>
          </a:ln>
        </p:spPr>
      </p:pic>
      <p:sp>
        <p:nvSpPr>
          <p:cNvPr id="34826" name="Text Box 11"/>
          <p:cNvSpPr txBox="1">
            <a:spLocks noChangeArrowheads="1"/>
          </p:cNvSpPr>
          <p:nvPr/>
        </p:nvSpPr>
        <p:spPr bwMode="auto">
          <a:xfrm>
            <a:off x="611188" y="4868863"/>
            <a:ext cx="184150" cy="366712"/>
          </a:xfrm>
          <a:prstGeom prst="rect">
            <a:avLst/>
          </a:prstGeom>
          <a:noFill/>
          <a:ln w="9525">
            <a:noFill/>
            <a:miter lim="800000"/>
            <a:headEnd/>
            <a:tailEnd/>
          </a:ln>
        </p:spPr>
        <p:txBody>
          <a:bodyPr wrap="none">
            <a:spAutoFit/>
          </a:bodyPr>
          <a:lstStyle/>
          <a:p>
            <a:endParaRPr lang="en-US"/>
          </a:p>
        </p:txBody>
      </p:sp>
    </p:spTree>
  </p:cSld>
  <p:clrMapOvr>
    <a:masterClrMapping/>
  </p:clrMapOvr>
  <p:transition>
    <p:cover dir="lu"/>
  </p:transition>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15503</TotalTime>
  <Words>1554</Words>
  <Application>Microsoft Office PowerPoint</Application>
  <PresentationFormat>On-screen Show (4:3)</PresentationFormat>
  <Paragraphs>224</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dtgong</dc:creator>
  <cp:lastModifiedBy>Gong, Datao</cp:lastModifiedBy>
  <cp:revision>256</cp:revision>
  <dcterms:created xsi:type="dcterms:W3CDTF">2010-09-03T15:27:25Z</dcterms:created>
  <dcterms:modified xsi:type="dcterms:W3CDTF">2010-09-21T22:25:02Z</dcterms:modified>
</cp:coreProperties>
</file>