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5"/>
  </p:notesMasterIdLst>
  <p:handoutMasterIdLst>
    <p:handoutMasterId r:id="rId26"/>
  </p:handoutMasterIdLst>
  <p:sldIdLst>
    <p:sldId id="434" r:id="rId2"/>
    <p:sldId id="435" r:id="rId3"/>
    <p:sldId id="502" r:id="rId4"/>
    <p:sldId id="487" r:id="rId5"/>
    <p:sldId id="464" r:id="rId6"/>
    <p:sldId id="488" r:id="rId7"/>
    <p:sldId id="490" r:id="rId8"/>
    <p:sldId id="489" r:id="rId9"/>
    <p:sldId id="498" r:id="rId10"/>
    <p:sldId id="491" r:id="rId11"/>
    <p:sldId id="500" r:id="rId12"/>
    <p:sldId id="505" r:id="rId13"/>
    <p:sldId id="493" r:id="rId14"/>
    <p:sldId id="501" r:id="rId15"/>
    <p:sldId id="494" r:id="rId16"/>
    <p:sldId id="497" r:id="rId17"/>
    <p:sldId id="496" r:id="rId18"/>
    <p:sldId id="492" r:id="rId19"/>
    <p:sldId id="499" r:id="rId20"/>
    <p:sldId id="495" r:id="rId21"/>
    <p:sldId id="445" r:id="rId22"/>
    <p:sldId id="486" r:id="rId23"/>
    <p:sldId id="504" r:id="rId24"/>
  </p:sldIdLst>
  <p:sldSz cx="9144000" cy="6858000" type="screen4x3"/>
  <p:notesSz cx="7315200" cy="9601200"/>
  <p:custDataLst>
    <p:tags r:id="rId2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FF99FF"/>
    <a:srgbClr val="D60093"/>
    <a:srgbClr val="0033CC"/>
    <a:srgbClr val="0066CC"/>
    <a:srgbClr val="660066"/>
    <a:srgbClr val="0099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5140" autoAdjust="0"/>
  </p:normalViewPr>
  <p:slideViewPr>
    <p:cSldViewPr snapToGrid="0">
      <p:cViewPr varScale="1">
        <p:scale>
          <a:sx n="77" d="100"/>
          <a:sy n="77" d="100"/>
        </p:scale>
        <p:origin x="-7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0"/>
    </p:cViewPr>
  </p:sorterViewPr>
  <p:notesViewPr>
    <p:cSldViewPr snapToGrid="0">
      <p:cViewPr varScale="1">
        <p:scale>
          <a:sx n="96" d="100"/>
          <a:sy n="96" d="100"/>
        </p:scale>
        <p:origin x="-2592" y="-11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C0C59-C7CD-48BA-BDCE-3CB1B963AA8A}" type="datetimeFigureOut">
              <a:rPr lang="fr-FR" smtClean="0"/>
              <a:pPr/>
              <a:t>21/09/2010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F02D4-3991-4D0B-888C-B2DAB031899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fld id="{D6981896-96ED-4CC2-A947-AAF1D32B41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981896-96ED-4CC2-A947-AAF1D32B411D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981896-96ED-4CC2-A947-AAF1D32B411D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  <a:lvl2pPr>
              <a:defRPr>
                <a:latin typeface="Garamond" pitchFamily="18" charset="0"/>
              </a:defRPr>
            </a:lvl2pPr>
            <a:lvl3pPr>
              <a:defRPr>
                <a:latin typeface="Garamond" pitchFamily="18" charset="0"/>
              </a:defRPr>
            </a:lvl3pPr>
            <a:lvl4pPr>
              <a:defRPr>
                <a:latin typeface="Garamond" pitchFamily="18" charset="0"/>
              </a:defRPr>
            </a:lvl4pPr>
            <a:lvl5pPr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B7806-8BED-434E-B300-548C03711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14450"/>
            <a:ext cx="8229600" cy="48164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September 21, 2010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err="1" smtClean="0"/>
              <a:t>LHCb</a:t>
            </a:r>
            <a:r>
              <a:rPr lang="en-US" altLang="en-US" smtClean="0"/>
              <a:t> vertex detector upgrade (VERTEX 2010 workshop)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72A07-E38C-463F-97E0-842C4A7811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0800" y="194189"/>
            <a:ext cx="7045200" cy="66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0650"/>
            <a:ext cx="8229600" cy="49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44000"/>
            <a:ext cx="2133600" cy="25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24151" y="6429600"/>
            <a:ext cx="3743324" cy="2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 dirty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44000"/>
            <a:ext cx="2133600" cy="25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07058F4A-BA0C-48B2-8F46-B5735A6A01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2231" name="Freeform 7"/>
          <p:cNvSpPr>
            <a:spLocks noChangeArrowheads="1"/>
          </p:cNvSpPr>
          <p:nvPr/>
        </p:nvSpPr>
        <p:spPr bwMode="auto">
          <a:xfrm>
            <a:off x="347199" y="256485"/>
            <a:ext cx="7011201" cy="600090"/>
          </a:xfrm>
          <a:custGeom>
            <a:avLst/>
            <a:gdLst>
              <a:gd name="connsiteX0" fmla="*/ 0 w 10012"/>
              <a:gd name="connsiteY0" fmla="*/ 0 h 9844"/>
              <a:gd name="connsiteX1" fmla="*/ 12 w 10012"/>
              <a:gd name="connsiteY1" fmla="*/ 9844 h 9844"/>
              <a:gd name="connsiteX2" fmla="*/ 10012 w 10012"/>
              <a:gd name="connsiteY2" fmla="*/ 9844 h 9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2" h="9844">
                <a:moveTo>
                  <a:pt x="0" y="0"/>
                </a:moveTo>
                <a:cubicBezTo>
                  <a:pt x="4" y="3281"/>
                  <a:pt x="8" y="6563"/>
                  <a:pt x="12" y="9844"/>
                </a:cubicBezTo>
                <a:lnTo>
                  <a:pt x="10012" y="9844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457200" y="63810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9" name="Picture 1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81900" y="123825"/>
            <a:ext cx="1066800" cy="735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000">
          <a:solidFill>
            <a:schemeClr val="tx1"/>
          </a:solidFill>
          <a:latin typeface="Garamond" pitchFamily="18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1800">
          <a:solidFill>
            <a:schemeClr val="tx1"/>
          </a:solidFill>
          <a:latin typeface="Garamond" pitchFamily="18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1400">
          <a:solidFill>
            <a:schemeClr val="tx1"/>
          </a:solidFill>
          <a:latin typeface="Garamond" pitchFamily="18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Garamond" pitchFamily="18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7806-8BED-434E-B300-548C03711A79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659798" y="3753546"/>
            <a:ext cx="3131402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Jan Buytaert (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C.E.R.N.)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lang="en-US" i="1" kern="0" dirty="0" smtClean="0">
                <a:latin typeface="+mj-lt"/>
              </a:rPr>
              <a:t>On behalf of 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the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LHCb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collaboration.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lang="en-US" sz="1600" i="1" kern="0" dirty="0" smtClean="0">
                <a:latin typeface="+mj-lt"/>
              </a:rPr>
              <a:t>TWEPP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2010 Workshop, Aachen, September</a:t>
            </a:r>
            <a:r>
              <a:rPr kumimoji="0" lang="en-US" sz="1600" b="0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21,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2010</a:t>
            </a:r>
            <a:endParaRPr kumimoji="0" lang="en-US" sz="16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0" y="1676400"/>
            <a:ext cx="55079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The front-end Electronics </a:t>
            </a:r>
            <a:br>
              <a:rPr lang="en-US" sz="4000" dirty="0" smtClean="0">
                <a:latin typeface="+mj-lt"/>
              </a:rPr>
            </a:br>
            <a:r>
              <a:rPr lang="en-US" sz="4000" dirty="0" smtClean="0">
                <a:latin typeface="+mj-lt"/>
              </a:rPr>
              <a:t>for the </a:t>
            </a:r>
            <a:r>
              <a:rPr lang="en-US" sz="4000" dirty="0" err="1" smtClean="0">
                <a:latin typeface="+mj-lt"/>
              </a:rPr>
              <a:t>LHCb</a:t>
            </a:r>
            <a:r>
              <a:rPr lang="en-US" sz="4000" dirty="0" smtClean="0">
                <a:latin typeface="+mj-lt"/>
              </a:rPr>
              <a:t> upgrade.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 </a:t>
            </a:r>
            <a:r>
              <a:rPr lang="en-US" dirty="0" smtClean="0"/>
              <a:t>upgrade.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32573" t="25794" r="29722" b="14087"/>
          <a:stretch>
            <a:fillRect/>
          </a:stretch>
        </p:blipFill>
        <p:spPr bwMode="auto">
          <a:xfrm>
            <a:off x="518778" y="4101220"/>
            <a:ext cx="2127097" cy="190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5075"/>
          <a:stretch>
            <a:fillRect/>
          </a:stretch>
        </p:blipFill>
        <p:spPr bwMode="auto">
          <a:xfrm>
            <a:off x="1150661" y="1621512"/>
            <a:ext cx="1630607" cy="161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" name="Group 102"/>
          <p:cNvGrpSpPr/>
          <p:nvPr/>
        </p:nvGrpSpPr>
        <p:grpSpPr>
          <a:xfrm>
            <a:off x="4321597" y="1946495"/>
            <a:ext cx="4426987" cy="1918994"/>
            <a:chOff x="4321597" y="1946495"/>
            <a:chExt cx="4426987" cy="1918994"/>
          </a:xfrm>
        </p:grpSpPr>
        <p:sp>
          <p:nvSpPr>
            <p:cNvPr id="39" name="Left-Up Arrow 38"/>
            <p:cNvSpPr/>
            <p:nvPr/>
          </p:nvSpPr>
          <p:spPr>
            <a:xfrm rot="16200000">
              <a:off x="6988867" y="1738674"/>
              <a:ext cx="548836" cy="964478"/>
            </a:xfrm>
            <a:prstGeom prst="leftUpArrow">
              <a:avLst>
                <a:gd name="adj1" fmla="val 16496"/>
                <a:gd name="adj2" fmla="val 25000"/>
                <a:gd name="adj3" fmla="val 25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52"/>
            <p:cNvGrpSpPr/>
            <p:nvPr/>
          </p:nvGrpSpPr>
          <p:grpSpPr>
            <a:xfrm>
              <a:off x="4321597" y="2534401"/>
              <a:ext cx="4426987" cy="1331088"/>
              <a:chOff x="4561420" y="3584575"/>
              <a:chExt cx="4426987" cy="1331088"/>
            </a:xfrm>
          </p:grpSpPr>
          <p:grpSp>
            <p:nvGrpSpPr>
              <p:cNvPr id="41" name="Group 97"/>
              <p:cNvGrpSpPr/>
              <p:nvPr/>
            </p:nvGrpSpPr>
            <p:grpSpPr>
              <a:xfrm>
                <a:off x="4561420" y="3767087"/>
                <a:ext cx="4426987" cy="1148576"/>
                <a:chOff x="1947624" y="5034082"/>
                <a:chExt cx="4426987" cy="1148576"/>
              </a:xfrm>
            </p:grpSpPr>
            <p:sp>
              <p:nvSpPr>
                <p:cNvPr id="45" name="Rectangle 44"/>
                <p:cNvSpPr/>
                <p:nvPr/>
              </p:nvSpPr>
              <p:spPr bwMode="auto">
                <a:xfrm>
                  <a:off x="2549913" y="5520899"/>
                  <a:ext cx="3455600" cy="21431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grpSp>
              <p:nvGrpSpPr>
                <p:cNvPr id="46" name="Group 64"/>
                <p:cNvGrpSpPr/>
                <p:nvPr/>
              </p:nvGrpSpPr>
              <p:grpSpPr>
                <a:xfrm>
                  <a:off x="4671316" y="5034082"/>
                  <a:ext cx="1353247" cy="480282"/>
                  <a:chOff x="4671316" y="5034082"/>
                  <a:chExt cx="1353247" cy="480282"/>
                </a:xfrm>
              </p:grpSpPr>
              <p:sp>
                <p:nvSpPr>
                  <p:cNvPr id="63" name="Rectangle 62"/>
                  <p:cNvSpPr/>
                  <p:nvPr/>
                </p:nvSpPr>
                <p:spPr bwMode="auto">
                  <a:xfrm>
                    <a:off x="4671316" y="5274526"/>
                    <a:ext cx="1330712" cy="185853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 bwMode="auto">
                  <a:xfrm>
                    <a:off x="4743450" y="5088788"/>
                    <a:ext cx="1258578" cy="185853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65" name="TextBox 64"/>
                  <p:cNvSpPr txBox="1"/>
                  <p:nvPr/>
                </p:nvSpPr>
                <p:spPr>
                  <a:xfrm>
                    <a:off x="4715562" y="5034082"/>
                    <a:ext cx="130900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smtClean="0">
                        <a:latin typeface="Garamond" pitchFamily="18" charset="0"/>
                      </a:rPr>
                      <a:t>Top Sensor 150um</a:t>
                    </a:r>
                    <a:endParaRPr lang="en-GB" sz="1200" dirty="0">
                      <a:latin typeface="Garamond" pitchFamily="18" charset="0"/>
                    </a:endParaRPr>
                  </a:p>
                </p:txBody>
              </p:sp>
              <p:sp>
                <p:nvSpPr>
                  <p:cNvPr id="66" name="TextBox 65"/>
                  <p:cNvSpPr txBox="1"/>
                  <p:nvPr/>
                </p:nvSpPr>
                <p:spPr>
                  <a:xfrm>
                    <a:off x="4895604" y="5237365"/>
                    <a:ext cx="9678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smtClean="0">
                        <a:latin typeface="Garamond" pitchFamily="18" charset="0"/>
                      </a:rPr>
                      <a:t>ASIC100um</a:t>
                    </a:r>
                    <a:endParaRPr lang="en-GB" sz="1200" dirty="0">
                      <a:latin typeface="Garamond" pitchFamily="18" charset="0"/>
                    </a:endParaRPr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 bwMode="auto">
                  <a:xfrm>
                    <a:off x="4671316" y="5460263"/>
                    <a:ext cx="1330712" cy="49949"/>
                  </a:xfrm>
                  <a:prstGeom prst="rect">
                    <a:avLst/>
                  </a:prstGeom>
                  <a:solidFill>
                    <a:srgbClr val="0066CC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grpSp>
              <p:nvGrpSpPr>
                <p:cNvPr id="47" name="Group 79"/>
                <p:cNvGrpSpPr/>
                <p:nvPr/>
              </p:nvGrpSpPr>
              <p:grpSpPr>
                <a:xfrm>
                  <a:off x="3452123" y="5731747"/>
                  <a:ext cx="1368115" cy="450911"/>
                  <a:chOff x="6666803" y="5769846"/>
                  <a:chExt cx="1368115" cy="450911"/>
                </a:xfrm>
              </p:grpSpPr>
              <p:grpSp>
                <p:nvGrpSpPr>
                  <p:cNvPr id="56" name="Group 77"/>
                  <p:cNvGrpSpPr/>
                  <p:nvPr/>
                </p:nvGrpSpPr>
                <p:grpSpPr>
                  <a:xfrm>
                    <a:off x="6725917" y="5943758"/>
                    <a:ext cx="1309001" cy="276999"/>
                    <a:chOff x="6725917" y="5572244"/>
                    <a:chExt cx="1309001" cy="276999"/>
                  </a:xfrm>
                </p:grpSpPr>
                <p:sp>
                  <p:nvSpPr>
                    <p:cNvPr id="61" name="Rectangle 60"/>
                    <p:cNvSpPr/>
                    <p:nvPr/>
                  </p:nvSpPr>
                  <p:spPr bwMode="auto">
                    <a:xfrm>
                      <a:off x="6726275" y="5626950"/>
                      <a:ext cx="1267522" cy="185853"/>
                    </a:xfrm>
                    <a:prstGeom prst="rect">
                      <a:avLst/>
                    </a:prstGeom>
                    <a:solidFill>
                      <a:srgbClr val="00FF00"/>
                    </a:solidFill>
                    <a:ln w="12700" cap="sq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p:txBody>
                </p:sp>
                <p:sp>
                  <p:nvSpPr>
                    <p:cNvPr id="62" name="TextBox 61"/>
                    <p:cNvSpPr txBox="1"/>
                    <p:nvPr/>
                  </p:nvSpPr>
                  <p:spPr>
                    <a:xfrm>
                      <a:off x="6725917" y="5572244"/>
                      <a:ext cx="1309001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200" dirty="0" err="1" smtClean="0">
                          <a:latin typeface="Garamond" pitchFamily="18" charset="0"/>
                        </a:rPr>
                        <a:t>Bot</a:t>
                      </a:r>
                      <a:r>
                        <a:rPr lang="en-GB" sz="1200" dirty="0" smtClean="0">
                          <a:latin typeface="Garamond" pitchFamily="18" charset="0"/>
                        </a:rPr>
                        <a:t> Sensor 150um</a:t>
                      </a:r>
                      <a:endParaRPr lang="en-GB" sz="1200" dirty="0">
                        <a:latin typeface="Garamond" pitchFamily="18" charset="0"/>
                      </a:endParaRPr>
                    </a:p>
                  </p:txBody>
                </p:sp>
              </p:grpSp>
              <p:grpSp>
                <p:nvGrpSpPr>
                  <p:cNvPr id="57" name="Group 78"/>
                  <p:cNvGrpSpPr/>
                  <p:nvPr/>
                </p:nvGrpSpPr>
                <p:grpSpPr>
                  <a:xfrm>
                    <a:off x="6666803" y="5775527"/>
                    <a:ext cx="1330712" cy="276999"/>
                    <a:chOff x="6666803" y="5775527"/>
                    <a:chExt cx="1330712" cy="276999"/>
                  </a:xfrm>
                </p:grpSpPr>
                <p:sp>
                  <p:nvSpPr>
                    <p:cNvPr id="59" name="Rectangle 58"/>
                    <p:cNvSpPr/>
                    <p:nvPr/>
                  </p:nvSpPr>
                  <p:spPr bwMode="auto">
                    <a:xfrm>
                      <a:off x="6666803" y="5812688"/>
                      <a:ext cx="1330712" cy="185853"/>
                    </a:xfrm>
                    <a:prstGeom prst="rect">
                      <a:avLst/>
                    </a:prstGeom>
                    <a:solidFill>
                      <a:srgbClr val="00FF00"/>
                    </a:solidFill>
                    <a:ln w="12700" cap="sq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p:txBody>
                </p:sp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6891091" y="5775527"/>
                      <a:ext cx="96784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200" dirty="0" smtClean="0">
                          <a:latin typeface="Garamond" pitchFamily="18" charset="0"/>
                        </a:rPr>
                        <a:t>ASIC100um</a:t>
                      </a:r>
                      <a:endParaRPr lang="en-GB" sz="1200" dirty="0">
                        <a:latin typeface="Garamond" pitchFamily="18" charset="0"/>
                      </a:endParaRPr>
                    </a:p>
                  </p:txBody>
                </p:sp>
              </p:grpSp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6666803" y="5769846"/>
                    <a:ext cx="1330712" cy="49949"/>
                  </a:xfrm>
                  <a:prstGeom prst="rect">
                    <a:avLst/>
                  </a:prstGeom>
                  <a:solidFill>
                    <a:srgbClr val="0066CC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48" name="TextBox 47"/>
                <p:cNvSpPr txBox="1"/>
                <p:nvPr/>
              </p:nvSpPr>
              <p:spPr>
                <a:xfrm>
                  <a:off x="3215119" y="5498876"/>
                  <a:ext cx="209681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CVD </a:t>
                  </a:r>
                  <a:r>
                    <a:rPr lang="en-GB" sz="1200" dirty="0" smtClean="0">
                      <a:latin typeface="Garamond" pitchFamily="18" charset="0"/>
                    </a:rPr>
                    <a:t>diamond</a:t>
                  </a:r>
                  <a:r>
                    <a:rPr lang="en-GB" sz="1200" dirty="0" smtClean="0">
                      <a:latin typeface="Garamond" pitchFamily="18" charset="0"/>
                    </a:rPr>
                    <a:t> </a:t>
                  </a:r>
                  <a:r>
                    <a:rPr lang="en-GB" sz="1200" dirty="0" smtClean="0">
                      <a:latin typeface="Garamond" pitchFamily="18" charset="0"/>
                    </a:rPr>
                    <a:t>3</a:t>
                  </a:r>
                  <a:r>
                    <a:rPr lang="en-GB" sz="1200" dirty="0" smtClean="0">
                      <a:latin typeface="Garamond" pitchFamily="18" charset="0"/>
                    </a:rPr>
                    <a:t>00um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4495800" y="5162551"/>
                  <a:ext cx="209550" cy="347662"/>
                </a:xfrm>
                <a:custGeom>
                  <a:avLst/>
                  <a:gdLst>
                    <a:gd name="connsiteX0" fmla="*/ 200025 w 200025"/>
                    <a:gd name="connsiteY0" fmla="*/ 107949 h 269874"/>
                    <a:gd name="connsiteX1" fmla="*/ 38100 w 200025"/>
                    <a:gd name="connsiteY1" fmla="*/ 26987 h 269874"/>
                    <a:gd name="connsiteX2" fmla="*/ 0 w 200025"/>
                    <a:gd name="connsiteY2" fmla="*/ 269874 h 269874"/>
                    <a:gd name="connsiteX0" fmla="*/ 209550 w 209550"/>
                    <a:gd name="connsiteY0" fmla="*/ 125412 h 392112"/>
                    <a:gd name="connsiteX1" fmla="*/ 47625 w 209550"/>
                    <a:gd name="connsiteY1" fmla="*/ 44450 h 392112"/>
                    <a:gd name="connsiteX2" fmla="*/ 0 w 209550"/>
                    <a:gd name="connsiteY2" fmla="*/ 392112 h 392112"/>
                    <a:gd name="connsiteX0" fmla="*/ 209550 w 209550"/>
                    <a:gd name="connsiteY0" fmla="*/ 119062 h 347662"/>
                    <a:gd name="connsiteX1" fmla="*/ 47625 w 209550"/>
                    <a:gd name="connsiteY1" fmla="*/ 38100 h 347662"/>
                    <a:gd name="connsiteX2" fmla="*/ 0 w 209550"/>
                    <a:gd name="connsiteY2" fmla="*/ 347662 h 34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9550" h="347662">
                      <a:moveTo>
                        <a:pt x="209550" y="119062"/>
                      </a:moveTo>
                      <a:cubicBezTo>
                        <a:pt x="145256" y="65087"/>
                        <a:pt x="82550" y="0"/>
                        <a:pt x="47625" y="38100"/>
                      </a:cubicBezTo>
                      <a:cubicBezTo>
                        <a:pt x="12700" y="76200"/>
                        <a:pt x="6350" y="307975"/>
                        <a:pt x="0" y="34766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 flipV="1">
                  <a:off x="3245383" y="5738815"/>
                  <a:ext cx="214312" cy="375444"/>
                </a:xfrm>
                <a:custGeom>
                  <a:avLst/>
                  <a:gdLst>
                    <a:gd name="connsiteX0" fmla="*/ 200025 w 200025"/>
                    <a:gd name="connsiteY0" fmla="*/ 107949 h 269874"/>
                    <a:gd name="connsiteX1" fmla="*/ 38100 w 200025"/>
                    <a:gd name="connsiteY1" fmla="*/ 26987 h 269874"/>
                    <a:gd name="connsiteX2" fmla="*/ 0 w 200025"/>
                    <a:gd name="connsiteY2" fmla="*/ 269874 h 269874"/>
                    <a:gd name="connsiteX0" fmla="*/ 195676 w 195676"/>
                    <a:gd name="connsiteY0" fmla="*/ 111030 h 291439"/>
                    <a:gd name="connsiteX1" fmla="*/ 33751 w 195676"/>
                    <a:gd name="connsiteY1" fmla="*/ 30068 h 291439"/>
                    <a:gd name="connsiteX2" fmla="*/ 0 w 195676"/>
                    <a:gd name="connsiteY2" fmla="*/ 291439 h 291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5676" h="291439">
                      <a:moveTo>
                        <a:pt x="195676" y="111030"/>
                      </a:moveTo>
                      <a:cubicBezTo>
                        <a:pt x="131382" y="57055"/>
                        <a:pt x="66364" y="0"/>
                        <a:pt x="33751" y="30068"/>
                      </a:cubicBezTo>
                      <a:cubicBezTo>
                        <a:pt x="1138" y="60136"/>
                        <a:pt x="6350" y="251752"/>
                        <a:pt x="0" y="291439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2700337" y="5305425"/>
                  <a:ext cx="238125" cy="209550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1947624" y="5737428"/>
                  <a:ext cx="967843" cy="27699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Connector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123837" y="5094484"/>
                  <a:ext cx="120038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Cooling channel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5286136" y="5861254"/>
                  <a:ext cx="108847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GB" sz="1200" dirty="0">
                    <a:latin typeface="Garamond" pitchFamily="18" charset="0"/>
                  </a:endParaRPr>
                </a:p>
              </p:txBody>
            </p:sp>
          </p:grpSp>
          <p:sp>
            <p:nvSpPr>
              <p:cNvPr id="42" name="Oval 41"/>
              <p:cNvSpPr/>
              <p:nvPr/>
            </p:nvSpPr>
            <p:spPr>
              <a:xfrm>
                <a:off x="7143750" y="3584575"/>
                <a:ext cx="1685925" cy="75247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5664200" y="4203700"/>
                <a:ext cx="1574800" cy="508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5537200" y="4483100"/>
                <a:ext cx="495300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3" name="Group 112"/>
          <p:cNvGrpSpPr/>
          <p:nvPr/>
        </p:nvGrpSpPr>
        <p:grpSpPr>
          <a:xfrm>
            <a:off x="3452746" y="4255126"/>
            <a:ext cx="3243329" cy="1743837"/>
            <a:chOff x="3452746" y="4255126"/>
            <a:chExt cx="3243329" cy="1743837"/>
          </a:xfrm>
        </p:grpSpPr>
        <p:pic>
          <p:nvPicPr>
            <p:cNvPr id="82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23541" t="10101" r="7710" b="7401"/>
            <a:stretch>
              <a:fillRect/>
            </a:stretch>
          </p:blipFill>
          <p:spPr bwMode="auto">
            <a:xfrm>
              <a:off x="3452746" y="4255126"/>
              <a:ext cx="2583462" cy="1743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" name="Right Arrow 104"/>
            <p:cNvSpPr/>
            <p:nvPr/>
          </p:nvSpPr>
          <p:spPr>
            <a:xfrm flipH="1">
              <a:off x="6352043" y="5151422"/>
              <a:ext cx="344032" cy="226336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921471" y="1263870"/>
            <a:ext cx="2536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Current VELO </a:t>
            </a:r>
            <a:r>
              <a:rPr lang="en-US" sz="1600" dirty="0" err="1" smtClean="0">
                <a:latin typeface="+mj-lt"/>
              </a:rPr>
              <a:t>R&amp;Phi</a:t>
            </a:r>
            <a:r>
              <a:rPr lang="en-US" sz="1600" dirty="0" smtClean="0">
                <a:latin typeface="+mj-lt"/>
              </a:rPr>
              <a:t> strips</a:t>
            </a:r>
            <a:endParaRPr lang="en-US" sz="1600" dirty="0">
              <a:latin typeface="+mj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27962" y="3714908"/>
            <a:ext cx="2584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Current VELO module layout</a:t>
            </a:r>
            <a:endParaRPr lang="en-US" sz="1600" dirty="0">
              <a:latin typeface="+mj-lt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3428125" y="1272451"/>
            <a:ext cx="3043969" cy="1229519"/>
            <a:chOff x="3428125" y="1272451"/>
            <a:chExt cx="3043969" cy="1229519"/>
          </a:xfrm>
        </p:grpSpPr>
        <p:grpSp>
          <p:nvGrpSpPr>
            <p:cNvPr id="38" name="Group 49"/>
            <p:cNvGrpSpPr/>
            <p:nvPr/>
          </p:nvGrpSpPr>
          <p:grpSpPr>
            <a:xfrm>
              <a:off x="3795570" y="1272451"/>
              <a:ext cx="2676524" cy="1229519"/>
              <a:chOff x="5553075" y="1143000"/>
              <a:chExt cx="2676524" cy="1229519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7541198" y="1742250"/>
                <a:ext cx="68840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~15mm 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grpSp>
            <p:nvGrpSpPr>
              <p:cNvPr id="69" name="Group 44"/>
              <p:cNvGrpSpPr/>
              <p:nvPr/>
            </p:nvGrpSpPr>
            <p:grpSpPr>
              <a:xfrm>
                <a:off x="5553075" y="1143000"/>
                <a:ext cx="2277803" cy="1229519"/>
                <a:chOff x="5457825" y="1257300"/>
                <a:chExt cx="2277803" cy="1229519"/>
              </a:xfrm>
            </p:grpSpPr>
            <p:grpSp>
              <p:nvGrpSpPr>
                <p:cNvPr id="70" name="Group 39"/>
                <p:cNvGrpSpPr/>
                <p:nvPr/>
              </p:nvGrpSpPr>
              <p:grpSpPr>
                <a:xfrm rot="5400000">
                  <a:off x="6153150" y="1295406"/>
                  <a:ext cx="595314" cy="1785937"/>
                  <a:chOff x="7200900" y="1662114"/>
                  <a:chExt cx="595314" cy="1785937"/>
                </a:xfrm>
              </p:grpSpPr>
              <p:sp>
                <p:nvSpPr>
                  <p:cNvPr id="75" name="Rectangle 74"/>
                  <p:cNvSpPr/>
                  <p:nvPr/>
                </p:nvSpPr>
                <p:spPr>
                  <a:xfrm>
                    <a:off x="7248525" y="1662114"/>
                    <a:ext cx="547689" cy="1785937"/>
                  </a:xfrm>
                  <a:prstGeom prst="rect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" name="Rectangle 75"/>
                  <p:cNvSpPr/>
                  <p:nvPr/>
                </p:nvSpPr>
                <p:spPr>
                  <a:xfrm>
                    <a:off x="7200900" y="1724025"/>
                    <a:ext cx="548640" cy="548640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" name="Rectangle 33"/>
                  <p:cNvSpPr/>
                  <p:nvPr/>
                </p:nvSpPr>
                <p:spPr>
                  <a:xfrm>
                    <a:off x="7200900" y="2295525"/>
                    <a:ext cx="548640" cy="548640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" name="Rectangle 34"/>
                  <p:cNvSpPr/>
                  <p:nvPr/>
                </p:nvSpPr>
                <p:spPr>
                  <a:xfrm>
                    <a:off x="7200900" y="2867025"/>
                    <a:ext cx="548640" cy="548640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 rot="16200000">
                    <a:off x="7239000" y="3019425"/>
                    <a:ext cx="482824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/>
                      <a:t>ASIC</a:t>
                    </a:r>
                    <a:endParaRPr lang="en-US" sz="1000" dirty="0"/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 rot="16200000">
                    <a:off x="7229475" y="2438400"/>
                    <a:ext cx="482824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/>
                      <a:t>ASIC</a:t>
                    </a:r>
                    <a:endParaRPr lang="en-US" sz="1000" dirty="0"/>
                  </a:p>
                </p:txBody>
              </p:sp>
              <p:sp>
                <p:nvSpPr>
                  <p:cNvPr id="81" name="TextBox 80"/>
                  <p:cNvSpPr txBox="1"/>
                  <p:nvPr/>
                </p:nvSpPr>
                <p:spPr>
                  <a:xfrm rot="16200000">
                    <a:off x="7229475" y="1876425"/>
                    <a:ext cx="482824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/>
                      <a:t>ASIC</a:t>
                    </a:r>
                    <a:endParaRPr lang="en-US" sz="1000" dirty="0"/>
                  </a:p>
                </p:txBody>
              </p:sp>
            </p:grpSp>
            <p:sp>
              <p:nvSpPr>
                <p:cNvPr id="71" name="Rectangle 70"/>
                <p:cNvSpPr/>
                <p:nvPr/>
              </p:nvSpPr>
              <p:spPr>
                <a:xfrm>
                  <a:off x="6045774" y="1542225"/>
                  <a:ext cx="907476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~43mm 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cxnSp>
              <p:nvCxnSpPr>
                <p:cNvPr id="72" name="Straight Arrow Connector 71"/>
                <p:cNvCxnSpPr/>
                <p:nvPr/>
              </p:nvCxnSpPr>
              <p:spPr>
                <a:xfrm>
                  <a:off x="5553075" y="1809750"/>
                  <a:ext cx="1762125" cy="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Arrow Connector 72"/>
                <p:cNvCxnSpPr/>
                <p:nvPr/>
              </p:nvCxnSpPr>
              <p:spPr>
                <a:xfrm rot="5400000" flipH="1" flipV="1">
                  <a:off x="7205663" y="2224088"/>
                  <a:ext cx="523874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TextBox 73"/>
                <p:cNvSpPr txBox="1"/>
                <p:nvPr/>
              </p:nvSpPr>
              <p:spPr>
                <a:xfrm>
                  <a:off x="5457825" y="1257300"/>
                  <a:ext cx="227780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+mj-lt"/>
                    </a:rPr>
                    <a:t>Upgrade : Pixel Sensor tile</a:t>
                  </a:r>
                  <a:endParaRPr lang="en-US" sz="1600" dirty="0">
                    <a:latin typeface="+mj-lt"/>
                  </a:endParaRPr>
                </a:p>
              </p:txBody>
            </p:sp>
          </p:grpSp>
        </p:grpSp>
        <p:sp>
          <p:nvSpPr>
            <p:cNvPr id="90" name="Right Arrow 89"/>
            <p:cNvSpPr/>
            <p:nvPr/>
          </p:nvSpPr>
          <p:spPr>
            <a:xfrm>
              <a:off x="3428125" y="1348114"/>
              <a:ext cx="344032" cy="226336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7048649" y="3775295"/>
            <a:ext cx="1898171" cy="2177829"/>
            <a:chOff x="7048649" y="3775295"/>
            <a:chExt cx="1898171" cy="2177829"/>
          </a:xfrm>
        </p:grpSpPr>
        <p:sp>
          <p:nvSpPr>
            <p:cNvPr id="104" name="Down Arrow 103"/>
            <p:cNvSpPr/>
            <p:nvPr/>
          </p:nvSpPr>
          <p:spPr>
            <a:xfrm>
              <a:off x="7532484" y="3775295"/>
              <a:ext cx="262551" cy="380246"/>
            </a:xfrm>
            <a:prstGeom prst="downArrow">
              <a:avLst>
                <a:gd name="adj1" fmla="val 36207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728922" y="3920401"/>
              <a:ext cx="12178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+mj-lt"/>
                </a:rPr>
                <a:t>Pixel module</a:t>
              </a:r>
              <a:endParaRPr lang="en-US" sz="1600" dirty="0">
                <a:latin typeface="+mj-lt"/>
              </a:endParaRPr>
            </a:p>
          </p:txBody>
        </p:sp>
        <p:grpSp>
          <p:nvGrpSpPr>
            <p:cNvPr id="141" name="Group 140"/>
            <p:cNvGrpSpPr/>
            <p:nvPr/>
          </p:nvGrpSpPr>
          <p:grpSpPr>
            <a:xfrm>
              <a:off x="7048649" y="4241005"/>
              <a:ext cx="1133901" cy="1712119"/>
              <a:chOff x="7334399" y="4317205"/>
              <a:chExt cx="1133901" cy="1712119"/>
            </a:xfrm>
          </p:grpSpPr>
          <p:grpSp>
            <p:nvGrpSpPr>
              <p:cNvPr id="138" name="Group 137"/>
              <p:cNvGrpSpPr/>
              <p:nvPr/>
            </p:nvGrpSpPr>
            <p:grpSpPr>
              <a:xfrm>
                <a:off x="7334399" y="4317205"/>
                <a:ext cx="1090465" cy="1712119"/>
                <a:chOff x="7334399" y="4317205"/>
                <a:chExt cx="1090465" cy="1712119"/>
              </a:xfrm>
            </p:grpSpPr>
            <p:sp>
              <p:nvSpPr>
                <p:cNvPr id="130" name="Freeform 129"/>
                <p:cNvSpPr/>
                <p:nvPr/>
              </p:nvSpPr>
              <p:spPr>
                <a:xfrm>
                  <a:off x="7374732" y="4317205"/>
                  <a:ext cx="1050132" cy="1712119"/>
                </a:xfrm>
                <a:custGeom>
                  <a:avLst/>
                  <a:gdLst>
                    <a:gd name="connsiteX0" fmla="*/ 4763 w 1052513"/>
                    <a:gd name="connsiteY0" fmla="*/ 154782 h 1493044"/>
                    <a:gd name="connsiteX1" fmla="*/ 2381 w 1052513"/>
                    <a:gd name="connsiteY1" fmla="*/ 716757 h 1493044"/>
                    <a:gd name="connsiteX2" fmla="*/ 254794 w 1052513"/>
                    <a:gd name="connsiteY2" fmla="*/ 716757 h 1493044"/>
                    <a:gd name="connsiteX3" fmla="*/ 254794 w 1052513"/>
                    <a:gd name="connsiteY3" fmla="*/ 1493044 h 1493044"/>
                    <a:gd name="connsiteX4" fmla="*/ 1052513 w 1052513"/>
                    <a:gd name="connsiteY4" fmla="*/ 1493044 h 1493044"/>
                    <a:gd name="connsiteX5" fmla="*/ 1038225 w 1052513"/>
                    <a:gd name="connsiteY5" fmla="*/ 0 h 1493044"/>
                    <a:gd name="connsiteX6" fmla="*/ 0 w 1052513"/>
                    <a:gd name="connsiteY6" fmla="*/ 0 h 1493044"/>
                    <a:gd name="connsiteX7" fmla="*/ 4763 w 1052513"/>
                    <a:gd name="connsiteY7" fmla="*/ 154782 h 1493044"/>
                    <a:gd name="connsiteX0" fmla="*/ 4763 w 1052513"/>
                    <a:gd name="connsiteY0" fmla="*/ 190501 h 1528763"/>
                    <a:gd name="connsiteX1" fmla="*/ 2381 w 1052513"/>
                    <a:gd name="connsiteY1" fmla="*/ 752476 h 1528763"/>
                    <a:gd name="connsiteX2" fmla="*/ 254794 w 1052513"/>
                    <a:gd name="connsiteY2" fmla="*/ 752476 h 1528763"/>
                    <a:gd name="connsiteX3" fmla="*/ 254794 w 1052513"/>
                    <a:gd name="connsiteY3" fmla="*/ 1528763 h 1528763"/>
                    <a:gd name="connsiteX4" fmla="*/ 1052513 w 1052513"/>
                    <a:gd name="connsiteY4" fmla="*/ 1528763 h 1528763"/>
                    <a:gd name="connsiteX5" fmla="*/ 1040606 w 1052513"/>
                    <a:gd name="connsiteY5" fmla="*/ 0 h 1528763"/>
                    <a:gd name="connsiteX6" fmla="*/ 0 w 1052513"/>
                    <a:gd name="connsiteY6" fmla="*/ 35719 h 1528763"/>
                    <a:gd name="connsiteX7" fmla="*/ 4763 w 1052513"/>
                    <a:gd name="connsiteY7" fmla="*/ 190501 h 1528763"/>
                    <a:gd name="connsiteX0" fmla="*/ 2382 w 1050132"/>
                    <a:gd name="connsiteY0" fmla="*/ 192882 h 1531144"/>
                    <a:gd name="connsiteX1" fmla="*/ 0 w 1050132"/>
                    <a:gd name="connsiteY1" fmla="*/ 754857 h 1531144"/>
                    <a:gd name="connsiteX2" fmla="*/ 252413 w 1050132"/>
                    <a:gd name="connsiteY2" fmla="*/ 754857 h 1531144"/>
                    <a:gd name="connsiteX3" fmla="*/ 252413 w 1050132"/>
                    <a:gd name="connsiteY3" fmla="*/ 1531144 h 1531144"/>
                    <a:gd name="connsiteX4" fmla="*/ 1050132 w 1050132"/>
                    <a:gd name="connsiteY4" fmla="*/ 1531144 h 1531144"/>
                    <a:gd name="connsiteX5" fmla="*/ 1038225 w 1050132"/>
                    <a:gd name="connsiteY5" fmla="*/ 2381 h 1531144"/>
                    <a:gd name="connsiteX6" fmla="*/ 2382 w 1050132"/>
                    <a:gd name="connsiteY6" fmla="*/ 0 h 1531144"/>
                    <a:gd name="connsiteX7" fmla="*/ 2382 w 1050132"/>
                    <a:gd name="connsiteY7" fmla="*/ 192882 h 1531144"/>
                    <a:gd name="connsiteX0" fmla="*/ 2382 w 1050132"/>
                    <a:gd name="connsiteY0" fmla="*/ 200026 h 1538288"/>
                    <a:gd name="connsiteX1" fmla="*/ 0 w 1050132"/>
                    <a:gd name="connsiteY1" fmla="*/ 762001 h 1538288"/>
                    <a:gd name="connsiteX2" fmla="*/ 252413 w 1050132"/>
                    <a:gd name="connsiteY2" fmla="*/ 762001 h 1538288"/>
                    <a:gd name="connsiteX3" fmla="*/ 252413 w 1050132"/>
                    <a:gd name="connsiteY3" fmla="*/ 1538288 h 1538288"/>
                    <a:gd name="connsiteX4" fmla="*/ 1050132 w 1050132"/>
                    <a:gd name="connsiteY4" fmla="*/ 1538288 h 1538288"/>
                    <a:gd name="connsiteX5" fmla="*/ 1038225 w 1050132"/>
                    <a:gd name="connsiteY5" fmla="*/ 9525 h 1538288"/>
                    <a:gd name="connsiteX6" fmla="*/ 2382 w 1050132"/>
                    <a:gd name="connsiteY6" fmla="*/ 0 h 1538288"/>
                    <a:gd name="connsiteX7" fmla="*/ 2382 w 1050132"/>
                    <a:gd name="connsiteY7" fmla="*/ 200026 h 1538288"/>
                    <a:gd name="connsiteX0" fmla="*/ 2382 w 1050132"/>
                    <a:gd name="connsiteY0" fmla="*/ 192882 h 1531144"/>
                    <a:gd name="connsiteX1" fmla="*/ 0 w 1050132"/>
                    <a:gd name="connsiteY1" fmla="*/ 754857 h 1531144"/>
                    <a:gd name="connsiteX2" fmla="*/ 252413 w 1050132"/>
                    <a:gd name="connsiteY2" fmla="*/ 754857 h 1531144"/>
                    <a:gd name="connsiteX3" fmla="*/ 252413 w 1050132"/>
                    <a:gd name="connsiteY3" fmla="*/ 1531144 h 1531144"/>
                    <a:gd name="connsiteX4" fmla="*/ 1050132 w 1050132"/>
                    <a:gd name="connsiteY4" fmla="*/ 1531144 h 1531144"/>
                    <a:gd name="connsiteX5" fmla="*/ 1038225 w 1050132"/>
                    <a:gd name="connsiteY5" fmla="*/ 2381 h 1531144"/>
                    <a:gd name="connsiteX6" fmla="*/ 2382 w 1050132"/>
                    <a:gd name="connsiteY6" fmla="*/ 0 h 1531144"/>
                    <a:gd name="connsiteX7" fmla="*/ 2382 w 1050132"/>
                    <a:gd name="connsiteY7" fmla="*/ 192882 h 1531144"/>
                    <a:gd name="connsiteX0" fmla="*/ 2382 w 1050132"/>
                    <a:gd name="connsiteY0" fmla="*/ 192882 h 1709738"/>
                    <a:gd name="connsiteX1" fmla="*/ 0 w 1050132"/>
                    <a:gd name="connsiteY1" fmla="*/ 754857 h 1709738"/>
                    <a:gd name="connsiteX2" fmla="*/ 252413 w 1050132"/>
                    <a:gd name="connsiteY2" fmla="*/ 754857 h 1709738"/>
                    <a:gd name="connsiteX3" fmla="*/ 250032 w 1050132"/>
                    <a:gd name="connsiteY3" fmla="*/ 1709738 h 1709738"/>
                    <a:gd name="connsiteX4" fmla="*/ 1050132 w 1050132"/>
                    <a:gd name="connsiteY4" fmla="*/ 1531144 h 1709738"/>
                    <a:gd name="connsiteX5" fmla="*/ 1038225 w 1050132"/>
                    <a:gd name="connsiteY5" fmla="*/ 2381 h 1709738"/>
                    <a:gd name="connsiteX6" fmla="*/ 2382 w 1050132"/>
                    <a:gd name="connsiteY6" fmla="*/ 0 h 1709738"/>
                    <a:gd name="connsiteX7" fmla="*/ 2382 w 1050132"/>
                    <a:gd name="connsiteY7" fmla="*/ 192882 h 1709738"/>
                    <a:gd name="connsiteX0" fmla="*/ 2382 w 1050132"/>
                    <a:gd name="connsiteY0" fmla="*/ 192882 h 1712119"/>
                    <a:gd name="connsiteX1" fmla="*/ 0 w 1050132"/>
                    <a:gd name="connsiteY1" fmla="*/ 754857 h 1712119"/>
                    <a:gd name="connsiteX2" fmla="*/ 252413 w 1050132"/>
                    <a:gd name="connsiteY2" fmla="*/ 754857 h 1712119"/>
                    <a:gd name="connsiteX3" fmla="*/ 250032 w 1050132"/>
                    <a:gd name="connsiteY3" fmla="*/ 1709738 h 1712119"/>
                    <a:gd name="connsiteX4" fmla="*/ 1050132 w 1050132"/>
                    <a:gd name="connsiteY4" fmla="*/ 1712119 h 1712119"/>
                    <a:gd name="connsiteX5" fmla="*/ 1038225 w 1050132"/>
                    <a:gd name="connsiteY5" fmla="*/ 2381 h 1712119"/>
                    <a:gd name="connsiteX6" fmla="*/ 2382 w 1050132"/>
                    <a:gd name="connsiteY6" fmla="*/ 0 h 1712119"/>
                    <a:gd name="connsiteX7" fmla="*/ 2382 w 1050132"/>
                    <a:gd name="connsiteY7" fmla="*/ 192882 h 1712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0132" h="1712119">
                      <a:moveTo>
                        <a:pt x="2382" y="192882"/>
                      </a:moveTo>
                      <a:lnTo>
                        <a:pt x="0" y="754857"/>
                      </a:lnTo>
                      <a:lnTo>
                        <a:pt x="252413" y="754857"/>
                      </a:lnTo>
                      <a:cubicBezTo>
                        <a:pt x="251619" y="1073151"/>
                        <a:pt x="250826" y="1391444"/>
                        <a:pt x="250032" y="1709738"/>
                      </a:cubicBezTo>
                      <a:lnTo>
                        <a:pt x="1050132" y="1712119"/>
                      </a:lnTo>
                      <a:lnTo>
                        <a:pt x="1038225" y="2381"/>
                      </a:lnTo>
                      <a:lnTo>
                        <a:pt x="2382" y="0"/>
                      </a:lnTo>
                      <a:lnTo>
                        <a:pt x="2382" y="19288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8" name="Group 117"/>
                <p:cNvGrpSpPr/>
                <p:nvPr/>
              </p:nvGrpSpPr>
              <p:grpSpPr>
                <a:xfrm>
                  <a:off x="7386638" y="4519613"/>
                  <a:ext cx="781051" cy="542925"/>
                  <a:chOff x="7381875" y="4519613"/>
                  <a:chExt cx="781051" cy="542925"/>
                </a:xfrm>
              </p:grpSpPr>
              <p:grpSp>
                <p:nvGrpSpPr>
                  <p:cNvPr id="111" name="Group 110"/>
                  <p:cNvGrpSpPr/>
                  <p:nvPr/>
                </p:nvGrpSpPr>
                <p:grpSpPr>
                  <a:xfrm>
                    <a:off x="7381875" y="4519613"/>
                    <a:ext cx="781051" cy="542925"/>
                    <a:chOff x="7381875" y="4519613"/>
                    <a:chExt cx="781051" cy="542925"/>
                  </a:xfrm>
                </p:grpSpPr>
                <p:sp>
                  <p:nvSpPr>
                    <p:cNvPr id="110" name="Rectangle 109"/>
                    <p:cNvSpPr/>
                    <p:nvPr/>
                  </p:nvSpPr>
                  <p:spPr>
                    <a:xfrm>
                      <a:off x="7381876" y="4791076"/>
                      <a:ext cx="781050" cy="271462"/>
                    </a:xfrm>
                    <a:prstGeom prst="rect">
                      <a:avLst/>
                    </a:prstGeom>
                    <a:solidFill>
                      <a:srgbClr val="00FF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9" name="Rectangle 108"/>
                    <p:cNvSpPr/>
                    <p:nvPr/>
                  </p:nvSpPr>
                  <p:spPr>
                    <a:xfrm>
                      <a:off x="7381875" y="4519613"/>
                      <a:ext cx="781050" cy="271462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97" name="Rectangle 96"/>
                  <p:cNvSpPr/>
                  <p:nvPr/>
                </p:nvSpPr>
                <p:spPr>
                  <a:xfrm>
                    <a:off x="7382254" y="4520035"/>
                    <a:ext cx="780055" cy="269951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8" name="Straight Connector 97"/>
                  <p:cNvCxnSpPr/>
                  <p:nvPr/>
                </p:nvCxnSpPr>
                <p:spPr>
                  <a:xfrm rot="16200000" flipH="1">
                    <a:off x="7504444" y="4655010"/>
                    <a:ext cx="269951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 rot="16200000" flipH="1">
                    <a:off x="7766749" y="4655010"/>
                    <a:ext cx="269951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0" name="Rectangle 99"/>
                  <p:cNvSpPr/>
                  <p:nvPr/>
                </p:nvSpPr>
                <p:spPr>
                  <a:xfrm>
                    <a:off x="7382254" y="4789986"/>
                    <a:ext cx="780055" cy="269951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1" name="Straight Connector 100"/>
                  <p:cNvCxnSpPr/>
                  <p:nvPr/>
                </p:nvCxnSpPr>
                <p:spPr>
                  <a:xfrm rot="16200000" flipH="1">
                    <a:off x="7504444" y="4924961"/>
                    <a:ext cx="269951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/>
                  <p:cNvCxnSpPr/>
                  <p:nvPr/>
                </p:nvCxnSpPr>
                <p:spPr>
                  <a:xfrm rot="16200000" flipH="1">
                    <a:off x="7766749" y="4924961"/>
                    <a:ext cx="269951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6" name="Oval 95"/>
                <p:cNvSpPr/>
                <p:nvPr/>
              </p:nvSpPr>
              <p:spPr>
                <a:xfrm>
                  <a:off x="7334399" y="4448537"/>
                  <a:ext cx="887978" cy="39437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7420679" y="4532832"/>
                  <a:ext cx="737485" cy="24622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GB" sz="1000" dirty="0" smtClean="0">
                      <a:latin typeface="Garamond" pitchFamily="18" charset="0"/>
                    </a:rPr>
                    <a:t>Sensor tile</a:t>
                  </a:r>
                  <a:endParaRPr lang="en-GB" sz="1000" dirty="0">
                    <a:latin typeface="Garamond" pitchFamily="18" charset="0"/>
                  </a:endParaRPr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7470819" y="5149913"/>
                  <a:ext cx="34064" cy="346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 rot="-5400000">
                  <a:off x="7515225" y="5176838"/>
                  <a:ext cx="781051" cy="542925"/>
                  <a:chOff x="7381875" y="4519613"/>
                  <a:chExt cx="781051" cy="542925"/>
                </a:xfrm>
              </p:grpSpPr>
              <p:grpSp>
                <p:nvGrpSpPr>
                  <p:cNvPr id="120" name="Group 110"/>
                  <p:cNvGrpSpPr/>
                  <p:nvPr/>
                </p:nvGrpSpPr>
                <p:grpSpPr>
                  <a:xfrm>
                    <a:off x="7381875" y="4519613"/>
                    <a:ext cx="781051" cy="542925"/>
                    <a:chOff x="7381875" y="4519613"/>
                    <a:chExt cx="781051" cy="542925"/>
                  </a:xfrm>
                </p:grpSpPr>
                <p:sp>
                  <p:nvSpPr>
                    <p:cNvPr id="127" name="Rectangle 126"/>
                    <p:cNvSpPr/>
                    <p:nvPr/>
                  </p:nvSpPr>
                  <p:spPr>
                    <a:xfrm>
                      <a:off x="7381876" y="4791076"/>
                      <a:ext cx="781050" cy="271462"/>
                    </a:xfrm>
                    <a:prstGeom prst="rect">
                      <a:avLst/>
                    </a:prstGeom>
                    <a:solidFill>
                      <a:srgbClr val="00FF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8" name="Rectangle 127"/>
                    <p:cNvSpPr/>
                    <p:nvPr/>
                  </p:nvSpPr>
                  <p:spPr>
                    <a:xfrm>
                      <a:off x="7381875" y="4519613"/>
                      <a:ext cx="781050" cy="271462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21" name="Rectangle 120"/>
                  <p:cNvSpPr/>
                  <p:nvPr/>
                </p:nvSpPr>
                <p:spPr>
                  <a:xfrm>
                    <a:off x="7382254" y="4520035"/>
                    <a:ext cx="780055" cy="269951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22" name="Straight Connector 121"/>
                  <p:cNvCxnSpPr/>
                  <p:nvPr/>
                </p:nvCxnSpPr>
                <p:spPr>
                  <a:xfrm rot="16200000" flipH="1">
                    <a:off x="7504444" y="4655010"/>
                    <a:ext cx="269951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 rot="16200000" flipH="1">
                    <a:off x="7766749" y="4655010"/>
                    <a:ext cx="269951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Rectangle 123"/>
                  <p:cNvSpPr/>
                  <p:nvPr/>
                </p:nvSpPr>
                <p:spPr>
                  <a:xfrm>
                    <a:off x="7382254" y="4789986"/>
                    <a:ext cx="780055" cy="269951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25" name="Straight Connector 124"/>
                  <p:cNvCxnSpPr/>
                  <p:nvPr/>
                </p:nvCxnSpPr>
                <p:spPr>
                  <a:xfrm rot="16200000" flipH="1">
                    <a:off x="7504444" y="4924961"/>
                    <a:ext cx="269951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/>
                  <p:nvPr/>
                </p:nvCxnSpPr>
                <p:spPr>
                  <a:xfrm rot="16200000" flipH="1">
                    <a:off x="7766749" y="4924961"/>
                    <a:ext cx="269951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39" name="Rectangle 138"/>
              <p:cNvSpPr/>
              <p:nvPr/>
            </p:nvSpPr>
            <p:spPr>
              <a:xfrm>
                <a:off x="8301039" y="4474371"/>
                <a:ext cx="126212" cy="54054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 rot="5400000">
                <a:off x="8026108" y="4629875"/>
                <a:ext cx="668939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002060"/>
                    </a:solidFill>
                  </a:rPr>
                  <a:t>Connector</a:t>
                </a:r>
                <a:endParaRPr lang="en-US" sz="8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91" name="Rectangle 90"/>
            <p:cNvSpPr/>
            <p:nvPr/>
          </p:nvSpPr>
          <p:spPr>
            <a:xfrm>
              <a:off x="8015289" y="5110165"/>
              <a:ext cx="126212" cy="54054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/>
            <p:cNvSpPr txBox="1"/>
            <p:nvPr/>
          </p:nvSpPr>
          <p:spPr>
            <a:xfrm rot="5400000">
              <a:off x="7740358" y="5265669"/>
              <a:ext cx="668939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rgbClr val="002060"/>
                  </a:solidFill>
                </a:rPr>
                <a:t>Connector</a:t>
              </a:r>
              <a:endParaRPr lang="en-US" sz="800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 upgrade.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90650"/>
            <a:ext cx="5511115" cy="49165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Design </a:t>
            </a:r>
            <a:r>
              <a:rPr lang="en-US" dirty="0" smtClean="0"/>
              <a:t>of a </a:t>
            </a:r>
            <a:r>
              <a:rPr lang="en-US" dirty="0" smtClean="0"/>
              <a:t>readout </a:t>
            </a:r>
            <a:r>
              <a:rPr lang="en-US" dirty="0" err="1" smtClean="0"/>
              <a:t>asic</a:t>
            </a:r>
            <a:r>
              <a:rPr lang="en-US" dirty="0" smtClean="0"/>
              <a:t> VELOPIX’ in close collaboration with TimePix2.</a:t>
            </a:r>
          </a:p>
          <a:p>
            <a:pPr lvl="1"/>
            <a:r>
              <a:rPr lang="en-US" dirty="0" smtClean="0"/>
              <a:t>256x256 pixel array, 55um x 55um pixel size.</a:t>
            </a:r>
          </a:p>
          <a:p>
            <a:pPr lvl="1"/>
            <a:r>
              <a:rPr lang="en-US" dirty="0" smtClean="0"/>
              <a:t>Minimal insensitive area (~5%)</a:t>
            </a:r>
          </a:p>
          <a:p>
            <a:pPr lvl="1"/>
            <a:r>
              <a:rPr lang="en-US" dirty="0" smtClean="0"/>
              <a:t>Analog requirements identical.</a:t>
            </a:r>
          </a:p>
          <a:p>
            <a:pPr lvl="1"/>
            <a:r>
              <a:rPr lang="en-US" dirty="0" smtClean="0"/>
              <a:t>Simultaneous </a:t>
            </a:r>
            <a:r>
              <a:rPr lang="en-US" dirty="0" err="1" smtClean="0"/>
              <a:t>meaurement</a:t>
            </a:r>
            <a:r>
              <a:rPr lang="en-US" dirty="0" smtClean="0"/>
              <a:t> of Time-over-threshold </a:t>
            </a:r>
            <a:r>
              <a:rPr lang="en-US" dirty="0" smtClean="0"/>
              <a:t>and time </a:t>
            </a:r>
            <a:r>
              <a:rPr lang="en-US" dirty="0" smtClean="0"/>
              <a:t>identification of hits.</a:t>
            </a:r>
            <a:endParaRPr lang="en-US" dirty="0" smtClean="0"/>
          </a:p>
          <a:p>
            <a:pPr lvl="1"/>
            <a:r>
              <a:rPr lang="en-US" dirty="0" smtClean="0"/>
              <a:t>Radiation hardness TID 400Mrad.</a:t>
            </a:r>
          </a:p>
          <a:p>
            <a:r>
              <a:rPr lang="en-US" dirty="0" smtClean="0"/>
              <a:t>Specific VELOPIX:</a:t>
            </a:r>
          </a:p>
          <a:p>
            <a:pPr lvl="1"/>
            <a:r>
              <a:rPr lang="en-US" dirty="0" smtClean="0"/>
              <a:t>Highest average particle rate is 200MHz/cm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lvl="1">
              <a:buNone/>
            </a:pPr>
            <a:r>
              <a:rPr lang="en-US" dirty="0" smtClean="0"/>
              <a:t>      =&gt;12Gb/s </a:t>
            </a:r>
            <a:r>
              <a:rPr lang="en-US" dirty="0" smtClean="0"/>
              <a:t>data </a:t>
            </a:r>
            <a:r>
              <a:rPr lang="en-US" dirty="0" smtClean="0"/>
              <a:t>generation rate /</a:t>
            </a:r>
            <a:r>
              <a:rPr lang="en-US" dirty="0" err="1" smtClean="0"/>
              <a:t>asic</a:t>
            </a:r>
            <a:r>
              <a:rPr lang="en-US" dirty="0" smtClean="0"/>
              <a:t> 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Clustering </a:t>
            </a:r>
            <a:r>
              <a:rPr lang="en-US" dirty="0" smtClean="0"/>
              <a:t>and formatting in pixel.</a:t>
            </a:r>
          </a:p>
          <a:p>
            <a:pPr lvl="1"/>
            <a:r>
              <a:rPr lang="en-US" dirty="0" smtClean="0"/>
              <a:t>‘</a:t>
            </a:r>
            <a:r>
              <a:rPr lang="en-US" dirty="0" err="1" smtClean="0"/>
              <a:t>Superpixel</a:t>
            </a:r>
            <a:r>
              <a:rPr lang="en-US" dirty="0" smtClean="0"/>
              <a:t>’ = group digital logic of 4x4 pixels in a single area.</a:t>
            </a:r>
          </a:p>
          <a:p>
            <a:pPr lvl="1"/>
            <a:r>
              <a:rPr lang="en-US" dirty="0" smtClean="0"/>
              <a:t>High speed column readout (8bit@40MHz).</a:t>
            </a:r>
          </a:p>
          <a:p>
            <a:pPr lvl="1"/>
            <a:r>
              <a:rPr lang="en-US" dirty="0" smtClean="0"/>
              <a:t>4 multi-</a:t>
            </a:r>
            <a:r>
              <a:rPr lang="en-US" dirty="0" err="1" smtClean="0"/>
              <a:t>Gbit</a:t>
            </a:r>
            <a:r>
              <a:rPr lang="en-US" dirty="0" smtClean="0"/>
              <a:t> output links.</a:t>
            </a:r>
          </a:p>
          <a:p>
            <a:pPr lvl="1"/>
            <a:r>
              <a:rPr lang="en-US" dirty="0" smtClean="0"/>
              <a:t>Total power budget &lt; 3W@ 1.2 V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5873750" y="1835150"/>
          <a:ext cx="3098800" cy="2136775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2212975"/>
                <a:gridCol w="885825"/>
              </a:tblGrid>
              <a:tr h="231775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latin typeface="+mn-lt"/>
                          <a:ea typeface="Times New Roman"/>
                          <a:cs typeface="Times New Roman"/>
                        </a:rPr>
                        <a:t>Bipolar Input </a:t>
                      </a: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charge 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Leakage current compensation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Peaking time 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latin typeface="+mn-lt"/>
                          <a:ea typeface="Times New Roman"/>
                          <a:cs typeface="Times New Roman"/>
                        </a:rPr>
                        <a:t>≤ 25ns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latin typeface="+mn-lt"/>
                          <a:ea typeface="Times New Roman"/>
                          <a:cs typeface="Times New Roman"/>
                        </a:rPr>
                        <a:t>Preamp </a:t>
                      </a: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output linear dynamic range 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latin typeface="+mn-lt"/>
                          <a:ea typeface="Times New Roman"/>
                          <a:cs typeface="Times New Roman"/>
                        </a:rPr>
                        <a:t>&lt;  40 </a:t>
                      </a:r>
                      <a:r>
                        <a:rPr lang="en-US" sz="800" b="0" dirty="0" err="1">
                          <a:latin typeface="+mn-lt"/>
                          <a:ea typeface="Times New Roman"/>
                          <a:cs typeface="Times New Roman"/>
                        </a:rPr>
                        <a:t>Ke</a:t>
                      </a:r>
                      <a:r>
                        <a:rPr lang="en-US" sz="800" b="0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ENC (</a:t>
                      </a:r>
                      <a:r>
                        <a:rPr lang="en-US" sz="800" b="1" dirty="0" err="1">
                          <a:latin typeface="+mn-lt"/>
                          <a:ea typeface="Times New Roman"/>
                          <a:cs typeface="Times New Roman"/>
                        </a:rPr>
                        <a:t>σ</a:t>
                      </a:r>
                      <a:r>
                        <a:rPr lang="en-US" sz="800" b="1" baseline="-25000" dirty="0" err="1">
                          <a:latin typeface="+mn-lt"/>
                          <a:ea typeface="Times New Roman"/>
                          <a:cs typeface="Times New Roman"/>
                        </a:rPr>
                        <a:t>ENC</a:t>
                      </a: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) 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latin typeface="+mn-lt"/>
                          <a:ea typeface="Times New Roman"/>
                          <a:cs typeface="Times New Roman"/>
                        </a:rPr>
                        <a:t>~75 e-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Detector capacitance 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latin typeface="+mn-lt"/>
                          <a:ea typeface="Times New Roman"/>
                          <a:cs typeface="Times New Roman"/>
                        </a:rPr>
                        <a:t>&lt; 50 </a:t>
                      </a:r>
                      <a:r>
                        <a:rPr lang="en-US" sz="800" b="0" dirty="0" err="1">
                          <a:latin typeface="+mn-lt"/>
                          <a:ea typeface="Times New Roman"/>
                          <a:cs typeface="Times New Roman"/>
                        </a:rPr>
                        <a:t>fF</a:t>
                      </a:r>
                      <a:endParaRPr lang="en-US" sz="8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Discriminator response time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latin typeface="+mn-lt"/>
                          <a:ea typeface="Times New Roman"/>
                          <a:cs typeface="Times New Roman"/>
                        </a:rPr>
                        <a:t>&lt; 2ns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Full chip minimum detectable charge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latin typeface="+mn-lt"/>
                          <a:ea typeface="Times New Roman"/>
                          <a:cs typeface="Times New Roman"/>
                        </a:rPr>
                        <a:t>&lt; 500 e-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Threshold spread after </a:t>
                      </a:r>
                      <a:r>
                        <a:rPr lang="en-US" sz="800" b="1" dirty="0" smtClean="0">
                          <a:latin typeface="+mn-lt"/>
                          <a:ea typeface="Times New Roman"/>
                          <a:cs typeface="Times New Roman"/>
                        </a:rPr>
                        <a:t>tuning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latin typeface="+mn-lt"/>
                          <a:ea typeface="Times New Roman"/>
                          <a:cs typeface="Times New Roman"/>
                        </a:rPr>
                        <a:t>&lt; 30 e-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+mn-lt"/>
                          <a:ea typeface="Times New Roman"/>
                          <a:cs typeface="Times New Roman"/>
                        </a:rPr>
                        <a:t>Pixel analog power consumption </a:t>
                      </a:r>
                      <a:r>
                        <a:rPr lang="en-US" sz="800" b="0" dirty="0" smtClean="0">
                          <a:latin typeface="+mn-lt"/>
                          <a:ea typeface="Times New Roman"/>
                          <a:cs typeface="Times New Roman"/>
                        </a:rPr>
                        <a:t>@ 1.2V</a:t>
                      </a:r>
                      <a:endParaRPr lang="en-US" sz="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latin typeface="+mn-lt"/>
                          <a:ea typeface="Times New Roman"/>
                          <a:cs typeface="Times New Roman"/>
                        </a:rPr>
                        <a:t>&lt; 15-20 </a:t>
                      </a:r>
                      <a:r>
                        <a:rPr lang="en-US" sz="800" b="0" dirty="0" smtClean="0">
                          <a:latin typeface="+mn-lt"/>
                          <a:ea typeface="Times New Roman"/>
                          <a:cs typeface="Times New Roman"/>
                        </a:rPr>
                        <a:t>µW</a:t>
                      </a:r>
                      <a:endParaRPr lang="en-US" sz="8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9" name="Group 404"/>
          <p:cNvGrpSpPr>
            <a:grpSpLocks noChangeAspect="1"/>
          </p:cNvGrpSpPr>
          <p:nvPr/>
        </p:nvGrpSpPr>
        <p:grpSpPr>
          <a:xfrm>
            <a:off x="6076950" y="4188757"/>
            <a:ext cx="1944688" cy="2062818"/>
            <a:chOff x="767556" y="278974"/>
            <a:chExt cx="2894807" cy="3070652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1160463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1160463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233488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1387475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1387475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1462088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160463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1160463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1223963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1387475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1387475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1452563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1160463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1160463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1223963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1387475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1387475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452563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1160463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1160463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1223963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387475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1387475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28"/>
            <p:cNvSpPr>
              <a:spLocks noChangeArrowheads="1"/>
            </p:cNvSpPr>
            <p:nvPr/>
          </p:nvSpPr>
          <p:spPr bwMode="auto">
            <a:xfrm>
              <a:off x="1452563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auto">
            <a:xfrm>
              <a:off x="1614488" y="852488"/>
              <a:ext cx="1589088" cy="2495550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>
              <a:off x="1614488" y="852488"/>
              <a:ext cx="1589088" cy="2495550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2047875" y="1927225"/>
              <a:ext cx="82232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Super pixel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" name="Rectangle 32"/>
            <p:cNvSpPr>
              <a:spLocks noChangeArrowheads="1"/>
            </p:cNvSpPr>
            <p:nvPr/>
          </p:nvSpPr>
          <p:spPr bwMode="auto">
            <a:xfrm>
              <a:off x="2209800" y="2101850"/>
              <a:ext cx="4857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Digital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" name="Rectangle 33"/>
            <p:cNvSpPr>
              <a:spLocks noChangeArrowheads="1"/>
            </p:cNvSpPr>
            <p:nvPr/>
          </p:nvSpPr>
          <p:spPr bwMode="auto">
            <a:xfrm>
              <a:off x="3203575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3203575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5"/>
            <p:cNvSpPr>
              <a:spLocks noChangeArrowheads="1"/>
            </p:cNvSpPr>
            <p:nvPr/>
          </p:nvSpPr>
          <p:spPr bwMode="auto">
            <a:xfrm>
              <a:off x="3275013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3430588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37"/>
            <p:cNvSpPr>
              <a:spLocks noChangeArrowheads="1"/>
            </p:cNvSpPr>
            <p:nvPr/>
          </p:nvSpPr>
          <p:spPr bwMode="auto">
            <a:xfrm>
              <a:off x="3430588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38"/>
            <p:cNvSpPr>
              <a:spLocks noChangeArrowheads="1"/>
            </p:cNvSpPr>
            <p:nvPr/>
          </p:nvSpPr>
          <p:spPr bwMode="auto">
            <a:xfrm>
              <a:off x="3503613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" name="Rectangle 39"/>
            <p:cNvSpPr>
              <a:spLocks noChangeArrowheads="1"/>
            </p:cNvSpPr>
            <p:nvPr/>
          </p:nvSpPr>
          <p:spPr bwMode="auto">
            <a:xfrm>
              <a:off x="3203575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40"/>
            <p:cNvSpPr>
              <a:spLocks noChangeArrowheads="1"/>
            </p:cNvSpPr>
            <p:nvPr/>
          </p:nvSpPr>
          <p:spPr bwMode="auto">
            <a:xfrm>
              <a:off x="3203575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3270250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" name="Rectangle 42"/>
            <p:cNvSpPr>
              <a:spLocks noChangeArrowheads="1"/>
            </p:cNvSpPr>
            <p:nvPr/>
          </p:nvSpPr>
          <p:spPr bwMode="auto">
            <a:xfrm>
              <a:off x="3430588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43"/>
            <p:cNvSpPr>
              <a:spLocks noChangeArrowheads="1"/>
            </p:cNvSpPr>
            <p:nvPr/>
          </p:nvSpPr>
          <p:spPr bwMode="auto">
            <a:xfrm>
              <a:off x="3430588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44"/>
            <p:cNvSpPr>
              <a:spLocks noChangeArrowheads="1"/>
            </p:cNvSpPr>
            <p:nvPr/>
          </p:nvSpPr>
          <p:spPr bwMode="auto">
            <a:xfrm>
              <a:off x="3494088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" name="Rectangle 45"/>
            <p:cNvSpPr>
              <a:spLocks noChangeArrowheads="1"/>
            </p:cNvSpPr>
            <p:nvPr/>
          </p:nvSpPr>
          <p:spPr bwMode="auto">
            <a:xfrm>
              <a:off x="3203575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>
              <a:off x="3203575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47"/>
            <p:cNvSpPr>
              <a:spLocks noChangeArrowheads="1"/>
            </p:cNvSpPr>
            <p:nvPr/>
          </p:nvSpPr>
          <p:spPr bwMode="auto">
            <a:xfrm>
              <a:off x="3270250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" name="Rectangle 48"/>
            <p:cNvSpPr>
              <a:spLocks noChangeArrowheads="1"/>
            </p:cNvSpPr>
            <p:nvPr/>
          </p:nvSpPr>
          <p:spPr bwMode="auto">
            <a:xfrm>
              <a:off x="3430588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49"/>
            <p:cNvSpPr>
              <a:spLocks noChangeArrowheads="1"/>
            </p:cNvSpPr>
            <p:nvPr/>
          </p:nvSpPr>
          <p:spPr bwMode="auto">
            <a:xfrm>
              <a:off x="3430588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>
              <a:off x="3494088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" name="Rectangle 51"/>
            <p:cNvSpPr>
              <a:spLocks noChangeArrowheads="1"/>
            </p:cNvSpPr>
            <p:nvPr/>
          </p:nvSpPr>
          <p:spPr bwMode="auto">
            <a:xfrm>
              <a:off x="3203575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52"/>
            <p:cNvSpPr>
              <a:spLocks noChangeArrowheads="1"/>
            </p:cNvSpPr>
            <p:nvPr/>
          </p:nvSpPr>
          <p:spPr bwMode="auto">
            <a:xfrm>
              <a:off x="3203575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53"/>
            <p:cNvSpPr>
              <a:spLocks noChangeArrowheads="1"/>
            </p:cNvSpPr>
            <p:nvPr/>
          </p:nvSpPr>
          <p:spPr bwMode="auto">
            <a:xfrm>
              <a:off x="3270250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3430588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5"/>
            <p:cNvSpPr>
              <a:spLocks noChangeArrowheads="1"/>
            </p:cNvSpPr>
            <p:nvPr/>
          </p:nvSpPr>
          <p:spPr bwMode="auto">
            <a:xfrm>
              <a:off x="3430588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56"/>
            <p:cNvSpPr>
              <a:spLocks noChangeArrowheads="1"/>
            </p:cNvSpPr>
            <p:nvPr/>
          </p:nvSpPr>
          <p:spPr bwMode="auto">
            <a:xfrm>
              <a:off x="3494088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2" name="Freeform 57"/>
            <p:cNvSpPr>
              <a:spLocks noEditPoints="1"/>
            </p:cNvSpPr>
            <p:nvPr/>
          </p:nvSpPr>
          <p:spPr bwMode="auto">
            <a:xfrm>
              <a:off x="1160463" y="381000"/>
              <a:ext cx="2497138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8"/>
                </a:cxn>
                <a:cxn ang="0">
                  <a:pos x="0" y="0"/>
                </a:cxn>
                <a:cxn ang="0">
                  <a:pos x="1573" y="0"/>
                </a:cxn>
                <a:cxn ang="0">
                  <a:pos x="1573" y="188"/>
                </a:cxn>
                <a:cxn ang="0">
                  <a:pos x="1573" y="0"/>
                </a:cxn>
              </a:cxnLst>
              <a:rect l="0" t="0" r="r" b="b"/>
              <a:pathLst>
                <a:path w="1573" h="188">
                  <a:moveTo>
                    <a:pt x="0" y="0"/>
                  </a:moveTo>
                  <a:lnTo>
                    <a:pt x="0" y="188"/>
                  </a:lnTo>
                  <a:lnTo>
                    <a:pt x="0" y="0"/>
                  </a:lnTo>
                  <a:close/>
                  <a:moveTo>
                    <a:pt x="1573" y="0"/>
                  </a:moveTo>
                  <a:lnTo>
                    <a:pt x="1573" y="188"/>
                  </a:lnTo>
                  <a:lnTo>
                    <a:pt x="157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1160463" y="381000"/>
              <a:ext cx="1588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8"/>
                </a:cxn>
                <a:cxn ang="0">
                  <a:pos x="0" y="0"/>
                </a:cxn>
              </a:cxnLst>
              <a:rect l="0" t="0" r="r" b="b"/>
              <a:pathLst>
                <a:path h="188">
                  <a:moveTo>
                    <a:pt x="0" y="0"/>
                  </a:moveTo>
                  <a:lnTo>
                    <a:pt x="0" y="18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3657600" y="381000"/>
              <a:ext cx="1588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8"/>
                </a:cxn>
                <a:cxn ang="0">
                  <a:pos x="0" y="0"/>
                </a:cxn>
              </a:cxnLst>
              <a:rect l="0" t="0" r="r" b="b"/>
              <a:pathLst>
                <a:path h="188">
                  <a:moveTo>
                    <a:pt x="0" y="0"/>
                  </a:moveTo>
                  <a:lnTo>
                    <a:pt x="0" y="18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0"/>
            <p:cNvSpPr>
              <a:spLocks noEditPoints="1"/>
            </p:cNvSpPr>
            <p:nvPr/>
          </p:nvSpPr>
          <p:spPr bwMode="auto">
            <a:xfrm>
              <a:off x="1204913" y="501650"/>
              <a:ext cx="2409825" cy="1588"/>
            </a:xfrm>
            <a:custGeom>
              <a:avLst/>
              <a:gdLst/>
              <a:ahLst/>
              <a:cxnLst>
                <a:cxn ang="0">
                  <a:pos x="758" y="0"/>
                </a:cxn>
                <a:cxn ang="0">
                  <a:pos x="0" y="0"/>
                </a:cxn>
                <a:cxn ang="0">
                  <a:pos x="758" y="0"/>
                </a:cxn>
                <a:cxn ang="0">
                  <a:pos x="1518" y="0"/>
                </a:cxn>
              </a:cxnLst>
              <a:rect l="0" t="0" r="r" b="b"/>
              <a:pathLst>
                <a:path w="1518">
                  <a:moveTo>
                    <a:pt x="758" y="0"/>
                  </a:moveTo>
                  <a:lnTo>
                    <a:pt x="0" y="0"/>
                  </a:lnTo>
                  <a:moveTo>
                    <a:pt x="758" y="0"/>
                  </a:moveTo>
                  <a:lnTo>
                    <a:pt x="1518" y="0"/>
                  </a:ln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1160463" y="485775"/>
              <a:ext cx="47625" cy="31750"/>
            </a:xfrm>
            <a:custGeom>
              <a:avLst/>
              <a:gdLst/>
              <a:ahLst/>
              <a:cxnLst>
                <a:cxn ang="0">
                  <a:pos x="30" y="20"/>
                </a:cxn>
                <a:cxn ang="0">
                  <a:pos x="0" y="10"/>
                </a:cxn>
                <a:cxn ang="0">
                  <a:pos x="30" y="0"/>
                </a:cxn>
                <a:cxn ang="0">
                  <a:pos x="30" y="20"/>
                </a:cxn>
              </a:cxnLst>
              <a:rect l="0" t="0" r="r" b="b"/>
              <a:pathLst>
                <a:path w="30" h="20">
                  <a:moveTo>
                    <a:pt x="30" y="20"/>
                  </a:moveTo>
                  <a:lnTo>
                    <a:pt x="0" y="10"/>
                  </a:lnTo>
                  <a:lnTo>
                    <a:pt x="30" y="0"/>
                  </a:lnTo>
                  <a:lnTo>
                    <a:pt x="3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>
              <a:off x="3609975" y="485775"/>
              <a:ext cx="47625" cy="31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10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0" h="20">
                  <a:moveTo>
                    <a:pt x="0" y="0"/>
                  </a:moveTo>
                  <a:lnTo>
                    <a:pt x="30" y="10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63"/>
            <p:cNvSpPr>
              <a:spLocks noChangeArrowheads="1"/>
            </p:cNvSpPr>
            <p:nvPr/>
          </p:nvSpPr>
          <p:spPr bwMode="auto">
            <a:xfrm>
              <a:off x="2211388" y="427038"/>
              <a:ext cx="395288" cy="1476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4"/>
            <p:cNvSpPr>
              <a:spLocks noChangeArrowheads="1"/>
            </p:cNvSpPr>
            <p:nvPr/>
          </p:nvSpPr>
          <p:spPr bwMode="auto">
            <a:xfrm>
              <a:off x="2212975" y="278974"/>
              <a:ext cx="460062" cy="1538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220 </a:t>
              </a: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</a:rPr>
                <a:t>um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" name="Rectangle 65"/>
            <p:cNvSpPr>
              <a:spLocks noChangeArrowheads="1"/>
            </p:cNvSpPr>
            <p:nvPr/>
          </p:nvSpPr>
          <p:spPr bwMode="auto">
            <a:xfrm>
              <a:off x="2443163" y="423863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1" name="Freeform 67"/>
            <p:cNvSpPr>
              <a:spLocks noEditPoints="1"/>
            </p:cNvSpPr>
            <p:nvPr/>
          </p:nvSpPr>
          <p:spPr bwMode="auto">
            <a:xfrm>
              <a:off x="1614488" y="561975"/>
              <a:ext cx="1589088" cy="2301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5"/>
                </a:cxn>
                <a:cxn ang="0">
                  <a:pos x="0" y="0"/>
                </a:cxn>
                <a:cxn ang="0">
                  <a:pos x="1001" y="0"/>
                </a:cxn>
                <a:cxn ang="0">
                  <a:pos x="1001" y="145"/>
                </a:cxn>
                <a:cxn ang="0">
                  <a:pos x="1001" y="0"/>
                </a:cxn>
              </a:cxnLst>
              <a:rect l="0" t="0" r="r" b="b"/>
              <a:pathLst>
                <a:path w="1001" h="145">
                  <a:moveTo>
                    <a:pt x="0" y="0"/>
                  </a:moveTo>
                  <a:lnTo>
                    <a:pt x="0" y="145"/>
                  </a:lnTo>
                  <a:lnTo>
                    <a:pt x="0" y="0"/>
                  </a:lnTo>
                  <a:close/>
                  <a:moveTo>
                    <a:pt x="1001" y="0"/>
                  </a:moveTo>
                  <a:lnTo>
                    <a:pt x="1001" y="145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>
              <a:off x="1614488" y="561975"/>
              <a:ext cx="1588" cy="2301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5"/>
                </a:cxn>
                <a:cxn ang="0">
                  <a:pos x="0" y="0"/>
                </a:cxn>
              </a:cxnLst>
              <a:rect l="0" t="0" r="r" b="b"/>
              <a:pathLst>
                <a:path h="145">
                  <a:moveTo>
                    <a:pt x="0" y="0"/>
                  </a:move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>
              <a:off x="3203575" y="561975"/>
              <a:ext cx="1588" cy="2301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5"/>
                </a:cxn>
                <a:cxn ang="0">
                  <a:pos x="0" y="0"/>
                </a:cxn>
              </a:cxnLst>
              <a:rect l="0" t="0" r="r" b="b"/>
              <a:pathLst>
                <a:path h="145">
                  <a:moveTo>
                    <a:pt x="0" y="0"/>
                  </a:move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0"/>
            <p:cNvSpPr>
              <a:spLocks noEditPoints="1"/>
            </p:cNvSpPr>
            <p:nvPr/>
          </p:nvSpPr>
          <p:spPr bwMode="auto">
            <a:xfrm>
              <a:off x="1658938" y="682625"/>
              <a:ext cx="1501775" cy="1588"/>
            </a:xfrm>
            <a:custGeom>
              <a:avLst/>
              <a:gdLst/>
              <a:ahLst/>
              <a:cxnLst>
                <a:cxn ang="0">
                  <a:pos x="472" y="0"/>
                </a:cxn>
                <a:cxn ang="0">
                  <a:pos x="0" y="0"/>
                </a:cxn>
                <a:cxn ang="0">
                  <a:pos x="472" y="0"/>
                </a:cxn>
                <a:cxn ang="0">
                  <a:pos x="946" y="0"/>
                </a:cxn>
              </a:cxnLst>
              <a:rect l="0" t="0" r="r" b="b"/>
              <a:pathLst>
                <a:path w="946">
                  <a:moveTo>
                    <a:pt x="472" y="0"/>
                  </a:moveTo>
                  <a:lnTo>
                    <a:pt x="0" y="0"/>
                  </a:lnTo>
                  <a:moveTo>
                    <a:pt x="472" y="0"/>
                  </a:moveTo>
                  <a:lnTo>
                    <a:pt x="946" y="0"/>
                  </a:ln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>
              <a:off x="1614488" y="666750"/>
              <a:ext cx="47625" cy="31750"/>
            </a:xfrm>
            <a:custGeom>
              <a:avLst/>
              <a:gdLst/>
              <a:ahLst/>
              <a:cxnLst>
                <a:cxn ang="0">
                  <a:pos x="30" y="20"/>
                </a:cxn>
                <a:cxn ang="0">
                  <a:pos x="0" y="10"/>
                </a:cxn>
                <a:cxn ang="0">
                  <a:pos x="30" y="0"/>
                </a:cxn>
                <a:cxn ang="0">
                  <a:pos x="30" y="20"/>
                </a:cxn>
              </a:cxnLst>
              <a:rect l="0" t="0" r="r" b="b"/>
              <a:pathLst>
                <a:path w="30" h="20">
                  <a:moveTo>
                    <a:pt x="30" y="20"/>
                  </a:moveTo>
                  <a:lnTo>
                    <a:pt x="0" y="10"/>
                  </a:lnTo>
                  <a:lnTo>
                    <a:pt x="30" y="0"/>
                  </a:lnTo>
                  <a:lnTo>
                    <a:pt x="3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>
              <a:off x="3155950" y="666750"/>
              <a:ext cx="47625" cy="31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10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0" h="20">
                  <a:moveTo>
                    <a:pt x="0" y="0"/>
                  </a:moveTo>
                  <a:lnTo>
                    <a:pt x="30" y="10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74"/>
            <p:cNvSpPr>
              <a:spLocks noChangeArrowheads="1"/>
            </p:cNvSpPr>
            <p:nvPr/>
          </p:nvSpPr>
          <p:spPr bwMode="auto">
            <a:xfrm>
              <a:off x="2174875" y="603250"/>
              <a:ext cx="500137" cy="153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~140 um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1274763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1274763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1898650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1898650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2522538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2522538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146425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3146425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1274763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1274763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1898650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1898650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2522538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2522538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3146425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3146425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1274763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1274763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1898650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1898650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2522538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2522538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3146425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3146425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1274763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1274763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1898650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1898650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2522538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2522538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3146425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3146425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 noEditPoints="1"/>
            </p:cNvSpPr>
            <p:nvPr/>
          </p:nvSpPr>
          <p:spPr bwMode="auto">
            <a:xfrm>
              <a:off x="825500" y="852488"/>
              <a:ext cx="219075" cy="2495550"/>
            </a:xfrm>
            <a:custGeom>
              <a:avLst/>
              <a:gdLst/>
              <a:ahLst/>
              <a:cxnLst>
                <a:cxn ang="0">
                  <a:pos x="0" y="1572"/>
                </a:cxn>
                <a:cxn ang="0">
                  <a:pos x="138" y="1572"/>
                </a:cxn>
                <a:cxn ang="0">
                  <a:pos x="0" y="1572"/>
                </a:cxn>
                <a:cxn ang="0">
                  <a:pos x="0" y="0"/>
                </a:cxn>
                <a:cxn ang="0">
                  <a:pos x="138" y="0"/>
                </a:cxn>
                <a:cxn ang="0">
                  <a:pos x="0" y="0"/>
                </a:cxn>
              </a:cxnLst>
              <a:rect l="0" t="0" r="r" b="b"/>
              <a:pathLst>
                <a:path w="138" h="1572">
                  <a:moveTo>
                    <a:pt x="0" y="1572"/>
                  </a:moveTo>
                  <a:lnTo>
                    <a:pt x="138" y="1572"/>
                  </a:lnTo>
                  <a:lnTo>
                    <a:pt x="0" y="1572"/>
                  </a:lnTo>
                  <a:close/>
                  <a:moveTo>
                    <a:pt x="0" y="0"/>
                  </a:moveTo>
                  <a:lnTo>
                    <a:pt x="1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825500" y="3348038"/>
              <a:ext cx="21907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8" y="0"/>
                </a:cxn>
                <a:cxn ang="0">
                  <a:pos x="0" y="0"/>
                </a:cxn>
              </a:cxnLst>
              <a:rect l="0" t="0" r="r" b="b"/>
              <a:pathLst>
                <a:path w="138">
                  <a:moveTo>
                    <a:pt x="0" y="0"/>
                  </a:moveTo>
                  <a:lnTo>
                    <a:pt x="13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825500" y="852488"/>
              <a:ext cx="21907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8" y="0"/>
                </a:cxn>
                <a:cxn ang="0">
                  <a:pos x="0" y="0"/>
                </a:cxn>
              </a:cxnLst>
              <a:rect l="0" t="0" r="r" b="b"/>
              <a:pathLst>
                <a:path w="138">
                  <a:moveTo>
                    <a:pt x="0" y="0"/>
                  </a:moveTo>
                  <a:lnTo>
                    <a:pt x="13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 noEditPoints="1"/>
            </p:cNvSpPr>
            <p:nvPr/>
          </p:nvSpPr>
          <p:spPr bwMode="auto">
            <a:xfrm>
              <a:off x="944563" y="896938"/>
              <a:ext cx="1588" cy="2408238"/>
            </a:xfrm>
            <a:custGeom>
              <a:avLst/>
              <a:gdLst/>
              <a:ahLst/>
              <a:cxnLst>
                <a:cxn ang="0">
                  <a:pos x="0" y="758"/>
                </a:cxn>
                <a:cxn ang="0">
                  <a:pos x="0" y="1517"/>
                </a:cxn>
                <a:cxn ang="0">
                  <a:pos x="0" y="758"/>
                </a:cxn>
                <a:cxn ang="0">
                  <a:pos x="0" y="0"/>
                </a:cxn>
              </a:cxnLst>
              <a:rect l="0" t="0" r="r" b="b"/>
              <a:pathLst>
                <a:path h="1517">
                  <a:moveTo>
                    <a:pt x="0" y="758"/>
                  </a:moveTo>
                  <a:lnTo>
                    <a:pt x="0" y="1517"/>
                  </a:lnTo>
                  <a:moveTo>
                    <a:pt x="0" y="758"/>
                  </a:moveTo>
                  <a:lnTo>
                    <a:pt x="0" y="0"/>
                  </a:ln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928688" y="3300413"/>
              <a:ext cx="31750" cy="476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0" y="30"/>
                </a:cxn>
                <a:cxn ang="0">
                  <a:pos x="0" y="0"/>
                </a:cxn>
                <a:cxn ang="0">
                  <a:pos x="20" y="0"/>
                </a:cxn>
              </a:cxnLst>
              <a:rect l="0" t="0" r="r" b="b"/>
              <a:pathLst>
                <a:path w="20" h="30">
                  <a:moveTo>
                    <a:pt x="20" y="0"/>
                  </a:moveTo>
                  <a:lnTo>
                    <a:pt x="10" y="30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928688" y="852488"/>
              <a:ext cx="31750" cy="4762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" y="0"/>
                </a:cxn>
                <a:cxn ang="0">
                  <a:pos x="20" y="30"/>
                </a:cxn>
                <a:cxn ang="0">
                  <a:pos x="0" y="30"/>
                </a:cxn>
              </a:cxnLst>
              <a:rect l="0" t="0" r="r" b="b"/>
              <a:pathLst>
                <a:path w="20" h="30">
                  <a:moveTo>
                    <a:pt x="0" y="30"/>
                  </a:moveTo>
                  <a:lnTo>
                    <a:pt x="10" y="0"/>
                  </a:lnTo>
                  <a:lnTo>
                    <a:pt x="2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7"/>
            <p:cNvSpPr>
              <a:spLocks noChangeArrowheads="1"/>
            </p:cNvSpPr>
            <p:nvPr/>
          </p:nvSpPr>
          <p:spPr bwMode="auto">
            <a:xfrm rot="16200000">
              <a:off x="708183" y="2089993"/>
              <a:ext cx="460062" cy="153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220 um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7" name="Rectangle 119"/>
            <p:cNvSpPr>
              <a:spLocks noChangeArrowheads="1"/>
            </p:cNvSpPr>
            <p:nvPr/>
          </p:nvSpPr>
          <p:spPr bwMode="auto">
            <a:xfrm rot="16200000">
              <a:off x="806450" y="1966913"/>
              <a:ext cx="904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 upgrade.</a:t>
            </a:r>
            <a:endParaRPr lang="en-US" dirty="0"/>
          </a:p>
        </p:txBody>
      </p:sp>
      <p:sp>
        <p:nvSpPr>
          <p:cNvPr id="52" name="Content Placeholder 51"/>
          <p:cNvSpPr>
            <a:spLocks noGrp="1"/>
          </p:cNvSpPr>
          <p:nvPr>
            <p:ph idx="1"/>
          </p:nvPr>
        </p:nvSpPr>
        <p:spPr>
          <a:xfrm>
            <a:off x="457200" y="4584357"/>
            <a:ext cx="8229600" cy="1546568"/>
          </a:xfrm>
        </p:spPr>
        <p:txBody>
          <a:bodyPr/>
          <a:lstStyle/>
          <a:p>
            <a:r>
              <a:rPr lang="en-US" dirty="0" smtClean="0"/>
              <a:t>Total of 52 modules in full system. </a:t>
            </a:r>
          </a:p>
          <a:p>
            <a:r>
              <a:rPr lang="en-US" dirty="0" smtClean="0"/>
              <a:t>Work is starting on </a:t>
            </a:r>
            <a:r>
              <a:rPr lang="en-US" dirty="0" smtClean="0"/>
              <a:t>the link </a:t>
            </a:r>
            <a:r>
              <a:rPr lang="en-US" dirty="0" smtClean="0"/>
              <a:t>technology.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04983-D4F2-4356-80A3-A9973755E5E8}" type="datetime4">
              <a:rPr lang="en-US" altLang="en-US" smtClean="0"/>
              <a:pPr/>
              <a:t>September 21,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2A07-E38C-463F-97E0-842C4A7811AD}" type="slidenum">
              <a:rPr lang="en-US" altLang="en-US" smtClean="0"/>
              <a:pPr/>
              <a:t>12</a:t>
            </a:fld>
            <a:endParaRPr lang="en-US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75085" y="1286132"/>
            <a:ext cx="7477975" cy="2989305"/>
            <a:chOff x="526805" y="952500"/>
            <a:chExt cx="5289708" cy="2114550"/>
          </a:xfrm>
        </p:grpSpPr>
        <p:sp>
          <p:nvSpPr>
            <p:cNvPr id="8" name="Line 1005"/>
            <p:cNvSpPr>
              <a:spLocks noChangeShapeType="1"/>
            </p:cNvSpPr>
            <p:nvPr/>
          </p:nvSpPr>
          <p:spPr bwMode="auto">
            <a:xfrm>
              <a:off x="1358846" y="1849629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9" name="Line 1006"/>
            <p:cNvSpPr>
              <a:spLocks noChangeShapeType="1"/>
            </p:cNvSpPr>
            <p:nvPr/>
          </p:nvSpPr>
          <p:spPr bwMode="auto">
            <a:xfrm>
              <a:off x="1358846" y="1983727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0" name="Line 1007"/>
            <p:cNvSpPr>
              <a:spLocks noChangeShapeType="1"/>
            </p:cNvSpPr>
            <p:nvPr/>
          </p:nvSpPr>
          <p:spPr bwMode="auto">
            <a:xfrm>
              <a:off x="1358846" y="2117824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1" name="Line 1008"/>
            <p:cNvSpPr>
              <a:spLocks noChangeShapeType="1"/>
            </p:cNvSpPr>
            <p:nvPr/>
          </p:nvSpPr>
          <p:spPr bwMode="auto">
            <a:xfrm>
              <a:off x="1358846" y="2251921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2" name="Line 1009"/>
            <p:cNvSpPr>
              <a:spLocks noChangeShapeType="1"/>
            </p:cNvSpPr>
            <p:nvPr/>
          </p:nvSpPr>
          <p:spPr bwMode="auto">
            <a:xfrm>
              <a:off x="1358846" y="2386018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3" name="Line 1010"/>
            <p:cNvSpPr>
              <a:spLocks noChangeShapeType="1"/>
            </p:cNvSpPr>
            <p:nvPr/>
          </p:nvSpPr>
          <p:spPr bwMode="auto">
            <a:xfrm>
              <a:off x="1358846" y="2520115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4" name="Line 1011"/>
            <p:cNvSpPr>
              <a:spLocks noChangeShapeType="1"/>
            </p:cNvSpPr>
            <p:nvPr/>
          </p:nvSpPr>
          <p:spPr bwMode="auto">
            <a:xfrm>
              <a:off x="1358846" y="2654212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5" name="Rectangle 1013"/>
            <p:cNvSpPr>
              <a:spLocks noChangeArrowheads="1"/>
            </p:cNvSpPr>
            <p:nvPr/>
          </p:nvSpPr>
          <p:spPr bwMode="auto">
            <a:xfrm>
              <a:off x="526805" y="1381125"/>
              <a:ext cx="2625969" cy="16859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6" name="Line 1015"/>
            <p:cNvSpPr>
              <a:spLocks noChangeShapeType="1"/>
            </p:cNvSpPr>
            <p:nvPr/>
          </p:nvSpPr>
          <p:spPr bwMode="auto">
            <a:xfrm>
              <a:off x="3438946" y="1849629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7" name="Line 1016"/>
            <p:cNvSpPr>
              <a:spLocks noChangeShapeType="1"/>
            </p:cNvSpPr>
            <p:nvPr/>
          </p:nvSpPr>
          <p:spPr bwMode="auto">
            <a:xfrm>
              <a:off x="3438946" y="1983727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8" name="Line 1017"/>
            <p:cNvSpPr>
              <a:spLocks noChangeShapeType="1"/>
            </p:cNvSpPr>
            <p:nvPr/>
          </p:nvSpPr>
          <p:spPr bwMode="auto">
            <a:xfrm>
              <a:off x="3438946" y="2117824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9" name="Line 1018"/>
            <p:cNvSpPr>
              <a:spLocks noChangeShapeType="1"/>
            </p:cNvSpPr>
            <p:nvPr/>
          </p:nvSpPr>
          <p:spPr bwMode="auto">
            <a:xfrm>
              <a:off x="3438946" y="2251921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20" name="Line 1019"/>
            <p:cNvSpPr>
              <a:spLocks noChangeShapeType="1"/>
            </p:cNvSpPr>
            <p:nvPr/>
          </p:nvSpPr>
          <p:spPr bwMode="auto">
            <a:xfrm>
              <a:off x="3438946" y="2386018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21" name="Line 1020"/>
            <p:cNvSpPr>
              <a:spLocks noChangeShapeType="1"/>
            </p:cNvSpPr>
            <p:nvPr/>
          </p:nvSpPr>
          <p:spPr bwMode="auto">
            <a:xfrm>
              <a:off x="3438946" y="2520115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22" name="Line 1021"/>
            <p:cNvSpPr>
              <a:spLocks noChangeShapeType="1"/>
            </p:cNvSpPr>
            <p:nvPr/>
          </p:nvSpPr>
          <p:spPr bwMode="auto">
            <a:xfrm>
              <a:off x="3438946" y="2654212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23" name="Text Box 1023"/>
            <p:cNvSpPr txBox="1">
              <a:spLocks noChangeArrowheads="1"/>
            </p:cNvSpPr>
            <p:nvPr/>
          </p:nvSpPr>
          <p:spPr bwMode="auto">
            <a:xfrm>
              <a:off x="1292990" y="1416180"/>
              <a:ext cx="873254" cy="239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sz="1600" dirty="0">
                  <a:latin typeface="+mj-lt"/>
                </a:rPr>
                <a:t>Vacuum tank</a:t>
              </a:r>
            </a:p>
          </p:txBody>
        </p:sp>
        <p:sp>
          <p:nvSpPr>
            <p:cNvPr id="24" name="Text Box 1024"/>
            <p:cNvSpPr txBox="1">
              <a:spLocks noChangeArrowheads="1"/>
            </p:cNvSpPr>
            <p:nvPr/>
          </p:nvSpPr>
          <p:spPr bwMode="auto">
            <a:xfrm>
              <a:off x="1514853" y="1997695"/>
              <a:ext cx="1085472" cy="57987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noAutofit/>
            </a:bodyPr>
            <a:lstStyle/>
            <a:p>
              <a:pPr defTabSz="4364038"/>
              <a:r>
                <a:rPr lang="en-US" sz="1400" dirty="0" smtClean="0">
                  <a:latin typeface="+mj-lt"/>
                </a:rPr>
                <a:t>48  Diff Cu lines @3.2Gb/s </a:t>
              </a:r>
              <a:r>
                <a:rPr lang="en-US" sz="1400" dirty="0">
                  <a:latin typeface="+mj-lt"/>
                </a:rPr>
                <a:t>~ </a:t>
              </a:r>
              <a:r>
                <a:rPr lang="en-US" sz="1400" dirty="0" smtClean="0">
                  <a:latin typeface="+mj-lt"/>
                </a:rPr>
                <a:t>1m        </a:t>
              </a:r>
            </a:p>
            <a:p>
              <a:pPr defTabSz="4364038"/>
              <a:r>
                <a:rPr lang="en-US" sz="1400" dirty="0" smtClean="0">
                  <a:latin typeface="+mj-lt"/>
                </a:rPr>
                <a:t>Low mass</a:t>
              </a:r>
            </a:p>
            <a:p>
              <a:pPr defTabSz="4364038"/>
              <a:endParaRPr lang="en-US" sz="1400" dirty="0">
                <a:latin typeface="+mj-lt"/>
              </a:endParaRPr>
            </a:p>
          </p:txBody>
        </p:sp>
        <p:sp>
          <p:nvSpPr>
            <p:cNvPr id="25" name="Text Box 1025"/>
            <p:cNvSpPr txBox="1">
              <a:spLocks noChangeArrowheads="1"/>
            </p:cNvSpPr>
            <p:nvPr/>
          </p:nvSpPr>
          <p:spPr bwMode="auto">
            <a:xfrm rot="16200000">
              <a:off x="2329002" y="2127989"/>
              <a:ext cx="1392181" cy="2394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sz="1600" dirty="0">
                  <a:latin typeface="+mj-lt"/>
                </a:rPr>
                <a:t>vacuum feed-</a:t>
              </a:r>
              <a:r>
                <a:rPr lang="en-US" sz="1600" dirty="0" err="1">
                  <a:latin typeface="+mj-lt"/>
                </a:rPr>
                <a:t>throughs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26" name="Text Box 1026"/>
            <p:cNvSpPr txBox="1">
              <a:spLocks noChangeArrowheads="1"/>
            </p:cNvSpPr>
            <p:nvPr/>
          </p:nvSpPr>
          <p:spPr bwMode="auto">
            <a:xfrm rot="16200000">
              <a:off x="2590210" y="2130042"/>
              <a:ext cx="1389791" cy="2394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defTabSz="4364038"/>
              <a:r>
                <a:rPr lang="en-US" sz="1600" dirty="0">
                  <a:latin typeface="+mj-lt"/>
                </a:rPr>
                <a:t>Electro-optical</a:t>
              </a:r>
            </a:p>
          </p:txBody>
        </p:sp>
        <p:sp>
          <p:nvSpPr>
            <p:cNvPr id="27" name="Text Box 1027"/>
            <p:cNvSpPr txBox="1">
              <a:spLocks noChangeArrowheads="1"/>
            </p:cNvSpPr>
            <p:nvPr/>
          </p:nvSpPr>
          <p:spPr bwMode="auto">
            <a:xfrm>
              <a:off x="3646955" y="1983727"/>
              <a:ext cx="1125070" cy="37011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4364038"/>
              <a:r>
                <a:rPr lang="en-US" sz="1400" dirty="0" smtClean="0">
                  <a:latin typeface="+mj-lt"/>
                </a:rPr>
                <a:t>48 optical links</a:t>
              </a:r>
            </a:p>
            <a:p>
              <a:pPr defTabSz="4364038"/>
              <a:r>
                <a:rPr lang="en-US" sz="1400" dirty="0" smtClean="0">
                  <a:latin typeface="+mj-lt"/>
                </a:rPr>
                <a:t>@3.2Gb/s </a:t>
              </a:r>
              <a:r>
                <a:rPr lang="en-US" sz="1400" dirty="0">
                  <a:latin typeface="+mj-lt"/>
                </a:rPr>
                <a:t>~60m</a:t>
              </a:r>
            </a:p>
          </p:txBody>
        </p:sp>
        <p:sp>
          <p:nvSpPr>
            <p:cNvPr id="28" name="Text Box 1028"/>
            <p:cNvSpPr txBox="1">
              <a:spLocks noChangeArrowheads="1"/>
            </p:cNvSpPr>
            <p:nvPr/>
          </p:nvSpPr>
          <p:spPr bwMode="auto">
            <a:xfrm rot="16200000">
              <a:off x="4510965" y="2113871"/>
              <a:ext cx="1190626" cy="2394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defTabSz="4364038"/>
              <a:r>
                <a:rPr lang="en-US" sz="1600" dirty="0" smtClean="0">
                  <a:latin typeface="+mj-lt"/>
                </a:rPr>
                <a:t>½ Tell 40 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29" name="AutoShape 1029"/>
            <p:cNvSpPr>
              <a:spLocks noChangeArrowheads="1"/>
            </p:cNvSpPr>
            <p:nvPr/>
          </p:nvSpPr>
          <p:spPr bwMode="auto">
            <a:xfrm>
              <a:off x="5226080" y="2009774"/>
              <a:ext cx="317470" cy="44403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30" name="Text Box 1030"/>
            <p:cNvSpPr txBox="1">
              <a:spLocks noChangeArrowheads="1"/>
            </p:cNvSpPr>
            <p:nvPr/>
          </p:nvSpPr>
          <p:spPr bwMode="auto">
            <a:xfrm rot="16200000">
              <a:off x="5146027" y="2086964"/>
              <a:ext cx="1079718" cy="261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dirty="0" smtClean="0">
                  <a:latin typeface="+mj-lt"/>
                </a:rPr>
                <a:t>10Gb interface</a:t>
              </a:r>
              <a:endParaRPr lang="en-US" dirty="0">
                <a:latin typeface="+mj-lt"/>
              </a:endParaRPr>
            </a:p>
          </p:txBody>
        </p:sp>
        <p:grpSp>
          <p:nvGrpSpPr>
            <p:cNvPr id="31" name="Group 78"/>
            <p:cNvGrpSpPr/>
            <p:nvPr/>
          </p:nvGrpSpPr>
          <p:grpSpPr>
            <a:xfrm>
              <a:off x="678841" y="1755830"/>
              <a:ext cx="608197" cy="999362"/>
              <a:chOff x="709703" y="2994835"/>
              <a:chExt cx="925477" cy="1520704"/>
            </a:xfrm>
          </p:grpSpPr>
          <p:grpSp>
            <p:nvGrpSpPr>
              <p:cNvPr id="33" name="Group 60"/>
              <p:cNvGrpSpPr/>
              <p:nvPr/>
            </p:nvGrpSpPr>
            <p:grpSpPr>
              <a:xfrm>
                <a:off x="709703" y="2994835"/>
                <a:ext cx="925477" cy="596676"/>
                <a:chOff x="909728" y="2913872"/>
                <a:chExt cx="925477" cy="596676"/>
              </a:xfrm>
            </p:grpSpPr>
            <p:sp>
              <p:nvSpPr>
                <p:cNvPr id="41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915778" y="2907822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2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221914" y="2909159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3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915778" y="3205480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4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221914" y="3206817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5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531476" y="2909160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6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531476" y="3206818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</p:grpSp>
          <p:grpSp>
            <p:nvGrpSpPr>
              <p:cNvPr id="34" name="Group 61"/>
              <p:cNvGrpSpPr/>
              <p:nvPr/>
            </p:nvGrpSpPr>
            <p:grpSpPr>
              <a:xfrm rot="5400000">
                <a:off x="874017" y="3754463"/>
                <a:ext cx="925477" cy="596676"/>
                <a:chOff x="909728" y="2913872"/>
                <a:chExt cx="925477" cy="596676"/>
              </a:xfrm>
            </p:grpSpPr>
            <p:sp>
              <p:nvSpPr>
                <p:cNvPr id="35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915778" y="2907822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36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221914" y="2909159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37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915778" y="3205480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38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221914" y="3206817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39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531476" y="2909160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0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531476" y="3206818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</p:grpSp>
        </p:grpSp>
        <p:sp>
          <p:nvSpPr>
            <p:cNvPr id="32" name="TextBox 31"/>
            <p:cNvSpPr txBox="1"/>
            <p:nvPr/>
          </p:nvSpPr>
          <p:spPr>
            <a:xfrm>
              <a:off x="1771650" y="952500"/>
              <a:ext cx="1944853" cy="283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+mj-lt"/>
                </a:rPr>
                <a:t>Module readout concept :</a:t>
              </a:r>
              <a:endParaRPr lang="en-US" sz="2000" dirty="0"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 upgrade.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1025"/>
            <a:ext cx="4835912" cy="3036176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854927" y="1175800"/>
            <a:ext cx="4799401" cy="2458187"/>
            <a:chOff x="854927" y="1343442"/>
            <a:chExt cx="3501038" cy="179318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4327" y="1681396"/>
              <a:ext cx="1556385" cy="969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854927" y="2661425"/>
              <a:ext cx="1664498" cy="471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+mj-lt"/>
                </a:rPr>
                <a:t>32×32 pixels</a:t>
              </a:r>
            </a:p>
            <a:p>
              <a:r>
                <a:rPr lang="fr-FR" dirty="0" smtClean="0">
                  <a:latin typeface="+mj-lt"/>
                </a:rPr>
                <a:t>Pixel size 2.5×2.5 mm2</a:t>
              </a:r>
              <a:endParaRPr lang="fr-FR" dirty="0"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25337" y="2665144"/>
              <a:ext cx="1430628" cy="471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+mj-lt"/>
                </a:rPr>
                <a:t>8×8 pixels</a:t>
              </a:r>
            </a:p>
            <a:p>
              <a:r>
                <a:rPr lang="fr-FR" dirty="0" smtClean="0">
                  <a:latin typeface="+mj-lt"/>
                </a:rPr>
                <a:t>Pixel size 2×2 mm2</a:t>
              </a:r>
              <a:endParaRPr lang="fr-FR" dirty="0">
                <a:latin typeface="+mj-lt"/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2468138" y="1895707"/>
              <a:ext cx="535257" cy="484632"/>
            </a:xfrm>
            <a:prstGeom prst="rightArrow">
              <a:avLst>
                <a:gd name="adj1" fmla="val 49999"/>
                <a:gd name="adj2" fmla="val 36194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35399" y="1343442"/>
              <a:ext cx="2085279" cy="269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latin typeface="+mj-lt"/>
                </a:rPr>
                <a:t>Change of photon detector :</a:t>
              </a:r>
              <a:endParaRPr lang="fr-FR" dirty="0">
                <a:latin typeface="+mj-lt"/>
              </a:endParaRPr>
            </a:p>
          </p:txBody>
        </p:sp>
        <p:pic>
          <p:nvPicPr>
            <p:cNvPr id="1031" name="Picture 7"/>
            <p:cNvPicPr preferRelativeResize="0"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52182" y="1588190"/>
              <a:ext cx="947389" cy="1078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6433" y="2674585"/>
            <a:ext cx="2560525" cy="2464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oup 22"/>
          <p:cNvGrpSpPr/>
          <p:nvPr/>
        </p:nvGrpSpPr>
        <p:grpSpPr>
          <a:xfrm>
            <a:off x="773349" y="3738748"/>
            <a:ext cx="4435676" cy="2453834"/>
            <a:chOff x="3987212" y="3701175"/>
            <a:chExt cx="4435676" cy="2453834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66239" y="3701175"/>
              <a:ext cx="2556649" cy="2453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3987212" y="4095708"/>
              <a:ext cx="1920423" cy="192153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marL="0" lvl="1"/>
              <a:r>
                <a:rPr lang="en-US" dirty="0" err="1" smtClean="0">
                  <a:latin typeface="+mj-lt"/>
                </a:rPr>
                <a:t>Larg</a:t>
              </a:r>
              <a:r>
                <a:rPr lang="en-US" dirty="0" smtClean="0">
                  <a:latin typeface="+mj-lt"/>
                </a:rPr>
                <a:t> pixel gain variation. </a:t>
              </a:r>
            </a:p>
            <a:p>
              <a:pPr marL="0" lvl="1"/>
              <a:r>
                <a:rPr lang="en-US" dirty="0" smtClean="0">
                  <a:latin typeface="+mj-lt"/>
                </a:rPr>
                <a:t>=&gt; Electronic </a:t>
              </a:r>
              <a:r>
                <a:rPr lang="en-US" dirty="0" smtClean="0">
                  <a:latin typeface="+mj-lt"/>
                </a:rPr>
                <a:t>gain must be adjustable per pixel. </a:t>
              </a:r>
              <a:endParaRPr lang="fr-FR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109659" y="1700203"/>
            <a:ext cx="2601953" cy="695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lvl="1"/>
            <a:r>
              <a:rPr lang="en-US" dirty="0" smtClean="0">
                <a:latin typeface="+mj-lt"/>
              </a:rPr>
              <a:t>Inter-pixel </a:t>
            </a:r>
            <a:r>
              <a:rPr lang="en-US" dirty="0" smtClean="0">
                <a:latin typeface="+mj-lt"/>
              </a:rPr>
              <a:t>crosstalk in R7600 is much less than in previous models : 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617838" y="1136822"/>
            <a:ext cx="5115697" cy="252077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 upgrade.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7806-8BED-434E-B300-548C03711A79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95577" y="1006624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Discrete</a:t>
            </a:r>
            <a:r>
              <a:rPr lang="fr-FR" dirty="0" smtClean="0"/>
              <a:t> component </a:t>
            </a:r>
            <a:r>
              <a:rPr lang="fr-FR" dirty="0" err="1" smtClean="0"/>
              <a:t>prototyping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85455" y="1375190"/>
            <a:ext cx="4395464" cy="2653113"/>
          </a:xfrm>
        </p:spPr>
        <p:txBody>
          <a:bodyPr>
            <a:normAutofit lnSpcReduction="10000"/>
          </a:bodyPr>
          <a:lstStyle/>
          <a:p>
            <a:r>
              <a:rPr lang="fr-FR" sz="1700" dirty="0" smtClean="0"/>
              <a:t>8-</a:t>
            </a:r>
            <a:r>
              <a:rPr lang="fr-FR" sz="1700" dirty="0" err="1" smtClean="0"/>
              <a:t>channel</a:t>
            </a:r>
            <a:r>
              <a:rPr lang="fr-FR" sz="1700" dirty="0" smtClean="0"/>
              <a:t> PCB</a:t>
            </a:r>
          </a:p>
          <a:p>
            <a:r>
              <a:rPr lang="fr-FR" sz="1700" dirty="0" err="1" smtClean="0"/>
              <a:t>Using</a:t>
            </a:r>
            <a:r>
              <a:rPr lang="fr-FR" sz="1700" dirty="0" smtClean="0"/>
              <a:t> </a:t>
            </a:r>
            <a:r>
              <a:rPr lang="fr-FR" sz="1700" dirty="0" err="1" smtClean="0"/>
              <a:t>SiGe</a:t>
            </a:r>
            <a:r>
              <a:rPr lang="fr-FR" sz="1700" dirty="0" smtClean="0"/>
              <a:t> </a:t>
            </a:r>
            <a:r>
              <a:rPr lang="fr-FR" sz="1700" dirty="0" err="1" smtClean="0"/>
              <a:t>npn</a:t>
            </a:r>
            <a:r>
              <a:rPr lang="fr-FR" sz="1700" dirty="0" smtClean="0"/>
              <a:t> transistors.</a:t>
            </a:r>
          </a:p>
          <a:p>
            <a:r>
              <a:rPr lang="en-US" sz="1700" dirty="0" smtClean="0"/>
              <a:t>Total power dissipation &lt; 10 </a:t>
            </a:r>
            <a:r>
              <a:rPr lang="en-US" sz="1700" dirty="0" err="1" smtClean="0"/>
              <a:t>mW</a:t>
            </a:r>
            <a:r>
              <a:rPr lang="en-US" sz="1700" dirty="0" smtClean="0"/>
              <a:t>/channel</a:t>
            </a:r>
          </a:p>
          <a:p>
            <a:r>
              <a:rPr lang="fr-FR" sz="1700" dirty="0" err="1" smtClean="0"/>
              <a:t>Low</a:t>
            </a:r>
            <a:r>
              <a:rPr lang="fr-FR" sz="1700" dirty="0" smtClean="0"/>
              <a:t> noise ~2.2nV/√Hz</a:t>
            </a:r>
          </a:p>
          <a:p>
            <a:r>
              <a:rPr lang="fr-FR" sz="1700" dirty="0" err="1" smtClean="0"/>
              <a:t>rise</a:t>
            </a:r>
            <a:r>
              <a:rPr lang="fr-FR" sz="1700" dirty="0" smtClean="0"/>
              <a:t>-time =1.4 ns, </a:t>
            </a:r>
            <a:r>
              <a:rPr lang="fr-FR" sz="1700" dirty="0" err="1" smtClean="0"/>
              <a:t>fall</a:t>
            </a:r>
            <a:r>
              <a:rPr lang="fr-FR" sz="1700" dirty="0" smtClean="0"/>
              <a:t>-time = 4ns</a:t>
            </a:r>
          </a:p>
          <a:p>
            <a:pPr lvl="0">
              <a:defRPr/>
            </a:pPr>
            <a:r>
              <a:rPr lang="fr-FR" sz="1700" dirty="0" err="1" smtClean="0"/>
              <a:t>Next</a:t>
            </a:r>
            <a:r>
              <a:rPr lang="fr-FR" sz="1700" dirty="0" smtClean="0"/>
              <a:t>: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fr-FR" sz="1700" dirty="0" smtClean="0"/>
              <a:t>Start design of </a:t>
            </a:r>
            <a:r>
              <a:rPr lang="fr-FR" sz="1700" dirty="0" err="1" smtClean="0"/>
              <a:t>asic</a:t>
            </a:r>
            <a:r>
              <a:rPr lang="fr-FR" sz="1700" dirty="0" smtClean="0"/>
              <a:t> version.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fr-FR" sz="1700" dirty="0" smtClean="0"/>
              <a:t>Prototype of digital </a:t>
            </a:r>
            <a:r>
              <a:rPr lang="fr-FR" sz="1700" dirty="0" err="1" smtClean="0"/>
              <a:t>functionality</a:t>
            </a:r>
            <a:r>
              <a:rPr lang="fr-FR" sz="1700" dirty="0" smtClean="0"/>
              <a:t> in FPGA</a:t>
            </a:r>
            <a:r>
              <a:rPr lang="fr-FR" sz="1400" dirty="0" smtClean="0"/>
              <a:t>.</a:t>
            </a:r>
          </a:p>
          <a:p>
            <a:endParaRPr lang="en-US" sz="1400" dirty="0" smtClean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6007" y="3903633"/>
            <a:ext cx="2486346" cy="236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714044" y="3712552"/>
            <a:ext cx="25106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j-lt"/>
              </a:rPr>
              <a:t> (INFN Milano </a:t>
            </a:r>
            <a:r>
              <a:rPr lang="fr-FR" sz="1000" dirty="0" err="1" smtClean="0">
                <a:latin typeface="+mj-lt"/>
              </a:rPr>
              <a:t>Biccoca</a:t>
            </a:r>
            <a:r>
              <a:rPr lang="fr-FR" sz="1000" dirty="0" smtClean="0">
                <a:latin typeface="+mj-lt"/>
              </a:rPr>
              <a:t>. </a:t>
            </a:r>
            <a:r>
              <a:rPr lang="fr-FR" sz="1000" dirty="0" err="1" smtClean="0">
                <a:latin typeface="+mj-lt"/>
              </a:rPr>
              <a:t>Submitted</a:t>
            </a:r>
            <a:r>
              <a:rPr lang="fr-FR" sz="1000" dirty="0" smtClean="0">
                <a:latin typeface="+mj-lt"/>
              </a:rPr>
              <a:t> to NIM A)</a:t>
            </a:r>
            <a:endParaRPr lang="fr-FR" sz="1000" dirty="0">
              <a:latin typeface="+mj-lt"/>
            </a:endParaRPr>
          </a:p>
        </p:txBody>
      </p:sp>
      <p:pic>
        <p:nvPicPr>
          <p:cNvPr id="22" name="Picture 21" descr="rich_mapmt_img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9902" y="1534662"/>
            <a:ext cx="2751433" cy="750070"/>
          </a:xfrm>
          <a:prstGeom prst="rect">
            <a:avLst/>
          </a:prstGeom>
        </p:spPr>
      </p:pic>
      <p:pic>
        <p:nvPicPr>
          <p:cNvPr id="23" name="Picture 22" descr="rich_mapmt_img_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4616" y="4301355"/>
            <a:ext cx="2742699" cy="1931281"/>
          </a:xfrm>
          <a:prstGeom prst="rect">
            <a:avLst/>
          </a:prstGeom>
        </p:spPr>
      </p:pic>
      <p:pic>
        <p:nvPicPr>
          <p:cNvPr id="24" name="Picture 23" descr="rich_mapmt_img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18170" y="2490098"/>
            <a:ext cx="2726840" cy="1464065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rot="16200000" flipH="1">
            <a:off x="5843841" y="2002799"/>
            <a:ext cx="401444" cy="312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863052" y="4733925"/>
            <a:ext cx="1087816" cy="344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42455" y="436193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10ns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Tracker upgrade.</a:t>
            </a:r>
            <a:endParaRPr lang="en-US" dirty="0"/>
          </a:p>
        </p:txBody>
      </p:sp>
      <p:sp>
        <p:nvSpPr>
          <p:cNvPr id="94" name="Content Placeholder 93"/>
          <p:cNvSpPr>
            <a:spLocks noGrp="1"/>
          </p:cNvSpPr>
          <p:nvPr>
            <p:ph idx="1"/>
          </p:nvPr>
        </p:nvSpPr>
        <p:spPr>
          <a:xfrm>
            <a:off x="4667390" y="5100570"/>
            <a:ext cx="3858772" cy="109016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ASDBLR boards are reused.</a:t>
            </a:r>
          </a:p>
          <a:p>
            <a:r>
              <a:rPr lang="en-US" dirty="0" smtClean="0"/>
              <a:t>OTIS TDC replaced by FPGA TDC.</a:t>
            </a:r>
          </a:p>
          <a:p>
            <a:r>
              <a:rPr lang="en-US" dirty="0" smtClean="0"/>
              <a:t>1GOL replaced by 8 GBT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7806-8BED-434E-B300-548C03711A79}" type="slidenum">
              <a:rPr lang="en-US" altLang="en-US" smtClean="0"/>
              <a:pPr/>
              <a:t>15</a:t>
            </a:fld>
            <a:endParaRPr lang="en-US" altLang="en-US"/>
          </a:p>
        </p:txBody>
      </p:sp>
      <p:grpSp>
        <p:nvGrpSpPr>
          <p:cNvPr id="90" name="Group 89"/>
          <p:cNvGrpSpPr/>
          <p:nvPr/>
        </p:nvGrpSpPr>
        <p:grpSpPr>
          <a:xfrm>
            <a:off x="4604735" y="2069814"/>
            <a:ext cx="4255523" cy="2767904"/>
            <a:chOff x="4604735" y="2069814"/>
            <a:chExt cx="4255523" cy="2767904"/>
          </a:xfrm>
        </p:grpSpPr>
        <p:sp>
          <p:nvSpPr>
            <p:cNvPr id="10" name="Rectangle 39"/>
            <p:cNvSpPr>
              <a:spLocks noChangeArrowheads="1"/>
            </p:cNvSpPr>
            <p:nvPr/>
          </p:nvSpPr>
          <p:spPr bwMode="auto">
            <a:xfrm>
              <a:off x="4613747" y="2304455"/>
              <a:ext cx="4240590" cy="1087170"/>
            </a:xfrm>
            <a:prstGeom prst="rect">
              <a:avLst/>
            </a:prstGeom>
            <a:solidFill>
              <a:srgbClr val="CCFFFF"/>
            </a:solidFill>
            <a:ln w="19050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21" name="Text Box 74"/>
            <p:cNvSpPr txBox="1">
              <a:spLocks noChangeArrowheads="1"/>
            </p:cNvSpPr>
            <p:nvPr/>
          </p:nvSpPr>
          <p:spPr bwMode="auto">
            <a:xfrm>
              <a:off x="4700585" y="2880003"/>
              <a:ext cx="752130" cy="400110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000" b="1" dirty="0"/>
                <a:t>2 x GBTX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000" b="1" dirty="0" smtClean="0"/>
                <a:t>6.4 </a:t>
              </a:r>
              <a:r>
                <a:rPr lang="en-US" sz="1000" b="1" dirty="0" err="1"/>
                <a:t>Gb</a:t>
              </a:r>
              <a:r>
                <a:rPr lang="en-US" sz="1000" b="1" dirty="0"/>
                <a:t>/s</a:t>
              </a:r>
            </a:p>
          </p:txBody>
        </p:sp>
        <p:sp>
          <p:nvSpPr>
            <p:cNvPr id="24" name="Text Box 16"/>
            <p:cNvSpPr txBox="1">
              <a:spLocks noChangeArrowheads="1"/>
            </p:cNvSpPr>
            <p:nvPr/>
          </p:nvSpPr>
          <p:spPr bwMode="auto">
            <a:xfrm>
              <a:off x="6135908" y="2366851"/>
              <a:ext cx="1248722" cy="253517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000" b="1" dirty="0"/>
                <a:t>8 </a:t>
              </a:r>
              <a:r>
                <a:rPr lang="en-US" sz="1000" b="1" dirty="0" smtClean="0"/>
                <a:t>Fibers (25 </a:t>
              </a:r>
              <a:r>
                <a:rPr lang="en-US" sz="1000" b="1" dirty="0" err="1" smtClean="0"/>
                <a:t>Gb</a:t>
              </a:r>
              <a:r>
                <a:rPr lang="en-US" sz="1000" b="1" dirty="0" smtClean="0"/>
                <a:t>/s)</a:t>
              </a:r>
              <a:endParaRPr lang="en-US" sz="1000" b="1" dirty="0"/>
            </a:p>
          </p:txBody>
        </p:sp>
        <p:sp>
          <p:nvSpPr>
            <p:cNvPr id="85" name="Text Box 74"/>
            <p:cNvSpPr txBox="1">
              <a:spLocks noChangeArrowheads="1"/>
            </p:cNvSpPr>
            <p:nvPr/>
          </p:nvSpPr>
          <p:spPr bwMode="auto">
            <a:xfrm>
              <a:off x="5807088" y="2894342"/>
              <a:ext cx="752130" cy="400110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000" b="1" dirty="0"/>
                <a:t>2 x GBTX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000" b="1" dirty="0" smtClean="0"/>
                <a:t>6.4 </a:t>
              </a:r>
              <a:r>
                <a:rPr lang="en-US" sz="1000" b="1" dirty="0" err="1"/>
                <a:t>Gb</a:t>
              </a:r>
              <a:r>
                <a:rPr lang="en-US" sz="1000" b="1" dirty="0"/>
                <a:t>/s</a:t>
              </a:r>
            </a:p>
          </p:txBody>
        </p:sp>
        <p:sp>
          <p:nvSpPr>
            <p:cNvPr id="86" name="Text Box 74"/>
            <p:cNvSpPr txBox="1">
              <a:spLocks noChangeArrowheads="1"/>
            </p:cNvSpPr>
            <p:nvPr/>
          </p:nvSpPr>
          <p:spPr bwMode="auto">
            <a:xfrm>
              <a:off x="6870152" y="2885217"/>
              <a:ext cx="752130" cy="400110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000" b="1" dirty="0"/>
                <a:t>2 x GBTX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000" b="1" dirty="0" smtClean="0"/>
                <a:t>6.4 </a:t>
              </a:r>
              <a:r>
                <a:rPr lang="en-US" sz="1000" b="1" dirty="0" err="1"/>
                <a:t>Gb</a:t>
              </a:r>
              <a:r>
                <a:rPr lang="en-US" sz="1000" b="1" dirty="0"/>
                <a:t>/s</a:t>
              </a:r>
            </a:p>
          </p:txBody>
        </p:sp>
        <p:sp>
          <p:nvSpPr>
            <p:cNvPr id="87" name="Text Box 74"/>
            <p:cNvSpPr txBox="1">
              <a:spLocks noChangeArrowheads="1"/>
            </p:cNvSpPr>
            <p:nvPr/>
          </p:nvSpPr>
          <p:spPr bwMode="auto">
            <a:xfrm>
              <a:off x="7941662" y="2885217"/>
              <a:ext cx="752130" cy="400110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000" b="1" dirty="0"/>
                <a:t>2 x GBTX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000" b="1" dirty="0" smtClean="0"/>
                <a:t>6.4 </a:t>
              </a:r>
              <a:r>
                <a:rPr lang="en-US" sz="1000" b="1" dirty="0" err="1"/>
                <a:t>Gb</a:t>
              </a:r>
              <a:r>
                <a:rPr lang="en-US" sz="1000" b="1" dirty="0"/>
                <a:t>/s</a:t>
              </a:r>
            </a:p>
          </p:txBody>
        </p:sp>
        <p:sp>
          <p:nvSpPr>
            <p:cNvPr id="18" name="Line 79"/>
            <p:cNvSpPr>
              <a:spLocks noChangeShapeType="1"/>
            </p:cNvSpPr>
            <p:nvPr/>
          </p:nvSpPr>
          <p:spPr bwMode="auto">
            <a:xfrm flipV="1">
              <a:off x="6730043" y="2069814"/>
              <a:ext cx="2991" cy="307776"/>
            </a:xfrm>
            <a:prstGeom prst="line">
              <a:avLst/>
            </a:prstGeom>
            <a:noFill/>
            <a:ln w="28575">
              <a:solidFill>
                <a:srgbClr val="FF9966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 anchorCtr="1"/>
            <a:lstStyle/>
            <a:p>
              <a:endParaRPr lang="fr-FR"/>
            </a:p>
          </p:txBody>
        </p:sp>
        <p:sp>
          <p:nvSpPr>
            <p:cNvPr id="19" name="Line 80"/>
            <p:cNvSpPr>
              <a:spLocks noChangeShapeType="1"/>
            </p:cNvSpPr>
            <p:nvPr/>
          </p:nvSpPr>
          <p:spPr bwMode="auto">
            <a:xfrm flipV="1">
              <a:off x="8352582" y="2703342"/>
              <a:ext cx="2199" cy="172247"/>
            </a:xfrm>
            <a:prstGeom prst="line">
              <a:avLst/>
            </a:prstGeom>
            <a:noFill/>
            <a:ln w="28575">
              <a:solidFill>
                <a:srgbClr val="FF9966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 anchorCtr="1"/>
            <a:lstStyle/>
            <a:p>
              <a:endParaRPr lang="fr-FR"/>
            </a:p>
          </p:txBody>
        </p:sp>
        <p:sp>
          <p:nvSpPr>
            <p:cNvPr id="25" name="Line 82"/>
            <p:cNvSpPr>
              <a:spLocks noChangeShapeType="1"/>
            </p:cNvSpPr>
            <p:nvPr/>
          </p:nvSpPr>
          <p:spPr bwMode="auto">
            <a:xfrm flipV="1">
              <a:off x="5075091" y="2718985"/>
              <a:ext cx="3279691" cy="1"/>
            </a:xfrm>
            <a:prstGeom prst="line">
              <a:avLst/>
            </a:prstGeom>
            <a:noFill/>
            <a:ln w="28575">
              <a:solidFill>
                <a:srgbClr val="FF9966"/>
              </a:solidFill>
              <a:round/>
              <a:headEnd/>
              <a:tailEnd/>
            </a:ln>
          </p:spPr>
          <p:txBody>
            <a:bodyPr lIns="90000" tIns="46800" rIns="90000" bIns="46800" anchor="ctr" anchorCtr="1"/>
            <a:lstStyle/>
            <a:p>
              <a:endParaRPr lang="fr-FR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4604735" y="3313410"/>
              <a:ext cx="1005999" cy="1524308"/>
              <a:chOff x="607034" y="1486968"/>
              <a:chExt cx="1187450" cy="1665495"/>
            </a:xfrm>
          </p:grpSpPr>
          <p:cxnSp>
            <p:nvCxnSpPr>
              <p:cNvPr id="8" name="AutoShape 72"/>
              <p:cNvCxnSpPr>
                <a:cxnSpLocks noChangeShapeType="1"/>
                <a:stCxn id="50" idx="0"/>
              </p:cNvCxnSpPr>
              <p:nvPr/>
            </p:nvCxnSpPr>
            <p:spPr bwMode="auto">
              <a:xfrm rot="16200000" flipV="1">
                <a:off x="471130" y="2203704"/>
                <a:ext cx="1449595" cy="16123"/>
              </a:xfrm>
              <a:prstGeom prst="straightConnector1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48" name="Rectangle 37"/>
              <p:cNvSpPr>
                <a:spLocks noChangeArrowheads="1"/>
              </p:cNvSpPr>
              <p:nvPr/>
            </p:nvSpPr>
            <p:spPr bwMode="auto">
              <a:xfrm>
                <a:off x="607034" y="1686772"/>
                <a:ext cx="1187450" cy="1098550"/>
              </a:xfrm>
              <a:prstGeom prst="rect">
                <a:avLst/>
              </a:prstGeom>
              <a:solidFill>
                <a:srgbClr val="CCFFFF"/>
              </a:solidFill>
              <a:ln w="19050">
                <a:solidFill>
                  <a:srgbClr val="80008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50" name="Text Box 44"/>
              <p:cNvSpPr txBox="1">
                <a:spLocks noChangeArrowheads="1"/>
              </p:cNvSpPr>
              <p:nvPr/>
            </p:nvSpPr>
            <p:spPr bwMode="auto">
              <a:xfrm>
                <a:off x="741231" y="2936563"/>
                <a:ext cx="925513" cy="215900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800" b="1" dirty="0"/>
                  <a:t>2 x ASDBLR</a:t>
                </a:r>
              </a:p>
            </p:txBody>
          </p:sp>
          <p:sp>
            <p:nvSpPr>
              <p:cNvPr id="51" name="Text Box 46"/>
              <p:cNvSpPr txBox="1">
                <a:spLocks noChangeArrowheads="1"/>
              </p:cNvSpPr>
              <p:nvPr/>
            </p:nvSpPr>
            <p:spPr bwMode="auto">
              <a:xfrm>
                <a:off x="709613" y="1797051"/>
                <a:ext cx="957263" cy="201770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LVDS Drivers</a:t>
                </a:r>
              </a:p>
            </p:txBody>
          </p:sp>
          <p:sp>
            <p:nvSpPr>
              <p:cNvPr id="26" name="Text Box 48"/>
              <p:cNvSpPr txBox="1">
                <a:spLocks noChangeArrowheads="1"/>
              </p:cNvSpPr>
              <p:nvPr/>
            </p:nvSpPr>
            <p:spPr bwMode="auto">
              <a:xfrm>
                <a:off x="1198251" y="2152813"/>
                <a:ext cx="485271" cy="403541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600" b="1" dirty="0" smtClean="0"/>
                  <a:t>FPGATDC 16ch</a:t>
                </a:r>
                <a:endParaRPr lang="en-US" sz="600" b="1" dirty="0"/>
              </a:p>
            </p:txBody>
          </p:sp>
          <p:sp>
            <p:nvSpPr>
              <p:cNvPr id="55" name="Text Box 48"/>
              <p:cNvSpPr txBox="1">
                <a:spLocks noChangeArrowheads="1"/>
              </p:cNvSpPr>
              <p:nvPr/>
            </p:nvSpPr>
            <p:spPr bwMode="auto">
              <a:xfrm>
                <a:off x="709717" y="2151389"/>
                <a:ext cx="485271" cy="403541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FPGATDC 16ch</a:t>
                </a: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5711238" y="3313410"/>
              <a:ext cx="1005999" cy="1523005"/>
              <a:chOff x="607034" y="1488392"/>
              <a:chExt cx="1187450" cy="1664071"/>
            </a:xfrm>
          </p:grpSpPr>
          <p:cxnSp>
            <p:nvCxnSpPr>
              <p:cNvPr id="64" name="AutoShape 72"/>
              <p:cNvCxnSpPr>
                <a:cxnSpLocks noChangeShapeType="1"/>
                <a:stCxn id="66" idx="0"/>
              </p:cNvCxnSpPr>
              <p:nvPr/>
            </p:nvCxnSpPr>
            <p:spPr bwMode="auto">
              <a:xfrm rot="16200000" flipV="1">
                <a:off x="472553" y="2205127"/>
                <a:ext cx="1448171" cy="14701"/>
              </a:xfrm>
              <a:prstGeom prst="straightConnector1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65" name="Rectangle 37"/>
              <p:cNvSpPr>
                <a:spLocks noChangeArrowheads="1"/>
              </p:cNvSpPr>
              <p:nvPr/>
            </p:nvSpPr>
            <p:spPr bwMode="auto">
              <a:xfrm>
                <a:off x="607034" y="1686772"/>
                <a:ext cx="1187450" cy="1098550"/>
              </a:xfrm>
              <a:prstGeom prst="rect">
                <a:avLst/>
              </a:prstGeom>
              <a:solidFill>
                <a:srgbClr val="CCFFFF"/>
              </a:solidFill>
              <a:ln w="19050">
                <a:solidFill>
                  <a:srgbClr val="80008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66" name="Text Box 44"/>
              <p:cNvSpPr txBox="1">
                <a:spLocks noChangeArrowheads="1"/>
              </p:cNvSpPr>
              <p:nvPr/>
            </p:nvSpPr>
            <p:spPr bwMode="auto">
              <a:xfrm>
                <a:off x="741231" y="2936563"/>
                <a:ext cx="925513" cy="215900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800" b="1" dirty="0"/>
                  <a:t>2 x ASDBLR</a:t>
                </a:r>
              </a:p>
            </p:txBody>
          </p:sp>
          <p:sp>
            <p:nvSpPr>
              <p:cNvPr id="67" name="Text Box 46"/>
              <p:cNvSpPr txBox="1">
                <a:spLocks noChangeArrowheads="1"/>
              </p:cNvSpPr>
              <p:nvPr/>
            </p:nvSpPr>
            <p:spPr bwMode="auto">
              <a:xfrm>
                <a:off x="709613" y="1797050"/>
                <a:ext cx="957263" cy="201770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LVDS Drivers</a:t>
                </a:r>
              </a:p>
            </p:txBody>
          </p:sp>
          <p:sp>
            <p:nvSpPr>
              <p:cNvPr id="68" name="Text Box 48"/>
              <p:cNvSpPr txBox="1">
                <a:spLocks noChangeArrowheads="1"/>
              </p:cNvSpPr>
              <p:nvPr/>
            </p:nvSpPr>
            <p:spPr bwMode="auto">
              <a:xfrm>
                <a:off x="1198251" y="2152813"/>
                <a:ext cx="485271" cy="403541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FPGATDC 16ch</a:t>
                </a:r>
              </a:p>
            </p:txBody>
          </p:sp>
          <p:sp>
            <p:nvSpPr>
              <p:cNvPr id="69" name="Text Box 48"/>
              <p:cNvSpPr txBox="1">
                <a:spLocks noChangeArrowheads="1"/>
              </p:cNvSpPr>
              <p:nvPr/>
            </p:nvSpPr>
            <p:spPr bwMode="auto">
              <a:xfrm>
                <a:off x="709717" y="2151389"/>
                <a:ext cx="485271" cy="403541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FPGATDC 16ch</a:t>
                </a: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6789989" y="3313410"/>
              <a:ext cx="1005999" cy="1523004"/>
              <a:chOff x="607034" y="1488393"/>
              <a:chExt cx="1187450" cy="1664070"/>
            </a:xfrm>
          </p:grpSpPr>
          <p:cxnSp>
            <p:nvCxnSpPr>
              <p:cNvPr id="71" name="AutoShape 72"/>
              <p:cNvCxnSpPr>
                <a:cxnSpLocks noChangeShapeType="1"/>
                <a:stCxn id="73" idx="0"/>
              </p:cNvCxnSpPr>
              <p:nvPr/>
            </p:nvCxnSpPr>
            <p:spPr bwMode="auto">
              <a:xfrm rot="16200000" flipV="1">
                <a:off x="468281" y="2200856"/>
                <a:ext cx="1448170" cy="23244"/>
              </a:xfrm>
              <a:prstGeom prst="straightConnector1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72" name="Rectangle 37"/>
              <p:cNvSpPr>
                <a:spLocks noChangeArrowheads="1"/>
              </p:cNvSpPr>
              <p:nvPr/>
            </p:nvSpPr>
            <p:spPr bwMode="auto">
              <a:xfrm>
                <a:off x="607034" y="1686772"/>
                <a:ext cx="1187450" cy="1098550"/>
              </a:xfrm>
              <a:prstGeom prst="rect">
                <a:avLst/>
              </a:prstGeom>
              <a:solidFill>
                <a:srgbClr val="CCFFFF"/>
              </a:solidFill>
              <a:ln w="19050">
                <a:solidFill>
                  <a:srgbClr val="80008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73" name="Text Box 44"/>
              <p:cNvSpPr txBox="1">
                <a:spLocks noChangeArrowheads="1"/>
              </p:cNvSpPr>
              <p:nvPr/>
            </p:nvSpPr>
            <p:spPr bwMode="auto">
              <a:xfrm>
                <a:off x="741231" y="2936563"/>
                <a:ext cx="925513" cy="215900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800" b="1" dirty="0"/>
                  <a:t>2 x ASDBLR</a:t>
                </a:r>
              </a:p>
            </p:txBody>
          </p:sp>
          <p:sp>
            <p:nvSpPr>
              <p:cNvPr id="74" name="Text Box 46"/>
              <p:cNvSpPr txBox="1">
                <a:spLocks noChangeArrowheads="1"/>
              </p:cNvSpPr>
              <p:nvPr/>
            </p:nvSpPr>
            <p:spPr bwMode="auto">
              <a:xfrm>
                <a:off x="709613" y="1797051"/>
                <a:ext cx="957263" cy="201770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LVDS Drivers</a:t>
                </a:r>
              </a:p>
            </p:txBody>
          </p:sp>
          <p:sp>
            <p:nvSpPr>
              <p:cNvPr id="75" name="Text Box 48"/>
              <p:cNvSpPr txBox="1">
                <a:spLocks noChangeArrowheads="1"/>
              </p:cNvSpPr>
              <p:nvPr/>
            </p:nvSpPr>
            <p:spPr bwMode="auto">
              <a:xfrm>
                <a:off x="1198251" y="2152813"/>
                <a:ext cx="485271" cy="403541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FPGATDC 16ch</a:t>
                </a:r>
              </a:p>
            </p:txBody>
          </p:sp>
          <p:sp>
            <p:nvSpPr>
              <p:cNvPr id="76" name="Text Box 48"/>
              <p:cNvSpPr txBox="1">
                <a:spLocks noChangeArrowheads="1"/>
              </p:cNvSpPr>
              <p:nvPr/>
            </p:nvSpPr>
            <p:spPr bwMode="auto">
              <a:xfrm>
                <a:off x="709717" y="2151389"/>
                <a:ext cx="485271" cy="403541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FPGATDC 16ch</a:t>
                </a: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7854259" y="3313410"/>
              <a:ext cx="1005999" cy="1523005"/>
              <a:chOff x="607034" y="1488392"/>
              <a:chExt cx="1187450" cy="1664071"/>
            </a:xfrm>
          </p:grpSpPr>
          <p:cxnSp>
            <p:nvCxnSpPr>
              <p:cNvPr id="78" name="AutoShape 72"/>
              <p:cNvCxnSpPr>
                <a:cxnSpLocks noChangeShapeType="1"/>
                <a:stCxn id="80" idx="0"/>
              </p:cNvCxnSpPr>
              <p:nvPr/>
            </p:nvCxnSpPr>
            <p:spPr bwMode="auto">
              <a:xfrm rot="16200000" flipV="1">
                <a:off x="472554" y="2205128"/>
                <a:ext cx="1448171" cy="14699"/>
              </a:xfrm>
              <a:prstGeom prst="straightConnector1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79" name="Rectangle 37"/>
              <p:cNvSpPr>
                <a:spLocks noChangeArrowheads="1"/>
              </p:cNvSpPr>
              <p:nvPr/>
            </p:nvSpPr>
            <p:spPr bwMode="auto">
              <a:xfrm>
                <a:off x="607034" y="1686772"/>
                <a:ext cx="1187450" cy="1098550"/>
              </a:xfrm>
              <a:prstGeom prst="rect">
                <a:avLst/>
              </a:prstGeom>
              <a:solidFill>
                <a:srgbClr val="CCFFFF"/>
              </a:solidFill>
              <a:ln w="19050">
                <a:solidFill>
                  <a:srgbClr val="80008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80" name="Text Box 44"/>
              <p:cNvSpPr txBox="1">
                <a:spLocks noChangeArrowheads="1"/>
              </p:cNvSpPr>
              <p:nvPr/>
            </p:nvSpPr>
            <p:spPr bwMode="auto">
              <a:xfrm>
                <a:off x="741231" y="2936563"/>
                <a:ext cx="925513" cy="215900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800" b="1" dirty="0"/>
                  <a:t>2 x ASDBLR</a:t>
                </a:r>
              </a:p>
            </p:txBody>
          </p:sp>
          <p:sp>
            <p:nvSpPr>
              <p:cNvPr id="81" name="Text Box 46"/>
              <p:cNvSpPr txBox="1">
                <a:spLocks noChangeArrowheads="1"/>
              </p:cNvSpPr>
              <p:nvPr/>
            </p:nvSpPr>
            <p:spPr bwMode="auto">
              <a:xfrm>
                <a:off x="709613" y="1797050"/>
                <a:ext cx="957263" cy="201770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LVDS Drivers</a:t>
                </a:r>
              </a:p>
            </p:txBody>
          </p:sp>
          <p:sp>
            <p:nvSpPr>
              <p:cNvPr id="82" name="Text Box 48"/>
              <p:cNvSpPr txBox="1">
                <a:spLocks noChangeArrowheads="1"/>
              </p:cNvSpPr>
              <p:nvPr/>
            </p:nvSpPr>
            <p:spPr bwMode="auto">
              <a:xfrm>
                <a:off x="1198251" y="2152813"/>
                <a:ext cx="485271" cy="403541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FPGATDC 16ch</a:t>
                </a:r>
              </a:p>
            </p:txBody>
          </p:sp>
          <p:sp>
            <p:nvSpPr>
              <p:cNvPr id="83" name="Text Box 48"/>
              <p:cNvSpPr txBox="1">
                <a:spLocks noChangeArrowheads="1"/>
              </p:cNvSpPr>
              <p:nvPr/>
            </p:nvSpPr>
            <p:spPr bwMode="auto">
              <a:xfrm>
                <a:off x="709717" y="2151389"/>
                <a:ext cx="485271" cy="403541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600" b="1" dirty="0"/>
                  <a:t>FPGATDC 16ch</a:t>
                </a:r>
              </a:p>
            </p:txBody>
          </p:sp>
        </p:grpSp>
        <p:sp>
          <p:nvSpPr>
            <p:cNvPr id="101" name="Line 80"/>
            <p:cNvSpPr>
              <a:spLocks noChangeShapeType="1"/>
            </p:cNvSpPr>
            <p:nvPr/>
          </p:nvSpPr>
          <p:spPr bwMode="auto">
            <a:xfrm flipV="1">
              <a:off x="5078926" y="2702040"/>
              <a:ext cx="2199" cy="172247"/>
            </a:xfrm>
            <a:prstGeom prst="line">
              <a:avLst/>
            </a:prstGeom>
            <a:noFill/>
            <a:ln w="28575">
              <a:solidFill>
                <a:srgbClr val="FF9966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 anchorCtr="1"/>
            <a:lstStyle/>
            <a:p>
              <a:endParaRPr lang="fr-FR"/>
            </a:p>
          </p:txBody>
        </p:sp>
        <p:sp>
          <p:nvSpPr>
            <p:cNvPr id="102" name="Line 80"/>
            <p:cNvSpPr>
              <a:spLocks noChangeShapeType="1"/>
            </p:cNvSpPr>
            <p:nvPr/>
          </p:nvSpPr>
          <p:spPr bwMode="auto">
            <a:xfrm flipV="1">
              <a:off x="7221946" y="2694217"/>
              <a:ext cx="2199" cy="172247"/>
            </a:xfrm>
            <a:prstGeom prst="line">
              <a:avLst/>
            </a:prstGeom>
            <a:noFill/>
            <a:ln w="28575">
              <a:solidFill>
                <a:srgbClr val="FF9966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 anchorCtr="1"/>
            <a:lstStyle/>
            <a:p>
              <a:endParaRPr lang="fr-FR"/>
            </a:p>
          </p:txBody>
        </p:sp>
        <p:sp>
          <p:nvSpPr>
            <p:cNvPr id="103" name="Line 80"/>
            <p:cNvSpPr>
              <a:spLocks noChangeShapeType="1"/>
            </p:cNvSpPr>
            <p:nvPr/>
          </p:nvSpPr>
          <p:spPr bwMode="auto">
            <a:xfrm flipV="1">
              <a:off x="6164916" y="2717681"/>
              <a:ext cx="2199" cy="172247"/>
            </a:xfrm>
            <a:prstGeom prst="line">
              <a:avLst/>
            </a:prstGeom>
            <a:noFill/>
            <a:ln w="28575">
              <a:solidFill>
                <a:srgbClr val="FF9966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 anchorCtr="1"/>
            <a:lstStyle/>
            <a:p>
              <a:endParaRPr lang="fr-FR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160637" y="2195738"/>
            <a:ext cx="4165007" cy="3144580"/>
            <a:chOff x="205097" y="1886357"/>
            <a:chExt cx="4165007" cy="314458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097" y="1886357"/>
              <a:ext cx="4165007" cy="314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" name="Rectangle 105"/>
            <p:cNvSpPr/>
            <p:nvPr/>
          </p:nvSpPr>
          <p:spPr>
            <a:xfrm>
              <a:off x="299103" y="4119073"/>
              <a:ext cx="922946" cy="811850"/>
            </a:xfrm>
            <a:prstGeom prst="rect">
              <a:avLst/>
            </a:prstGeom>
            <a:noFill/>
            <a:ln w="50800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323174" y="4119073"/>
              <a:ext cx="922946" cy="811850"/>
            </a:xfrm>
            <a:prstGeom prst="rect">
              <a:avLst/>
            </a:prstGeom>
            <a:noFill/>
            <a:ln w="50800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347245" y="4119073"/>
              <a:ext cx="922946" cy="811850"/>
            </a:xfrm>
            <a:prstGeom prst="rect">
              <a:avLst/>
            </a:prstGeom>
            <a:noFill/>
            <a:ln w="50800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371316" y="4119073"/>
              <a:ext cx="922946" cy="811850"/>
            </a:xfrm>
            <a:prstGeom prst="rect">
              <a:avLst/>
            </a:prstGeom>
            <a:noFill/>
            <a:ln w="50800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 113"/>
            <p:cNvSpPr/>
            <p:nvPr/>
          </p:nvSpPr>
          <p:spPr>
            <a:xfrm>
              <a:off x="2375730" y="3076486"/>
              <a:ext cx="1871529" cy="999858"/>
            </a:xfrm>
            <a:custGeom>
              <a:avLst/>
              <a:gdLst>
                <a:gd name="connsiteX0" fmla="*/ 0 w 1871529"/>
                <a:gd name="connsiteY0" fmla="*/ 0 h 999858"/>
                <a:gd name="connsiteX1" fmla="*/ 8546 w 1871529"/>
                <a:gd name="connsiteY1" fmla="*/ 999858 h 999858"/>
                <a:gd name="connsiteX2" fmla="*/ 1871529 w 1871529"/>
                <a:gd name="connsiteY2" fmla="*/ 999858 h 999858"/>
                <a:gd name="connsiteX3" fmla="*/ 1871529 w 1871529"/>
                <a:gd name="connsiteY3" fmla="*/ 794758 h 999858"/>
                <a:gd name="connsiteX4" fmla="*/ 854580 w 1871529"/>
                <a:gd name="connsiteY4" fmla="*/ 17091 h 999858"/>
                <a:gd name="connsiteX5" fmla="*/ 0 w 1871529"/>
                <a:gd name="connsiteY5" fmla="*/ 0 h 999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1529" h="999858">
                  <a:moveTo>
                    <a:pt x="0" y="0"/>
                  </a:moveTo>
                  <a:cubicBezTo>
                    <a:pt x="2849" y="333286"/>
                    <a:pt x="5697" y="666572"/>
                    <a:pt x="8546" y="999858"/>
                  </a:cubicBezTo>
                  <a:lnTo>
                    <a:pt x="1871529" y="999858"/>
                  </a:lnTo>
                  <a:lnTo>
                    <a:pt x="1871529" y="794758"/>
                  </a:lnTo>
                  <a:lnTo>
                    <a:pt x="854580" y="1709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 114"/>
            <p:cNvSpPr/>
            <p:nvPr/>
          </p:nvSpPr>
          <p:spPr>
            <a:xfrm flipH="1">
              <a:off x="357500" y="3075063"/>
              <a:ext cx="1871529" cy="999858"/>
            </a:xfrm>
            <a:custGeom>
              <a:avLst/>
              <a:gdLst>
                <a:gd name="connsiteX0" fmla="*/ 0 w 1871529"/>
                <a:gd name="connsiteY0" fmla="*/ 0 h 999858"/>
                <a:gd name="connsiteX1" fmla="*/ 8546 w 1871529"/>
                <a:gd name="connsiteY1" fmla="*/ 999858 h 999858"/>
                <a:gd name="connsiteX2" fmla="*/ 1871529 w 1871529"/>
                <a:gd name="connsiteY2" fmla="*/ 999858 h 999858"/>
                <a:gd name="connsiteX3" fmla="*/ 1871529 w 1871529"/>
                <a:gd name="connsiteY3" fmla="*/ 794758 h 999858"/>
                <a:gd name="connsiteX4" fmla="*/ 854580 w 1871529"/>
                <a:gd name="connsiteY4" fmla="*/ 17091 h 999858"/>
                <a:gd name="connsiteX5" fmla="*/ 0 w 1871529"/>
                <a:gd name="connsiteY5" fmla="*/ 0 h 999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1529" h="999858">
                  <a:moveTo>
                    <a:pt x="0" y="0"/>
                  </a:moveTo>
                  <a:cubicBezTo>
                    <a:pt x="2849" y="333286"/>
                    <a:pt x="5697" y="666572"/>
                    <a:pt x="8546" y="999858"/>
                  </a:cubicBezTo>
                  <a:lnTo>
                    <a:pt x="1871529" y="999858"/>
                  </a:lnTo>
                  <a:lnTo>
                    <a:pt x="1871529" y="794758"/>
                  </a:lnTo>
                  <a:lnTo>
                    <a:pt x="854580" y="1709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1375873" y="2008262"/>
              <a:ext cx="1880075" cy="1392964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82012" y="4456632"/>
              <a:ext cx="905854" cy="246221"/>
            </a:xfrm>
            <a:prstGeom prst="rect">
              <a:avLst/>
            </a:prstGeom>
            <a:gradFill>
              <a:gsLst>
                <a:gs pos="0">
                  <a:srgbClr val="00FF00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2xASDBLR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062529" y="3566444"/>
              <a:ext cx="1141659" cy="338554"/>
            </a:xfrm>
            <a:prstGeom prst="rect">
              <a:avLst/>
            </a:prstGeom>
            <a:gradFill>
              <a:gsLst>
                <a:gs pos="0">
                  <a:srgbClr val="03D4A8">
                    <a:alpha val="0"/>
                  </a:srgbClr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OTIS TDC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537377" y="2503917"/>
              <a:ext cx="1679755" cy="584775"/>
            </a:xfrm>
            <a:prstGeom prst="rect">
              <a:avLst/>
            </a:pr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GOL (1.6 </a:t>
              </a:r>
              <a:r>
                <a:rPr lang="en-US" sz="1600" b="1" dirty="0" err="1" smtClean="0">
                  <a:solidFill>
                    <a:schemeClr val="bg1"/>
                  </a:solidFill>
                </a:rPr>
                <a:t>Gb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/s) </a:t>
              </a:r>
              <a:endParaRPr lang="en-US" sz="16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600" b="1" dirty="0" err="1" smtClean="0">
                  <a:solidFill>
                    <a:schemeClr val="bg1"/>
                  </a:solidFill>
                </a:rPr>
                <a:t>opical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 board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419886" y="3565020"/>
              <a:ext cx="1141659" cy="338554"/>
            </a:xfrm>
            <a:prstGeom prst="rect">
              <a:avLst/>
            </a:prstGeom>
            <a:gradFill>
              <a:gsLst>
                <a:gs pos="0">
                  <a:srgbClr val="03D4A8">
                    <a:alpha val="0"/>
                  </a:srgbClr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OTIS TDC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314629" y="4456632"/>
              <a:ext cx="905854" cy="246221"/>
            </a:xfrm>
            <a:prstGeom prst="rect">
              <a:avLst/>
            </a:prstGeom>
            <a:gradFill>
              <a:gsLst>
                <a:gs pos="0">
                  <a:srgbClr val="00FF00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2xASDBLR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338700" y="4456632"/>
              <a:ext cx="905854" cy="246221"/>
            </a:xfrm>
            <a:prstGeom prst="rect">
              <a:avLst/>
            </a:prstGeom>
            <a:gradFill>
              <a:gsLst>
                <a:gs pos="0">
                  <a:srgbClr val="00FF00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2xASDBLR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362771" y="4456632"/>
              <a:ext cx="938690" cy="246221"/>
            </a:xfrm>
            <a:prstGeom prst="rect">
              <a:avLst/>
            </a:prstGeom>
            <a:gradFill>
              <a:gsLst>
                <a:gs pos="0">
                  <a:srgbClr val="00FF00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2xASDBLR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1254501" y="1437078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FE boards (432)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4833764" y="1444199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Upgrade</a:t>
            </a:r>
            <a:endParaRPr lang="en-US" dirty="0"/>
          </a:p>
        </p:txBody>
      </p:sp>
      <p:sp>
        <p:nvSpPr>
          <p:cNvPr id="89" name="Right Arrow 88"/>
          <p:cNvSpPr/>
          <p:nvPr/>
        </p:nvSpPr>
        <p:spPr>
          <a:xfrm>
            <a:off x="4226011" y="1495168"/>
            <a:ext cx="420130" cy="296562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943994" y="3172119"/>
            <a:ext cx="4200006" cy="2997614"/>
            <a:chOff x="4660722" y="3368022"/>
            <a:chExt cx="4200006" cy="2997614"/>
          </a:xfrm>
        </p:grpSpPr>
        <p:pic>
          <p:nvPicPr>
            <p:cNvPr id="94" name="Picture 15" descr="DNL_plot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60722" y="3368022"/>
              <a:ext cx="4200006" cy="2967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249641" y="5081655"/>
              <a:ext cx="2759282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+mj-lt"/>
                </a:rPr>
                <a:t>Differential non-linearity ~0.2 bin</a:t>
              </a:r>
            </a:p>
            <a:p>
              <a:r>
                <a:rPr lang="en-US" sz="1400" b="1" kern="0" dirty="0" smtClean="0">
                  <a:latin typeface="+mj-lt"/>
                </a:rPr>
                <a:t> bin size ~ 1.57 ns</a:t>
              </a:r>
            </a:p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93712" y="6088637"/>
              <a:ext cx="13837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+mj-lt"/>
                </a:rPr>
                <a:t>TDC count bin</a:t>
              </a:r>
              <a:endParaRPr lang="en-US" sz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Tracker upgrade.</a:t>
            </a:r>
            <a:endParaRPr lang="en-US" dirty="0"/>
          </a:p>
        </p:txBody>
      </p:sp>
      <p:sp>
        <p:nvSpPr>
          <p:cNvPr id="88" name="Content Placeholder 87"/>
          <p:cNvSpPr>
            <a:spLocks noGrp="1"/>
          </p:cNvSpPr>
          <p:nvPr>
            <p:ph idx="1"/>
          </p:nvPr>
        </p:nvSpPr>
        <p:spPr>
          <a:xfrm>
            <a:off x="457200" y="1390650"/>
            <a:ext cx="7678396" cy="222422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All logic is implemented  </a:t>
            </a:r>
            <a:r>
              <a:rPr lang="en-US" dirty="0" smtClean="0"/>
              <a:t>in  ACTEL Proasic3E FPGA for radiation tolerance .</a:t>
            </a:r>
          </a:p>
          <a:p>
            <a:pPr lvl="1"/>
            <a:r>
              <a:rPr lang="en-US" dirty="0" smtClean="0"/>
              <a:t> 16 Channel 4 bit TDC </a:t>
            </a:r>
            <a:r>
              <a:rPr lang="en-US" dirty="0" smtClean="0">
                <a:sym typeface="Wingdings" pitchFamily="2" charset="2"/>
              </a:rPr>
              <a:t>design finished.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INL and DNL checked.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Good temperature </a:t>
            </a:r>
            <a:r>
              <a:rPr lang="en-US" dirty="0" smtClean="0">
                <a:sym typeface="Wingdings" pitchFamily="2" charset="2"/>
              </a:rPr>
              <a:t>stability checked.</a:t>
            </a:r>
            <a:endParaRPr lang="en-US" dirty="0" smtClean="0"/>
          </a:p>
          <a:p>
            <a:pPr lvl="1"/>
            <a:r>
              <a:rPr lang="en-US" dirty="0" smtClean="0"/>
              <a:t> Zero Suppression and data formatting.</a:t>
            </a:r>
          </a:p>
          <a:p>
            <a:pPr lvl="1"/>
            <a:r>
              <a:rPr lang="en-US" dirty="0" smtClean="0"/>
              <a:t> Output on parallel bus (20 bit @ 160 MHz) to GBT.</a:t>
            </a:r>
          </a:p>
          <a:p>
            <a:pPr lvl="1"/>
            <a:r>
              <a:rPr lang="en-US" dirty="0" smtClean="0"/>
              <a:t> I2C interface for configuration.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7806-8BED-434E-B300-548C03711A79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11" name="Content Placeholder 10" descr="_MG_1866a_12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2254" y="3797828"/>
            <a:ext cx="2832546" cy="2407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301848" y="3445342"/>
            <a:ext cx="1274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Prototyping : 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Tracker upgrade.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0650"/>
            <a:ext cx="4814047" cy="2385284"/>
          </a:xfrm>
        </p:spPr>
        <p:txBody>
          <a:bodyPr/>
          <a:lstStyle/>
          <a:p>
            <a:r>
              <a:rPr lang="en-US" dirty="0" smtClean="0"/>
              <a:t>Option1 : reuse Si strip ladders.</a:t>
            </a:r>
          </a:p>
          <a:p>
            <a:pPr lvl="1"/>
            <a:r>
              <a:rPr lang="en-US" dirty="0" smtClean="0"/>
              <a:t>Need to develop a new </a:t>
            </a:r>
            <a:r>
              <a:rPr lang="en-US" dirty="0" err="1" smtClean="0"/>
              <a:t>rad</a:t>
            </a:r>
            <a:r>
              <a:rPr lang="en-US" dirty="0" smtClean="0"/>
              <a:t>-hard, binary ASIC (</a:t>
            </a:r>
            <a:r>
              <a:rPr lang="en-US" dirty="0" err="1" smtClean="0"/>
              <a:t>cfr</a:t>
            </a:r>
            <a:r>
              <a:rPr lang="en-US" dirty="0" smtClean="0"/>
              <a:t> ATLAS) with 40MHz readout… </a:t>
            </a:r>
            <a:r>
              <a:rPr lang="en-US" dirty="0" smtClean="0"/>
              <a:t>not yet </a:t>
            </a:r>
            <a:r>
              <a:rPr lang="en-US" dirty="0" smtClean="0"/>
              <a:t>started.</a:t>
            </a:r>
          </a:p>
          <a:p>
            <a:r>
              <a:rPr lang="en-US" dirty="0" smtClean="0"/>
              <a:t>Option 2 : Scintillating fibers with </a:t>
            </a:r>
            <a:r>
              <a:rPr lang="en-US" dirty="0" err="1" smtClean="0"/>
              <a:t>SiPM</a:t>
            </a:r>
            <a:r>
              <a:rPr lang="en-US" dirty="0" smtClean="0"/>
              <a:t> readout.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0946" y="1349021"/>
            <a:ext cx="2974658" cy="180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Group 34"/>
          <p:cNvGrpSpPr/>
          <p:nvPr/>
        </p:nvGrpSpPr>
        <p:grpSpPr>
          <a:xfrm>
            <a:off x="651361" y="3628422"/>
            <a:ext cx="4702083" cy="1938646"/>
            <a:chOff x="758937" y="4177063"/>
            <a:chExt cx="4702083" cy="1938646"/>
          </a:xfrm>
        </p:grpSpPr>
        <p:grpSp>
          <p:nvGrpSpPr>
            <p:cNvPr id="30" name="Group 29"/>
            <p:cNvGrpSpPr/>
            <p:nvPr/>
          </p:nvGrpSpPr>
          <p:grpSpPr>
            <a:xfrm>
              <a:off x="3436005" y="4177063"/>
              <a:ext cx="2025015" cy="1564005"/>
              <a:chOff x="3436005" y="3746743"/>
              <a:chExt cx="2025015" cy="156400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3436005" y="3746743"/>
                <a:ext cx="2025015" cy="1564005"/>
                <a:chOff x="4630103" y="4080230"/>
                <a:chExt cx="2025015" cy="1564005"/>
              </a:xfrm>
            </p:grpSpPr>
            <p:pic>
              <p:nvPicPr>
                <p:cNvPr id="2053" name="Picture 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630103" y="4080230"/>
                  <a:ext cx="2025015" cy="15640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3" name="TextBox 12"/>
                <p:cNvSpPr txBox="1"/>
                <p:nvPr/>
              </p:nvSpPr>
              <p:spPr>
                <a:xfrm>
                  <a:off x="4787144" y="4087907"/>
                  <a:ext cx="1710473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/>
                    <a:t>5 layer of 250 um fibers</a:t>
                  </a:r>
                </a:p>
                <a:p>
                  <a:endParaRPr lang="en-US" sz="1000" dirty="0"/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>
                <a:off x="4475181" y="4120179"/>
                <a:ext cx="215153" cy="839096"/>
              </a:xfrm>
              <a:prstGeom prst="rect">
                <a:avLst/>
              </a:prstGeom>
              <a:blipFill dpi="0" rotWithShape="1">
                <a:blip r:embed="rId4" cstate="print">
                  <a:alphaModFix amt="65000"/>
                </a:blip>
                <a:srcRect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758937" y="4298410"/>
              <a:ext cx="3081542" cy="1411209"/>
              <a:chOff x="1027879" y="4072500"/>
              <a:chExt cx="3081542" cy="1411209"/>
            </a:xfrm>
          </p:grpSpPr>
          <p:pic>
            <p:nvPicPr>
              <p:cNvPr id="8" name="Picture 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8104" t="13422" r="3125" b="17448"/>
              <a:stretch>
                <a:fillRect/>
              </a:stretch>
            </p:blipFill>
            <p:spPr bwMode="auto">
              <a:xfrm>
                <a:off x="1027879" y="4072500"/>
                <a:ext cx="2360780" cy="1411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6" name="Straight Arrow Connector 15"/>
              <p:cNvCxnSpPr/>
              <p:nvPr/>
            </p:nvCxnSpPr>
            <p:spPr>
              <a:xfrm rot="10800000" flipV="1">
                <a:off x="3270325" y="4389120"/>
                <a:ext cx="839096" cy="10757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/>
              <p:cNvSpPr/>
              <p:nvPr/>
            </p:nvSpPr>
            <p:spPr>
              <a:xfrm>
                <a:off x="3098202" y="4399878"/>
                <a:ext cx="225911" cy="22591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353426" y="5729890"/>
              <a:ext cx="15547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j-lt"/>
                </a:rPr>
                <a:t>128 </a:t>
              </a:r>
              <a:r>
                <a:rPr lang="en-US" dirty="0" err="1" smtClean="0">
                  <a:latin typeface="+mj-lt"/>
                </a:rPr>
                <a:t>SiPM</a:t>
              </a:r>
              <a:r>
                <a:rPr lang="en-US" dirty="0" smtClean="0">
                  <a:latin typeface="+mj-lt"/>
                </a:rPr>
                <a:t> array</a:t>
              </a:r>
              <a:endParaRPr lang="en-US" dirty="0">
                <a:latin typeface="+mj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69988" y="5746377"/>
              <a:ext cx="1868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+mj-lt"/>
                </a:rPr>
                <a:t>SiPM</a:t>
              </a:r>
              <a:r>
                <a:rPr lang="en-US" dirty="0" smtClean="0">
                  <a:latin typeface="+mj-lt"/>
                </a:rPr>
                <a:t> cell coverage</a:t>
              </a:r>
              <a:endParaRPr lang="en-US" dirty="0">
                <a:latin typeface="+mj-lt"/>
              </a:endParaRPr>
            </a:p>
          </p:txBody>
        </p:sp>
        <p:cxnSp>
          <p:nvCxnSpPr>
            <p:cNvPr id="25" name="Straight Arrow Connector 24"/>
            <p:cNvCxnSpPr>
              <a:stCxn id="23" idx="0"/>
            </p:cNvCxnSpPr>
            <p:nvPr/>
          </p:nvCxnSpPr>
          <p:spPr>
            <a:xfrm rot="16200000" flipV="1">
              <a:off x="1827828" y="5426898"/>
              <a:ext cx="411541" cy="19444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4" idx="0"/>
              <a:endCxn id="22" idx="2"/>
            </p:cNvCxnSpPr>
            <p:nvPr/>
          </p:nvCxnSpPr>
          <p:spPr>
            <a:xfrm rot="5400000" flipH="1" flipV="1">
              <a:off x="4365145" y="5528765"/>
              <a:ext cx="356782" cy="7844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745369" y="3792071"/>
            <a:ext cx="2833038" cy="1835411"/>
            <a:chOff x="5831430" y="4222377"/>
            <a:chExt cx="2833038" cy="1835411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31430" y="4808668"/>
              <a:ext cx="2538909" cy="124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6846907" y="5549938"/>
              <a:ext cx="6303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Photon</a:t>
              </a:r>
            </a:p>
            <a:p>
              <a:r>
                <a:rPr lang="en-US" sz="1200" dirty="0" smtClean="0">
                  <a:latin typeface="+mj-lt"/>
                </a:rPr>
                <a:t> peaks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38" name="Straight Arrow Connector 37"/>
            <p:cNvCxnSpPr>
              <a:stCxn id="36" idx="1"/>
            </p:cNvCxnSpPr>
            <p:nvPr/>
          </p:nvCxnSpPr>
          <p:spPr>
            <a:xfrm rot="10800000">
              <a:off x="6606653" y="5653929"/>
              <a:ext cx="240254" cy="12684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6" idx="1"/>
            </p:cNvCxnSpPr>
            <p:nvPr/>
          </p:nvCxnSpPr>
          <p:spPr>
            <a:xfrm rot="10800000">
              <a:off x="6768017" y="5449537"/>
              <a:ext cx="78890" cy="3312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36" idx="1"/>
            </p:cNvCxnSpPr>
            <p:nvPr/>
          </p:nvCxnSpPr>
          <p:spPr>
            <a:xfrm rot="10800000" flipH="1">
              <a:off x="6846907" y="5311483"/>
              <a:ext cx="62752" cy="4692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5900570" y="4222377"/>
              <a:ext cx="27638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j-lt"/>
                </a:rPr>
                <a:t>MIP spectrum measured </a:t>
              </a:r>
            </a:p>
            <a:p>
              <a:r>
                <a:rPr lang="en-US" dirty="0" smtClean="0">
                  <a:latin typeface="+mj-lt"/>
                </a:rPr>
                <a:t>with </a:t>
              </a:r>
              <a:r>
                <a:rPr lang="en-US" dirty="0" smtClean="0">
                  <a:latin typeface="+mj-lt"/>
                </a:rPr>
                <a:t>Beetle ASIC : </a:t>
              </a:r>
              <a:r>
                <a:rPr lang="en-US" dirty="0" smtClean="0">
                  <a:latin typeface="+mj-lt"/>
                </a:rPr>
                <a:t>S/N ~30.</a:t>
              </a:r>
              <a:endParaRPr lang="en-US" dirty="0">
                <a:latin typeface="+mj-lt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285734" y="5843001"/>
            <a:ext cx="493305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Radiation hardness for 10</a:t>
            </a:r>
            <a:r>
              <a:rPr lang="en-US" sz="1600" baseline="30000" dirty="0" smtClean="0">
                <a:latin typeface="+mj-lt"/>
              </a:rPr>
              <a:t>10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neutron/cm</a:t>
            </a:r>
            <a:r>
              <a:rPr lang="en-US" sz="1600" baseline="30000" dirty="0" smtClean="0">
                <a:latin typeface="+mj-lt"/>
              </a:rPr>
              <a:t>2 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? under study.…</a:t>
            </a:r>
            <a:endParaRPr lang="en-US" sz="1600" dirty="0">
              <a:latin typeface="+mj-lt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4782065" y="1631092"/>
            <a:ext cx="59312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 upgrade.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HV (and PMT gain) has to be decreased by a factor 5 to avoid premature ageing.</a:t>
            </a:r>
          </a:p>
          <a:p>
            <a:pPr lvl="1"/>
            <a:r>
              <a:rPr lang="en-US" dirty="0" smtClean="0"/>
              <a:t>-&gt;the preamplifier input equivalent noise must be decreased accordingly.</a:t>
            </a:r>
          </a:p>
          <a:p>
            <a:r>
              <a:rPr lang="en-GB" dirty="0" smtClean="0"/>
              <a:t>A new frontend </a:t>
            </a:r>
            <a:r>
              <a:rPr lang="en-GB" dirty="0" err="1" smtClean="0"/>
              <a:t>asic</a:t>
            </a:r>
            <a:r>
              <a:rPr lang="en-GB" dirty="0" smtClean="0"/>
              <a:t> is being designed.</a:t>
            </a:r>
          </a:p>
          <a:p>
            <a:pPr lvl="1"/>
            <a:r>
              <a:rPr lang="en-GB" dirty="0" smtClean="0"/>
              <a:t>The signal is alternated every 25 ns between two integrators. The non-</a:t>
            </a:r>
            <a:r>
              <a:rPr lang="en-GB" dirty="0" err="1" smtClean="0"/>
              <a:t>ative</a:t>
            </a:r>
            <a:r>
              <a:rPr lang="en-GB" dirty="0" smtClean="0"/>
              <a:t> integrator is reset.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7806-8BED-434E-B300-548C03711A79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806" y="4610455"/>
            <a:ext cx="1890583" cy="16684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661454" y="3504169"/>
            <a:ext cx="3482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j-lt"/>
              </a:rPr>
              <a:t>A first prototype of preamplifier and switched integrators has been </a:t>
            </a:r>
            <a:r>
              <a:rPr lang="en-GB" sz="1600" dirty="0" smtClean="0">
                <a:latin typeface="+mj-lt"/>
              </a:rPr>
              <a:t>designed and submitted </a:t>
            </a:r>
            <a:r>
              <a:rPr lang="en-GB" sz="1600" dirty="0" smtClean="0">
                <a:latin typeface="+mj-lt"/>
              </a:rPr>
              <a:t>in AMS 0.35 um </a:t>
            </a:r>
            <a:r>
              <a:rPr lang="en-GB" sz="1600" dirty="0" err="1" smtClean="0">
                <a:latin typeface="+mj-lt"/>
              </a:rPr>
              <a:t>SiGe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err="1" smtClean="0">
                <a:latin typeface="+mj-lt"/>
              </a:rPr>
              <a:t>BiCMOS</a:t>
            </a:r>
            <a:r>
              <a:rPr lang="en-GB" sz="1600" dirty="0" smtClean="0">
                <a:latin typeface="+mj-lt"/>
              </a:rPr>
              <a:t>.</a:t>
            </a:r>
            <a:endParaRPr lang="en-US" sz="1600" dirty="0">
              <a:latin typeface="+mj-lt"/>
            </a:endParaRPr>
          </a:p>
        </p:txBody>
      </p:sp>
      <p:grpSp>
        <p:nvGrpSpPr>
          <p:cNvPr id="1098" name="Group 74"/>
          <p:cNvGrpSpPr>
            <a:grpSpLocks noChangeAspect="1"/>
          </p:cNvGrpSpPr>
          <p:nvPr/>
        </p:nvGrpSpPr>
        <p:grpSpPr bwMode="auto">
          <a:xfrm>
            <a:off x="1168828" y="4154445"/>
            <a:ext cx="4131187" cy="1590210"/>
            <a:chOff x="2883" y="475"/>
            <a:chExt cx="3976" cy="1529"/>
          </a:xfrm>
        </p:grpSpPr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883" y="1466"/>
              <a:ext cx="114" cy="56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0" y="0"/>
                </a:cxn>
                <a:cxn ang="0">
                  <a:pos x="56" y="56"/>
                </a:cxn>
                <a:cxn ang="0">
                  <a:pos x="114" y="0"/>
                </a:cxn>
              </a:cxnLst>
              <a:rect l="0" t="0" r="r" b="b"/>
              <a:pathLst>
                <a:path w="114" h="56">
                  <a:moveTo>
                    <a:pt x="114" y="0"/>
                  </a:moveTo>
                  <a:lnTo>
                    <a:pt x="0" y="0"/>
                  </a:lnTo>
                  <a:lnTo>
                    <a:pt x="56" y="56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Freeform 76"/>
            <p:cNvSpPr>
              <a:spLocks/>
            </p:cNvSpPr>
            <p:nvPr/>
          </p:nvSpPr>
          <p:spPr bwMode="auto">
            <a:xfrm>
              <a:off x="2883" y="1466"/>
              <a:ext cx="114" cy="56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0" y="0"/>
                </a:cxn>
                <a:cxn ang="0">
                  <a:pos x="56" y="56"/>
                </a:cxn>
                <a:cxn ang="0">
                  <a:pos x="114" y="0"/>
                </a:cxn>
              </a:cxnLst>
              <a:rect l="0" t="0" r="r" b="b"/>
              <a:pathLst>
                <a:path w="114" h="56">
                  <a:moveTo>
                    <a:pt x="114" y="0"/>
                  </a:moveTo>
                  <a:lnTo>
                    <a:pt x="0" y="0"/>
                  </a:lnTo>
                  <a:lnTo>
                    <a:pt x="56" y="56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Line 77"/>
            <p:cNvSpPr>
              <a:spLocks noChangeShapeType="1"/>
            </p:cNvSpPr>
            <p:nvPr/>
          </p:nvSpPr>
          <p:spPr bwMode="auto">
            <a:xfrm>
              <a:off x="2939" y="1442"/>
              <a:ext cx="1" cy="24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Freeform 78"/>
            <p:cNvSpPr>
              <a:spLocks/>
            </p:cNvSpPr>
            <p:nvPr/>
          </p:nvSpPr>
          <p:spPr bwMode="auto">
            <a:xfrm>
              <a:off x="2939" y="1327"/>
              <a:ext cx="147" cy="115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0" y="0"/>
                </a:cxn>
                <a:cxn ang="0">
                  <a:pos x="147" y="0"/>
                </a:cxn>
              </a:cxnLst>
              <a:rect l="0" t="0" r="r" b="b"/>
              <a:pathLst>
                <a:path w="147" h="115">
                  <a:moveTo>
                    <a:pt x="0" y="115"/>
                  </a:moveTo>
                  <a:lnTo>
                    <a:pt x="0" y="0"/>
                  </a:lnTo>
                  <a:lnTo>
                    <a:pt x="147" y="0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Freeform 79"/>
            <p:cNvSpPr>
              <a:spLocks/>
            </p:cNvSpPr>
            <p:nvPr/>
          </p:nvSpPr>
          <p:spPr bwMode="auto">
            <a:xfrm>
              <a:off x="3873" y="526"/>
              <a:ext cx="476" cy="4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4"/>
                </a:cxn>
                <a:cxn ang="0">
                  <a:pos x="476" y="237"/>
                </a:cxn>
                <a:cxn ang="0">
                  <a:pos x="0" y="0"/>
                </a:cxn>
              </a:cxnLst>
              <a:rect l="0" t="0" r="r" b="b"/>
              <a:pathLst>
                <a:path w="476" h="474">
                  <a:moveTo>
                    <a:pt x="0" y="0"/>
                  </a:moveTo>
                  <a:lnTo>
                    <a:pt x="0" y="474"/>
                  </a:lnTo>
                  <a:lnTo>
                    <a:pt x="476" y="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Freeform 80"/>
            <p:cNvSpPr>
              <a:spLocks/>
            </p:cNvSpPr>
            <p:nvPr/>
          </p:nvSpPr>
          <p:spPr bwMode="auto">
            <a:xfrm>
              <a:off x="3873" y="526"/>
              <a:ext cx="476" cy="4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4"/>
                </a:cxn>
                <a:cxn ang="0">
                  <a:pos x="476" y="237"/>
                </a:cxn>
                <a:cxn ang="0">
                  <a:pos x="0" y="0"/>
                </a:cxn>
              </a:cxnLst>
              <a:rect l="0" t="0" r="r" b="b"/>
              <a:pathLst>
                <a:path w="476" h="474">
                  <a:moveTo>
                    <a:pt x="0" y="0"/>
                  </a:moveTo>
                  <a:lnTo>
                    <a:pt x="0" y="474"/>
                  </a:lnTo>
                  <a:lnTo>
                    <a:pt x="476" y="23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Line 81"/>
            <p:cNvSpPr>
              <a:spLocks noChangeShapeType="1"/>
            </p:cNvSpPr>
            <p:nvPr/>
          </p:nvSpPr>
          <p:spPr bwMode="auto">
            <a:xfrm>
              <a:off x="3754" y="574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Line 82"/>
            <p:cNvSpPr>
              <a:spLocks noChangeShapeType="1"/>
            </p:cNvSpPr>
            <p:nvPr/>
          </p:nvSpPr>
          <p:spPr bwMode="auto">
            <a:xfrm>
              <a:off x="3754" y="953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Line 83"/>
            <p:cNvSpPr>
              <a:spLocks noChangeShapeType="1"/>
            </p:cNvSpPr>
            <p:nvPr/>
          </p:nvSpPr>
          <p:spPr bwMode="auto">
            <a:xfrm>
              <a:off x="4161" y="857"/>
              <a:ext cx="247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Line 84"/>
            <p:cNvSpPr>
              <a:spLocks noChangeShapeType="1"/>
            </p:cNvSpPr>
            <p:nvPr/>
          </p:nvSpPr>
          <p:spPr bwMode="auto">
            <a:xfrm>
              <a:off x="4164" y="671"/>
              <a:ext cx="248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Rectangle 85"/>
            <p:cNvSpPr>
              <a:spLocks noChangeArrowheads="1"/>
            </p:cNvSpPr>
            <p:nvPr/>
          </p:nvSpPr>
          <p:spPr bwMode="auto">
            <a:xfrm>
              <a:off x="3938" y="667"/>
              <a:ext cx="71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∫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0" name="Freeform 86"/>
            <p:cNvSpPr>
              <a:spLocks/>
            </p:cNvSpPr>
            <p:nvPr/>
          </p:nvSpPr>
          <p:spPr bwMode="auto">
            <a:xfrm>
              <a:off x="3873" y="1238"/>
              <a:ext cx="476" cy="4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4"/>
                </a:cxn>
                <a:cxn ang="0">
                  <a:pos x="476" y="237"/>
                </a:cxn>
                <a:cxn ang="0">
                  <a:pos x="0" y="0"/>
                </a:cxn>
              </a:cxnLst>
              <a:rect l="0" t="0" r="r" b="b"/>
              <a:pathLst>
                <a:path w="476" h="474">
                  <a:moveTo>
                    <a:pt x="0" y="0"/>
                  </a:moveTo>
                  <a:lnTo>
                    <a:pt x="0" y="474"/>
                  </a:lnTo>
                  <a:lnTo>
                    <a:pt x="476" y="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Freeform 87"/>
            <p:cNvSpPr>
              <a:spLocks/>
            </p:cNvSpPr>
            <p:nvPr/>
          </p:nvSpPr>
          <p:spPr bwMode="auto">
            <a:xfrm>
              <a:off x="3873" y="1238"/>
              <a:ext cx="476" cy="4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4"/>
                </a:cxn>
                <a:cxn ang="0">
                  <a:pos x="476" y="237"/>
                </a:cxn>
                <a:cxn ang="0">
                  <a:pos x="0" y="0"/>
                </a:cxn>
              </a:cxnLst>
              <a:rect l="0" t="0" r="r" b="b"/>
              <a:pathLst>
                <a:path w="476" h="474">
                  <a:moveTo>
                    <a:pt x="0" y="0"/>
                  </a:moveTo>
                  <a:lnTo>
                    <a:pt x="0" y="474"/>
                  </a:lnTo>
                  <a:lnTo>
                    <a:pt x="476" y="23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Line 88"/>
            <p:cNvSpPr>
              <a:spLocks noChangeShapeType="1"/>
            </p:cNvSpPr>
            <p:nvPr/>
          </p:nvSpPr>
          <p:spPr bwMode="auto">
            <a:xfrm>
              <a:off x="3754" y="1285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Line 89"/>
            <p:cNvSpPr>
              <a:spLocks noChangeShapeType="1"/>
            </p:cNvSpPr>
            <p:nvPr/>
          </p:nvSpPr>
          <p:spPr bwMode="auto">
            <a:xfrm>
              <a:off x="3754" y="1665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Line 90"/>
            <p:cNvSpPr>
              <a:spLocks noChangeShapeType="1"/>
            </p:cNvSpPr>
            <p:nvPr/>
          </p:nvSpPr>
          <p:spPr bwMode="auto">
            <a:xfrm>
              <a:off x="4161" y="1569"/>
              <a:ext cx="247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Line 91"/>
            <p:cNvSpPr>
              <a:spLocks noChangeShapeType="1"/>
            </p:cNvSpPr>
            <p:nvPr/>
          </p:nvSpPr>
          <p:spPr bwMode="auto">
            <a:xfrm>
              <a:off x="4164" y="1383"/>
              <a:ext cx="248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Rectangle 92"/>
            <p:cNvSpPr>
              <a:spLocks noChangeArrowheads="1"/>
            </p:cNvSpPr>
            <p:nvPr/>
          </p:nvSpPr>
          <p:spPr bwMode="auto">
            <a:xfrm>
              <a:off x="3970" y="1390"/>
              <a:ext cx="0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7" name="Rectangle 93"/>
            <p:cNvSpPr>
              <a:spLocks noChangeArrowheads="1"/>
            </p:cNvSpPr>
            <p:nvPr/>
          </p:nvSpPr>
          <p:spPr bwMode="auto">
            <a:xfrm>
              <a:off x="2927" y="968"/>
              <a:ext cx="54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8" name="Rectangle 94"/>
            <p:cNvSpPr>
              <a:spLocks noChangeArrowheads="1"/>
            </p:cNvSpPr>
            <p:nvPr/>
          </p:nvSpPr>
          <p:spPr bwMode="auto">
            <a:xfrm>
              <a:off x="3682" y="1004"/>
              <a:ext cx="54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9" name="Rectangle 95"/>
            <p:cNvSpPr>
              <a:spLocks noChangeArrowheads="1"/>
            </p:cNvSpPr>
            <p:nvPr/>
          </p:nvSpPr>
          <p:spPr bwMode="auto">
            <a:xfrm>
              <a:off x="3086" y="475"/>
              <a:ext cx="476" cy="1288"/>
            </a:xfrm>
            <a:prstGeom prst="rect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Rectangle 96"/>
            <p:cNvSpPr>
              <a:spLocks noChangeArrowheads="1"/>
            </p:cNvSpPr>
            <p:nvPr/>
          </p:nvSpPr>
          <p:spPr bwMode="auto">
            <a:xfrm rot="16200000">
              <a:off x="2883" y="1028"/>
              <a:ext cx="943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Current amplifier 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24" name="Line 100"/>
            <p:cNvSpPr>
              <a:spLocks noChangeShapeType="1"/>
            </p:cNvSpPr>
            <p:nvPr/>
          </p:nvSpPr>
          <p:spPr bwMode="auto">
            <a:xfrm flipH="1">
              <a:off x="3562" y="574"/>
              <a:ext cx="192" cy="3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Line 101"/>
            <p:cNvSpPr>
              <a:spLocks noChangeShapeType="1"/>
            </p:cNvSpPr>
            <p:nvPr/>
          </p:nvSpPr>
          <p:spPr bwMode="auto">
            <a:xfrm flipH="1">
              <a:off x="3562" y="953"/>
              <a:ext cx="192" cy="4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Line 102"/>
            <p:cNvSpPr>
              <a:spLocks noChangeShapeType="1"/>
            </p:cNvSpPr>
            <p:nvPr/>
          </p:nvSpPr>
          <p:spPr bwMode="auto">
            <a:xfrm flipH="1">
              <a:off x="3562" y="1285"/>
              <a:ext cx="192" cy="3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Line 103"/>
            <p:cNvSpPr>
              <a:spLocks noChangeShapeType="1"/>
            </p:cNvSpPr>
            <p:nvPr/>
          </p:nvSpPr>
          <p:spPr bwMode="auto">
            <a:xfrm flipH="1">
              <a:off x="3562" y="1665"/>
              <a:ext cx="192" cy="4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Line 104"/>
            <p:cNvSpPr>
              <a:spLocks noChangeShapeType="1"/>
            </p:cNvSpPr>
            <p:nvPr/>
          </p:nvSpPr>
          <p:spPr bwMode="auto">
            <a:xfrm flipH="1">
              <a:off x="2894" y="1204"/>
              <a:ext cx="192" cy="3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Freeform 105"/>
            <p:cNvSpPr>
              <a:spLocks/>
            </p:cNvSpPr>
            <p:nvPr/>
          </p:nvSpPr>
          <p:spPr bwMode="auto">
            <a:xfrm>
              <a:off x="4791" y="543"/>
              <a:ext cx="475" cy="4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5"/>
                </a:cxn>
                <a:cxn ang="0">
                  <a:pos x="475" y="237"/>
                </a:cxn>
                <a:cxn ang="0">
                  <a:pos x="0" y="0"/>
                </a:cxn>
              </a:cxnLst>
              <a:rect l="0" t="0" r="r" b="b"/>
              <a:pathLst>
                <a:path w="475" h="475">
                  <a:moveTo>
                    <a:pt x="0" y="0"/>
                  </a:moveTo>
                  <a:lnTo>
                    <a:pt x="0" y="475"/>
                  </a:lnTo>
                  <a:lnTo>
                    <a:pt x="475" y="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Freeform 106"/>
            <p:cNvSpPr>
              <a:spLocks/>
            </p:cNvSpPr>
            <p:nvPr/>
          </p:nvSpPr>
          <p:spPr bwMode="auto">
            <a:xfrm>
              <a:off x="4791" y="543"/>
              <a:ext cx="475" cy="4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5"/>
                </a:cxn>
                <a:cxn ang="0">
                  <a:pos x="475" y="237"/>
                </a:cxn>
                <a:cxn ang="0">
                  <a:pos x="0" y="0"/>
                </a:cxn>
              </a:cxnLst>
              <a:rect l="0" t="0" r="r" b="b"/>
              <a:pathLst>
                <a:path w="475" h="475">
                  <a:moveTo>
                    <a:pt x="0" y="0"/>
                  </a:moveTo>
                  <a:lnTo>
                    <a:pt x="0" y="475"/>
                  </a:lnTo>
                  <a:lnTo>
                    <a:pt x="475" y="23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Line 107"/>
            <p:cNvSpPr>
              <a:spLocks noChangeShapeType="1"/>
            </p:cNvSpPr>
            <p:nvPr/>
          </p:nvSpPr>
          <p:spPr bwMode="auto">
            <a:xfrm>
              <a:off x="4672" y="590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Line 108"/>
            <p:cNvSpPr>
              <a:spLocks noChangeShapeType="1"/>
            </p:cNvSpPr>
            <p:nvPr/>
          </p:nvSpPr>
          <p:spPr bwMode="auto">
            <a:xfrm>
              <a:off x="4672" y="970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Line 109"/>
            <p:cNvSpPr>
              <a:spLocks noChangeShapeType="1"/>
            </p:cNvSpPr>
            <p:nvPr/>
          </p:nvSpPr>
          <p:spPr bwMode="auto">
            <a:xfrm>
              <a:off x="5078" y="874"/>
              <a:ext cx="248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Line 110"/>
            <p:cNvSpPr>
              <a:spLocks noChangeShapeType="1"/>
            </p:cNvSpPr>
            <p:nvPr/>
          </p:nvSpPr>
          <p:spPr bwMode="auto">
            <a:xfrm>
              <a:off x="5081" y="688"/>
              <a:ext cx="248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Freeform 112"/>
            <p:cNvSpPr>
              <a:spLocks/>
            </p:cNvSpPr>
            <p:nvPr/>
          </p:nvSpPr>
          <p:spPr bwMode="auto">
            <a:xfrm>
              <a:off x="4791" y="1255"/>
              <a:ext cx="475" cy="4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5"/>
                </a:cxn>
                <a:cxn ang="0">
                  <a:pos x="475" y="237"/>
                </a:cxn>
                <a:cxn ang="0">
                  <a:pos x="0" y="0"/>
                </a:cxn>
              </a:cxnLst>
              <a:rect l="0" t="0" r="r" b="b"/>
              <a:pathLst>
                <a:path w="475" h="475">
                  <a:moveTo>
                    <a:pt x="0" y="0"/>
                  </a:moveTo>
                  <a:lnTo>
                    <a:pt x="0" y="475"/>
                  </a:lnTo>
                  <a:lnTo>
                    <a:pt x="475" y="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Freeform 113"/>
            <p:cNvSpPr>
              <a:spLocks/>
            </p:cNvSpPr>
            <p:nvPr/>
          </p:nvSpPr>
          <p:spPr bwMode="auto">
            <a:xfrm>
              <a:off x="4791" y="1255"/>
              <a:ext cx="475" cy="4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5"/>
                </a:cxn>
                <a:cxn ang="0">
                  <a:pos x="475" y="237"/>
                </a:cxn>
                <a:cxn ang="0">
                  <a:pos x="0" y="0"/>
                </a:cxn>
              </a:cxnLst>
              <a:rect l="0" t="0" r="r" b="b"/>
              <a:pathLst>
                <a:path w="475" h="475">
                  <a:moveTo>
                    <a:pt x="0" y="0"/>
                  </a:moveTo>
                  <a:lnTo>
                    <a:pt x="0" y="475"/>
                  </a:lnTo>
                  <a:lnTo>
                    <a:pt x="475" y="23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Line 114"/>
            <p:cNvSpPr>
              <a:spLocks noChangeShapeType="1"/>
            </p:cNvSpPr>
            <p:nvPr/>
          </p:nvSpPr>
          <p:spPr bwMode="auto">
            <a:xfrm>
              <a:off x="4672" y="1303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Line 115"/>
            <p:cNvSpPr>
              <a:spLocks noChangeShapeType="1"/>
            </p:cNvSpPr>
            <p:nvPr/>
          </p:nvSpPr>
          <p:spPr bwMode="auto">
            <a:xfrm>
              <a:off x="4672" y="1682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Line 116"/>
            <p:cNvSpPr>
              <a:spLocks noChangeShapeType="1"/>
            </p:cNvSpPr>
            <p:nvPr/>
          </p:nvSpPr>
          <p:spPr bwMode="auto">
            <a:xfrm>
              <a:off x="5078" y="1586"/>
              <a:ext cx="248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Line 117"/>
            <p:cNvSpPr>
              <a:spLocks noChangeShapeType="1"/>
            </p:cNvSpPr>
            <p:nvPr/>
          </p:nvSpPr>
          <p:spPr bwMode="auto">
            <a:xfrm>
              <a:off x="5081" y="1400"/>
              <a:ext cx="248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2" name="Rectangle 118"/>
            <p:cNvSpPr>
              <a:spLocks noChangeArrowheads="1"/>
            </p:cNvSpPr>
            <p:nvPr/>
          </p:nvSpPr>
          <p:spPr bwMode="auto">
            <a:xfrm>
              <a:off x="4833" y="1426"/>
              <a:ext cx="207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</a:rPr>
                <a:t>S/H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43" name="Freeform 119"/>
            <p:cNvSpPr>
              <a:spLocks/>
            </p:cNvSpPr>
            <p:nvPr/>
          </p:nvSpPr>
          <p:spPr bwMode="auto">
            <a:xfrm>
              <a:off x="4412" y="590"/>
              <a:ext cx="260" cy="8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260" y="81"/>
                </a:cxn>
                <a:cxn ang="0">
                  <a:pos x="260" y="0"/>
                </a:cxn>
              </a:cxnLst>
              <a:rect l="0" t="0" r="r" b="b"/>
              <a:pathLst>
                <a:path w="260" h="81">
                  <a:moveTo>
                    <a:pt x="0" y="81"/>
                  </a:moveTo>
                  <a:lnTo>
                    <a:pt x="260" y="81"/>
                  </a:lnTo>
                  <a:lnTo>
                    <a:pt x="260" y="0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4" name="Freeform 120"/>
            <p:cNvSpPr>
              <a:spLocks/>
            </p:cNvSpPr>
            <p:nvPr/>
          </p:nvSpPr>
          <p:spPr bwMode="auto">
            <a:xfrm>
              <a:off x="4409" y="857"/>
              <a:ext cx="26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3" y="0"/>
                </a:cxn>
                <a:cxn ang="0">
                  <a:pos x="263" y="113"/>
                </a:cxn>
              </a:cxnLst>
              <a:rect l="0" t="0" r="r" b="b"/>
              <a:pathLst>
                <a:path w="263" h="113">
                  <a:moveTo>
                    <a:pt x="0" y="0"/>
                  </a:moveTo>
                  <a:lnTo>
                    <a:pt x="263" y="0"/>
                  </a:lnTo>
                  <a:lnTo>
                    <a:pt x="263" y="113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Freeform 121"/>
            <p:cNvSpPr>
              <a:spLocks/>
            </p:cNvSpPr>
            <p:nvPr/>
          </p:nvSpPr>
          <p:spPr bwMode="auto">
            <a:xfrm>
              <a:off x="4412" y="1303"/>
              <a:ext cx="260" cy="80"/>
            </a:xfrm>
            <a:custGeom>
              <a:avLst/>
              <a:gdLst/>
              <a:ahLst/>
              <a:cxnLst>
                <a:cxn ang="0">
                  <a:pos x="260" y="0"/>
                </a:cxn>
                <a:cxn ang="0">
                  <a:pos x="260" y="80"/>
                </a:cxn>
                <a:cxn ang="0">
                  <a:pos x="0" y="80"/>
                </a:cxn>
              </a:cxnLst>
              <a:rect l="0" t="0" r="r" b="b"/>
              <a:pathLst>
                <a:path w="260" h="80">
                  <a:moveTo>
                    <a:pt x="260" y="0"/>
                  </a:moveTo>
                  <a:lnTo>
                    <a:pt x="260" y="80"/>
                  </a:lnTo>
                  <a:lnTo>
                    <a:pt x="0" y="80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Rectangle 122"/>
            <p:cNvSpPr>
              <a:spLocks noChangeArrowheads="1"/>
            </p:cNvSpPr>
            <p:nvPr/>
          </p:nvSpPr>
          <p:spPr bwMode="auto">
            <a:xfrm>
              <a:off x="5465" y="543"/>
              <a:ext cx="475" cy="1288"/>
            </a:xfrm>
            <a:prstGeom prst="rect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Rectangle 123"/>
            <p:cNvSpPr>
              <a:spLocks noChangeArrowheads="1"/>
            </p:cNvSpPr>
            <p:nvPr/>
          </p:nvSpPr>
          <p:spPr bwMode="auto">
            <a:xfrm>
              <a:off x="5397" y="1856"/>
              <a:ext cx="64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Analog</a:t>
              </a:r>
              <a:r>
                <a:rPr kumimoji="0" lang="en-US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en-US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mux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49" name="Freeform 125"/>
            <p:cNvSpPr>
              <a:spLocks/>
            </p:cNvSpPr>
            <p:nvPr/>
          </p:nvSpPr>
          <p:spPr bwMode="auto">
            <a:xfrm>
              <a:off x="5329" y="678"/>
              <a:ext cx="136" cy="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36" y="10"/>
                </a:cxn>
                <a:cxn ang="0">
                  <a:pos x="136" y="0"/>
                </a:cxn>
              </a:cxnLst>
              <a:rect l="0" t="0" r="r" b="b"/>
              <a:pathLst>
                <a:path w="136" h="10">
                  <a:moveTo>
                    <a:pt x="0" y="10"/>
                  </a:moveTo>
                  <a:lnTo>
                    <a:pt x="136" y="10"/>
                  </a:lnTo>
                  <a:lnTo>
                    <a:pt x="136" y="0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0" name="Freeform 126"/>
            <p:cNvSpPr>
              <a:spLocks/>
            </p:cNvSpPr>
            <p:nvPr/>
          </p:nvSpPr>
          <p:spPr bwMode="auto">
            <a:xfrm>
              <a:off x="5326" y="874"/>
              <a:ext cx="139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9" y="0"/>
                </a:cxn>
                <a:cxn ang="0">
                  <a:pos x="139" y="8"/>
                </a:cxn>
              </a:cxnLst>
              <a:rect l="0" t="0" r="r" b="b"/>
              <a:pathLst>
                <a:path w="139" h="8">
                  <a:moveTo>
                    <a:pt x="0" y="0"/>
                  </a:moveTo>
                  <a:lnTo>
                    <a:pt x="139" y="0"/>
                  </a:lnTo>
                  <a:lnTo>
                    <a:pt x="139" y="8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1" name="Freeform 127"/>
            <p:cNvSpPr>
              <a:spLocks/>
            </p:cNvSpPr>
            <p:nvPr/>
          </p:nvSpPr>
          <p:spPr bwMode="auto">
            <a:xfrm>
              <a:off x="5329" y="1400"/>
              <a:ext cx="136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6" y="0"/>
                </a:cxn>
                <a:cxn ang="0">
                  <a:pos x="136" y="24"/>
                </a:cxn>
              </a:cxnLst>
              <a:rect l="0" t="0" r="r" b="b"/>
              <a:pathLst>
                <a:path w="136" h="24">
                  <a:moveTo>
                    <a:pt x="0" y="0"/>
                  </a:moveTo>
                  <a:lnTo>
                    <a:pt x="136" y="0"/>
                  </a:lnTo>
                  <a:lnTo>
                    <a:pt x="136" y="24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Freeform 128"/>
            <p:cNvSpPr>
              <a:spLocks/>
            </p:cNvSpPr>
            <p:nvPr/>
          </p:nvSpPr>
          <p:spPr bwMode="auto">
            <a:xfrm>
              <a:off x="5326" y="1586"/>
              <a:ext cx="139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9" y="0"/>
                </a:cxn>
                <a:cxn ang="0">
                  <a:pos x="139" y="8"/>
                </a:cxn>
              </a:cxnLst>
              <a:rect l="0" t="0" r="r" b="b"/>
              <a:pathLst>
                <a:path w="139" h="8">
                  <a:moveTo>
                    <a:pt x="0" y="0"/>
                  </a:moveTo>
                  <a:lnTo>
                    <a:pt x="139" y="0"/>
                  </a:lnTo>
                  <a:lnTo>
                    <a:pt x="139" y="8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Freeform 129"/>
            <p:cNvSpPr>
              <a:spLocks/>
            </p:cNvSpPr>
            <p:nvPr/>
          </p:nvSpPr>
          <p:spPr bwMode="auto">
            <a:xfrm>
              <a:off x="5465" y="543"/>
              <a:ext cx="475" cy="1288"/>
            </a:xfrm>
            <a:custGeom>
              <a:avLst/>
              <a:gdLst/>
              <a:ahLst/>
              <a:cxnLst>
                <a:cxn ang="0">
                  <a:pos x="0" y="1288"/>
                </a:cxn>
                <a:cxn ang="0">
                  <a:pos x="475" y="644"/>
                </a:cxn>
                <a:cxn ang="0">
                  <a:pos x="0" y="0"/>
                </a:cxn>
              </a:cxnLst>
              <a:rect l="0" t="0" r="r" b="b"/>
              <a:pathLst>
                <a:path w="475" h="1288">
                  <a:moveTo>
                    <a:pt x="0" y="1288"/>
                  </a:moveTo>
                  <a:lnTo>
                    <a:pt x="475" y="644"/>
                  </a:lnTo>
                  <a:lnTo>
                    <a:pt x="0" y="0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Freeform 130"/>
            <p:cNvSpPr>
              <a:spLocks/>
            </p:cNvSpPr>
            <p:nvPr/>
          </p:nvSpPr>
          <p:spPr bwMode="auto">
            <a:xfrm>
              <a:off x="6274" y="950"/>
              <a:ext cx="476" cy="4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4"/>
                </a:cxn>
                <a:cxn ang="0">
                  <a:pos x="476" y="237"/>
                </a:cxn>
                <a:cxn ang="0">
                  <a:pos x="0" y="0"/>
                </a:cxn>
              </a:cxnLst>
              <a:rect l="0" t="0" r="r" b="b"/>
              <a:pathLst>
                <a:path w="476" h="474">
                  <a:moveTo>
                    <a:pt x="0" y="0"/>
                  </a:moveTo>
                  <a:lnTo>
                    <a:pt x="0" y="474"/>
                  </a:lnTo>
                  <a:lnTo>
                    <a:pt x="476" y="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Freeform 131"/>
            <p:cNvSpPr>
              <a:spLocks/>
            </p:cNvSpPr>
            <p:nvPr/>
          </p:nvSpPr>
          <p:spPr bwMode="auto">
            <a:xfrm>
              <a:off x="6274" y="950"/>
              <a:ext cx="476" cy="4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4"/>
                </a:cxn>
                <a:cxn ang="0">
                  <a:pos x="476" y="237"/>
                </a:cxn>
                <a:cxn ang="0">
                  <a:pos x="0" y="0"/>
                </a:cxn>
              </a:cxnLst>
              <a:rect l="0" t="0" r="r" b="b"/>
              <a:pathLst>
                <a:path w="476" h="474">
                  <a:moveTo>
                    <a:pt x="0" y="0"/>
                  </a:moveTo>
                  <a:lnTo>
                    <a:pt x="0" y="474"/>
                  </a:lnTo>
                  <a:lnTo>
                    <a:pt x="476" y="23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Line 132"/>
            <p:cNvSpPr>
              <a:spLocks noChangeShapeType="1"/>
            </p:cNvSpPr>
            <p:nvPr/>
          </p:nvSpPr>
          <p:spPr bwMode="auto">
            <a:xfrm>
              <a:off x="6155" y="997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" name="Line 133"/>
            <p:cNvSpPr>
              <a:spLocks noChangeShapeType="1"/>
            </p:cNvSpPr>
            <p:nvPr/>
          </p:nvSpPr>
          <p:spPr bwMode="auto">
            <a:xfrm>
              <a:off x="6155" y="1377"/>
              <a:ext cx="119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" name="Line 134"/>
            <p:cNvSpPr>
              <a:spLocks noChangeShapeType="1"/>
            </p:cNvSpPr>
            <p:nvPr/>
          </p:nvSpPr>
          <p:spPr bwMode="auto">
            <a:xfrm>
              <a:off x="6562" y="1281"/>
              <a:ext cx="247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9" name="Line 135"/>
            <p:cNvSpPr>
              <a:spLocks noChangeShapeType="1"/>
            </p:cNvSpPr>
            <p:nvPr/>
          </p:nvSpPr>
          <p:spPr bwMode="auto">
            <a:xfrm>
              <a:off x="6565" y="1095"/>
              <a:ext cx="248" cy="1"/>
            </a:xfrm>
            <a:prstGeom prst="line">
              <a:avLst/>
            </a:prstGeom>
            <a:noFill/>
            <a:ln w="8" cap="rnd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0" name="Rectangle 136"/>
            <p:cNvSpPr>
              <a:spLocks noChangeArrowheads="1"/>
            </p:cNvSpPr>
            <p:nvPr/>
          </p:nvSpPr>
          <p:spPr bwMode="auto">
            <a:xfrm>
              <a:off x="6234" y="1455"/>
              <a:ext cx="625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ADC </a:t>
              </a: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</a:rPr>
                <a:t>Driver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61" name="Freeform 137"/>
            <p:cNvSpPr>
              <a:spLocks/>
            </p:cNvSpPr>
            <p:nvPr/>
          </p:nvSpPr>
          <p:spPr bwMode="auto">
            <a:xfrm>
              <a:off x="5940" y="997"/>
              <a:ext cx="215" cy="122"/>
            </a:xfrm>
            <a:custGeom>
              <a:avLst/>
              <a:gdLst/>
              <a:ahLst/>
              <a:cxnLst>
                <a:cxn ang="0">
                  <a:pos x="215" y="0"/>
                </a:cxn>
                <a:cxn ang="0">
                  <a:pos x="215" y="122"/>
                </a:cxn>
                <a:cxn ang="0">
                  <a:pos x="0" y="122"/>
                </a:cxn>
              </a:cxnLst>
              <a:rect l="0" t="0" r="r" b="b"/>
              <a:pathLst>
                <a:path w="215" h="122">
                  <a:moveTo>
                    <a:pt x="215" y="0"/>
                  </a:moveTo>
                  <a:lnTo>
                    <a:pt x="215" y="122"/>
                  </a:lnTo>
                  <a:lnTo>
                    <a:pt x="0" y="122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2" name="Freeform 138"/>
            <p:cNvSpPr>
              <a:spLocks/>
            </p:cNvSpPr>
            <p:nvPr/>
          </p:nvSpPr>
          <p:spPr bwMode="auto">
            <a:xfrm>
              <a:off x="5940" y="1255"/>
              <a:ext cx="215" cy="122"/>
            </a:xfrm>
            <a:custGeom>
              <a:avLst/>
              <a:gdLst/>
              <a:ahLst/>
              <a:cxnLst>
                <a:cxn ang="0">
                  <a:pos x="215" y="122"/>
                </a:cxn>
                <a:cxn ang="0">
                  <a:pos x="215" y="0"/>
                </a:cxn>
                <a:cxn ang="0">
                  <a:pos x="0" y="0"/>
                </a:cxn>
              </a:cxnLst>
              <a:rect l="0" t="0" r="r" b="b"/>
              <a:pathLst>
                <a:path w="215" h="122">
                  <a:moveTo>
                    <a:pt x="215" y="122"/>
                  </a:moveTo>
                  <a:lnTo>
                    <a:pt x="215" y="0"/>
                  </a:lnTo>
                  <a:lnTo>
                    <a:pt x="0" y="0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5" name="Freeform 141"/>
            <p:cNvSpPr>
              <a:spLocks/>
            </p:cNvSpPr>
            <p:nvPr/>
          </p:nvSpPr>
          <p:spPr bwMode="auto">
            <a:xfrm>
              <a:off x="4409" y="1569"/>
              <a:ext cx="263" cy="113"/>
            </a:xfrm>
            <a:custGeom>
              <a:avLst/>
              <a:gdLst/>
              <a:ahLst/>
              <a:cxnLst>
                <a:cxn ang="0">
                  <a:pos x="263" y="113"/>
                </a:cxn>
                <a:cxn ang="0">
                  <a:pos x="263" y="0"/>
                </a:cxn>
                <a:cxn ang="0">
                  <a:pos x="0" y="0"/>
                </a:cxn>
              </a:cxnLst>
              <a:rect l="0" t="0" r="r" b="b"/>
              <a:pathLst>
                <a:path w="263" h="113">
                  <a:moveTo>
                    <a:pt x="263" y="113"/>
                  </a:moveTo>
                  <a:lnTo>
                    <a:pt x="263" y="0"/>
                  </a:lnTo>
                  <a:lnTo>
                    <a:pt x="0" y="0"/>
                  </a:lnTo>
                </a:path>
              </a:pathLst>
            </a:custGeom>
            <a:noFill/>
            <a:ln w="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4" name="Rectangle 118"/>
          <p:cNvSpPr>
            <a:spLocks noChangeArrowheads="1"/>
          </p:cNvSpPr>
          <p:nvPr/>
        </p:nvSpPr>
        <p:spPr bwMode="auto">
          <a:xfrm>
            <a:off x="3190175" y="4386279"/>
            <a:ext cx="21501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rgbClr val="000000"/>
                </a:solidFill>
                <a:latin typeface="Arial" pitchFamily="34" charset="0"/>
              </a:rPr>
              <a:t>S/H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5" name="Rectangle 85"/>
          <p:cNvSpPr>
            <a:spLocks noChangeArrowheads="1"/>
          </p:cNvSpPr>
          <p:nvPr/>
        </p:nvSpPr>
        <p:spPr bwMode="auto">
          <a:xfrm>
            <a:off x="2260152" y="5073540"/>
            <a:ext cx="7347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∫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7" name="Rectangle 123"/>
          <p:cNvSpPr>
            <a:spLocks noChangeArrowheads="1"/>
          </p:cNvSpPr>
          <p:nvPr/>
        </p:nvSpPr>
        <p:spPr bwMode="auto">
          <a:xfrm>
            <a:off x="2099782" y="5585473"/>
            <a:ext cx="60914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Integrators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 upgrade.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90650"/>
            <a:ext cx="3237470" cy="4916550"/>
          </a:xfrm>
        </p:spPr>
        <p:txBody>
          <a:bodyPr/>
          <a:lstStyle/>
          <a:p>
            <a:r>
              <a:rPr lang="en-GB" dirty="0" smtClean="0"/>
              <a:t>New front end </a:t>
            </a:r>
            <a:r>
              <a:rPr lang="en-GB" dirty="0" smtClean="0"/>
              <a:t>cards : 32 </a:t>
            </a:r>
            <a:r>
              <a:rPr lang="en-GB" dirty="0" smtClean="0"/>
              <a:t>PMT </a:t>
            </a:r>
            <a:r>
              <a:rPr lang="en-GB" dirty="0" smtClean="0"/>
              <a:t>signals</a:t>
            </a:r>
            <a:endParaRPr lang="en-GB" dirty="0" smtClean="0"/>
          </a:p>
          <a:p>
            <a:pPr lvl="1"/>
            <a:r>
              <a:rPr lang="es-ES" dirty="0" err="1" smtClean="0"/>
              <a:t>Extensive</a:t>
            </a:r>
            <a:r>
              <a:rPr lang="es-ES" dirty="0" smtClean="0"/>
              <a:t> use of </a:t>
            </a:r>
            <a:r>
              <a:rPr lang="es-ES" dirty="0" err="1" smtClean="0"/>
              <a:t>FPGA’s</a:t>
            </a:r>
            <a:r>
              <a:rPr lang="es-ES" dirty="0" smtClean="0"/>
              <a:t> (AX and APA) </a:t>
            </a:r>
            <a:r>
              <a:rPr lang="es-ES" dirty="0" err="1" smtClean="0"/>
              <a:t>for</a:t>
            </a:r>
            <a:r>
              <a:rPr lang="es-ES" dirty="0" smtClean="0"/>
              <a:t> data </a:t>
            </a:r>
            <a:r>
              <a:rPr lang="es-ES" dirty="0" err="1" smtClean="0"/>
              <a:t>compression</a:t>
            </a:r>
            <a:r>
              <a:rPr lang="es-ES" dirty="0" smtClean="0"/>
              <a:t>, </a:t>
            </a:r>
            <a:r>
              <a:rPr lang="es-ES" dirty="0" err="1" smtClean="0"/>
              <a:t>trigger</a:t>
            </a:r>
            <a:r>
              <a:rPr lang="es-ES" dirty="0" smtClean="0"/>
              <a:t> and ECS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7" name="O 1"/>
          <p:cNvPicPr>
            <a:picLocks noChangeArrowheads="1"/>
          </p:cNvPicPr>
          <p:nvPr/>
        </p:nvPicPr>
        <p:blipFill>
          <a:blip r:embed="rId2" cstate="print"/>
          <a:srcRect l="-1050" t="-569" r="-1358" b="-2278"/>
          <a:stretch>
            <a:fillRect/>
          </a:stretch>
        </p:blipFill>
        <p:spPr bwMode="auto">
          <a:xfrm>
            <a:off x="3754738" y="1530223"/>
            <a:ext cx="50927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 2"/>
          <p:cNvPicPr>
            <a:picLocks noChangeArrowheads="1"/>
          </p:cNvPicPr>
          <p:nvPr/>
        </p:nvPicPr>
        <p:blipFill>
          <a:blip r:embed="rId3" cstate="print"/>
          <a:srcRect t="-162" b="-243"/>
          <a:stretch>
            <a:fillRect/>
          </a:stretch>
        </p:blipFill>
        <p:spPr bwMode="auto">
          <a:xfrm>
            <a:off x="379627" y="3954160"/>
            <a:ext cx="3290331" cy="219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01946" y="4090087"/>
            <a:ext cx="2007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AD9238 </a:t>
            </a:r>
          </a:p>
          <a:p>
            <a:r>
              <a:rPr lang="en-US" sz="1400" dirty="0" smtClean="0"/>
              <a:t>dual 12bit 40Ms/s ADC</a:t>
            </a:r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>
            <a:off x="3917090" y="3249826"/>
            <a:ext cx="1532239" cy="1544594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0386" y="4776230"/>
            <a:ext cx="1329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 channel </a:t>
            </a:r>
            <a:r>
              <a:rPr lang="en-US" sz="1400" dirty="0" err="1" smtClean="0"/>
              <a:t>asic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5415" y="3719384"/>
            <a:ext cx="326243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Prototype of digital electronics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Outline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4347"/>
            <a:ext cx="8229600" cy="3700334"/>
          </a:xfrm>
        </p:spPr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LHCb</a:t>
            </a:r>
            <a:r>
              <a:rPr lang="fr-FR" dirty="0" smtClean="0"/>
              <a:t> upgrade plan &amp; main issues. </a:t>
            </a:r>
          </a:p>
          <a:p>
            <a:r>
              <a:rPr lang="fr-FR" dirty="0" smtClean="0"/>
              <a:t>The new trigger/</a:t>
            </a:r>
            <a:r>
              <a:rPr lang="fr-FR" dirty="0" err="1" smtClean="0"/>
              <a:t>daq</a:t>
            </a:r>
            <a:r>
              <a:rPr lang="fr-FR" dirty="0" smtClean="0"/>
              <a:t> architecture.</a:t>
            </a:r>
          </a:p>
          <a:p>
            <a:r>
              <a:rPr lang="fr-FR" dirty="0" err="1" smtClean="0"/>
              <a:t>Overview</a:t>
            </a:r>
            <a:r>
              <a:rPr lang="fr-FR" dirty="0" smtClean="0"/>
              <a:t> of the </a:t>
            </a:r>
            <a:r>
              <a:rPr lang="fr-FR" dirty="0" err="1" smtClean="0"/>
              <a:t>subdetector</a:t>
            </a:r>
            <a:r>
              <a:rPr lang="fr-FR" dirty="0" smtClean="0"/>
              <a:t> modifications.</a:t>
            </a:r>
          </a:p>
          <a:p>
            <a:r>
              <a:rPr lang="fr-FR" dirty="0" err="1" smtClean="0"/>
              <a:t>Subdetector</a:t>
            </a:r>
            <a:r>
              <a:rPr lang="fr-FR" dirty="0" smtClean="0"/>
              <a:t> </a:t>
            </a:r>
            <a:r>
              <a:rPr lang="fr-FR" dirty="0" err="1" smtClean="0"/>
              <a:t>electronic</a:t>
            </a:r>
            <a:r>
              <a:rPr lang="fr-FR" dirty="0" smtClean="0"/>
              <a:t> </a:t>
            </a:r>
            <a:r>
              <a:rPr lang="fr-FR" dirty="0" err="1" smtClean="0"/>
              <a:t>developments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dirty="0" err="1" smtClean="0"/>
              <a:t>Summary</a:t>
            </a:r>
            <a:r>
              <a:rPr lang="fr-FR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2A07-E38C-463F-97E0-842C4A7811A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00" y="194189"/>
            <a:ext cx="7166822" cy="662611"/>
          </a:xfrm>
        </p:spPr>
        <p:txBody>
          <a:bodyPr/>
          <a:lstStyle/>
          <a:p>
            <a:r>
              <a:rPr lang="en-US" sz="3600" dirty="0" err="1" smtClean="0"/>
              <a:t>Muon</a:t>
            </a:r>
            <a:r>
              <a:rPr lang="en-US" sz="3600" dirty="0" smtClean="0"/>
              <a:t> upgrade &amp; Interaction trigger.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pic>
        <p:nvPicPr>
          <p:cNvPr id="7" name="Picture 2" descr="trig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2841" y="1358403"/>
            <a:ext cx="4650607" cy="454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519038" y="2137719"/>
            <a:ext cx="2953264" cy="2545492"/>
          </a:xfrm>
          <a:prstGeom prst="rect">
            <a:avLst/>
          </a:prstGeom>
          <a:solidFill>
            <a:srgbClr val="00FF00">
              <a:alpha val="9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974442" y="2804984"/>
            <a:ext cx="1421027" cy="704335"/>
          </a:xfrm>
          <a:prstGeom prst="rect">
            <a:avLst/>
          </a:prstGeom>
          <a:solidFill>
            <a:srgbClr val="00FF00">
              <a:alpha val="9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417491" y="2261288"/>
            <a:ext cx="920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Existing</a:t>
            </a:r>
          </a:p>
          <a:p>
            <a:r>
              <a:rPr lang="en-US" dirty="0" smtClean="0">
                <a:latin typeface="+mj-lt"/>
              </a:rPr>
              <a:t> boards.</a:t>
            </a:r>
            <a:endParaRPr lang="en-US" dirty="0">
              <a:latin typeface="+mj-lt"/>
            </a:endParaRPr>
          </a:p>
        </p:txBody>
      </p:sp>
      <p:cxnSp>
        <p:nvCxnSpPr>
          <p:cNvPr id="12" name="Straight Arrow Connector 11"/>
          <p:cNvCxnSpPr>
            <a:stCxn id="10" idx="3"/>
            <a:endCxn id="8" idx="1"/>
          </p:cNvCxnSpPr>
          <p:nvPr/>
        </p:nvCxnSpPr>
        <p:spPr>
          <a:xfrm>
            <a:off x="2337936" y="2584454"/>
            <a:ext cx="2181102" cy="82601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3"/>
            <a:endCxn id="9" idx="1"/>
          </p:cNvCxnSpPr>
          <p:nvPr/>
        </p:nvCxnSpPr>
        <p:spPr>
          <a:xfrm>
            <a:off x="2337936" y="2584454"/>
            <a:ext cx="636506" cy="57269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2063" y="4773827"/>
            <a:ext cx="3715266" cy="762000"/>
          </a:xfrm>
          <a:prstGeom prst="rect">
            <a:avLst/>
          </a:prstGeom>
          <a:solidFill>
            <a:srgbClr val="FF0000">
              <a:alpha val="9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02626" y="4662617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New ‘interface’</a:t>
            </a:r>
          </a:p>
          <a:p>
            <a:r>
              <a:rPr lang="en-US" dirty="0" smtClean="0">
                <a:latin typeface="+mj-lt"/>
              </a:rPr>
              <a:t> boards.</a:t>
            </a:r>
            <a:endParaRPr lang="en-US" dirty="0">
              <a:latin typeface="+mj-lt"/>
            </a:endParaRPr>
          </a:p>
        </p:txBody>
      </p:sp>
      <p:cxnSp>
        <p:nvCxnSpPr>
          <p:cNvPr id="20" name="Straight Arrow Connector 19"/>
          <p:cNvCxnSpPr>
            <a:stCxn id="19" idx="3"/>
            <a:endCxn id="18" idx="1"/>
          </p:cNvCxnSpPr>
          <p:nvPr/>
        </p:nvCxnSpPr>
        <p:spPr>
          <a:xfrm>
            <a:off x="2446638" y="4985783"/>
            <a:ext cx="445425" cy="1690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72375" y="5235147"/>
            <a:ext cx="250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Interaction trigger.</a:t>
            </a:r>
            <a:endParaRPr lang="en-US" dirty="0">
              <a:latin typeface="+mj-lt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162486" y="5288692"/>
            <a:ext cx="568410" cy="50662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702064" y="5630563"/>
            <a:ext cx="1783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+mj-lt"/>
              </a:rPr>
              <a:t>Muon</a:t>
            </a:r>
            <a:r>
              <a:rPr lang="en-US" dirty="0" smtClean="0">
                <a:latin typeface="+mj-lt"/>
              </a:rPr>
              <a:t> DAQ path.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.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has a firm plan for its upgrade in 2016.</a:t>
            </a:r>
          </a:p>
          <a:p>
            <a:r>
              <a:rPr lang="en-US" dirty="0" smtClean="0"/>
              <a:t>No major detector </a:t>
            </a:r>
            <a:r>
              <a:rPr lang="en-US" dirty="0" smtClean="0"/>
              <a:t>changes needed, </a:t>
            </a:r>
            <a:r>
              <a:rPr lang="en-US" dirty="0" smtClean="0"/>
              <a:t>except VELO and RICH.</a:t>
            </a:r>
          </a:p>
          <a:p>
            <a:r>
              <a:rPr lang="en-US" dirty="0" smtClean="0"/>
              <a:t>All </a:t>
            </a:r>
            <a:r>
              <a:rPr lang="en-US" dirty="0" smtClean="0"/>
              <a:t>front-end electronics </a:t>
            </a:r>
            <a:r>
              <a:rPr lang="en-US" dirty="0" smtClean="0"/>
              <a:t>must be adapted or redesigned for 40 MHz readout and zero </a:t>
            </a:r>
            <a:r>
              <a:rPr lang="en-US" dirty="0" smtClean="0"/>
              <a:t>suppression.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subdetectors</a:t>
            </a:r>
            <a:r>
              <a:rPr lang="en-US" dirty="0" smtClean="0"/>
              <a:t> </a:t>
            </a:r>
            <a:r>
              <a:rPr lang="en-US" dirty="0" smtClean="0"/>
              <a:t>electronic developments are well underway.</a:t>
            </a:r>
          </a:p>
          <a:p>
            <a:r>
              <a:rPr lang="en-US" dirty="0" smtClean="0"/>
              <a:t>Extensive use of radiation tolerant </a:t>
            </a:r>
            <a:r>
              <a:rPr lang="en-US" dirty="0" smtClean="0"/>
              <a:t>FPGA’s to avoid ASIC design where possible.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Pixel </a:t>
            </a:r>
            <a:r>
              <a:rPr lang="fr-FR" dirty="0" err="1" smtClean="0"/>
              <a:t>matrix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architecture.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0900" y="1381125"/>
            <a:ext cx="5305425" cy="3333750"/>
          </a:xfrm>
        </p:spPr>
        <p:txBody>
          <a:bodyPr/>
          <a:lstStyle/>
          <a:p>
            <a:r>
              <a:rPr lang="fr-FR" dirty="0" smtClean="0"/>
              <a:t>Pixel </a:t>
            </a:r>
            <a:r>
              <a:rPr lang="fr-FR" dirty="0" err="1" smtClean="0"/>
              <a:t>matrix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architecture</a:t>
            </a:r>
          </a:p>
          <a:p>
            <a:pPr lvl="1"/>
            <a:r>
              <a:rPr lang="fr-FR" dirty="0" err="1" smtClean="0"/>
              <a:t>Internal</a:t>
            </a:r>
            <a:r>
              <a:rPr lang="fr-FR" dirty="0" smtClean="0"/>
              <a:t> bus speeds:</a:t>
            </a:r>
          </a:p>
          <a:p>
            <a:pPr lvl="2"/>
            <a:r>
              <a:rPr lang="fr-FR" dirty="0" err="1" smtClean="0"/>
              <a:t>Column</a:t>
            </a:r>
            <a:r>
              <a:rPr lang="fr-FR" dirty="0" smtClean="0"/>
              <a:t> bus : 8bit@40MHz</a:t>
            </a:r>
          </a:p>
          <a:p>
            <a:pPr lvl="2"/>
            <a:r>
              <a:rPr lang="fr-FR" dirty="0" smtClean="0"/>
              <a:t>Output bus :  16bit@320MHz</a:t>
            </a:r>
          </a:p>
          <a:p>
            <a:pPr lvl="1"/>
            <a:r>
              <a:rPr lang="fr-FR" dirty="0" smtClean="0"/>
              <a:t>Total  ASIC output : ~12.8 Gb/s.</a:t>
            </a:r>
          </a:p>
          <a:p>
            <a:pPr lvl="1"/>
            <a:r>
              <a:rPr lang="fr-FR" dirty="0" err="1" smtClean="0"/>
              <a:t>Buffering</a:t>
            </a:r>
            <a:r>
              <a:rPr lang="fr-FR" dirty="0" smtClean="0"/>
              <a:t> in :</a:t>
            </a:r>
          </a:p>
          <a:p>
            <a:pPr lvl="2"/>
            <a:r>
              <a:rPr lang="fr-FR" dirty="0" smtClean="0"/>
              <a:t>Super pixel : 2 clusters</a:t>
            </a:r>
          </a:p>
          <a:p>
            <a:pPr lvl="2"/>
            <a:r>
              <a:rPr lang="fr-FR" dirty="0" smtClean="0"/>
              <a:t>Super pixel group FIFO : ~400 bit</a:t>
            </a:r>
          </a:p>
          <a:p>
            <a:pPr lvl="2"/>
            <a:r>
              <a:rPr lang="fr-FR" dirty="0" smtClean="0"/>
              <a:t>Output FIFO: multi </a:t>
            </a:r>
            <a:r>
              <a:rPr lang="fr-FR" dirty="0" err="1" smtClean="0"/>
              <a:t>kbyte</a:t>
            </a:r>
            <a:endParaRPr lang="fr-FR" dirty="0" smtClean="0"/>
          </a:p>
          <a:p>
            <a:r>
              <a:rPr lang="fr-FR" dirty="0" smtClean="0"/>
              <a:t>Simulation shows </a:t>
            </a:r>
            <a:r>
              <a:rPr lang="fr-FR" dirty="0" err="1" smtClean="0"/>
              <a:t>losses</a:t>
            </a:r>
            <a:r>
              <a:rPr lang="fr-FR" dirty="0" smtClean="0"/>
              <a:t>&lt; 0.5% in </a:t>
            </a:r>
            <a:r>
              <a:rPr lang="fr-FR" dirty="0" err="1" smtClean="0"/>
              <a:t>highest</a:t>
            </a:r>
            <a:r>
              <a:rPr lang="fr-FR" dirty="0" smtClean="0"/>
              <a:t> </a:t>
            </a:r>
            <a:r>
              <a:rPr lang="fr-FR" dirty="0" err="1" smtClean="0"/>
              <a:t>occupancy</a:t>
            </a:r>
            <a:r>
              <a:rPr lang="fr-FR" dirty="0" smtClean="0"/>
              <a:t> conditions.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September 21,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  <p:grpSp>
        <p:nvGrpSpPr>
          <p:cNvPr id="11" name="Group 185"/>
          <p:cNvGrpSpPr/>
          <p:nvPr/>
        </p:nvGrpSpPr>
        <p:grpSpPr>
          <a:xfrm>
            <a:off x="742950" y="1309688"/>
            <a:ext cx="2437074" cy="4773156"/>
            <a:chOff x="4829175" y="1166813"/>
            <a:chExt cx="2437074" cy="4773156"/>
          </a:xfrm>
        </p:grpSpPr>
        <p:sp>
          <p:nvSpPr>
            <p:cNvPr id="10" name="Rounded Rectangle 9"/>
            <p:cNvSpPr/>
            <p:nvPr/>
          </p:nvSpPr>
          <p:spPr>
            <a:xfrm>
              <a:off x="4905375" y="4657725"/>
              <a:ext cx="2028825" cy="12382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43725" y="5724525"/>
              <a:ext cx="322524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4 x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48275" y="5586420"/>
              <a:ext cx="418704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FIFO</a:t>
              </a:r>
            </a:p>
          </p:txBody>
        </p:sp>
        <p:grpSp>
          <p:nvGrpSpPr>
            <p:cNvPr id="28" name="Group 141"/>
            <p:cNvGrpSpPr/>
            <p:nvPr/>
          </p:nvGrpSpPr>
          <p:grpSpPr>
            <a:xfrm>
              <a:off x="5133975" y="4838700"/>
              <a:ext cx="901137" cy="490954"/>
              <a:chOff x="5600700" y="4819650"/>
              <a:chExt cx="901137" cy="490954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5600700" y="4819650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5657850" y="4876800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5715000" y="4924425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5772150" y="4972050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6172200" y="4919663"/>
              <a:ext cx="72327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Periphery &amp;</a:t>
              </a:r>
            </a:p>
            <a:p>
              <a:r>
                <a:rPr lang="en-US" sz="800" smtClean="0"/>
                <a:t>Output port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057775" y="4648200"/>
              <a:ext cx="35137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16x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781668" y="5519738"/>
              <a:ext cx="612668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err="1" smtClean="0"/>
                <a:t>Serializer</a:t>
              </a:r>
              <a:endParaRPr lang="en-US" sz="800" smtClean="0"/>
            </a:p>
            <a:p>
              <a:r>
                <a:rPr lang="en-US" sz="800" smtClean="0"/>
                <a:t>Driver</a:t>
              </a:r>
            </a:p>
          </p:txBody>
        </p:sp>
        <p:cxnSp>
          <p:nvCxnSpPr>
            <p:cNvPr id="154" name="Straight Arrow Connector 153"/>
            <p:cNvCxnSpPr>
              <a:stCxn id="24" idx="3"/>
              <a:endCxn id="146" idx="1"/>
            </p:cNvCxnSpPr>
            <p:nvPr/>
          </p:nvCxnSpPr>
          <p:spPr>
            <a:xfrm flipV="1">
              <a:off x="5666979" y="5689015"/>
              <a:ext cx="114689" cy="51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>
              <a:endCxn id="24" idx="0"/>
            </p:cNvCxnSpPr>
            <p:nvPr/>
          </p:nvCxnSpPr>
          <p:spPr>
            <a:xfrm rot="5400000">
              <a:off x="5329137" y="5457731"/>
              <a:ext cx="257179" cy="1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146" idx="3"/>
            </p:cNvCxnSpPr>
            <p:nvPr/>
          </p:nvCxnSpPr>
          <p:spPr>
            <a:xfrm flipV="1">
              <a:off x="6394336" y="5686425"/>
              <a:ext cx="682739" cy="259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27"/>
            <p:cNvGrpSpPr/>
            <p:nvPr/>
          </p:nvGrpSpPr>
          <p:grpSpPr>
            <a:xfrm>
              <a:off x="4829175" y="1166813"/>
              <a:ext cx="2009774" cy="723900"/>
              <a:chOff x="962025" y="1590675"/>
              <a:chExt cx="2009774" cy="7239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981074" y="1590675"/>
                <a:ext cx="1990725" cy="7239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047750" y="1771650"/>
                <a:ext cx="56457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Analog</a:t>
                </a:r>
              </a:p>
              <a:p>
                <a:r>
                  <a:rPr lang="en-US" sz="800" smtClean="0"/>
                  <a:t>frontend</a:t>
                </a:r>
                <a:endParaRPr lang="en-US" sz="8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076325" y="1800225"/>
                <a:ext cx="56457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Analog</a:t>
                </a:r>
              </a:p>
              <a:p>
                <a:r>
                  <a:rPr lang="en-US" sz="800" smtClean="0"/>
                  <a:t>frontend</a:t>
                </a:r>
                <a:endParaRPr lang="en-US" sz="80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104900" y="1828800"/>
                <a:ext cx="56457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Analog</a:t>
                </a:r>
              </a:p>
              <a:p>
                <a:r>
                  <a:rPr lang="en-US" sz="800" smtClean="0"/>
                  <a:t>frontend</a:t>
                </a:r>
                <a:endParaRPr lang="en-US" sz="80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790700" y="1828800"/>
                <a:ext cx="510076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Cluster</a:t>
                </a:r>
              </a:p>
              <a:p>
                <a:r>
                  <a:rPr lang="en-US" sz="800" smtClean="0"/>
                  <a:t>logic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962025" y="1600200"/>
                <a:ext cx="35137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16x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205056" y="1600205"/>
                <a:ext cx="700833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409824" y="1890710"/>
                <a:ext cx="476251" cy="2154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buffer</a:t>
                </a: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 rot="10800000">
              <a:off x="5536628" y="1574215"/>
              <a:ext cx="1212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167926" y="1574215"/>
              <a:ext cx="109048" cy="3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136"/>
            <p:cNvGrpSpPr/>
            <p:nvPr/>
          </p:nvGrpSpPr>
          <p:grpSpPr>
            <a:xfrm>
              <a:off x="5019677" y="1990725"/>
              <a:ext cx="1671635" cy="876301"/>
              <a:chOff x="5191127" y="1990725"/>
              <a:chExt cx="1671635" cy="876301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5191127" y="2009776"/>
                <a:ext cx="1671635" cy="85725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349979" y="2277356"/>
                <a:ext cx="408059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FIFO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292510" y="2188162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344898" y="2257535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406810" y="2326908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463960" y="2391326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793666" y="2634126"/>
                <a:ext cx="968907" cy="2241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cxnSp>
            <p:nvCxnSpPr>
              <p:cNvPr id="101" name="Straight Arrow Connector 100"/>
              <p:cNvCxnSpPr>
                <a:stCxn id="26" idx="1"/>
              </p:cNvCxnSpPr>
              <p:nvPr/>
            </p:nvCxnSpPr>
            <p:spPr>
              <a:xfrm rot="10800000" flipV="1">
                <a:off x="6167437" y="2389435"/>
                <a:ext cx="182542" cy="189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5286375" y="1990725"/>
                <a:ext cx="29367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4x</a:t>
                </a:r>
              </a:p>
            </p:txBody>
          </p:sp>
        </p:grpSp>
        <p:grpSp>
          <p:nvGrpSpPr>
            <p:cNvPr id="35" name="Group 127"/>
            <p:cNvGrpSpPr/>
            <p:nvPr/>
          </p:nvGrpSpPr>
          <p:grpSpPr>
            <a:xfrm>
              <a:off x="5191125" y="3009901"/>
              <a:ext cx="1371600" cy="1514474"/>
              <a:chOff x="4619625" y="1657351"/>
              <a:chExt cx="1371600" cy="1514474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4619625" y="1657351"/>
                <a:ext cx="1371600" cy="151447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648200" y="1704975"/>
                <a:ext cx="35137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16x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667251" y="2633663"/>
                <a:ext cx="70083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  <a:p>
                <a:r>
                  <a:rPr lang="en-US" sz="800" smtClean="0"/>
                  <a:t> column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5400000">
                <a:off x="5496877" y="2266950"/>
                <a:ext cx="734496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Column bus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686301" y="1885948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743451" y="1943098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800601" y="2009773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cxnSp>
            <p:nvCxnSpPr>
              <p:cNvPr id="107" name="Straight Connector 106"/>
              <p:cNvCxnSpPr/>
              <p:nvPr/>
            </p:nvCxnSpPr>
            <p:spPr>
              <a:xfrm rot="5400000">
                <a:off x="5412584" y="2359818"/>
                <a:ext cx="700087" cy="3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Box 110"/>
              <p:cNvSpPr txBox="1"/>
              <p:nvPr/>
            </p:nvSpPr>
            <p:spPr>
              <a:xfrm>
                <a:off x="5472112" y="2705100"/>
                <a:ext cx="407484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EOC</a:t>
                </a:r>
              </a:p>
              <a:p>
                <a:r>
                  <a:rPr lang="en-US" sz="800" smtClean="0"/>
                  <a:t>logic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867276" y="2066923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>
                <a:off x="5648325" y="2157414"/>
                <a:ext cx="104779" cy="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5586413" y="2014538"/>
                <a:ext cx="161929" cy="4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5643563" y="2090738"/>
                <a:ext cx="104779" cy="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5648325" y="2238376"/>
                <a:ext cx="104779" cy="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9" name="Straight Connector 128"/>
            <p:cNvCxnSpPr/>
            <p:nvPr/>
          </p:nvCxnSpPr>
          <p:spPr>
            <a:xfrm rot="5400000" flipH="1" flipV="1">
              <a:off x="6129338" y="2881314"/>
              <a:ext cx="609599" cy="466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rot="16200000" flipH="1">
              <a:off x="4967290" y="2947989"/>
              <a:ext cx="581025" cy="36195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5981700" y="1866900"/>
              <a:ext cx="809625" cy="51435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6200000" flipH="1">
              <a:off x="4824412" y="1919287"/>
              <a:ext cx="523874" cy="40004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5400000" flipH="1" flipV="1">
              <a:off x="5995989" y="4510089"/>
              <a:ext cx="523873" cy="4572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16200000" flipV="1">
              <a:off x="4967289" y="4652962"/>
              <a:ext cx="600075" cy="9525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183"/>
            <p:cNvSpPr txBox="1"/>
            <p:nvPr/>
          </p:nvSpPr>
          <p:spPr>
            <a:xfrm>
              <a:off x="6396044" y="5448300"/>
              <a:ext cx="688009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~ 3.2Gb/s</a:t>
              </a:r>
            </a:p>
          </p:txBody>
        </p:sp>
      </p:grpSp>
      <p:sp>
        <p:nvSpPr>
          <p:cNvPr id="191" name="TextBox 190"/>
          <p:cNvSpPr txBox="1"/>
          <p:nvPr/>
        </p:nvSpPr>
        <p:spPr>
          <a:xfrm>
            <a:off x="942986" y="5467351"/>
            <a:ext cx="691215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 smtClean="0"/>
              <a:t>Output bus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LHCb upgrade.</a:t>
            </a:r>
            <a:endParaRPr lang="en-US" dirty="0"/>
          </a:p>
        </p:txBody>
      </p:sp>
      <p:sp>
        <p:nvSpPr>
          <p:cNvPr id="49" name="Content Placeholder 48"/>
          <p:cNvSpPr>
            <a:spLocks noGrp="1"/>
          </p:cNvSpPr>
          <p:nvPr>
            <p:ph idx="1"/>
          </p:nvPr>
        </p:nvSpPr>
        <p:spPr>
          <a:xfrm>
            <a:off x="457200" y="1390650"/>
            <a:ext cx="7672812" cy="917984"/>
          </a:xfrm>
        </p:spPr>
        <p:txBody>
          <a:bodyPr>
            <a:normAutofit/>
          </a:bodyPr>
          <a:lstStyle/>
          <a:p>
            <a:r>
              <a:rPr lang="en-US" dirty="0" smtClean="0"/>
              <a:t>The Plan: 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2A07-E38C-463F-97E0-842C4A7811AD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43962" y="1517487"/>
          <a:ext cx="5152720" cy="357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596"/>
                <a:gridCol w="762545"/>
                <a:gridCol w="1019004"/>
                <a:gridCol w="679010"/>
                <a:gridCol w="2127565"/>
              </a:tblGrid>
              <a:tr h="3622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Peak </a:t>
                      </a:r>
                      <a:r>
                        <a:rPr lang="en-US" dirty="0" smtClean="0">
                          <a:latin typeface="Brush Script MT" pitchFamily="66" charset="0"/>
                        </a:rPr>
                        <a:t>L</a:t>
                      </a:r>
                    </a:p>
                    <a:p>
                      <a:pPr algn="ctr"/>
                      <a:r>
                        <a:rPr lang="en-US" sz="1200" dirty="0" smtClean="0"/>
                        <a:t>(10</a:t>
                      </a:r>
                      <a:r>
                        <a:rPr lang="en-US" sz="1200" baseline="30000" dirty="0" smtClean="0"/>
                        <a:t>32</a:t>
                      </a:r>
                      <a:r>
                        <a:rPr lang="en-US" sz="1200" dirty="0" smtClean="0"/>
                        <a:t>cm</a:t>
                      </a:r>
                      <a:r>
                        <a:rPr lang="en-US" sz="1200" baseline="30000" dirty="0" smtClean="0"/>
                        <a:t>-2</a:t>
                      </a:r>
                      <a:r>
                        <a:rPr lang="en-US" sz="1200" dirty="0" smtClean="0"/>
                        <a:t>s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>
                        <a:latin typeface="Brush Script MT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rush Script MT" pitchFamily="66" charset="0"/>
                        </a:rPr>
                        <a:t>∫ 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5546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7 </a:t>
                      </a:r>
                      <a:r>
                        <a:rPr lang="en-US" sz="1200" baseline="0" dirty="0" err="1" smtClean="0"/>
                        <a:t>TeV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= </a:t>
                      </a:r>
                      <a:r>
                        <a:rPr lang="en-US" sz="1200" dirty="0" err="1" smtClean="0"/>
                        <a:t>LHCb</a:t>
                      </a:r>
                      <a:r>
                        <a:rPr lang="en-US" sz="1200" dirty="0" smtClean="0"/>
                        <a:t> design luminosity !</a:t>
                      </a:r>
                      <a:endParaRPr lang="en-US" sz="1200" dirty="0"/>
                    </a:p>
                  </a:txBody>
                  <a:tcPr/>
                </a:tc>
              </a:tr>
              <a:tr h="35546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</a:tr>
              <a:tr h="35546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&gt;10 </a:t>
                      </a:r>
                      <a:r>
                        <a:rPr lang="en-US" sz="1200" baseline="0" dirty="0" err="1" smtClean="0"/>
                        <a:t>TeV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</a:tr>
              <a:tr h="35546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&gt;10 </a:t>
                      </a:r>
                      <a:r>
                        <a:rPr lang="en-US" sz="1200" baseline="0" dirty="0" err="1" smtClean="0"/>
                        <a:t>TeV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5546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&gt;10 </a:t>
                      </a:r>
                      <a:r>
                        <a:rPr lang="en-US" sz="1200" baseline="0" dirty="0" err="1" smtClean="0"/>
                        <a:t>TeV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Total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>
                          <a:latin typeface="Brush Script MT" pitchFamily="66" charset="0"/>
                        </a:rPr>
                        <a:t>∫ L </a:t>
                      </a:r>
                      <a:r>
                        <a:rPr lang="en-US" sz="1200" dirty="0" smtClean="0">
                          <a:latin typeface="+mn-lt"/>
                        </a:rPr>
                        <a:t>~</a:t>
                      </a:r>
                      <a:r>
                        <a:rPr lang="en-US" sz="1200" baseline="0" dirty="0" smtClean="0">
                          <a:latin typeface="+mn-lt"/>
                        </a:rPr>
                        <a:t> 6 fb</a:t>
                      </a:r>
                      <a:r>
                        <a:rPr lang="en-US" sz="1200" baseline="30000" dirty="0" smtClean="0">
                          <a:latin typeface="+mn-lt"/>
                        </a:rPr>
                        <a:t>-1</a:t>
                      </a:r>
                      <a:endParaRPr lang="en-US" sz="1200" baseline="30000" dirty="0" smtClean="0"/>
                    </a:p>
                  </a:txBody>
                  <a:tcPr/>
                </a:tc>
              </a:tr>
              <a:tr h="35546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Install </a:t>
                      </a:r>
                      <a:r>
                        <a:rPr lang="en-US" sz="1200" dirty="0" err="1" smtClean="0"/>
                        <a:t>LHCb</a:t>
                      </a:r>
                      <a:r>
                        <a:rPr lang="en-US" sz="1200" dirty="0" smtClean="0"/>
                        <a:t> upgrade</a:t>
                      </a:r>
                      <a:r>
                        <a:rPr lang="en-US" sz="1200" baseline="0" dirty="0" smtClean="0"/>
                        <a:t> !</a:t>
                      </a:r>
                      <a:endParaRPr lang="en-US" sz="1200" dirty="0"/>
                    </a:p>
                  </a:txBody>
                  <a:tcPr/>
                </a:tc>
              </a:tr>
              <a:tr h="35546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&gt;10 </a:t>
                      </a:r>
                      <a:r>
                        <a:rPr lang="en-US" sz="1200" baseline="0" dirty="0" err="1" smtClean="0"/>
                        <a:t>TeV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5546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&gt;10 </a:t>
                      </a:r>
                      <a:r>
                        <a:rPr lang="en-US" sz="1200" baseline="0" dirty="0" err="1" smtClean="0"/>
                        <a:t>TeV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 fb</a:t>
                      </a:r>
                      <a:r>
                        <a:rPr lang="en-US" sz="1200" baseline="30000" dirty="0" smtClean="0"/>
                        <a:t>-1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ontent Placeholder 48"/>
          <p:cNvSpPr txBox="1">
            <a:spLocks/>
          </p:cNvSpPr>
          <p:nvPr/>
        </p:nvSpPr>
        <p:spPr bwMode="auto">
          <a:xfrm>
            <a:off x="579422" y="5160475"/>
            <a:ext cx="7947062" cy="127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The increase in luminosity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‘only’ requires stronger beam squeezing , i.e.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does not depend on any LHC upgrade.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lang="en-US" sz="2000" kern="0" dirty="0" smtClean="0">
                <a:latin typeface="Garamond" pitchFamily="18" charset="0"/>
              </a:rPr>
              <a:t>A ‘letter of intent’ will be submitted </a:t>
            </a:r>
            <a:r>
              <a:rPr lang="en-US" sz="2000" kern="0" dirty="0" smtClean="0">
                <a:latin typeface="Garamond" pitchFamily="18" charset="0"/>
              </a:rPr>
              <a:t>very soon to LHCC.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occupancies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graphicFrame>
        <p:nvGraphicFramePr>
          <p:cNvPr id="54" name="Table 53"/>
          <p:cNvGraphicFramePr>
            <a:graphicFrameLocks noGrp="1"/>
          </p:cNvGraphicFramePr>
          <p:nvPr/>
        </p:nvGraphicFramePr>
        <p:xfrm>
          <a:off x="760020" y="1413164"/>
          <a:ext cx="4429817" cy="1698224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2934650"/>
                <a:gridCol w="457200"/>
                <a:gridCol w="520713"/>
                <a:gridCol w="517254"/>
              </a:tblGrid>
              <a:tr h="539984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+mj-lt"/>
                        </a:rPr>
                        <a:t>Peak L ( 10</a:t>
                      </a:r>
                      <a:r>
                        <a:rPr lang="en-US" sz="1600" baseline="30000" dirty="0" smtClean="0">
                          <a:latin typeface="+mj-lt"/>
                        </a:rPr>
                        <a:t>32</a:t>
                      </a:r>
                      <a:r>
                        <a:rPr lang="en-US" sz="1600" dirty="0" smtClean="0">
                          <a:latin typeface="+mj-lt"/>
                        </a:rPr>
                        <a:t>cm</a:t>
                      </a:r>
                      <a:r>
                        <a:rPr lang="en-US" sz="1600" baseline="30000" dirty="0" smtClean="0">
                          <a:latin typeface="+mj-lt"/>
                        </a:rPr>
                        <a:t>-2</a:t>
                      </a:r>
                      <a:r>
                        <a:rPr lang="en-US" sz="1600" dirty="0" smtClean="0">
                          <a:latin typeface="+mj-lt"/>
                        </a:rPr>
                        <a:t>s</a:t>
                      </a:r>
                      <a:r>
                        <a:rPr lang="en-US" sz="1600" baseline="30000" dirty="0" smtClean="0">
                          <a:latin typeface="+mj-lt"/>
                        </a:rPr>
                        <a:t>-1 </a:t>
                      </a:r>
                      <a:r>
                        <a:rPr lang="en-US" sz="1600" baseline="0" dirty="0" smtClean="0">
                          <a:latin typeface="+mj-lt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2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20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  <a:tr h="3259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Average 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# of interactions/crossing</a:t>
                      </a:r>
                      <a:endParaRPr lang="en-US" sz="1600" b="1" kern="1200" dirty="0" smtClean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0.4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2.0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4.0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  <a:tr h="307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Average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# of 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interactions/non-empty 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crossing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1.3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2.4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4.3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661246" y="3348842"/>
            <a:ext cx="4924007" cy="290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107950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000" dirty="0" smtClean="0">
                <a:latin typeface="+mj-lt"/>
              </a:rPr>
              <a:t>The occupancies will only increase by ~ 2 due to multiple interactions.</a:t>
            </a:r>
          </a:p>
          <a:p>
            <a:pPr marL="107950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The current detector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granularities are adequate and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no major detector changes required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.</a:t>
            </a:r>
          </a:p>
          <a:p>
            <a:pPr marL="107950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The exact beam conditions are under discussion with LHC.</a:t>
            </a:r>
          </a:p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3678234" y="2443848"/>
            <a:ext cx="934852" cy="536859"/>
          </a:xfrm>
          <a:prstGeom prst="ellipse">
            <a:avLst/>
          </a:prstGeom>
          <a:noFill/>
          <a:ln w="63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5692123" y="1422788"/>
            <a:ext cx="3013158" cy="2905382"/>
            <a:chOff x="1536819" y="2666287"/>
            <a:chExt cx="3013158" cy="2905382"/>
          </a:xfrm>
        </p:grpSpPr>
        <p:grpSp>
          <p:nvGrpSpPr>
            <p:cNvPr id="59" name="Group 73"/>
            <p:cNvGrpSpPr/>
            <p:nvPr/>
          </p:nvGrpSpPr>
          <p:grpSpPr>
            <a:xfrm>
              <a:off x="1536819" y="2666287"/>
              <a:ext cx="2786991" cy="2905382"/>
              <a:chOff x="5621709" y="3982340"/>
              <a:chExt cx="2786991" cy="2905382"/>
            </a:xfrm>
          </p:grpSpPr>
          <p:pic>
            <p:nvPicPr>
              <p:cNvPr id="62" name="Picture 9" descr="Intperxing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006388" y="3982340"/>
                <a:ext cx="2402312" cy="23415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6120989" y="6487612"/>
                <a:ext cx="9492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empty bunch </a:t>
                </a:r>
              </a:p>
              <a:p>
                <a:r>
                  <a:rPr lang="en-US" sz="1000" dirty="0" smtClean="0"/>
                  <a:t>crossings</a:t>
                </a:r>
                <a:endParaRPr lang="en-US" sz="1000" dirty="0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5621709" y="4262928"/>
                <a:ext cx="4395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FF0000"/>
                    </a:solidFill>
                  </a:rPr>
                  <a:t>66%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645921" y="5569010"/>
                <a:ext cx="4395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0066CC"/>
                    </a:solidFill>
                  </a:rPr>
                  <a:t>16%</a:t>
                </a:r>
                <a:endParaRPr lang="en-US" sz="1000" dirty="0">
                  <a:solidFill>
                    <a:srgbClr val="0066CC"/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5722835" y="5859567"/>
                <a:ext cx="3690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00B050"/>
                    </a:solidFill>
                  </a:rPr>
                  <a:t>0%</a:t>
                </a:r>
                <a:endParaRPr lang="en-US" sz="10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69" name="Straight Arrow Connector 68"/>
              <p:cNvCxnSpPr/>
              <p:nvPr/>
            </p:nvCxnSpPr>
            <p:spPr>
              <a:xfrm>
                <a:off x="5982056" y="4366901"/>
                <a:ext cx="324740" cy="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 flipV="1">
                <a:off x="6008551" y="5691499"/>
                <a:ext cx="281154" cy="622"/>
              </a:xfrm>
              <a:prstGeom prst="straightConnector1">
                <a:avLst/>
              </a:prstGeom>
              <a:ln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V="1">
                <a:off x="6024784" y="5987755"/>
                <a:ext cx="262071" cy="2847"/>
              </a:xfrm>
              <a:prstGeom prst="straightConnector1">
                <a:avLst/>
              </a:prstGeom>
              <a:ln>
                <a:solidFill>
                  <a:srgbClr val="00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TextBox 59"/>
            <p:cNvSpPr txBox="1"/>
            <p:nvPr/>
          </p:nvSpPr>
          <p:spPr>
            <a:xfrm>
              <a:off x="3749877" y="2894876"/>
              <a:ext cx="800100" cy="254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lnSpc>
                  <a:spcPct val="150000"/>
                </a:lnSpc>
              </a:pPr>
              <a:r>
                <a:rPr lang="en-US" sz="800" dirty="0" smtClean="0">
                  <a:solidFill>
                    <a:srgbClr val="FF0000"/>
                  </a:solidFill>
                </a:rPr>
                <a:t>Present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749877" y="3128638"/>
              <a:ext cx="651207" cy="254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lnSpc>
                  <a:spcPct val="150000"/>
                </a:lnSpc>
              </a:pPr>
              <a:r>
                <a:rPr lang="en-US" sz="800" dirty="0" smtClean="0">
                  <a:solidFill>
                    <a:srgbClr val="0033CC"/>
                  </a:solidFill>
                </a:rPr>
                <a:t>Upgrade</a:t>
              </a:r>
              <a:endParaRPr lang="en-US" sz="800" dirty="0" smtClean="0">
                <a:solidFill>
                  <a:srgbClr val="0033CC"/>
                </a:solidFill>
                <a:latin typeface="+mn-lt"/>
              </a:endParaRPr>
            </a:p>
          </p:txBody>
        </p:sp>
      </p:grpSp>
      <p:cxnSp>
        <p:nvCxnSpPr>
          <p:cNvPr id="73" name="Straight Arrow Connector 72"/>
          <p:cNvCxnSpPr/>
          <p:nvPr/>
        </p:nvCxnSpPr>
        <p:spPr>
          <a:xfrm rot="16200000" flipV="1">
            <a:off x="6332665" y="3867182"/>
            <a:ext cx="181068" cy="90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6300977" y="1689823"/>
            <a:ext cx="262550" cy="2055137"/>
          </a:xfrm>
          <a:prstGeom prst="ellipse">
            <a:avLst/>
          </a:prstGeom>
          <a:noFill/>
          <a:ln w="63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endCxn id="57" idx="4"/>
          </p:cNvCxnSpPr>
          <p:nvPr/>
        </p:nvCxnSpPr>
        <p:spPr>
          <a:xfrm rot="10800000">
            <a:off x="4145661" y="2980707"/>
            <a:ext cx="1007111" cy="4050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L0 trigger efficiency.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0650"/>
            <a:ext cx="5889279" cy="4602744"/>
          </a:xfrm>
        </p:spPr>
        <p:txBody>
          <a:bodyPr/>
          <a:lstStyle/>
          <a:p>
            <a:pPr lvl="1"/>
            <a:r>
              <a:rPr lang="en-US" b="1" dirty="0" smtClean="0"/>
              <a:t>Problem</a:t>
            </a:r>
            <a:r>
              <a:rPr lang="en-US" dirty="0" smtClean="0"/>
              <a:t>: the L0 </a:t>
            </a:r>
            <a:r>
              <a:rPr lang="en-US" dirty="0" err="1" smtClean="0"/>
              <a:t>hadron</a:t>
            </a:r>
            <a:r>
              <a:rPr lang="en-US" dirty="0" smtClean="0"/>
              <a:t> hardware trigger loses efficiency at higher luminosities. The </a:t>
            </a:r>
            <a:r>
              <a:rPr lang="en-US" dirty="0" smtClean="0"/>
              <a:t>event yield </a:t>
            </a:r>
            <a:r>
              <a:rPr lang="en-US" dirty="0" smtClean="0"/>
              <a:t>is even dropping...</a:t>
            </a:r>
          </a:p>
          <a:p>
            <a:pPr lvl="2"/>
            <a:r>
              <a:rPr lang="en-US" dirty="0" smtClean="0"/>
              <a:t>Because the DAQ event readout rate is limited to 1MHz, the trigger thresholds must be raised …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2 solutions: </a:t>
            </a:r>
          </a:p>
          <a:p>
            <a:pPr lvl="2"/>
            <a:r>
              <a:rPr lang="en-US" sz="2000" dirty="0" smtClean="0"/>
              <a:t>A more sophisticated hardware </a:t>
            </a:r>
            <a:r>
              <a:rPr lang="en-US" sz="2000" dirty="0" err="1" smtClean="0"/>
              <a:t>hadron</a:t>
            </a:r>
            <a:r>
              <a:rPr lang="en-US" sz="2000" dirty="0" smtClean="0"/>
              <a:t> trigger or</a:t>
            </a:r>
          </a:p>
          <a:p>
            <a:pPr lvl="2"/>
            <a:r>
              <a:rPr lang="en-US" sz="2000" dirty="0" smtClean="0"/>
              <a:t>No hardware trigger, increase the readout rate and implement trigger in a CPU farm !</a:t>
            </a:r>
          </a:p>
          <a:p>
            <a:pPr lvl="3"/>
            <a:r>
              <a:rPr lang="en-US" sz="1600" dirty="0" smtClean="0"/>
              <a:t>Full </a:t>
            </a:r>
            <a:r>
              <a:rPr lang="en-US" sz="1600" dirty="0" smtClean="0"/>
              <a:t>detector information available.</a:t>
            </a:r>
          </a:p>
          <a:p>
            <a:pPr lvl="3"/>
            <a:r>
              <a:rPr lang="en-US" sz="1600" dirty="0" smtClean="0"/>
              <a:t>Flexible algorithm.</a:t>
            </a:r>
          </a:p>
          <a:p>
            <a:pPr lvl="3"/>
            <a:r>
              <a:rPr lang="en-US" sz="1600" dirty="0" smtClean="0"/>
              <a:t>Double the </a:t>
            </a:r>
            <a:r>
              <a:rPr lang="en-US" sz="1600" dirty="0" err="1" smtClean="0"/>
              <a:t>hadron</a:t>
            </a:r>
            <a:r>
              <a:rPr lang="en-US" sz="1600" dirty="0" smtClean="0"/>
              <a:t> </a:t>
            </a:r>
            <a:r>
              <a:rPr lang="en-US" sz="1600" dirty="0" smtClean="0"/>
              <a:t>trigger efficiency .</a:t>
            </a:r>
            <a:endParaRPr lang="en-US" sz="1600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2A07-E38C-463F-97E0-842C4A7811AD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pic>
        <p:nvPicPr>
          <p:cNvPr id="78" name="Picture 12" descr="test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0904" y="1244120"/>
            <a:ext cx="2309500" cy="2325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buytaert.NBVECOM01\Local Settings\Temporary Internet Files\Content.IE5\3RCAO6VU\MC90044131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8093" y="4819135"/>
            <a:ext cx="981927" cy="981927"/>
          </a:xfrm>
          <a:prstGeom prst="rect">
            <a:avLst/>
          </a:prstGeom>
          <a:noFill/>
        </p:spPr>
      </p:pic>
      <p:pic>
        <p:nvPicPr>
          <p:cNvPr id="1030" name="Picture 6" descr="C:\Documents and Settings\buytaert.NBVECOM01\Local Settings\Temporary Internet Files\Content.IE5\2OMN5NCN\MC90043253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3330" y="3756454"/>
            <a:ext cx="727222" cy="716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Trigger/DAQ architecture.</a:t>
            </a:r>
            <a:endParaRPr lang="en-US" dirty="0"/>
          </a:p>
        </p:txBody>
      </p:sp>
      <p:sp>
        <p:nvSpPr>
          <p:cNvPr id="154" name="Content Placeholder 153"/>
          <p:cNvSpPr>
            <a:spLocks noGrp="1"/>
          </p:cNvSpPr>
          <p:nvPr>
            <p:ph idx="1"/>
          </p:nvPr>
        </p:nvSpPr>
        <p:spPr>
          <a:xfrm>
            <a:off x="0" y="4751460"/>
            <a:ext cx="8229600" cy="1547193"/>
          </a:xfrm>
        </p:spPr>
        <p:txBody>
          <a:bodyPr/>
          <a:lstStyle/>
          <a:p>
            <a:pPr lvl="2"/>
            <a:r>
              <a:rPr lang="en-US" dirty="0" smtClean="0"/>
              <a:t>All frontend electronics must be adapted or redesigned to </a:t>
            </a:r>
          </a:p>
          <a:p>
            <a:pPr lvl="3"/>
            <a:r>
              <a:rPr lang="en-US" dirty="0" smtClean="0"/>
              <a:t>readout all collision data @ 40MHz</a:t>
            </a:r>
          </a:p>
          <a:p>
            <a:pPr lvl="3"/>
            <a:r>
              <a:rPr lang="en-US" dirty="0" smtClean="0"/>
              <a:t>and zero-suppress to minimize data bandwidth. 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/>
              <a:t>L0 hardware trigger is re-used to reduce the event rate to match the installed router and CPU farm capacity (staging). Initially run at ~ 5MHz.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2A07-E38C-463F-97E0-842C4A7811AD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146" name="Text Box 38"/>
          <p:cNvSpPr txBox="1">
            <a:spLocks noChangeArrowheads="1"/>
          </p:cNvSpPr>
          <p:nvPr/>
        </p:nvSpPr>
        <p:spPr bwMode="auto">
          <a:xfrm>
            <a:off x="627402" y="1475759"/>
            <a:ext cx="715580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Current</a:t>
            </a:r>
            <a:endParaRPr lang="en-US" dirty="0"/>
          </a:p>
        </p:txBody>
      </p:sp>
      <p:grpSp>
        <p:nvGrpSpPr>
          <p:cNvPr id="144" name="Group 143"/>
          <p:cNvGrpSpPr>
            <a:grpSpLocks noChangeAspect="1"/>
          </p:cNvGrpSpPr>
          <p:nvPr/>
        </p:nvGrpSpPr>
        <p:grpSpPr>
          <a:xfrm>
            <a:off x="1611655" y="1066800"/>
            <a:ext cx="6743700" cy="1714500"/>
            <a:chOff x="76200" y="1066800"/>
            <a:chExt cx="8991600" cy="2286000"/>
          </a:xfrm>
        </p:grpSpPr>
        <p:grpSp>
          <p:nvGrpSpPr>
            <p:cNvPr id="82" name="Group 36"/>
            <p:cNvGrpSpPr/>
            <p:nvPr/>
          </p:nvGrpSpPr>
          <p:grpSpPr>
            <a:xfrm>
              <a:off x="76200" y="1066800"/>
              <a:ext cx="8991600" cy="2286000"/>
              <a:chOff x="76200" y="1066800"/>
              <a:chExt cx="8991600" cy="2286000"/>
            </a:xfrm>
          </p:grpSpPr>
          <p:sp>
            <p:nvSpPr>
              <p:cNvPr id="84" name="Rectangle 5"/>
              <p:cNvSpPr>
                <a:spLocks noChangeArrowheads="1"/>
              </p:cNvSpPr>
              <p:nvPr/>
            </p:nvSpPr>
            <p:spPr bwMode="auto">
              <a:xfrm>
                <a:off x="76200" y="1066800"/>
                <a:ext cx="8991600" cy="2286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85" name="Picture 84" descr="lhcb_old_archi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1828800"/>
                <a:ext cx="8153400" cy="1371600"/>
              </a:xfrm>
              <a:prstGeom prst="rect">
                <a:avLst/>
              </a:prstGeom>
              <a:noFill/>
            </p:spPr>
          </p:pic>
          <p:pic>
            <p:nvPicPr>
              <p:cNvPr id="86" name="Picture 85" descr="MMj03957780000[1]"/>
              <p:cNvPicPr>
                <a:picLocks noChangeAspect="1" noChangeArrowheads="1" noCrop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305800" y="2057400"/>
                <a:ext cx="762000" cy="762000"/>
              </a:xfrm>
              <a:prstGeom prst="rect">
                <a:avLst/>
              </a:prstGeom>
              <a:noFill/>
            </p:spPr>
          </p:pic>
          <p:sp>
            <p:nvSpPr>
              <p:cNvPr id="87" name="Text Box 13"/>
              <p:cNvSpPr txBox="1">
                <a:spLocks noChangeArrowheads="1"/>
              </p:cNvSpPr>
              <p:nvPr/>
            </p:nvSpPr>
            <p:spPr bwMode="auto">
              <a:xfrm>
                <a:off x="8372144" y="1970659"/>
                <a:ext cx="579645" cy="32829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000" dirty="0">
                    <a:latin typeface="+mj-lt"/>
                  </a:rPr>
                  <a:t>HLT</a:t>
                </a:r>
              </a:p>
            </p:txBody>
          </p:sp>
          <p:sp>
            <p:nvSpPr>
              <p:cNvPr id="88" name="Line 17"/>
              <p:cNvSpPr>
                <a:spLocks noChangeShapeType="1"/>
              </p:cNvSpPr>
              <p:nvPr/>
            </p:nvSpPr>
            <p:spPr bwMode="auto">
              <a:xfrm flipH="1">
                <a:off x="7391400" y="1371600"/>
                <a:ext cx="533400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US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90" name="Line 19"/>
              <p:cNvSpPr>
                <a:spLocks noChangeShapeType="1"/>
              </p:cNvSpPr>
              <p:nvPr/>
            </p:nvSpPr>
            <p:spPr bwMode="auto">
              <a:xfrm flipH="1">
                <a:off x="7391400" y="1584325"/>
                <a:ext cx="533400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US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92" name="Line 21"/>
              <p:cNvSpPr>
                <a:spLocks noChangeShapeType="1"/>
              </p:cNvSpPr>
              <p:nvPr/>
            </p:nvSpPr>
            <p:spPr bwMode="auto">
              <a:xfrm flipH="1">
                <a:off x="2590800" y="1447800"/>
                <a:ext cx="2286000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Line 22"/>
              <p:cNvSpPr>
                <a:spLocks noChangeShapeType="1"/>
              </p:cNvSpPr>
              <p:nvPr/>
            </p:nvSpPr>
            <p:spPr bwMode="auto">
              <a:xfrm>
                <a:off x="2590800" y="1447800"/>
                <a:ext cx="0" cy="38100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Line 29"/>
              <p:cNvSpPr>
                <a:spLocks noChangeShapeType="1"/>
              </p:cNvSpPr>
              <p:nvPr/>
            </p:nvSpPr>
            <p:spPr bwMode="auto">
              <a:xfrm>
                <a:off x="5791200" y="1447800"/>
                <a:ext cx="533400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Rounded Rectangle 95"/>
              <p:cNvSpPr/>
              <p:nvPr/>
            </p:nvSpPr>
            <p:spPr>
              <a:xfrm>
                <a:off x="5791200" y="1219200"/>
                <a:ext cx="1062446" cy="452846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Readout</a:t>
                </a:r>
              </a:p>
              <a:p>
                <a:pPr algn="ctr"/>
                <a:r>
                  <a:rPr lang="en-US" sz="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Supervisor</a:t>
                </a:r>
                <a:endParaRPr 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97" name="Rounded Rectangle 96"/>
              <p:cNvSpPr/>
              <p:nvPr/>
            </p:nvSpPr>
            <p:spPr>
              <a:xfrm>
                <a:off x="7154764" y="1219364"/>
                <a:ext cx="1147354" cy="457200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L0 Hardware</a:t>
                </a:r>
              </a:p>
              <a:p>
                <a:pPr algn="ctr"/>
                <a:r>
                  <a:rPr lang="en-US" sz="12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Trigger</a:t>
                </a:r>
                <a:endPara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101" name="Text Box 38"/>
            <p:cNvSpPr txBox="1">
              <a:spLocks noChangeArrowheads="1"/>
            </p:cNvSpPr>
            <p:nvPr/>
          </p:nvSpPr>
          <p:spPr bwMode="auto">
            <a:xfrm>
              <a:off x="7609543" y="2817589"/>
              <a:ext cx="665909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200" dirty="0" smtClean="0"/>
                <a:t>Tell1</a:t>
              </a:r>
              <a:endParaRPr lang="en-US" sz="1200" dirty="0"/>
            </a:p>
          </p:txBody>
        </p:sp>
        <p:cxnSp>
          <p:nvCxnSpPr>
            <p:cNvPr id="130" name="Elbow Connector 129"/>
            <p:cNvCxnSpPr>
              <a:stCxn id="96" idx="1"/>
              <a:endCxn id="93" idx="1"/>
            </p:cNvCxnSpPr>
            <p:nvPr/>
          </p:nvCxnSpPr>
          <p:spPr>
            <a:xfrm rot="10800000" flipV="1">
              <a:off x="2590800" y="1445622"/>
              <a:ext cx="3200400" cy="383177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>
              <a:stCxn id="97" idx="1"/>
              <a:endCxn id="96" idx="3"/>
            </p:cNvCxnSpPr>
            <p:nvPr/>
          </p:nvCxnSpPr>
          <p:spPr>
            <a:xfrm rot="10800000">
              <a:off x="6853646" y="1445624"/>
              <a:ext cx="301118" cy="234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3845607" y="2666288"/>
              <a:ext cx="656591" cy="287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1 MHZ</a:t>
              </a:r>
              <a:endParaRPr lang="en-US" sz="800" b="1" dirty="0"/>
            </a:p>
          </p:txBody>
        </p:sp>
      </p:grpSp>
      <p:sp>
        <p:nvSpPr>
          <p:cNvPr id="176" name="TextBox 175"/>
          <p:cNvSpPr txBox="1"/>
          <p:nvPr/>
        </p:nvSpPr>
        <p:spPr>
          <a:xfrm>
            <a:off x="7021855" y="2008263"/>
            <a:ext cx="572568" cy="40165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 smtClean="0"/>
              <a:t>1 </a:t>
            </a:r>
            <a:r>
              <a:rPr lang="en-US" sz="800" dirty="0" err="1" smtClean="0"/>
              <a:t>Gb</a:t>
            </a:r>
            <a:endParaRPr lang="en-US" sz="800" dirty="0" smtClean="0"/>
          </a:p>
          <a:p>
            <a:r>
              <a:rPr lang="en-US" sz="800" dirty="0" smtClean="0"/>
              <a:t>Ethernet</a:t>
            </a:r>
            <a:endParaRPr lang="en-US" sz="8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498629" y="1872486"/>
            <a:ext cx="8331340" cy="3665938"/>
            <a:chOff x="498629" y="1872486"/>
            <a:chExt cx="8331340" cy="3665938"/>
          </a:xfrm>
        </p:grpSpPr>
        <p:sp>
          <p:nvSpPr>
            <p:cNvPr id="149" name="Curved Left Arrow 148"/>
            <p:cNvSpPr/>
            <p:nvPr/>
          </p:nvSpPr>
          <p:spPr>
            <a:xfrm flipH="1">
              <a:off x="498629" y="1872486"/>
              <a:ext cx="1068224" cy="2162087"/>
            </a:xfrm>
            <a:prstGeom prst="curvedLef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50800" dir="5400000" algn="ctr" rotWithShape="0">
                <a:schemeClr val="tx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572450" y="1948441"/>
              <a:ext cx="8257519" cy="3589983"/>
              <a:chOff x="572450" y="1948441"/>
              <a:chExt cx="8257519" cy="3589983"/>
            </a:xfrm>
          </p:grpSpPr>
          <p:cxnSp>
            <p:nvCxnSpPr>
              <p:cNvPr id="162" name="Straight Connector 161"/>
              <p:cNvCxnSpPr/>
              <p:nvPr/>
            </p:nvCxnSpPr>
            <p:spPr>
              <a:xfrm>
                <a:off x="2714774" y="1948441"/>
                <a:ext cx="589661" cy="581113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2714774" y="1948442"/>
                <a:ext cx="546931" cy="529838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 53"/>
              <p:cNvGrpSpPr/>
              <p:nvPr/>
            </p:nvGrpSpPr>
            <p:grpSpPr>
              <a:xfrm>
                <a:off x="572450" y="2503917"/>
                <a:ext cx="8257519" cy="3034507"/>
                <a:chOff x="572450" y="2503917"/>
                <a:chExt cx="8257519" cy="3034507"/>
              </a:xfrm>
            </p:grpSpPr>
            <p:sp>
              <p:nvSpPr>
                <p:cNvPr id="156" name="TextBox 155"/>
                <p:cNvSpPr txBox="1"/>
                <p:nvPr/>
              </p:nvSpPr>
              <p:spPr>
                <a:xfrm>
                  <a:off x="7248061" y="4892093"/>
                  <a:ext cx="1581908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(Tell 40: talk of </a:t>
                  </a:r>
                </a:p>
                <a:p>
                  <a:r>
                    <a:rPr lang="en-US" sz="1200" dirty="0" smtClean="0"/>
                    <a:t>J.P. </a:t>
                  </a:r>
                  <a:r>
                    <a:rPr lang="en-US" sz="1200" dirty="0" err="1" smtClean="0"/>
                    <a:t>Cachemiche</a:t>
                  </a:r>
                  <a:r>
                    <a:rPr lang="en-US" sz="1200" dirty="0" smtClean="0"/>
                    <a:t> on </a:t>
                  </a:r>
                </a:p>
                <a:p>
                  <a:r>
                    <a:rPr lang="en-US" sz="1200" dirty="0" err="1" smtClean="0"/>
                    <a:t>wednesday</a:t>
                  </a:r>
                  <a:r>
                    <a:rPr lang="en-US" sz="1200" dirty="0" smtClean="0"/>
                    <a:t>)</a:t>
                  </a:r>
                  <a:endParaRPr lang="en-US" sz="1200" dirty="0"/>
                </a:p>
              </p:txBody>
            </p:sp>
            <p:sp>
              <p:nvSpPr>
                <p:cNvPr id="14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572450" y="4110185"/>
                  <a:ext cx="802143" cy="27699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n-US" dirty="0" smtClean="0"/>
                    <a:t>Upgrade</a:t>
                  </a:r>
                  <a:endParaRPr lang="en-US" dirty="0"/>
                </a:p>
              </p:txBody>
            </p:sp>
            <p:grpSp>
              <p:nvGrpSpPr>
                <p:cNvPr id="145" name="Group 144"/>
                <p:cNvGrpSpPr>
                  <a:grpSpLocks noChangeAspect="1"/>
                </p:cNvGrpSpPr>
                <p:nvPr/>
              </p:nvGrpSpPr>
              <p:grpSpPr>
                <a:xfrm>
                  <a:off x="1621180" y="2939753"/>
                  <a:ext cx="6736556" cy="1714500"/>
                  <a:chOff x="62934" y="3657600"/>
                  <a:chExt cx="8982075" cy="2286000"/>
                </a:xfrm>
              </p:grpSpPr>
              <p:sp>
                <p:nvSpPr>
                  <p:cNvPr id="7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62934" y="3657600"/>
                    <a:ext cx="8982075" cy="2286000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72" name="Picture 42" descr="MMj03957780000[1]"/>
                  <p:cNvPicPr>
                    <a:picLocks noChangeAspect="1" noChangeArrowheads="1" noCrop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8305800" y="4343400"/>
                    <a:ext cx="701376" cy="762000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73" name="Picture 43" descr="MMj03957780000[1]"/>
                  <p:cNvPicPr>
                    <a:picLocks noChangeAspect="1" noChangeArrowheads="1" noCrop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8313143" y="5033554"/>
                    <a:ext cx="719762" cy="76200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75" name="Line 5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239000" y="4038600"/>
                    <a:ext cx="533400" cy="0"/>
                  </a:xfrm>
                  <a:prstGeom prst="line">
                    <a:avLst/>
                  </a:prstGeom>
                  <a:noFill/>
                  <a:ln w="44450">
                    <a:solidFill>
                      <a:schemeClr val="bg1"/>
                    </a:solidFill>
                    <a:round/>
                    <a:headEnd type="none" w="sm" len="sm"/>
                    <a:tailEnd type="triangle" w="sm" len="sm"/>
                  </a:ln>
                  <a:effectLst/>
                </p:spPr>
                <p:txBody>
                  <a:bodyPr/>
                  <a:lstStyle/>
                  <a:p>
                    <a:endParaRPr 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7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5791200" y="4038600"/>
                    <a:ext cx="533400" cy="0"/>
                  </a:xfrm>
                  <a:prstGeom prst="line">
                    <a:avLst/>
                  </a:prstGeom>
                  <a:noFill/>
                  <a:ln w="44450">
                    <a:solidFill>
                      <a:schemeClr val="bg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5334000" y="4267200"/>
                    <a:ext cx="0" cy="152400"/>
                  </a:xfrm>
                  <a:prstGeom prst="line">
                    <a:avLst/>
                  </a:prstGeom>
                  <a:noFill/>
                  <a:ln w="25400">
                    <a:solidFill>
                      <a:schemeClr val="bg1"/>
                    </a:solidFill>
                    <a:round/>
                    <a:headEnd type="none" w="sm" len="sm"/>
                    <a:tailEnd type="triangl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pic>
                <p:nvPicPr>
                  <p:cNvPr id="79" name="Picture 56" descr="lhcb_new_archi_zs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52400" y="4419600"/>
                    <a:ext cx="8153400" cy="1350963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80" name="Rounded Rectangle 79"/>
                  <p:cNvSpPr/>
                  <p:nvPr/>
                </p:nvSpPr>
                <p:spPr>
                  <a:xfrm>
                    <a:off x="5628094" y="3810000"/>
                    <a:ext cx="1079133" cy="457200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Readout</a:t>
                    </a:r>
                  </a:p>
                  <a:p>
                    <a:pPr algn="ctr"/>
                    <a:r>
                      <a:rPr lang="en-US" sz="8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Supervisor</a:t>
                    </a:r>
                    <a:endParaRPr lang="en-US" sz="8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  <p:sp>
                <p:nvSpPr>
                  <p:cNvPr id="100" name="Rounded Rectangle 99"/>
                  <p:cNvSpPr/>
                  <p:nvPr/>
                </p:nvSpPr>
                <p:spPr>
                  <a:xfrm>
                    <a:off x="7059335" y="3807315"/>
                    <a:ext cx="1147354" cy="457200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Interaction</a:t>
                    </a:r>
                  </a:p>
                  <a:p>
                    <a:pPr algn="ctr"/>
                    <a:r>
                      <a:rPr lang="en-US" sz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Trigger</a:t>
                    </a:r>
                    <a:endParaRPr lang="en-US" sz="12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  <p:sp>
                <p:nvSpPr>
                  <p:cNvPr id="102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505569" y="5379903"/>
                    <a:ext cx="787460" cy="36933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algn="l"/>
                    <a:r>
                      <a:rPr lang="en-US" sz="1200" dirty="0" smtClean="0"/>
                      <a:t>Tell40</a:t>
                    </a:r>
                    <a:endParaRPr lang="en-US" sz="1200" dirty="0"/>
                  </a:p>
                </p:txBody>
              </p:sp>
              <p:cxnSp>
                <p:nvCxnSpPr>
                  <p:cNvPr id="132" name="Elbow Connector 129"/>
                  <p:cNvCxnSpPr>
                    <a:stCxn id="80" idx="1"/>
                  </p:cNvCxnSpPr>
                  <p:nvPr/>
                </p:nvCxnSpPr>
                <p:spPr>
                  <a:xfrm rot="10800000" flipV="1">
                    <a:off x="5341126" y="4038600"/>
                    <a:ext cx="286969" cy="405211"/>
                  </a:xfrm>
                  <a:prstGeom prst="bentConnector2">
                    <a:avLst/>
                  </a:prstGeom>
                  <a:ln w="19050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Arrow Connector 137"/>
                  <p:cNvCxnSpPr>
                    <a:stCxn id="100" idx="1"/>
                    <a:endCxn id="80" idx="3"/>
                  </p:cNvCxnSpPr>
                  <p:nvPr/>
                </p:nvCxnSpPr>
                <p:spPr>
                  <a:xfrm rot="10800000" flipV="1">
                    <a:off x="6707229" y="4035915"/>
                    <a:ext cx="352108" cy="268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2" name="TextBox 141"/>
                  <p:cNvSpPr txBox="1"/>
                  <p:nvPr/>
                </p:nvSpPr>
                <p:spPr>
                  <a:xfrm>
                    <a:off x="3790057" y="5228603"/>
                    <a:ext cx="853225" cy="32829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>
                        <a:solidFill>
                          <a:srgbClr val="FF0000"/>
                        </a:solidFill>
                      </a:rPr>
                      <a:t>40 MHZ</a:t>
                    </a:r>
                    <a:endParaRPr lang="en-US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43" name="TextBox 142"/>
                  <p:cNvSpPr txBox="1"/>
                  <p:nvPr/>
                </p:nvSpPr>
                <p:spPr>
                  <a:xfrm>
                    <a:off x="5517733" y="5184449"/>
                    <a:ext cx="652240" cy="4514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 smtClean="0"/>
                      <a:t>1…40 MHZ</a:t>
                    </a:r>
                    <a:endParaRPr lang="en-US" sz="800" dirty="0"/>
                  </a:p>
                </p:txBody>
              </p:sp>
            </p:grpSp>
            <p:cxnSp>
              <p:nvCxnSpPr>
                <p:cNvPr id="159" name="Straight Arrow Connector 158"/>
                <p:cNvCxnSpPr/>
                <p:nvPr/>
              </p:nvCxnSpPr>
              <p:spPr>
                <a:xfrm rot="10800000" flipV="1">
                  <a:off x="3201885" y="2503917"/>
                  <a:ext cx="2495372" cy="1264777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Arrow Connector 171"/>
                <p:cNvCxnSpPr/>
                <p:nvPr/>
              </p:nvCxnSpPr>
              <p:spPr>
                <a:xfrm rot="16200000" flipV="1">
                  <a:off x="7742874" y="4560286"/>
                  <a:ext cx="286892" cy="25904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5" name="TextBox 174"/>
                <p:cNvSpPr txBox="1"/>
                <p:nvPr/>
              </p:nvSpPr>
              <p:spPr>
                <a:xfrm>
                  <a:off x="7056038" y="3862699"/>
                  <a:ext cx="572568" cy="401652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5875"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r>
                    <a:rPr lang="en-US" sz="800" b="1" dirty="0" smtClean="0">
                      <a:solidFill>
                        <a:srgbClr val="FF0000"/>
                      </a:solidFill>
                    </a:rPr>
                    <a:t>10 </a:t>
                  </a:r>
                  <a:r>
                    <a:rPr lang="en-US" sz="800" b="1" dirty="0" err="1" smtClean="0">
                      <a:solidFill>
                        <a:srgbClr val="FF0000"/>
                      </a:solidFill>
                    </a:rPr>
                    <a:t>Gb</a:t>
                  </a:r>
                  <a:endParaRPr lang="en-US" sz="800" b="1" dirty="0" smtClean="0">
                    <a:solidFill>
                      <a:srgbClr val="FF0000"/>
                    </a:solidFill>
                  </a:endParaRPr>
                </a:p>
                <a:p>
                  <a:r>
                    <a:rPr lang="en-US" sz="800" dirty="0" smtClean="0"/>
                    <a:t>Ethernet</a:t>
                  </a:r>
                  <a:endParaRPr lang="en-US" sz="800" dirty="0"/>
                </a:p>
              </p:txBody>
            </p:sp>
            <p:sp>
              <p:nvSpPr>
                <p:cNvPr id="50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7770857" y="3898015"/>
                  <a:ext cx="604653" cy="24622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smtClean="0">
                      <a:latin typeface="+mj-lt"/>
                    </a:rPr>
                    <a:t>HLT++</a:t>
                  </a:r>
                  <a:endParaRPr lang="en-US" sz="1000" dirty="0">
                    <a:latin typeface="+mj-lt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00" y="194189"/>
            <a:ext cx="7166822" cy="662611"/>
          </a:xfrm>
        </p:spPr>
        <p:txBody>
          <a:bodyPr/>
          <a:lstStyle/>
          <a:p>
            <a:r>
              <a:rPr lang="en-US" sz="3600" dirty="0" smtClean="0"/>
              <a:t>Typical </a:t>
            </a:r>
            <a:r>
              <a:rPr lang="en-US" sz="3600" dirty="0" err="1" smtClean="0"/>
              <a:t>Subdetector</a:t>
            </a:r>
            <a:r>
              <a:rPr lang="en-US" sz="3600" dirty="0" smtClean="0"/>
              <a:t> readout &amp; control:</a:t>
            </a:r>
            <a:endParaRPr lang="en-US" sz="3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152118" y="1362688"/>
            <a:ext cx="2831244" cy="639108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Number of GBT links: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2A07-E38C-463F-97E0-842C4A7811AD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905544" y="5307356"/>
            <a:ext cx="1944731" cy="1060167"/>
            <a:chOff x="443411" y="4919014"/>
            <a:chExt cx="2342519" cy="1456637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0970" y="4919014"/>
              <a:ext cx="2314960" cy="1456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43411" y="5976705"/>
              <a:ext cx="20345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Bundle of 8 x 12way ribbon</a:t>
              </a:r>
              <a:endParaRPr lang="en-US" sz="1200" dirty="0"/>
            </a:p>
          </p:txBody>
        </p:sp>
      </p:grp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6505452" y="2019951"/>
          <a:ext cx="2057778" cy="2597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1467"/>
                <a:gridCol w="644775"/>
                <a:gridCol w="751536"/>
              </a:tblGrid>
              <a:tr h="239283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TFC/</a:t>
                      </a:r>
                    </a:p>
                    <a:p>
                      <a:r>
                        <a:rPr lang="en-US" sz="1400" dirty="0" smtClean="0"/>
                        <a:t>ECS</a:t>
                      </a:r>
                      <a:endParaRPr lang="en-US" sz="1400" dirty="0"/>
                    </a:p>
                  </a:txBody>
                  <a:tcPr/>
                </a:tc>
              </a:tr>
              <a:tr h="267025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Velo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2496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52</a:t>
                      </a:r>
                      <a:endParaRPr lang="en-US" sz="1200" dirty="0"/>
                    </a:p>
                  </a:txBody>
                  <a:tcPr/>
                </a:tc>
              </a:tr>
              <a:tr h="26702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3456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72</a:t>
                      </a:r>
                      <a:endParaRPr lang="en-US" sz="1200" dirty="0"/>
                    </a:p>
                  </a:txBody>
                  <a:tcPr/>
                </a:tc>
              </a:tr>
              <a:tr h="26702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~100</a:t>
                      </a:r>
                      <a:endParaRPr lang="en-US" sz="1200" dirty="0"/>
                    </a:p>
                  </a:txBody>
                  <a:tcPr/>
                </a:tc>
              </a:tr>
              <a:tr h="30466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RICH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2476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~200</a:t>
                      </a:r>
                      <a:endParaRPr lang="en-US" sz="1200" dirty="0"/>
                    </a:p>
                  </a:txBody>
                  <a:tcPr/>
                </a:tc>
              </a:tr>
              <a:tr h="267025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Calo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952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238</a:t>
                      </a:r>
                      <a:endParaRPr lang="en-US" sz="1200" dirty="0"/>
                    </a:p>
                  </a:txBody>
                  <a:tcPr/>
                </a:tc>
              </a:tr>
              <a:tr h="30466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Muon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1248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104</a:t>
                      </a:r>
                      <a:endParaRPr lang="en-US" sz="1200" dirty="0"/>
                    </a:p>
                  </a:txBody>
                  <a:tcPr/>
                </a:tc>
              </a:tr>
              <a:tr h="37255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 =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11684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766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400641" y="1373964"/>
            <a:ext cx="5617325" cy="3999461"/>
            <a:chOff x="400641" y="1373964"/>
            <a:chExt cx="5617325" cy="3999461"/>
          </a:xfrm>
        </p:grpSpPr>
        <p:pic>
          <p:nvPicPr>
            <p:cNvPr id="9" name="Picture 2" descr="example_modularity_v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641" y="1373964"/>
              <a:ext cx="5617325" cy="3999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Oval 12"/>
            <p:cNvSpPr/>
            <p:nvPr/>
          </p:nvSpPr>
          <p:spPr>
            <a:xfrm>
              <a:off x="2990727" y="1699005"/>
              <a:ext cx="213645" cy="323031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>
              <a:stCxn id="13" idx="4"/>
              <a:endCxn id="9" idx="2"/>
            </p:cNvCxnSpPr>
            <p:nvPr/>
          </p:nvCxnSpPr>
          <p:spPr>
            <a:xfrm rot="16200000" flipH="1">
              <a:off x="2931372" y="5095493"/>
              <a:ext cx="444110" cy="111754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2540537" y="2429599"/>
              <a:ext cx="846707" cy="276999"/>
              <a:chOff x="5397190" y="2808533"/>
              <a:chExt cx="846707" cy="276999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397190" y="2808533"/>
                <a:ext cx="8467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+mj-lt"/>
                  </a:rPr>
                  <a:t>&lt;100meter</a:t>
                </a:r>
                <a:endParaRPr lang="fr-FR" sz="1200" dirty="0">
                  <a:latin typeface="+mj-lt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rot="10800000" flipH="1">
                <a:off x="5454303" y="2822227"/>
                <a:ext cx="710451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Content Placeholder 13"/>
          <p:cNvSpPr txBox="1">
            <a:spLocks/>
          </p:cNvSpPr>
          <p:nvPr/>
        </p:nvSpPr>
        <p:spPr bwMode="auto">
          <a:xfrm>
            <a:off x="4324573" y="5554445"/>
            <a:ext cx="4572291" cy="7017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Total optical links required ~ 13000.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LHCb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has already 8300  links installed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today</a:t>
            </a:r>
            <a:r>
              <a:rPr lang="en-US" kern="0" dirty="0" smtClean="0">
                <a:latin typeface="Garamond" pitchFamily="18" charset="0"/>
              </a:rPr>
              <a:t>.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93773" y="1099751"/>
            <a:ext cx="659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GBT</a:t>
            </a:r>
          </a:p>
          <a:p>
            <a:r>
              <a:rPr lang="en-US" dirty="0" smtClean="0">
                <a:latin typeface="+mj-lt"/>
              </a:rPr>
              <a:t> links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LHCb</a:t>
            </a:r>
            <a:r>
              <a:rPr lang="en-GB" dirty="0" smtClean="0"/>
              <a:t> detector.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September 21, 2010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for the LHCb upgrade (TWEPP2010)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2A07-E38C-463F-97E0-842C4A7811AD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57" name="Picture 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073" y="1667195"/>
            <a:ext cx="7062285" cy="41723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" name="TextBox 70"/>
          <p:cNvSpPr txBox="1"/>
          <p:nvPr/>
        </p:nvSpPr>
        <p:spPr>
          <a:xfrm>
            <a:off x="5571858" y="5905145"/>
            <a:ext cx="2568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(See talk of K. </a:t>
            </a:r>
            <a:r>
              <a:rPr lang="en-US" sz="1200" dirty="0" err="1" smtClean="0"/>
              <a:t>Henessy</a:t>
            </a:r>
            <a:r>
              <a:rPr lang="en-US" sz="1200" dirty="0" smtClean="0"/>
              <a:t> on Friday).</a:t>
            </a:r>
            <a:endParaRPr lang="en-US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2125686" y="4935916"/>
            <a:ext cx="2112539" cy="738664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Trackers TT,T1,T2,T3</a:t>
            </a:r>
          </a:p>
          <a:p>
            <a:pPr algn="ctr"/>
            <a:r>
              <a:rPr lang="en-US" sz="1400" dirty="0" smtClean="0">
                <a:latin typeface="+mj-lt"/>
              </a:rPr>
              <a:t>Outer region: straw tubes</a:t>
            </a:r>
          </a:p>
          <a:p>
            <a:pPr algn="ctr"/>
            <a:r>
              <a:rPr lang="en-US" sz="1400" dirty="0" smtClean="0">
                <a:latin typeface="+mj-lt"/>
              </a:rPr>
              <a:t>Inner region: Si strips</a:t>
            </a:r>
            <a:endParaRPr lang="en-US" sz="1400" dirty="0"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24386" y="2558478"/>
            <a:ext cx="734495" cy="52322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VELO</a:t>
            </a:r>
          </a:p>
          <a:p>
            <a:pPr algn="ctr"/>
            <a:r>
              <a:rPr lang="en-US" sz="1400" dirty="0" smtClean="0">
                <a:latin typeface="+mj-lt"/>
              </a:rPr>
              <a:t>Si strips</a:t>
            </a:r>
            <a:endParaRPr lang="en-US" sz="1400" dirty="0"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54357" y="1762412"/>
            <a:ext cx="1282531" cy="523220"/>
          </a:xfrm>
          <a:prstGeom prst="rect">
            <a:avLst/>
          </a:prstGeom>
          <a:solidFill>
            <a:srgbClr val="FF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RICH</a:t>
            </a:r>
          </a:p>
          <a:p>
            <a:pPr algn="ctr"/>
            <a:r>
              <a:rPr lang="en-US" sz="1400" dirty="0" smtClean="0">
                <a:latin typeface="+mj-lt"/>
              </a:rPr>
              <a:t>HPD + Si-pixel</a:t>
            </a:r>
            <a:endParaRPr lang="en-US" sz="1400" dirty="0"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63137" y="1407409"/>
            <a:ext cx="1743342" cy="738664"/>
          </a:xfrm>
          <a:prstGeom prst="rect">
            <a:avLst/>
          </a:prstGeom>
          <a:solidFill>
            <a:srgbClr val="00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+mj-lt"/>
              </a:rPr>
              <a:t>Ecal</a:t>
            </a:r>
            <a:r>
              <a:rPr lang="en-US" sz="1400" dirty="0" smtClean="0">
                <a:latin typeface="+mj-lt"/>
              </a:rPr>
              <a:t>, </a:t>
            </a:r>
            <a:r>
              <a:rPr lang="en-US" sz="1400" dirty="0" err="1" smtClean="0">
                <a:latin typeface="+mj-lt"/>
              </a:rPr>
              <a:t>Hcal</a:t>
            </a:r>
            <a:endParaRPr lang="en-US" sz="1400" dirty="0" smtClean="0">
              <a:latin typeface="+mj-lt"/>
            </a:endParaRPr>
          </a:p>
          <a:p>
            <a:pPr algn="ctr"/>
            <a:r>
              <a:rPr lang="en-US" sz="1400" dirty="0" err="1" smtClean="0">
                <a:latin typeface="+mj-lt"/>
              </a:rPr>
              <a:t>Shaslik</a:t>
            </a:r>
            <a:r>
              <a:rPr lang="en-US" sz="1400" dirty="0" smtClean="0">
                <a:latin typeface="+mj-lt"/>
              </a:rPr>
              <a:t> &amp; </a:t>
            </a:r>
            <a:r>
              <a:rPr lang="en-US" sz="1400" dirty="0" err="1" smtClean="0">
                <a:latin typeface="+mj-lt"/>
              </a:rPr>
              <a:t>Tilecal</a:t>
            </a:r>
            <a:r>
              <a:rPr lang="en-US" sz="1400" dirty="0" smtClean="0">
                <a:latin typeface="+mj-lt"/>
              </a:rPr>
              <a:t> </a:t>
            </a:r>
          </a:p>
          <a:p>
            <a:pPr algn="ctr"/>
            <a:r>
              <a:rPr lang="en-US" sz="1400" dirty="0" smtClean="0">
                <a:latin typeface="+mj-lt"/>
              </a:rPr>
              <a:t>with </a:t>
            </a:r>
            <a:r>
              <a:rPr lang="en-US" sz="1400" dirty="0" err="1" smtClean="0">
                <a:latin typeface="+mj-lt"/>
              </a:rPr>
              <a:t>MaPMT</a:t>
            </a:r>
            <a:r>
              <a:rPr lang="en-US" sz="1400" dirty="0" smtClean="0">
                <a:latin typeface="+mj-lt"/>
              </a:rPr>
              <a:t> readout</a:t>
            </a:r>
            <a:endParaRPr lang="en-US" sz="1400" dirty="0"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16507" y="2235748"/>
            <a:ext cx="707245" cy="523220"/>
          </a:xfrm>
          <a:prstGeom prst="rect">
            <a:avLst/>
          </a:prstGeom>
          <a:solidFill>
            <a:srgbClr val="00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>
                <a:latin typeface="+mj-lt"/>
              </a:rPr>
              <a:t>Muon</a:t>
            </a:r>
            <a:endParaRPr lang="en-US" sz="1400" dirty="0" smtClean="0">
              <a:latin typeface="+mj-lt"/>
            </a:endParaRPr>
          </a:p>
          <a:p>
            <a:pPr algn="ctr"/>
            <a:r>
              <a:rPr lang="en-US" sz="1400" dirty="0" smtClean="0">
                <a:latin typeface="+mj-lt"/>
              </a:rPr>
              <a:t>MWPC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detector modifications.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VELO and RICH: </a:t>
            </a:r>
          </a:p>
          <a:p>
            <a:pPr lvl="1"/>
            <a:r>
              <a:rPr lang="en-US" dirty="0" err="1" smtClean="0"/>
              <a:t>Fullz</a:t>
            </a:r>
            <a:r>
              <a:rPr lang="en-US" dirty="0" smtClean="0"/>
              <a:t> new </a:t>
            </a:r>
            <a:r>
              <a:rPr lang="en-US" dirty="0" smtClean="0"/>
              <a:t>sensor modules and photon detectors (because they are highly integrated with the  FE-electronics) :  </a:t>
            </a:r>
          </a:p>
          <a:p>
            <a:pPr lvl="2"/>
            <a:r>
              <a:rPr lang="en-US" dirty="0" smtClean="0"/>
              <a:t>VELO : pixel sensors will replace R-Phi </a:t>
            </a:r>
            <a:r>
              <a:rPr lang="en-US" dirty="0" smtClean="0"/>
              <a:t>strip sensors.</a:t>
            </a:r>
            <a:endParaRPr lang="en-US" dirty="0" smtClean="0"/>
          </a:p>
          <a:p>
            <a:pPr lvl="2"/>
            <a:r>
              <a:rPr lang="en-US" dirty="0" smtClean="0"/>
              <a:t>RICH  : multi-anode PMT’s will replace Hybrid photon detector (HPD) tubes.</a:t>
            </a:r>
          </a:p>
          <a:p>
            <a:r>
              <a:rPr lang="en-US" dirty="0" smtClean="0"/>
              <a:t>Tracker :</a:t>
            </a:r>
          </a:p>
          <a:p>
            <a:pPr lvl="2"/>
            <a:r>
              <a:rPr lang="en-US" dirty="0" smtClean="0"/>
              <a:t>Inner Tracker :  Keep current Si strip sensors or use scintillating </a:t>
            </a:r>
            <a:r>
              <a:rPr lang="en-US" dirty="0" smtClean="0"/>
              <a:t>fibers.</a:t>
            </a:r>
            <a:endParaRPr lang="en-US" dirty="0" smtClean="0"/>
          </a:p>
          <a:p>
            <a:pPr lvl="2"/>
            <a:r>
              <a:rPr lang="en-US" dirty="0" smtClean="0"/>
              <a:t>Outer Tracker : Keep straw tubes and part of the FE electronics.</a:t>
            </a:r>
          </a:p>
          <a:p>
            <a:r>
              <a:rPr lang="en-US" dirty="0" smtClean="0"/>
              <a:t>Calorimeters:</a:t>
            </a:r>
          </a:p>
          <a:p>
            <a:pPr lvl="1"/>
            <a:r>
              <a:rPr lang="en-US" dirty="0" smtClean="0"/>
              <a:t>Keep </a:t>
            </a:r>
            <a:r>
              <a:rPr lang="en-US" dirty="0" err="1" smtClean="0"/>
              <a:t>MaPMT’s</a:t>
            </a:r>
            <a:r>
              <a:rPr lang="en-US" dirty="0" smtClean="0"/>
              <a:t>, but at reduced HV to avoid ageing.</a:t>
            </a:r>
          </a:p>
          <a:p>
            <a:pPr lvl="2"/>
            <a:r>
              <a:rPr lang="en-US" dirty="0" smtClean="0"/>
              <a:t>-&gt; 5x lower signal gain -&gt; to maintain S/N, need lower noise -&gt; new amplifiers …</a:t>
            </a:r>
          </a:p>
          <a:p>
            <a:pPr lvl="1"/>
            <a:r>
              <a:rPr lang="en-US" dirty="0" smtClean="0"/>
              <a:t>Possibly remove pre-shower (PS) and scintillating pad (SPD).</a:t>
            </a:r>
          </a:p>
          <a:p>
            <a:r>
              <a:rPr lang="en-US" dirty="0" err="1" smtClean="0"/>
              <a:t>Muon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Detector and FE electronics stay unmodified.</a:t>
            </a:r>
          </a:p>
          <a:p>
            <a:pPr lvl="2"/>
            <a:r>
              <a:rPr lang="en-US" dirty="0" smtClean="0"/>
              <a:t>The M1 </a:t>
            </a:r>
            <a:r>
              <a:rPr lang="en-US" dirty="0" smtClean="0"/>
              <a:t>station </a:t>
            </a:r>
            <a:r>
              <a:rPr lang="en-US" dirty="0" smtClean="0"/>
              <a:t>will be removed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September 21, 2010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for the LHCb upgrade (TWEPP2010)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OLLINSP@TYSV4732SVWXY5MJ" val="3528"/>
</p:tagLst>
</file>

<file path=ppt/theme/theme1.xml><?xml version="1.0" encoding="utf-8"?>
<a:theme xmlns:a="http://schemas.openxmlformats.org/drawingml/2006/main" name="Edg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24581</TotalTime>
  <Words>1963</Words>
  <Application>Microsoft Office PowerPoint</Application>
  <PresentationFormat>On-screen Show (4:3)</PresentationFormat>
  <Paragraphs>530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Edge</vt:lpstr>
      <vt:lpstr>Slide 1</vt:lpstr>
      <vt:lpstr>Outline :</vt:lpstr>
      <vt:lpstr>The LHCb upgrade.</vt:lpstr>
      <vt:lpstr>The occupancies.</vt:lpstr>
      <vt:lpstr>L0 trigger efficiency.</vt:lpstr>
      <vt:lpstr>New Trigger/DAQ architecture.</vt:lpstr>
      <vt:lpstr>Typical Subdetector readout &amp; control:</vt:lpstr>
      <vt:lpstr>LHCb detector.</vt:lpstr>
      <vt:lpstr>Main detector modifications.</vt:lpstr>
      <vt:lpstr>VELO upgrade.</vt:lpstr>
      <vt:lpstr>VELO upgrade.</vt:lpstr>
      <vt:lpstr>VELO upgrade.</vt:lpstr>
      <vt:lpstr>RICH upgrade.</vt:lpstr>
      <vt:lpstr>RICH upgrade.</vt:lpstr>
      <vt:lpstr>Outer Tracker upgrade.</vt:lpstr>
      <vt:lpstr>Outer Tracker upgrade.</vt:lpstr>
      <vt:lpstr>Inner Tracker upgrade.</vt:lpstr>
      <vt:lpstr>Calorimeter upgrade.</vt:lpstr>
      <vt:lpstr>Calorimeter upgrade.</vt:lpstr>
      <vt:lpstr>Muon upgrade &amp; Interaction trigger.</vt:lpstr>
      <vt:lpstr>Summary.</vt:lpstr>
      <vt:lpstr>Backup slides</vt:lpstr>
      <vt:lpstr>Pixel matrix readout architecture.</vt:lpstr>
    </vt:vector>
  </TitlesOfParts>
  <Company>University of Oxford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buytaert</cp:lastModifiedBy>
  <cp:revision>1082</cp:revision>
  <dcterms:created xsi:type="dcterms:W3CDTF">2008-02-09T13:13:06Z</dcterms:created>
  <dcterms:modified xsi:type="dcterms:W3CDTF">2010-09-21T08:37:39Z</dcterms:modified>
</cp:coreProperties>
</file>