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8" r:id="rId2"/>
    <p:sldId id="267" r:id="rId3"/>
    <p:sldId id="270" r:id="rId4"/>
    <p:sldId id="269" r:id="rId5"/>
    <p:sldId id="271" r:id="rId6"/>
    <p:sldId id="272" r:id="rId7"/>
    <p:sldId id="274" r:id="rId8"/>
    <p:sldId id="289" r:id="rId9"/>
    <p:sldId id="283" r:id="rId10"/>
    <p:sldId id="280" r:id="rId11"/>
    <p:sldId id="273" r:id="rId12"/>
    <p:sldId id="275" r:id="rId13"/>
    <p:sldId id="277" r:id="rId14"/>
    <p:sldId id="278" r:id="rId15"/>
    <p:sldId id="276" r:id="rId16"/>
    <p:sldId id="279" r:id="rId17"/>
    <p:sldId id="290" r:id="rId18"/>
    <p:sldId id="281" r:id="rId19"/>
    <p:sldId id="288" r:id="rId20"/>
    <p:sldId id="292" r:id="rId21"/>
    <p:sldId id="293" r:id="rId22"/>
    <p:sldId id="282" r:id="rId23"/>
    <p:sldId id="285" r:id="rId24"/>
    <p:sldId id="284" r:id="rId25"/>
    <p:sldId id="294" r:id="rId26"/>
    <p:sldId id="296" r:id="rId27"/>
    <p:sldId id="295" r:id="rId28"/>
    <p:sldId id="291" r:id="rId29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75E"/>
    <a:srgbClr val="C0C0C0"/>
    <a:srgbClr val="990099"/>
    <a:srgbClr val="003F7E"/>
    <a:srgbClr val="00366C"/>
    <a:srgbClr val="004182"/>
    <a:srgbClr val="3366FF"/>
    <a:srgbClr val="FF1D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973" autoAdjust="0"/>
  </p:normalViewPr>
  <p:slideViewPr>
    <p:cSldViewPr>
      <p:cViewPr varScale="1">
        <p:scale>
          <a:sx n="87" d="100"/>
          <a:sy n="87" d="100"/>
        </p:scale>
        <p:origin x="-11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208" y="-90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ami's%20private\CERN\Calculation%20and%20process%20flows\Bumping%20process%20flow%2009-March-201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ami's%20private\CERN\Calculation%20and%20process%20flows\Bumping%20process%20flow%2009-March-2010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Sami's%20private\CERN\mittausdata\FC%20daisy%20chains\FC%20daisy%20chain%20summary%20assembliy%20%2345%20and%20onward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Sami's%20private\CERN\mittausdata\Kelvin%20bumps\Kelvin%20bump%20summary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Sami's%20private\CERN\mittausdata\Kelvin%20bumps\Kelvin%20bump%20summ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en-GB" sz="1400"/>
            </a:pPr>
            <a:r>
              <a:rPr lang="en-US" sz="1400" dirty="0">
                <a:latin typeface="Calibri" pitchFamily="34" charset="0"/>
              </a:rPr>
              <a:t>Cost</a:t>
            </a:r>
            <a:r>
              <a:rPr lang="en-US" sz="1400" baseline="0" dirty="0">
                <a:latin typeface="Calibri" pitchFamily="34" charset="0"/>
              </a:rPr>
              <a:t> structure </a:t>
            </a:r>
            <a:r>
              <a:rPr lang="en-US" sz="1400" baseline="0" dirty="0" smtClean="0">
                <a:latin typeface="Calibri" pitchFamily="34" charset="0"/>
              </a:rPr>
              <a:t>2008 - </a:t>
            </a:r>
            <a:r>
              <a:rPr lang="en-US" sz="1400" baseline="0" dirty="0">
                <a:latin typeface="Calibri" pitchFamily="34" charset="0"/>
              </a:rPr>
              <a:t>bump bonding of single </a:t>
            </a:r>
            <a:r>
              <a:rPr lang="en-US" sz="1400" baseline="0" dirty="0" smtClean="0">
                <a:latin typeface="Calibri" pitchFamily="34" charset="0"/>
              </a:rPr>
              <a:t>detector (estimate)</a:t>
            </a:r>
            <a:endParaRPr lang="en-US" sz="1400" baseline="0" dirty="0">
              <a:latin typeface="Calibri" pitchFamily="34" charset="0"/>
            </a:endParaRPr>
          </a:p>
        </c:rich>
      </c:tx>
      <c:layout>
        <c:manualLayout>
          <c:xMode val="edge"/>
          <c:yMode val="edge"/>
          <c:x val="0.10740977690288719"/>
          <c:y val="1.9641294838145212E-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3888888888888935E-3"/>
          <c:y val="0.3731700204141149"/>
          <c:w val="0.97222222222221832"/>
          <c:h val="0.6124077719451736"/>
        </c:manualLayout>
      </c:layout>
      <c:pie3DChart>
        <c:varyColors val="1"/>
        <c:ser>
          <c:idx val="1"/>
          <c:order val="1"/>
          <c:tx>
            <c:v>Relative price</c:v>
          </c:tx>
          <c:dLbls>
            <c:dLbl>
              <c:idx val="1"/>
              <c:layout>
                <c:manualLayout>
                  <c:x val="-0.13465266841644788"/>
                  <c:y val="-0.2255555555555554"/>
                </c:manualLayout>
              </c:layout>
              <c:showPercent val="1"/>
            </c:dLbl>
            <c:dLbl>
              <c:idx val="2"/>
              <c:layout>
                <c:manualLayout>
                  <c:x val="0.17759722222222399"/>
                  <c:y val="4.0078740157480322E-2"/>
                </c:manualLayout>
              </c:layout>
              <c:showPercent val="1"/>
            </c:dLbl>
            <c:txPr>
              <a:bodyPr/>
              <a:lstStyle/>
              <a:p>
                <a:pPr>
                  <a:defRPr lang="en-GB" sz="1600"/>
                </a:pPr>
                <a:endParaRPr lang="en-US"/>
              </a:p>
            </c:txPr>
            <c:showPercent val="1"/>
          </c:dLbls>
          <c:cat>
            <c:strRef>
              <c:f>Summary!$B$17:$B$19</c:f>
              <c:strCache>
                <c:ptCount val="3"/>
                <c:pt idx="0">
                  <c:v>ROC bumping &amp; dicing</c:v>
                </c:pt>
                <c:pt idx="1">
                  <c:v>SC bumping &amp; dicing</c:v>
                </c:pt>
                <c:pt idx="2">
                  <c:v>Flip chip bonding</c:v>
                </c:pt>
              </c:strCache>
            </c:strRef>
          </c:cat>
          <c:val>
            <c:numRef>
              <c:f>Summary!$D$17:$D$19</c:f>
              <c:numCache>
                <c:formatCode>0.00</c:formatCode>
                <c:ptCount val="3"/>
                <c:pt idx="0">
                  <c:v>27.06244277905131</c:v>
                </c:pt>
                <c:pt idx="1">
                  <c:v>32.47165527697711</c:v>
                </c:pt>
                <c:pt idx="2">
                  <c:v>40.465901943971737</c:v>
                </c:pt>
              </c:numCache>
            </c:numRef>
          </c:val>
        </c:ser>
        <c:ser>
          <c:idx val="2"/>
          <c:order val="2"/>
          <c:tx>
            <c:v>Relative price</c:v>
          </c:tx>
          <c:cat>
            <c:strRef>
              <c:f>Summary!$B$17:$B$19</c:f>
              <c:strCache>
                <c:ptCount val="3"/>
                <c:pt idx="0">
                  <c:v>ROC bumping &amp; dicing</c:v>
                </c:pt>
                <c:pt idx="1">
                  <c:v>SC bumping &amp; dicing</c:v>
                </c:pt>
                <c:pt idx="2">
                  <c:v>Flip chip bonding</c:v>
                </c:pt>
              </c:strCache>
            </c:strRef>
          </c:cat>
          <c:val>
            <c:numRef>
              <c:f>Summary!$D$17:$D$19</c:f>
              <c:numCache>
                <c:formatCode>0.00</c:formatCode>
                <c:ptCount val="3"/>
                <c:pt idx="0">
                  <c:v>27.06244277905131</c:v>
                </c:pt>
                <c:pt idx="1">
                  <c:v>32.47165527697711</c:v>
                </c:pt>
                <c:pt idx="2">
                  <c:v>40.465901943971737</c:v>
                </c:pt>
              </c:numCache>
            </c:numRef>
          </c:val>
        </c:ser>
        <c:ser>
          <c:idx val="0"/>
          <c:order val="0"/>
          <c:tx>
            <c:v>Relative price</c:v>
          </c:tx>
          <c:cat>
            <c:strRef>
              <c:f>Summary!$B$17:$B$19</c:f>
              <c:strCache>
                <c:ptCount val="3"/>
                <c:pt idx="0">
                  <c:v>ROC bumping &amp; dicing</c:v>
                </c:pt>
                <c:pt idx="1">
                  <c:v>SC bumping &amp; dicing</c:v>
                </c:pt>
                <c:pt idx="2">
                  <c:v>Flip chip bonding</c:v>
                </c:pt>
              </c:strCache>
            </c:strRef>
          </c:cat>
          <c:val>
            <c:numRef>
              <c:f>Summary!$D$17:$D$19</c:f>
              <c:numCache>
                <c:formatCode>0.00</c:formatCode>
                <c:ptCount val="3"/>
                <c:pt idx="0">
                  <c:v>27.06244277905131</c:v>
                </c:pt>
                <c:pt idx="1">
                  <c:v>32.47165527697711</c:v>
                </c:pt>
                <c:pt idx="2">
                  <c:v>40.465901943971737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"/>
          <c:y val="0.21989209682123112"/>
          <c:w val="0.97638888888888886"/>
          <c:h val="0.18865558471857685"/>
        </c:manualLayout>
      </c:layout>
      <c:txPr>
        <a:bodyPr/>
        <a:lstStyle/>
        <a:p>
          <a:pPr rtl="0">
            <a:defRPr lang="en-GB" sz="1050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en-GB" sz="1400"/>
            </a:pPr>
            <a:r>
              <a:rPr lang="en-US" sz="1400" dirty="0" smtClean="0">
                <a:latin typeface="Calibri" pitchFamily="34" charset="0"/>
              </a:rPr>
              <a:t>Cost</a:t>
            </a:r>
            <a:r>
              <a:rPr lang="en-US" sz="1400" baseline="0" dirty="0" smtClean="0">
                <a:latin typeface="Calibri" pitchFamily="34" charset="0"/>
              </a:rPr>
              <a:t> structure 2010 - bump bonding of single detector (estimate)</a:t>
            </a:r>
            <a:endParaRPr lang="en-US" sz="1400" baseline="0" dirty="0">
              <a:latin typeface="Calibri" pitchFamily="34" charset="0"/>
            </a:endParaRPr>
          </a:p>
        </c:rich>
      </c:tx>
      <c:layout>
        <c:manualLayout>
          <c:xMode val="edge"/>
          <c:yMode val="edge"/>
          <c:x val="9.3774480113063052E-2"/>
          <c:y val="1.9642857142857196E-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9999935066705983E-2"/>
          <c:y val="0.26360211917954751"/>
          <c:w val="0.95000000000000062"/>
          <c:h val="0.59851888305627921"/>
        </c:manualLayout>
      </c:layout>
      <c:pie3DChart>
        <c:varyColors val="1"/>
        <c:ser>
          <c:idx val="2"/>
          <c:order val="2"/>
          <c:dLbls>
            <c:dLbl>
              <c:idx val="1"/>
              <c:layout>
                <c:manualLayout>
                  <c:x val="-0.19534886264216991"/>
                  <c:y val="-0.19127989209682239"/>
                </c:manualLayout>
              </c:layout>
              <c:showPercent val="1"/>
            </c:dLbl>
            <c:dLbl>
              <c:idx val="2"/>
              <c:layout>
                <c:manualLayout>
                  <c:x val="0.20891447944007197"/>
                  <c:y val="1.1860965296004814E-2"/>
                </c:manualLayout>
              </c:layout>
              <c:showPercent val="1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Percent val="1"/>
          </c:dLbls>
          <c:cat>
            <c:strRef>
              <c:f>(Summary!$B$35,Summary!$B$36,Summary!$B$37)</c:f>
              <c:strCache>
                <c:ptCount val="3"/>
                <c:pt idx="0">
                  <c:v>ROC bumping &amp; dicing</c:v>
                </c:pt>
                <c:pt idx="1">
                  <c:v>SC bumping &amp; dicing</c:v>
                </c:pt>
                <c:pt idx="2">
                  <c:v>Flip chip bonding</c:v>
                </c:pt>
              </c:strCache>
            </c:strRef>
          </c:cat>
          <c:val>
            <c:numRef>
              <c:f>(Summary!$D$35,Summary!$D$36,Summary!$D$37)</c:f>
              <c:numCache>
                <c:formatCode>0.00</c:formatCode>
                <c:ptCount val="3"/>
                <c:pt idx="0">
                  <c:v>23.12987608994953</c:v>
                </c:pt>
                <c:pt idx="1">
                  <c:v>27.306103717301518</c:v>
                </c:pt>
                <c:pt idx="2">
                  <c:v>49.56402019274897</c:v>
                </c:pt>
              </c:numCache>
            </c:numRef>
          </c:val>
        </c:ser>
        <c:ser>
          <c:idx val="1"/>
          <c:order val="1"/>
          <c:cat>
            <c:strRef>
              <c:f>Summary!$B$26:$B$28</c:f>
              <c:strCache>
                <c:ptCount val="3"/>
                <c:pt idx="0">
                  <c:v>ROC bumping, thinning &amp; dicing</c:v>
                </c:pt>
                <c:pt idx="1">
                  <c:v>SC bumping &amp; dicing</c:v>
                </c:pt>
                <c:pt idx="2">
                  <c:v>Flip chip bonding</c:v>
                </c:pt>
              </c:strCache>
            </c:strRef>
          </c:cat>
          <c:val>
            <c:numRef>
              <c:f>Summary!$D$26:$D$28</c:f>
              <c:numCache>
                <c:formatCode>0.00</c:formatCode>
                <c:ptCount val="3"/>
                <c:pt idx="0">
                  <c:v>32.133530156416306</c:v>
                </c:pt>
                <c:pt idx="1">
                  <c:v>30.214017271657067</c:v>
                </c:pt>
                <c:pt idx="2">
                  <c:v>37.652452571926624</c:v>
                </c:pt>
              </c:numCache>
            </c:numRef>
          </c:val>
        </c:ser>
        <c:ser>
          <c:idx val="0"/>
          <c:order val="0"/>
          <c:cat>
            <c:strRef>
              <c:f>Summary!$B$26:$B$28</c:f>
              <c:strCache>
                <c:ptCount val="3"/>
                <c:pt idx="0">
                  <c:v>ROC bumping, thinning &amp; dicing</c:v>
                </c:pt>
                <c:pt idx="1">
                  <c:v>SC bumping &amp; dicing</c:v>
                </c:pt>
                <c:pt idx="2">
                  <c:v>Flip chip bonding</c:v>
                </c:pt>
              </c:strCache>
            </c:strRef>
          </c:cat>
          <c:val>
            <c:numRef>
              <c:f>Summary!$D$26:$D$28</c:f>
              <c:numCache>
                <c:formatCode>0.00</c:formatCode>
                <c:ptCount val="3"/>
                <c:pt idx="0">
                  <c:v>32.133530156416306</c:v>
                </c:pt>
                <c:pt idx="1">
                  <c:v>30.214017271657067</c:v>
                </c:pt>
                <c:pt idx="2">
                  <c:v>37.652452571926624</c:v>
                </c:pt>
              </c:numCache>
            </c:numRef>
          </c:val>
        </c:ser>
        <c:dLbls>
          <c:showPercent val="1"/>
        </c:dLbls>
      </c:pie3D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053996987458849"/>
          <c:y val="0.14606391712614075"/>
          <c:w val="0.49129430790848183"/>
          <c:h val="0.69667899569366964"/>
        </c:manualLayout>
      </c:layout>
      <c:barChart>
        <c:barDir val="col"/>
        <c:grouping val="clustered"/>
        <c:ser>
          <c:idx val="0"/>
          <c:order val="0"/>
          <c:tx>
            <c:v>Reference technology</c:v>
          </c:tx>
          <c:spPr>
            <a:ln w="28575">
              <a:noFill/>
            </a:ln>
          </c:spPr>
          <c:cat>
            <c:numRef>
              <c:f>'Data for TWEPP'!$AQ$31:$AQ$38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'Data for TWEPP'!$AH$19:$AH$26</c:f>
              <c:numCache>
                <c:formatCode>#,##0.0</c:formatCode>
                <c:ptCount val="8"/>
                <c:pt idx="0">
                  <c:v>2452.9128000000001</c:v>
                </c:pt>
                <c:pt idx="1">
                  <c:v>2519.2685999999912</c:v>
                </c:pt>
                <c:pt idx="2">
                  <c:v>2552.1234666666637</c:v>
                </c:pt>
                <c:pt idx="3">
                  <c:v>2499.8104166666672</c:v>
                </c:pt>
                <c:pt idx="4">
                  <c:v>2422.7100500000001</c:v>
                </c:pt>
                <c:pt idx="5">
                  <c:v>2515.3465333333429</c:v>
                </c:pt>
                <c:pt idx="6">
                  <c:v>2599.3084666666637</c:v>
                </c:pt>
                <c:pt idx="7">
                  <c:v>2548.5418166666673</c:v>
                </c:pt>
              </c:numCache>
            </c:numRef>
          </c:val>
        </c:ser>
        <c:ser>
          <c:idx val="1"/>
          <c:order val="1"/>
          <c:tx>
            <c:v>AlSi(1%) - ENEPIG</c:v>
          </c:tx>
          <c:spPr>
            <a:ln w="28575">
              <a:noFill/>
            </a:ln>
          </c:spPr>
          <c:cat>
            <c:numRef>
              <c:f>'Data for TWEPP'!$AQ$31:$AQ$38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'Data for TWEPP'!$AH$8:$AH$15</c:f>
              <c:numCache>
                <c:formatCode>#,##0.0</c:formatCode>
                <c:ptCount val="8"/>
                <c:pt idx="0">
                  <c:v>5271493.1400000006</c:v>
                </c:pt>
                <c:pt idx="1">
                  <c:v>37000000</c:v>
                </c:pt>
                <c:pt idx="2">
                  <c:v>37000000</c:v>
                </c:pt>
                <c:pt idx="3">
                  <c:v>12778.832333333325</c:v>
                </c:pt>
                <c:pt idx="4">
                  <c:v>589467.25</c:v>
                </c:pt>
                <c:pt idx="5">
                  <c:v>17394.343000000001</c:v>
                </c:pt>
                <c:pt idx="6">
                  <c:v>80992.968999999968</c:v>
                </c:pt>
                <c:pt idx="7">
                  <c:v>203540.50166666668</c:v>
                </c:pt>
              </c:numCache>
            </c:numRef>
          </c:val>
        </c:ser>
        <c:ser>
          <c:idx val="2"/>
          <c:order val="2"/>
          <c:tx>
            <c:v>AlSi(2%)Cu(1%) - ENIG</c:v>
          </c:tx>
          <c:spPr>
            <a:ln w="28575">
              <a:noFill/>
            </a:ln>
          </c:spPr>
          <c:cat>
            <c:numRef>
              <c:f>'Data for TWEPP'!$AQ$31:$AQ$38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'Data for TWEPP'!$AR$31:$AR$38</c:f>
              <c:numCache>
                <c:formatCode>0.0</c:formatCode>
                <c:ptCount val="8"/>
                <c:pt idx="0">
                  <c:v>2339.4485</c:v>
                </c:pt>
                <c:pt idx="1">
                  <c:v>2422.9541400000012</c:v>
                </c:pt>
                <c:pt idx="2">
                  <c:v>2606.7445599999987</c:v>
                </c:pt>
                <c:pt idx="3">
                  <c:v>2658.23936</c:v>
                </c:pt>
                <c:pt idx="4">
                  <c:v>2677.7623799999997</c:v>
                </c:pt>
                <c:pt idx="5">
                  <c:v>2409.2284399999912</c:v>
                </c:pt>
                <c:pt idx="6">
                  <c:v>2187.8716200000022</c:v>
                </c:pt>
                <c:pt idx="7">
                  <c:v>2179.62934</c:v>
                </c:pt>
              </c:numCache>
            </c:numRef>
          </c:val>
        </c:ser>
        <c:axId val="86005248"/>
        <c:axId val="86006784"/>
      </c:barChart>
      <c:catAx>
        <c:axId val="86005248"/>
        <c:scaling>
          <c:orientation val="minMax"/>
        </c:scaling>
        <c:axPos val="b"/>
        <c:numFmt formatCode="General" sourceLinked="1"/>
        <c:tickLblPos val="nextTo"/>
        <c:crossAx val="86006784"/>
        <c:crosses val="autoZero"/>
        <c:auto val="1"/>
        <c:lblAlgn val="ctr"/>
        <c:lblOffset val="100"/>
      </c:catAx>
      <c:valAx>
        <c:axId val="86006784"/>
        <c:scaling>
          <c:logBase val="10"/>
          <c:orientation val="minMax"/>
        </c:scaling>
        <c:axPos val="l"/>
        <c:majorGridlines/>
        <c:numFmt formatCode="#,##0.0" sourceLinked="1"/>
        <c:tickLblPos val="nextTo"/>
        <c:crossAx val="86005248"/>
        <c:crosses val="autoZero"/>
        <c:crossBetween val="between"/>
      </c:valAx>
      <c:sp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7260937458575254"/>
          <c:y val="0.348428071030222"/>
          <c:w val="0.26275535870516109"/>
          <c:h val="0.37031719043244515"/>
        </c:manualLayout>
      </c:layout>
      <c:txPr>
        <a:bodyPr/>
        <a:lstStyle/>
        <a:p>
          <a:pPr>
            <a:defRPr sz="1400">
              <a:latin typeface="Calibri" pitchFamily="34" charset="0"/>
            </a:defRPr>
          </a:pPr>
          <a:endParaRPr lang="en-US"/>
        </a:p>
      </c:txPr>
    </c:legend>
    <c:plotVisOnly val="1"/>
  </c:chart>
  <c:spPr>
    <a:gradFill>
      <a:gsLst>
        <a:gs pos="0">
          <a:schemeClr val="accent1">
            <a:lumMod val="20000"/>
            <a:lumOff val="80000"/>
          </a:schemeClr>
        </a:gs>
        <a:gs pos="39999">
          <a:srgbClr val="85C2FF"/>
        </a:gs>
        <a:gs pos="70000">
          <a:srgbClr val="C4D6EB"/>
        </a:gs>
        <a:gs pos="100000">
          <a:srgbClr val="FFEBFA"/>
        </a:gs>
      </a:gsLst>
      <a:lin ang="5400000" scaled="0"/>
    </a:gradFill>
  </c:sp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6.8219458992965248E-2"/>
          <c:y val="5.8184352972138663E-2"/>
          <c:w val="0.55040454784780857"/>
          <c:h val="0.7557962571751754"/>
        </c:manualLayout>
      </c:layout>
      <c:scatterChart>
        <c:scatterStyle val="lineMarker"/>
        <c:ser>
          <c:idx val="0"/>
          <c:order val="0"/>
          <c:tx>
            <c:v>1st batch-KB1 - 8 samples</c:v>
          </c:tx>
          <c:spPr>
            <a:ln w="28575">
              <a:noFill/>
            </a:ln>
          </c:spPr>
          <c:marker>
            <c:spPr>
              <a:solidFill>
                <a:srgbClr val="FFC000"/>
              </a:solidFill>
              <a:ln w="12700">
                <a:solidFill>
                  <a:prstClr val="black"/>
                </a:solidFill>
              </a:ln>
            </c:spPr>
          </c:marker>
          <c:xVal>
            <c:numRef>
              <c:f>'Summary for TWEPP'!$C$17:$C$26</c:f>
              <c:numCache>
                <c:formatCode>0.000</c:formatCode>
                <c:ptCount val="10"/>
                <c:pt idx="0">
                  <c:v>1.0897833333333341E-2</c:v>
                </c:pt>
                <c:pt idx="1">
                  <c:v>8.0134066666666985</c:v>
                </c:pt>
                <c:pt idx="2">
                  <c:v>1.5895729999999999</c:v>
                </c:pt>
                <c:pt idx="3">
                  <c:v>2.7017500000000052E-2</c:v>
                </c:pt>
                <c:pt idx="4">
                  <c:v>0.45287450000000085</c:v>
                </c:pt>
                <c:pt idx="5">
                  <c:v>1.1771000000000005E-2</c:v>
                </c:pt>
                <c:pt idx="6">
                  <c:v>8.3911971666666663</c:v>
                </c:pt>
                <c:pt idx="7">
                  <c:v>9.7151666666666983E-3</c:v>
                </c:pt>
                <c:pt idx="8">
                  <c:v>0.1908141666666667</c:v>
                </c:pt>
                <c:pt idx="9">
                  <c:v>0.50376216666666485</c:v>
                </c:pt>
              </c:numCache>
            </c:numRef>
          </c:xVal>
          <c:yVal>
            <c:numRef>
              <c:f>'Summary for TWEPP'!$K$17:$K$26</c:f>
              <c:numCache>
                <c:formatCode>General</c:formatCode>
                <c:ptCount val="10"/>
                <c:pt idx="0">
                  <c:v>0.11423548138585372</c:v>
                </c:pt>
                <c:pt idx="1">
                  <c:v>2.5615709989652992E-2</c:v>
                </c:pt>
                <c:pt idx="2">
                  <c:v>0.13377227715451567</c:v>
                </c:pt>
                <c:pt idx="3">
                  <c:v>0.11454854038134678</c:v>
                </c:pt>
                <c:pt idx="4">
                  <c:v>0.1221066171454487</c:v>
                </c:pt>
                <c:pt idx="5">
                  <c:v>0.11425248507479795</c:v>
                </c:pt>
                <c:pt idx="6">
                  <c:v>2.072335540705408E-2</c:v>
                </c:pt>
                <c:pt idx="7">
                  <c:v>0.11421244225683438</c:v>
                </c:pt>
                <c:pt idx="8">
                  <c:v>0.11762380773309217</c:v>
                </c:pt>
                <c:pt idx="9">
                  <c:v>0.12290928347140438</c:v>
                </c:pt>
              </c:numCache>
            </c:numRef>
          </c:yVal>
        </c:ser>
        <c:ser>
          <c:idx val="1"/>
          <c:order val="1"/>
          <c:tx>
            <c:v>1st batch-KB2 - 8 samples</c:v>
          </c:tx>
          <c:spPr>
            <a:ln w="28575">
              <a:noFill/>
            </a:ln>
          </c:spPr>
          <c:marker>
            <c:spPr>
              <a:solidFill>
                <a:srgbClr val="7030A0">
                  <a:alpha val="60000"/>
                </a:srgbClr>
              </a:solidFill>
              <a:ln w="12700">
                <a:solidFill>
                  <a:prstClr val="black"/>
                </a:solidFill>
              </a:ln>
            </c:spPr>
          </c:marker>
          <c:xVal>
            <c:numRef>
              <c:f>'Summary for TWEPP'!$D$17:$D$26</c:f>
              <c:numCache>
                <c:formatCode>0.000</c:formatCode>
                <c:ptCount val="10"/>
                <c:pt idx="0">
                  <c:v>3.56411666666668E-2</c:v>
                </c:pt>
                <c:pt idx="1">
                  <c:v>1.1134500000000021E-2</c:v>
                </c:pt>
                <c:pt idx="2">
                  <c:v>1.6374333333333341E-2</c:v>
                </c:pt>
                <c:pt idx="3">
                  <c:v>3.2311500000000014E-2</c:v>
                </c:pt>
                <c:pt idx="4">
                  <c:v>2.9964833333333333E-2</c:v>
                </c:pt>
                <c:pt idx="5">
                  <c:v>0.29570016666666682</c:v>
                </c:pt>
                <c:pt idx="6">
                  <c:v>1.5583528333333379</c:v>
                </c:pt>
                <c:pt idx="7">
                  <c:v>2.88733333333334E-2</c:v>
                </c:pt>
                <c:pt idx="8">
                  <c:v>8.9277086666666658</c:v>
                </c:pt>
                <c:pt idx="9">
                  <c:v>1.5171083333333335</c:v>
                </c:pt>
              </c:numCache>
            </c:numRef>
          </c:xVal>
          <c:yVal>
            <c:numRef>
              <c:f>'Summary for TWEPP'!$P$17:$P$26</c:f>
              <c:numCache>
                <c:formatCode>General</c:formatCode>
                <c:ptCount val="10"/>
                <c:pt idx="0">
                  <c:v>0.108234211853575</c:v>
                </c:pt>
                <c:pt idx="1">
                  <c:v>0.10781239048456615</c:v>
                </c:pt>
                <c:pt idx="2">
                  <c:v>0.10790315305491469</c:v>
                </c:pt>
                <c:pt idx="3">
                  <c:v>0.10817730051259906</c:v>
                </c:pt>
                <c:pt idx="4">
                  <c:v>0.10813711486863942</c:v>
                </c:pt>
                <c:pt idx="5">
                  <c:v>0.11227042440173124</c:v>
                </c:pt>
                <c:pt idx="6">
                  <c:v>0.11831107951516011</c:v>
                </c:pt>
                <c:pt idx="7">
                  <c:v>0.10811840203908424</c:v>
                </c:pt>
                <c:pt idx="8">
                  <c:v>2.5386298851681035E-3</c:v>
                </c:pt>
                <c:pt idx="9">
                  <c:v>0.11849729338456311</c:v>
                </c:pt>
              </c:numCache>
            </c:numRef>
          </c:yVal>
        </c:ser>
        <c:axId val="86196992"/>
        <c:axId val="86198912"/>
      </c:scatterChart>
      <c:valAx>
        <c:axId val="86196992"/>
        <c:scaling>
          <c:logBase val="10"/>
          <c:orientation val="minMax"/>
        </c:scaling>
        <c:axPos val="b"/>
        <c:numFmt formatCode="0.00" sourceLinked="0"/>
        <c:tickLblPos val="nextTo"/>
        <c:crossAx val="86198912"/>
        <c:crosses val="autoZero"/>
        <c:crossBetween val="midCat"/>
      </c:valAx>
      <c:valAx>
        <c:axId val="86198912"/>
        <c:scaling>
          <c:orientation val="minMax"/>
        </c:scaling>
        <c:axPos val="r"/>
        <c:majorGridlines/>
        <c:numFmt formatCode="0%" sourceLinked="0"/>
        <c:tickLblPos val="nextTo"/>
        <c:crossAx val="86196992"/>
        <c:crosses val="max"/>
        <c:crossBetween val="midCat"/>
      </c:valAx>
      <c:sp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67434876070355465"/>
          <c:y val="0.33464316960379958"/>
          <c:w val="0.3176069959580865"/>
          <c:h val="0.21960223722034791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</c:chart>
  <c:spPr>
    <a:gradFill>
      <a:gsLst>
        <a:gs pos="0">
          <a:schemeClr val="accent1">
            <a:lumMod val="20000"/>
            <a:lumOff val="80000"/>
          </a:schemeClr>
        </a:gs>
        <a:gs pos="39999">
          <a:srgbClr val="85C2FF"/>
        </a:gs>
        <a:gs pos="70000">
          <a:srgbClr val="C4D6EB"/>
        </a:gs>
        <a:gs pos="100000">
          <a:srgbClr val="FFEBFA"/>
        </a:gs>
      </a:gsLst>
      <a:lin ang="5400000" scaled="0"/>
    </a:gradFill>
  </c:sp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3120416358211698"/>
          <c:y val="5.1743532058492712E-2"/>
          <c:w val="0.48639844878940791"/>
          <c:h val="0.75032433445819713"/>
        </c:manualLayout>
      </c:layout>
      <c:scatterChart>
        <c:scatterStyle val="lineMarker"/>
        <c:ser>
          <c:idx val="0"/>
          <c:order val="0"/>
          <c:tx>
            <c:v>Reference KB-1, 7 samples</c:v>
          </c:tx>
          <c:spPr>
            <a:ln w="28575">
              <a:noFill/>
            </a:ln>
          </c:spPr>
          <c:marker>
            <c:spPr>
              <a:solidFill>
                <a:srgbClr val="FFFF00"/>
              </a:solidFill>
              <a:ln w="12700">
                <a:solidFill>
                  <a:prstClr val="black"/>
                </a:solidFill>
              </a:ln>
            </c:spPr>
          </c:marker>
          <c:xVal>
            <c:numRef>
              <c:f>'Summary for TWEPP'!$E$5:$E$13</c:f>
              <c:numCache>
                <c:formatCode>0.0</c:formatCode>
                <c:ptCount val="9"/>
                <c:pt idx="0">
                  <c:v>2.7108333333333339</c:v>
                </c:pt>
                <c:pt idx="1">
                  <c:v>2.4743333333333331</c:v>
                </c:pt>
                <c:pt idx="2">
                  <c:v>2.7288333333333332</c:v>
                </c:pt>
                <c:pt idx="3">
                  <c:v>2.4379999999999997</c:v>
                </c:pt>
                <c:pt idx="4">
                  <c:v>1.9468333333333341</c:v>
                </c:pt>
                <c:pt idx="5">
                  <c:v>2.2014999999999998</c:v>
                </c:pt>
                <c:pt idx="6">
                  <c:v>2.6198333333333328</c:v>
                </c:pt>
                <c:pt idx="7">
                  <c:v>2.6744999999999997</c:v>
                </c:pt>
                <c:pt idx="8">
                  <c:v>2.5470000000000002</c:v>
                </c:pt>
              </c:numCache>
            </c:numRef>
          </c:xVal>
          <c:yVal>
            <c:numRef>
              <c:f>'Summary for TWEPP'!$K$5:$K$13</c:f>
              <c:numCache>
                <c:formatCode>General</c:formatCode>
                <c:ptCount val="9"/>
                <c:pt idx="0">
                  <c:v>0.10329328105318805</c:v>
                </c:pt>
                <c:pt idx="1">
                  <c:v>0.15188653622431011</c:v>
                </c:pt>
                <c:pt idx="2">
                  <c:v>9.6963496670018967E-2</c:v>
                </c:pt>
                <c:pt idx="3">
                  <c:v>0.14975880632013194</c:v>
                </c:pt>
                <c:pt idx="4">
                  <c:v>1.820003103581486E-2</c:v>
                </c:pt>
                <c:pt idx="5">
                  <c:v>8.4758436262970568E-2</c:v>
                </c:pt>
                <c:pt idx="6">
                  <c:v>0.13214346654236353</c:v>
                </c:pt>
                <c:pt idx="7">
                  <c:v>0.11565520132857809</c:v>
                </c:pt>
                <c:pt idx="8">
                  <c:v>0.1473407445626263</c:v>
                </c:pt>
              </c:numCache>
            </c:numRef>
          </c:yVal>
        </c:ser>
        <c:ser>
          <c:idx val="1"/>
          <c:order val="1"/>
          <c:tx>
            <c:v>Reference KB-2, 7 samples</c:v>
          </c:tx>
          <c:spPr>
            <a:ln w="28575">
              <a:noFill/>
            </a:ln>
          </c:spPr>
          <c:marker>
            <c:symbol val="square"/>
            <c:size val="6"/>
            <c:spPr>
              <a:solidFill>
                <a:srgbClr val="00B050"/>
              </a:solidFill>
              <a:ln w="12700">
                <a:solidFill>
                  <a:prstClr val="black"/>
                </a:solidFill>
              </a:ln>
            </c:spPr>
          </c:marker>
          <c:xVal>
            <c:numRef>
              <c:f>'Summary for TWEPP'!$F$5:$F$13</c:f>
              <c:numCache>
                <c:formatCode>0.0</c:formatCode>
                <c:ptCount val="9"/>
                <c:pt idx="0">
                  <c:v>4.129833333333333</c:v>
                </c:pt>
                <c:pt idx="1">
                  <c:v>4.275500000000001</c:v>
                </c:pt>
                <c:pt idx="2">
                  <c:v>3.7480000000000002</c:v>
                </c:pt>
                <c:pt idx="3">
                  <c:v>3.5660000000000003</c:v>
                </c:pt>
                <c:pt idx="4">
                  <c:v>3.8388333333333327</c:v>
                </c:pt>
                <c:pt idx="5">
                  <c:v>4.3848333333333338</c:v>
                </c:pt>
                <c:pt idx="6">
                  <c:v>3.8023333333333333</c:v>
                </c:pt>
                <c:pt idx="7">
                  <c:v>3.8386666666666667</c:v>
                </c:pt>
                <c:pt idx="8">
                  <c:v>3.6384999999999987</c:v>
                </c:pt>
              </c:numCache>
            </c:numRef>
          </c:xVal>
          <c:yVal>
            <c:numRef>
              <c:f>'Summary for TWEPP'!$P$5:$P$13</c:f>
              <c:numCache>
                <c:formatCode>General</c:formatCode>
                <c:ptCount val="9"/>
                <c:pt idx="0">
                  <c:v>0.11984293621175797</c:v>
                </c:pt>
                <c:pt idx="1">
                  <c:v>7.1221783774727015E-2</c:v>
                </c:pt>
                <c:pt idx="2">
                  <c:v>0.13504398044176269</c:v>
                </c:pt>
                <c:pt idx="3">
                  <c:v>7.5822672631437132E-2</c:v>
                </c:pt>
                <c:pt idx="4">
                  <c:v>0.15455212677853697</c:v>
                </c:pt>
                <c:pt idx="5">
                  <c:v>4.0565975705975449E-2</c:v>
                </c:pt>
                <c:pt idx="6">
                  <c:v>0.14820054897049662</c:v>
                </c:pt>
                <c:pt idx="7">
                  <c:v>0.15452829654131792</c:v>
                </c:pt>
                <c:pt idx="8">
                  <c:v>0.10022167894399035</c:v>
                </c:pt>
              </c:numCache>
            </c:numRef>
          </c:yVal>
        </c:ser>
        <c:ser>
          <c:idx val="2"/>
          <c:order val="2"/>
          <c:tx>
            <c:v>2nd batch KB-1, 16 samples</c:v>
          </c:tx>
          <c:spPr>
            <a:ln w="28575">
              <a:noFill/>
            </a:ln>
          </c:spPr>
          <c:marker>
            <c:spPr>
              <a:solidFill>
                <a:srgbClr val="FFC000"/>
              </a:solidFill>
              <a:ln w="12700">
                <a:solidFill>
                  <a:prstClr val="black"/>
                </a:solidFill>
              </a:ln>
            </c:spPr>
          </c:marker>
          <c:xVal>
            <c:numRef>
              <c:f>'Summary for TWEPP'!$E$31:$E$51</c:f>
              <c:numCache>
                <c:formatCode>0.0</c:formatCode>
                <c:ptCount val="21"/>
                <c:pt idx="0">
                  <c:v>13.717999999999998</c:v>
                </c:pt>
                <c:pt idx="1">
                  <c:v>16.792666666666669</c:v>
                </c:pt>
                <c:pt idx="2">
                  <c:v>30.74716666666669</c:v>
                </c:pt>
                <c:pt idx="3">
                  <c:v>23.269499999999923</c:v>
                </c:pt>
                <c:pt idx="4">
                  <c:v>28.727666666666664</c:v>
                </c:pt>
                <c:pt idx="5">
                  <c:v>27.144666666666691</c:v>
                </c:pt>
                <c:pt idx="6">
                  <c:v>18.011499999999987</c:v>
                </c:pt>
                <c:pt idx="7">
                  <c:v>15.737500000000001</c:v>
                </c:pt>
                <c:pt idx="8">
                  <c:v>22.068666666666662</c:v>
                </c:pt>
                <c:pt idx="9">
                  <c:v>13.063000000000002</c:v>
                </c:pt>
                <c:pt idx="10">
                  <c:v>7.7323333333333446</c:v>
                </c:pt>
                <c:pt idx="11">
                  <c:v>17.629333333333243</c:v>
                </c:pt>
                <c:pt idx="12">
                  <c:v>20.467666666666666</c:v>
                </c:pt>
                <c:pt idx="13">
                  <c:v>24.888666666666666</c:v>
                </c:pt>
                <c:pt idx="14">
                  <c:v>18.575666666666667</c:v>
                </c:pt>
                <c:pt idx="15">
                  <c:v>10.115833333333336</c:v>
                </c:pt>
                <c:pt idx="16">
                  <c:v>22.723833333333243</c:v>
                </c:pt>
                <c:pt idx="17">
                  <c:v>10.789</c:v>
                </c:pt>
                <c:pt idx="18">
                  <c:v>24.470333333333215</c:v>
                </c:pt>
                <c:pt idx="19">
                  <c:v>7.4591666666666674</c:v>
                </c:pt>
                <c:pt idx="20">
                  <c:v>11.243500000000001</c:v>
                </c:pt>
              </c:numCache>
            </c:numRef>
          </c:xVal>
          <c:yVal>
            <c:numRef>
              <c:f>'Summary for TWEPP'!$K$31:$K$51</c:f>
              <c:numCache>
                <c:formatCode>General</c:formatCode>
                <c:ptCount val="21"/>
                <c:pt idx="0">
                  <c:v>5.5626820741477817E-2</c:v>
                </c:pt>
                <c:pt idx="1">
                  <c:v>6.8016458184714232E-2</c:v>
                </c:pt>
                <c:pt idx="2">
                  <c:v>1.3768548877507523E-2</c:v>
                </c:pt>
                <c:pt idx="3">
                  <c:v>5.4049862848920723E-2</c:v>
                </c:pt>
                <c:pt idx="4">
                  <c:v>2.2379417914515864E-2</c:v>
                </c:pt>
                <c:pt idx="5">
                  <c:v>3.0835575556168639E-2</c:v>
                </c:pt>
                <c:pt idx="6">
                  <c:v>6.9699133068922559E-2</c:v>
                </c:pt>
                <c:pt idx="7">
                  <c:v>6.492605916379722E-2</c:v>
                </c:pt>
                <c:pt idx="8">
                  <c:v>6.0306522715670483E-2</c:v>
                </c:pt>
                <c:pt idx="9">
                  <c:v>5.1936660596523375E-2</c:v>
                </c:pt>
                <c:pt idx="10">
                  <c:v>2.1207962382830677E-2</c:v>
                </c:pt>
                <c:pt idx="11">
                  <c:v>6.9401089299381102E-2</c:v>
                </c:pt>
                <c:pt idx="12">
                  <c:v>6.6559356934998967E-2</c:v>
                </c:pt>
                <c:pt idx="13">
                  <c:v>4.4433205450598499E-2</c:v>
                </c:pt>
                <c:pt idx="14">
                  <c:v>6.9747028511866413E-2</c:v>
                </c:pt>
                <c:pt idx="15">
                  <c:v>3.4091374214722206E-2</c:v>
                </c:pt>
                <c:pt idx="16">
                  <c:v>5.7023060364374316E-2</c:v>
                </c:pt>
                <c:pt idx="17">
                  <c:v>3.814405717544754E-2</c:v>
                </c:pt>
                <c:pt idx="18">
                  <c:v>4.6988910484414857E-2</c:v>
                </c:pt>
                <c:pt idx="19">
                  <c:v>1.9931690931122417E-2</c:v>
                </c:pt>
                <c:pt idx="20">
                  <c:v>4.0927204582025464E-2</c:v>
                </c:pt>
              </c:numCache>
            </c:numRef>
          </c:yVal>
        </c:ser>
        <c:ser>
          <c:idx val="3"/>
          <c:order val="3"/>
          <c:tx>
            <c:v>2nd batch KB-2, 16 samples</c:v>
          </c:tx>
          <c:spPr>
            <a:ln w="9525">
              <a:noFill/>
            </a:ln>
          </c:spPr>
          <c:marker>
            <c:symbol val="circle"/>
            <c:size val="7"/>
            <c:spPr>
              <a:solidFill>
                <a:srgbClr val="7030A0">
                  <a:alpha val="60000"/>
                </a:srgbClr>
              </a:solidFill>
              <a:ln w="12700">
                <a:solidFill>
                  <a:prstClr val="black"/>
                </a:solidFill>
              </a:ln>
            </c:spPr>
          </c:marker>
          <c:xVal>
            <c:numRef>
              <c:f>'Summary for TWEPP'!$F$31:$F$51</c:f>
              <c:numCache>
                <c:formatCode>0.0</c:formatCode>
                <c:ptCount val="21"/>
                <c:pt idx="0">
                  <c:v>11.607166666666666</c:v>
                </c:pt>
                <c:pt idx="1">
                  <c:v>27.090333333333216</c:v>
                </c:pt>
                <c:pt idx="2">
                  <c:v>27.163000000000004</c:v>
                </c:pt>
                <c:pt idx="3">
                  <c:v>26.180499999999949</c:v>
                </c:pt>
                <c:pt idx="4">
                  <c:v>28.509166666666665</c:v>
                </c:pt>
                <c:pt idx="5">
                  <c:v>35.477499999999999</c:v>
                </c:pt>
                <c:pt idx="6">
                  <c:v>25.216500000000003</c:v>
                </c:pt>
                <c:pt idx="7">
                  <c:v>12.207833333333333</c:v>
                </c:pt>
                <c:pt idx="8">
                  <c:v>22.941999999999986</c:v>
                </c:pt>
                <c:pt idx="9">
                  <c:v>16.355999999999987</c:v>
                </c:pt>
                <c:pt idx="10">
                  <c:v>17.884333333333224</c:v>
                </c:pt>
                <c:pt idx="11">
                  <c:v>19.267166666666665</c:v>
                </c:pt>
                <c:pt idx="12">
                  <c:v>9.5698333333333547</c:v>
                </c:pt>
                <c:pt idx="13">
                  <c:v>26.435166666666667</c:v>
                </c:pt>
                <c:pt idx="14">
                  <c:v>28.018166666666691</c:v>
                </c:pt>
                <c:pt idx="15">
                  <c:v>13.372333333333362</c:v>
                </c:pt>
                <c:pt idx="16">
                  <c:v>14.227166666666667</c:v>
                </c:pt>
                <c:pt idx="17">
                  <c:v>10.643333333333333</c:v>
                </c:pt>
                <c:pt idx="18">
                  <c:v>15.082333333333334</c:v>
                </c:pt>
                <c:pt idx="19">
                  <c:v>11.170833333333334</c:v>
                </c:pt>
                <c:pt idx="20">
                  <c:v>11.789333333333332</c:v>
                </c:pt>
              </c:numCache>
            </c:numRef>
          </c:xVal>
          <c:yVal>
            <c:numRef>
              <c:f>'Summary for TWEPP'!$P$31:$P$51</c:f>
              <c:numCache>
                <c:formatCode>General</c:formatCode>
                <c:ptCount val="21"/>
                <c:pt idx="0">
                  <c:v>4.1991105330067821E-2</c:v>
                </c:pt>
                <c:pt idx="1">
                  <c:v>4.4078296741787974E-2</c:v>
                </c:pt>
                <c:pt idx="2">
                  <c:v>4.3668474173632392E-2</c:v>
                </c:pt>
                <c:pt idx="3">
                  <c:v>4.9173609644924413E-2</c:v>
                </c:pt>
                <c:pt idx="4">
                  <c:v>3.6140438320065381E-2</c:v>
                </c:pt>
                <c:pt idx="5">
                  <c:v>8.31043925244105E-3</c:v>
                </c:pt>
                <c:pt idx="6">
                  <c:v>5.4378461646093564E-2</c:v>
                </c:pt>
                <c:pt idx="7">
                  <c:v>4.5377302131497203E-2</c:v>
                </c:pt>
                <c:pt idx="8">
                  <c:v>6.4780258555288503E-2</c:v>
                </c:pt>
                <c:pt idx="9">
                  <c:v>6.5617653596619516E-2</c:v>
                </c:pt>
                <c:pt idx="10">
                  <c:v>6.9846297612441044E-2</c:v>
                </c:pt>
                <c:pt idx="11">
                  <c:v>7.1430617028303514E-2</c:v>
                </c:pt>
                <c:pt idx="12">
                  <c:v>3.0843172149362219E-2</c:v>
                </c:pt>
                <c:pt idx="13">
                  <c:v>4.7758201476910983E-2</c:v>
                </c:pt>
                <c:pt idx="14">
                  <c:v>3.8860587486597251E-2</c:v>
                </c:pt>
                <c:pt idx="15">
                  <c:v>5.1829766491188055E-2</c:v>
                </c:pt>
                <c:pt idx="16">
                  <c:v>5.6314379211110883E-2</c:v>
                </c:pt>
                <c:pt idx="17">
                  <c:v>3.6607360859807883E-2</c:v>
                </c:pt>
                <c:pt idx="18">
                  <c:v>6.0436236400610244E-2</c:v>
                </c:pt>
                <c:pt idx="19">
                  <c:v>3.9539139016618055E-2</c:v>
                </c:pt>
                <c:pt idx="20">
                  <c:v>4.3018202874633371E-2</c:v>
                </c:pt>
              </c:numCache>
            </c:numRef>
          </c:yVal>
        </c:ser>
        <c:axId val="86316160"/>
        <c:axId val="86318080"/>
      </c:scatterChart>
      <c:valAx>
        <c:axId val="86316160"/>
        <c:scaling>
          <c:orientation val="minMax"/>
        </c:scaling>
        <c:axPos val="b"/>
        <c:numFmt formatCode="0.0" sourceLinked="1"/>
        <c:tickLblPos val="nextTo"/>
        <c:crossAx val="86318080"/>
        <c:crosses val="autoZero"/>
        <c:crossBetween val="midCat"/>
      </c:valAx>
      <c:valAx>
        <c:axId val="86318080"/>
        <c:scaling>
          <c:orientation val="minMax"/>
        </c:scaling>
        <c:axPos val="l"/>
        <c:majorGridlines/>
        <c:numFmt formatCode="0%" sourceLinked="0"/>
        <c:tickLblPos val="nextTo"/>
        <c:crossAx val="86316160"/>
        <c:crosses val="autoZero"/>
        <c:crossBetween val="midCat"/>
        <c:majorUnit val="2.0000000000000011E-2"/>
        <c:minorUnit val="4.0000000000000114E-3"/>
      </c:valAx>
      <c:sp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6395275590551186"/>
          <c:y val="8.1651720618256068E-2"/>
          <c:w val="0.34212391990327135"/>
          <c:h val="0.75238990959463403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</c:chart>
  <c:spPr>
    <a:gradFill>
      <a:gsLst>
        <a:gs pos="0">
          <a:schemeClr val="accent1">
            <a:lumMod val="20000"/>
            <a:lumOff val="80000"/>
          </a:schemeClr>
        </a:gs>
        <a:gs pos="39999">
          <a:srgbClr val="85C2FF"/>
        </a:gs>
        <a:gs pos="70000">
          <a:srgbClr val="C4D6EB"/>
        </a:gs>
        <a:gs pos="100000">
          <a:srgbClr val="FFEBFA"/>
        </a:gs>
      </a:gsLst>
      <a:lin ang="5400000" scaled="0"/>
    </a:gradFill>
  </c:sp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0.01042</cdr:x>
      <cdr:y>0.10981</cdr:y>
    </cdr:from>
    <cdr:to>
      <cdr:x>0.05869</cdr:x>
      <cdr:y>0.91748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6200" y="457200"/>
          <a:ext cx="353105" cy="33628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 anchorCtr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600" b="1" baseline="0" dirty="0"/>
            <a:t>Resistance (</a:t>
          </a:r>
          <a:r>
            <a:rPr lang="el-GR" sz="1600" b="1" baseline="0" dirty="0"/>
            <a:t>Ω</a:t>
          </a:r>
          <a:r>
            <a:rPr lang="en-US" sz="1600" b="1" baseline="0" dirty="0"/>
            <a:t>)  [Log scale]</a:t>
          </a:r>
          <a:endParaRPr lang="en-US" sz="1600" b="1" dirty="0"/>
        </a:p>
      </cdr:txBody>
    </cdr:sp>
  </cdr:relSizeAnchor>
  <cdr:relSizeAnchor xmlns:cdr="http://schemas.openxmlformats.org/drawingml/2006/chartDrawing">
    <cdr:from>
      <cdr:x>0.125</cdr:x>
      <cdr:y>0.0183</cdr:y>
    </cdr:from>
    <cdr:to>
      <cdr:x>0.89583</cdr:x>
      <cdr:y>0.14716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914400" y="76200"/>
          <a:ext cx="5638800" cy="5365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wrap="square" rtlCol="0" anchor="ctr" anchorCtr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600" b="1" dirty="0"/>
            <a:t>Daisy chain resistances from complete chain (21 000 bump pads) for</a:t>
          </a:r>
          <a:r>
            <a:rPr lang="en-US" sz="1600" b="1" baseline="0" dirty="0"/>
            <a:t> different  technologies</a:t>
          </a:r>
          <a:endParaRPr lang="en-US" sz="1600" b="1" dirty="0"/>
        </a:p>
        <a:p xmlns:a="http://schemas.openxmlformats.org/drawingml/2006/main">
          <a:pPr algn="ctr"/>
          <a:endParaRPr lang="en-US" sz="1400" b="1" dirty="0"/>
        </a:p>
      </cdr:txBody>
    </cdr:sp>
  </cdr:relSizeAnchor>
  <cdr:relSizeAnchor xmlns:cdr="http://schemas.openxmlformats.org/drawingml/2006/chartDrawing">
    <cdr:from>
      <cdr:x>0.0625</cdr:x>
      <cdr:y>0.89677</cdr:y>
    </cdr:from>
    <cdr:to>
      <cdr:x>0.85276</cdr:x>
      <cdr:y>0.97896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457200" y="3733800"/>
          <a:ext cx="5780910" cy="3422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wrap="square" rtlCol="0" anchor="ctr" anchorCtr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600" b="1" dirty="0"/>
            <a:t>Sample </a:t>
          </a:r>
          <a:r>
            <a:rPr lang="en-US" sz="1600" b="1" dirty="0" smtClean="0"/>
            <a:t>(assembly) </a:t>
          </a:r>
          <a:r>
            <a:rPr lang="en-US" sz="1600" b="1" dirty="0"/>
            <a:t>number</a:t>
          </a:r>
        </a:p>
      </cdr:txBody>
    </cdr:sp>
  </cdr:relSizeAnchor>
  <cdr:relSizeAnchor xmlns:cdr="http://schemas.openxmlformats.org/drawingml/2006/chartDrawing">
    <cdr:from>
      <cdr:x>0.19192</cdr:x>
      <cdr:y>0.34698</cdr:y>
    </cdr:from>
    <cdr:to>
      <cdr:x>0.70101</cdr:x>
      <cdr:y>0.34698</cdr:y>
    </cdr:to>
    <cdr:cxnSp macro="">
      <cdr:nvCxnSpPr>
        <cdr:cNvPr id="6" name="Straight Connector 5"/>
        <cdr:cNvCxnSpPr/>
      </cdr:nvCxnSpPr>
      <cdr:spPr bwMode="auto">
        <a:xfrm xmlns:a="http://schemas.openxmlformats.org/drawingml/2006/main">
          <a:off x="1447800" y="1524000"/>
          <a:ext cx="3840480" cy="0"/>
        </a:xfrm>
        <a:prstGeom xmlns:a="http://schemas.openxmlformats.org/drawingml/2006/main" prst="line">
          <a:avLst/>
        </a:prstGeom>
        <a:solidFill xmlns:a="http://schemas.openxmlformats.org/drawingml/2006/main">
          <a:srgbClr val="4F81BD"/>
        </a:solidFill>
        <a:ln xmlns:a="http://schemas.openxmlformats.org/drawingml/2006/main" w="19050" cap="flat" cmpd="sng" algn="ctr">
          <a:solidFill>
            <a:srgbClr val="F79646">
              <a:lumMod val="75000"/>
            </a:srgbClr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0.50505</cdr:x>
      <cdr:y>0.27758</cdr:y>
    </cdr:from>
    <cdr:to>
      <cdr:x>0.69551</cdr:x>
      <cdr:y>0.34766</cdr:y>
    </cdr:to>
    <cdr:sp macro="" textlink="">
      <cdr:nvSpPr>
        <cdr:cNvPr id="7" name="TextBox 8"/>
        <cdr:cNvSpPr txBox="1"/>
      </cdr:nvSpPr>
      <cdr:spPr>
        <a:xfrm xmlns:a="http://schemas.openxmlformats.org/drawingml/2006/main">
          <a:off x="3810000" y="1219200"/>
          <a:ext cx="1436791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ysClr val="windowText" lastClr="000000"/>
              </a:solidFill>
              <a:latin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ysClr val="windowText" lastClr="000000"/>
              </a:solidFill>
              <a:latin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ysClr val="windowText" lastClr="000000"/>
              </a:solidFill>
              <a:latin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ysClr val="windowText" lastClr="000000"/>
              </a:solidFill>
              <a:latin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2000" kern="1200">
              <a:solidFill>
                <a:sysClr val="windowText" lastClr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sz="2000" kern="1200">
              <a:solidFill>
                <a:sysClr val="windowText" lastClr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sz="2000" kern="1200">
              <a:solidFill>
                <a:sysClr val="windowText" lastClr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sz="2000" kern="1200">
              <a:solidFill>
                <a:sysClr val="windowText" lastClr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sz="2000" kern="1200">
              <a:solidFill>
                <a:sysClr val="windowText" lastClr="000000"/>
              </a:solidFill>
              <a:latin typeface="Arial" charset="0"/>
            </a:defRPr>
          </a:lvl9pPr>
        </a:lstStyle>
        <a:p xmlns:a="http://schemas.openxmlformats.org/drawingml/2006/main">
          <a:r>
            <a:rPr lang="en-US" sz="1400" dirty="0" smtClean="0"/>
            <a:t>Open contacts</a:t>
          </a:r>
          <a:endParaRPr lang="en-US" sz="14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0.05242</cdr:x>
      <cdr:y>0.88889</cdr:y>
    </cdr:from>
    <cdr:to>
      <cdr:x>0.77376</cdr:x>
      <cdr:y>0.98012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1037" y="2844800"/>
          <a:ext cx="4555287" cy="291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600" dirty="0">
              <a:latin typeface="+mn-lt"/>
            </a:rPr>
            <a:t>Contact</a:t>
          </a:r>
          <a:r>
            <a:rPr lang="en-US" sz="1600" baseline="0" dirty="0">
              <a:latin typeface="+mn-lt"/>
            </a:rPr>
            <a:t> resistance (</a:t>
          </a:r>
          <a:r>
            <a:rPr lang="el-GR" sz="1600" baseline="0" dirty="0">
              <a:latin typeface="+mn-lt"/>
            </a:rPr>
            <a:t>Ω</a:t>
          </a:r>
          <a:r>
            <a:rPr lang="en-US" sz="1600" baseline="0" dirty="0">
              <a:latin typeface="+mn-lt"/>
            </a:rPr>
            <a:t>) - logarithmic scale!</a:t>
          </a:r>
          <a:endParaRPr lang="en-US" sz="1600" dirty="0">
            <a:latin typeface="+mn-lt"/>
          </a:endParaRPr>
        </a:p>
      </cdr:txBody>
    </cdr:sp>
  </cdr:relSizeAnchor>
  <cdr:relSizeAnchor xmlns:cdr="http://schemas.openxmlformats.org/drawingml/2006/chartDrawing">
    <cdr:from>
      <cdr:x>0.01056</cdr:x>
      <cdr:y>0.2378</cdr:y>
    </cdr:from>
    <cdr:to>
      <cdr:x>0.06828</cdr:x>
      <cdr:y>0.63911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377935" y="1187561"/>
          <a:ext cx="1253770" cy="3645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600" dirty="0">
              <a:latin typeface="+mn-lt"/>
            </a:rPr>
            <a:t>Probability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0.22332</cdr:x>
      <cdr:y>0.88612</cdr:y>
    </cdr:from>
    <cdr:to>
      <cdr:x>0.66776</cdr:x>
      <cdr:y>0.97686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1149" y="2835954"/>
          <a:ext cx="2768573" cy="2904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dirty="0"/>
            <a:t>Contact</a:t>
          </a:r>
          <a:r>
            <a:rPr lang="en-US" sz="1600" baseline="0" dirty="0"/>
            <a:t> resistance (m</a:t>
          </a:r>
          <a:r>
            <a:rPr lang="el-GR" sz="1600" baseline="0" dirty="0"/>
            <a:t>Ω</a:t>
          </a:r>
          <a:r>
            <a:rPr lang="en-US" sz="1600" baseline="0" dirty="0"/>
            <a:t>)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0.01124</cdr:x>
      <cdr:y>0.19565</cdr:y>
    </cdr:from>
    <cdr:to>
      <cdr:x>0.06879</cdr:x>
      <cdr:y>0.6096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454147" y="1216147"/>
          <a:ext cx="1450987" cy="3902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dirty="0"/>
            <a:t>Probability</a:t>
          </a:r>
        </a:p>
      </cdr:txBody>
    </cdr:sp>
  </cdr:relSizeAnchor>
  <cdr:relSizeAnchor xmlns:cdr="http://schemas.openxmlformats.org/drawingml/2006/chartDrawing">
    <cdr:from>
      <cdr:x>0.29474</cdr:x>
      <cdr:y>0.39216</cdr:y>
    </cdr:from>
    <cdr:to>
      <cdr:x>0.45263</cdr:x>
      <cdr:y>0.45098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2133600" y="1524000"/>
          <a:ext cx="1143000" cy="2286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l-GR" sz="1600" dirty="0"/>
            <a:t>σ</a:t>
          </a:r>
          <a:r>
            <a:rPr lang="en-US" sz="1600" dirty="0"/>
            <a:t> = 7 m</a:t>
          </a:r>
          <a:r>
            <a:rPr lang="el-GR" sz="1600" dirty="0"/>
            <a:t>Ω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0.12632</cdr:x>
      <cdr:y>0.05882</cdr:y>
    </cdr:from>
    <cdr:to>
      <cdr:x>0.29474</cdr:x>
      <cdr:y>0.13725</cdr:y>
    </cdr:to>
    <cdr:sp macro="" textlink="">
      <cdr:nvSpPr>
        <cdr:cNvPr id="5" name="TextBox 9"/>
        <cdr:cNvSpPr txBox="1"/>
      </cdr:nvSpPr>
      <cdr:spPr>
        <a:xfrm xmlns:a="http://schemas.openxmlformats.org/drawingml/2006/main">
          <a:off x="914400" y="228600"/>
          <a:ext cx="1219200" cy="3048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l-GR" sz="1600" dirty="0"/>
            <a:t>σ</a:t>
          </a:r>
          <a:r>
            <a:rPr lang="en-US" sz="1600" dirty="0"/>
            <a:t> = 0.3 m</a:t>
          </a:r>
          <a:r>
            <a:rPr lang="el-GR" sz="1600" dirty="0"/>
            <a:t>Ω</a:t>
          </a:r>
          <a:endParaRPr lang="en-US" sz="16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25" cy="495772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947" y="0"/>
            <a:ext cx="2945125" cy="495772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r">
              <a:defRPr sz="1200"/>
            </a:lvl1pPr>
          </a:lstStyle>
          <a:p>
            <a:pPr>
              <a:defRPr/>
            </a:pPr>
            <a:fld id="{70593269-EF24-4599-A463-79B6298D9B16}" type="datetimeFigureOut">
              <a:rPr lang="en-US"/>
              <a:pPr>
                <a:defRPr/>
              </a:pPr>
              <a:t>9/22/2010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855"/>
            <a:ext cx="2945125" cy="495772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947" y="9430855"/>
            <a:ext cx="2945125" cy="495772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r">
              <a:defRPr sz="1200"/>
            </a:lvl1pPr>
          </a:lstStyle>
          <a:p>
            <a:pPr>
              <a:defRPr/>
            </a:pPr>
            <a:fld id="{3877E645-3EFF-4206-B392-366E6AC5C1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728" cy="49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73" tIns="48737" rIns="97473" bIns="48737" numCol="1" anchor="t" anchorCtr="0" compatLnSpc="1">
            <a:prstTxWarp prst="textNoShape">
              <a:avLst/>
            </a:prstTxWarp>
          </a:bodyPr>
          <a:lstStyle>
            <a:lvl1pPr algn="l" defTabSz="974909">
              <a:defRPr sz="13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45125" cy="49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73" tIns="48737" rIns="97473" bIns="48737" numCol="1" anchor="t" anchorCtr="0" compatLnSpc="1">
            <a:prstTxWarp prst="textNoShape">
              <a:avLst/>
            </a:prstTxWarp>
          </a:bodyPr>
          <a:lstStyle>
            <a:lvl1pPr algn="r" defTabSz="974909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6228"/>
            <a:ext cx="5438140" cy="446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73" tIns="48737" rIns="97473" bIns="487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855"/>
            <a:ext cx="2946728" cy="49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73" tIns="48737" rIns="97473" bIns="48737" numCol="1" anchor="b" anchorCtr="0" compatLnSpc="1">
            <a:prstTxWarp prst="textNoShape">
              <a:avLst/>
            </a:prstTxWarp>
          </a:bodyPr>
          <a:lstStyle>
            <a:lvl1pPr algn="l" defTabSz="974909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30855"/>
            <a:ext cx="2945125" cy="49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73" tIns="48737" rIns="97473" bIns="48737" numCol="1" anchor="b" anchorCtr="0" compatLnSpc="1">
            <a:prstTxWarp prst="textNoShape">
              <a:avLst/>
            </a:prstTxWarp>
          </a:bodyPr>
          <a:lstStyle>
            <a:lvl1pPr algn="r" defTabSz="974909">
              <a:defRPr sz="1300"/>
            </a:lvl1pPr>
          </a:lstStyle>
          <a:p>
            <a:pPr>
              <a:defRPr/>
            </a:pPr>
            <a:fld id="{47216F6C-CA2E-4679-8F0E-27F0B1506A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This is a test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6212" y="1219200"/>
            <a:ext cx="3659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212" y="1858962"/>
            <a:ext cx="3659188" cy="4541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0975" y="1219200"/>
            <a:ext cx="3660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0975" y="1858962"/>
            <a:ext cx="3660625" cy="4541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3200" kern="0">
                <a:solidFill>
                  <a:srgbClr val="373D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Click to edit Master title style</a:t>
            </a:r>
            <a:endParaRPr lang="en-US" sz="3200" kern="0" dirty="0">
              <a:solidFill>
                <a:srgbClr val="373D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287" y="1295400"/>
            <a:ext cx="3008313" cy="914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295400"/>
            <a:ext cx="4343400" cy="5105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287" y="2209800"/>
            <a:ext cx="3008313" cy="4191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3200" kern="0">
                <a:solidFill>
                  <a:srgbClr val="373D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Click to edit Master title style</a:t>
            </a:r>
            <a:endParaRPr lang="en-US" sz="3200" kern="0" dirty="0">
              <a:solidFill>
                <a:srgbClr val="373D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410200"/>
            <a:ext cx="75438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1600" y="1222375"/>
            <a:ext cx="75438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5976938"/>
            <a:ext cx="7543800" cy="500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3200" kern="0">
                <a:solidFill>
                  <a:srgbClr val="373D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Click to edit Master title style</a:t>
            </a:r>
            <a:endParaRPr lang="en-US" sz="3200" kern="0" dirty="0">
              <a:solidFill>
                <a:srgbClr val="373D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1219200"/>
            <a:ext cx="20574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219200"/>
            <a:ext cx="53340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7800" y="1143000"/>
            <a:ext cx="3657600" cy="26127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57800" y="1143000"/>
            <a:ext cx="3657600" cy="26127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447800" y="3862389"/>
            <a:ext cx="3657600" cy="2614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3862389"/>
            <a:ext cx="3657600" cy="2614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1600" y="1219200"/>
            <a:ext cx="7543800" cy="5181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  <p:sp>
        <p:nvSpPr>
          <p:cNvPr id="5" name="Tit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2133600"/>
            <a:ext cx="9144000" cy="1752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5" name="Picture 11" descr="CERN logo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9718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medipixlogo"/>
          <p:cNvPicPr>
            <a:picLocks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60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95525"/>
            <a:ext cx="71628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049713"/>
            <a:ext cx="7162800" cy="1436687"/>
          </a:xfrm>
        </p:spPr>
        <p:txBody>
          <a:bodyPr anchor="b"/>
          <a:lstStyle>
            <a:lvl1pPr marL="0" indent="0">
              <a:buNone/>
              <a:defRPr sz="2000" i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76200" y="73025"/>
            <a:ext cx="1283696" cy="842963"/>
            <a:chOff x="76200" y="73025"/>
            <a:chExt cx="1283696" cy="842963"/>
          </a:xfrm>
        </p:grpSpPr>
        <p:pic>
          <p:nvPicPr>
            <p:cNvPr id="10" name="Picture 11" descr="CERN logo"/>
            <p:cNvPicPr>
              <a:picLocks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200" y="511664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2" descr="medipixlogo"/>
            <p:cNvPicPr>
              <a:picLocks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200" y="76073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1" descr="frame_gray1.png"/>
            <p:cNvPicPr>
              <a:picLocks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42056" y="73025"/>
              <a:ext cx="817840" cy="841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219200"/>
            <a:ext cx="3657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>
          <a:xfrm>
            <a:off x="5334000" y="1219200"/>
            <a:ext cx="3657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219200"/>
            <a:ext cx="7467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33400" y="6248400"/>
            <a:ext cx="1295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 rot="5400000">
            <a:off x="-2324100" y="3314700"/>
            <a:ext cx="5867400" cy="12192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6477000"/>
            <a:ext cx="121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defRPr/>
            </a:pPr>
            <a:r>
              <a:rPr lang="en-US" sz="1400" dirty="0">
                <a:solidFill>
                  <a:schemeClr val="bg1"/>
                </a:solidFill>
              </a:rPr>
              <a:t> -</a:t>
            </a:r>
            <a:fld id="{4787DA70-5621-4AA3-BBCB-0A6173B013C3}" type="slidenum">
              <a:rPr lang="en-US" sz="1400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r>
              <a:rPr lang="en-US" sz="1400" dirty="0">
                <a:solidFill>
                  <a:schemeClr val="bg1"/>
                </a:solidFill>
              </a:rPr>
              <a:t>-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76200" y="73025"/>
            <a:ext cx="1283696" cy="842963"/>
            <a:chOff x="76200" y="73025"/>
            <a:chExt cx="1283696" cy="842963"/>
          </a:xfrm>
        </p:grpSpPr>
        <p:pic>
          <p:nvPicPr>
            <p:cNvPr id="1040" name="Picture 11" descr="CERN logo"/>
            <p:cNvPicPr>
              <a:picLocks noChangeArrowheads="1"/>
            </p:cNvPicPr>
            <p:nvPr userDrawn="1"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76200" y="511664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1" name="Picture 12" descr="medipixlogo"/>
            <p:cNvPicPr>
              <a:picLocks noChangeArrowheads="1"/>
            </p:cNvPicPr>
            <p:nvPr userDrawn="1"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76200" y="76073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2" name="Picture 31" descr="frame_gray1.png"/>
            <p:cNvPicPr>
              <a:picLocks/>
            </p:cNvPicPr>
            <p:nvPr userDrawn="1"/>
          </p:nvPicPr>
          <p:blipFill>
            <a:blip r:embed="rId21" cstate="print"/>
            <a:stretch>
              <a:fillRect/>
            </a:stretch>
          </p:blipFill>
          <p:spPr bwMode="auto">
            <a:xfrm>
              <a:off x="542056" y="73025"/>
              <a:ext cx="817840" cy="841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NameInfo"/>
          <p:cNvSpPr txBox="1"/>
          <p:nvPr/>
        </p:nvSpPr>
        <p:spPr>
          <a:xfrm>
            <a:off x="7874000" y="6477000"/>
            <a:ext cx="1905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4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9" r:id="rId5"/>
    <p:sldLayoutId id="2147484070" r:id="rId6"/>
    <p:sldLayoutId id="2147484071" r:id="rId7"/>
    <p:sldLayoutId id="2147484062" r:id="rId8"/>
    <p:sldLayoutId id="2147484063" r:id="rId9"/>
    <p:sldLayoutId id="2147484064" r:id="rId10"/>
    <p:sldLayoutId id="2147484065" r:id="rId11"/>
    <p:sldLayoutId id="2147484072" r:id="rId12"/>
    <p:sldLayoutId id="2147484073" r:id="rId13"/>
    <p:sldLayoutId id="2147484066" r:id="rId14"/>
    <p:sldLayoutId id="2147484074" r:id="rId15"/>
    <p:sldLayoutId id="2147484067" r:id="rId16"/>
    <p:sldLayoutId id="2147484068" r:id="rId17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37609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b="1">
          <a:solidFill>
            <a:srgbClr val="37609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37609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b="1">
          <a:solidFill>
            <a:srgbClr val="37609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37609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Sami's%20private\Videos\PacTech_SB2%20-%20laser%20assisted%20solder%20jetting.wmv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438400"/>
            <a:ext cx="7620000" cy="981075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Low-cost bump bonding activities at CERN</a:t>
            </a:r>
            <a:endParaRPr lang="en-US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86200"/>
            <a:ext cx="7924800" cy="9906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Sami Vähänen, Timo Tick &amp; Michael Campbell</a:t>
            </a:r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  <p:pic>
        <p:nvPicPr>
          <p:cNvPr id="1026" name="Picture 2" descr="C:\Sami's private\CERN\TWEPP2010\TWEPP 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5035118"/>
            <a:ext cx="6142037" cy="1518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sz="4000" dirty="0" smtClean="0"/>
              <a:t>Flip Chip Tests and Results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  <p:pic>
        <p:nvPicPr>
          <p:cNvPr id="5" name="Picture 2" descr="C:\Sami's private\CERN\VTT\Work at VTT\Processing 2010\FC visit - August 2010\SEM\edit\Test_assembly_cross-section6-ed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276600"/>
            <a:ext cx="3962399" cy="2971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4599" y="3352800"/>
            <a:ext cx="1752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libri" pitchFamily="34" charset="0"/>
              </a:rPr>
              <a:t>Silicon chip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7168" y="3757958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Al wire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9800" y="4614446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1"/>
                </a:solidFill>
                <a:latin typeface="Calibri" pitchFamily="34" charset="0"/>
              </a:rPr>
              <a:t>SnPb</a:t>
            </a:r>
            <a:r>
              <a:rPr lang="en-US" sz="1600" dirty="0" smtClean="0">
                <a:solidFill>
                  <a:schemeClr val="bg1"/>
                </a:solidFill>
                <a:latin typeface="Calibri" pitchFamily="34" charset="0"/>
              </a:rPr>
              <a:t> Solder bump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6400" y="5410200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libri" pitchFamily="34" charset="0"/>
              </a:rPr>
              <a:t>ENIG = electroless Ni/Au UBM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53768" y="5662958"/>
            <a:ext cx="200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Al wire &amp; passivation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4599" y="5949470"/>
            <a:ext cx="1752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libri" pitchFamily="34" charset="0"/>
              </a:rPr>
              <a:t>Silicon chip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4999" y="405384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Calibri" pitchFamily="34" charset="0"/>
              </a:rPr>
              <a:t>Electroplated Ni UBM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200400"/>
            <a:ext cx="2209800" cy="3032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Bump Structure &amp; Assembly Procedure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82880" y="1143000"/>
            <a:ext cx="8884920" cy="2590800"/>
          </a:xfrm>
        </p:spPr>
        <p:txBody>
          <a:bodyPr/>
          <a:lstStyle/>
          <a:p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Assemblies were built using three different flip chip structures</a:t>
            </a:r>
          </a:p>
          <a:p>
            <a:pPr marL="800100" lvl="1" indent="-342900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Reference structure: electroplated (asymmetric) solder bump structures used on both sides of chips to be mated (picture 1)</a:t>
            </a:r>
          </a:p>
          <a:p>
            <a:pPr marL="800100" lvl="1" indent="-342900"/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AlSi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(1%)–ENEPIG structure: Electroplated solder bumps soldered on ENEPIG UBM (picture 2)</a:t>
            </a:r>
          </a:p>
          <a:p>
            <a:pPr marL="800100" lvl="1" indent="-342900"/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AlSi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(2%)Cu(1%)–ENIG structure: Electroplated solder bumps soldered on ENIG UBM</a:t>
            </a:r>
          </a:p>
          <a:p>
            <a:pPr marL="400050"/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Flip chip bonding was done with FC150 flip chip bonders, with tack bonding cycle.</a:t>
            </a:r>
          </a:p>
          <a:p>
            <a:pPr marL="400050"/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Assemblies were picked up on a tray and run through a batch reflow process at 230 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˚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C in reducing ambient.</a:t>
            </a:r>
            <a:endParaRPr lang="en-US" sz="1800" dirty="0" smtClean="0">
              <a:latin typeface="Calibri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008914" y="3761627"/>
            <a:ext cx="2978788" cy="2181973"/>
            <a:chOff x="6008914" y="3761627"/>
            <a:chExt cx="2978788" cy="2181973"/>
          </a:xfrm>
        </p:grpSpPr>
        <p:pic>
          <p:nvPicPr>
            <p:cNvPr id="4097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41572" y="3831772"/>
              <a:ext cx="2946130" cy="2111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008914" y="3761627"/>
              <a:ext cx="406617" cy="429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6200" y="3733801"/>
            <a:ext cx="5867400" cy="2318276"/>
            <a:chOff x="335280" y="4590288"/>
            <a:chExt cx="5608320" cy="2159339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4648200"/>
              <a:ext cx="5562600" cy="2101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schemeClr val="tx1">
                  <a:lumMod val="65000"/>
                  <a:lumOff val="35000"/>
                  <a:alpha val="70000"/>
                </a:schemeClr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335280" y="4590288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6096000"/>
            <a:ext cx="4648200" cy="338554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Reference technology using VTT process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72200" y="6019800"/>
            <a:ext cx="2743200" cy="584775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Soldering on EN using ENEPIG and ENIG UBM pads</a:t>
            </a:r>
            <a:endParaRPr lang="en-US" sz="1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Results from Daisy Chain Structures - Yield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3886200"/>
          </a:xfrm>
        </p:spPr>
        <p:txBody>
          <a:bodyPr>
            <a:noAutofit/>
          </a:bodyPr>
          <a:lstStyle/>
          <a:p>
            <a:r>
              <a:rPr lang="en-GB" sz="2000" dirty="0" smtClean="0">
                <a:latin typeface="Calibri" pitchFamily="34" charset="0"/>
              </a:rPr>
              <a:t>Calculated yields based on functional daisy chains can be seen on table below:</a:t>
            </a:r>
          </a:p>
          <a:p>
            <a:r>
              <a:rPr lang="en-GB" sz="2000" dirty="0" smtClean="0">
                <a:latin typeface="Calibri" pitchFamily="34" charset="0"/>
              </a:rPr>
              <a:t>Reference technology had 100 % yield.</a:t>
            </a:r>
          </a:p>
          <a:p>
            <a:r>
              <a:rPr lang="en-GB" sz="2000" dirty="0" err="1" smtClean="0">
                <a:latin typeface="Calibri" pitchFamily="34" charset="0"/>
              </a:rPr>
              <a:t>AlSiCu</a:t>
            </a:r>
            <a:r>
              <a:rPr lang="en-GB" sz="2000" dirty="0" smtClean="0">
                <a:latin typeface="Calibri" pitchFamily="34" charset="0"/>
              </a:rPr>
              <a:t>-ENIG technology showed also very good yields which indicates that the technology is good enough to be used for pixel chips.</a:t>
            </a:r>
          </a:p>
          <a:p>
            <a:r>
              <a:rPr lang="en-GB" sz="2000" dirty="0" smtClean="0">
                <a:latin typeface="Calibri" pitchFamily="34" charset="0"/>
              </a:rPr>
              <a:t>Notice the poor yield with </a:t>
            </a:r>
            <a:r>
              <a:rPr lang="en-GB" sz="2000" dirty="0" err="1" smtClean="0">
                <a:latin typeface="Calibri" pitchFamily="34" charset="0"/>
              </a:rPr>
              <a:t>AlSi</a:t>
            </a:r>
            <a:r>
              <a:rPr lang="en-GB" sz="2000" dirty="0" smtClean="0">
                <a:latin typeface="Calibri" pitchFamily="34" charset="0"/>
              </a:rPr>
              <a:t>-ENEPIG technology, especially if the average resistance per joint is limited to 1 </a:t>
            </a:r>
            <a:r>
              <a:rPr lang="el-GR" sz="2000" dirty="0" smtClean="0">
                <a:latin typeface="Calibri" pitchFamily="34" charset="0"/>
              </a:rPr>
              <a:t>Ω</a:t>
            </a:r>
            <a:r>
              <a:rPr lang="en-US" sz="2000" dirty="0" smtClean="0">
                <a:latin typeface="Calibri" pitchFamily="34" charset="0"/>
              </a:rPr>
              <a:t>  max (resistances from wiring weren’t eliminated)</a:t>
            </a:r>
          </a:p>
          <a:p>
            <a:pPr lvl="1"/>
            <a:r>
              <a:rPr lang="en-US" sz="1600" dirty="0" smtClean="0">
                <a:latin typeface="Calibri" pitchFamily="34" charset="0"/>
              </a:rPr>
              <a:t>Major contact resistance issue at </a:t>
            </a:r>
            <a:r>
              <a:rPr lang="en-US" sz="1600" dirty="0" err="1" smtClean="0">
                <a:latin typeface="Calibri" pitchFamily="34" charset="0"/>
              </a:rPr>
              <a:t>AlSi</a:t>
            </a:r>
            <a:r>
              <a:rPr lang="en-US" sz="1600" dirty="0" smtClean="0">
                <a:latin typeface="Calibri" pitchFamily="34" charset="0"/>
              </a:rPr>
              <a:t> – ENEPIG interface</a:t>
            </a:r>
            <a:endParaRPr lang="en-GB" sz="1600" dirty="0" smtClean="0">
              <a:latin typeface="Calibri" pitchFamily="34" charset="0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76200" y="4038600"/>
          <a:ext cx="8991600" cy="2448991"/>
        </p:xfrm>
        <a:graphic>
          <a:graphicData uri="http://schemas.openxmlformats.org/presentationml/2006/ole">
            <p:oleObj spid="_x0000_s3074" name="Worksheet" r:id="rId3" imgW="8429625" imgH="1962150" progId="Excel.Sheet.12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Results from Daisy Chain Structures</a:t>
            </a:r>
            <a:endParaRPr lang="en-US" sz="40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762000" y="2438400"/>
          <a:ext cx="7315200" cy="4163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52400" y="1143000"/>
            <a:ext cx="876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1219200"/>
          </a:xfrm>
        </p:spPr>
        <p:txBody>
          <a:bodyPr/>
          <a:lstStyle/>
          <a:p>
            <a:r>
              <a:rPr lang="en-US" sz="2000" dirty="0" smtClean="0">
                <a:latin typeface="Calibri" pitchFamily="34" charset="0"/>
              </a:rPr>
              <a:t>Resistances of complete daisy chains have been plotted in the graph below.</a:t>
            </a:r>
          </a:p>
          <a:p>
            <a:pPr lvl="1"/>
            <a:r>
              <a:rPr lang="en-US" sz="1600" dirty="0" smtClean="0">
                <a:latin typeface="Calibri" pitchFamily="34" charset="0"/>
              </a:rPr>
              <a:t>Huge differences in daisy chain resistances with </a:t>
            </a:r>
            <a:r>
              <a:rPr lang="en-US" sz="1600" dirty="0" err="1" smtClean="0">
                <a:latin typeface="Calibri" pitchFamily="34" charset="0"/>
              </a:rPr>
              <a:t>AlSi</a:t>
            </a:r>
            <a:r>
              <a:rPr lang="en-US" sz="1600" dirty="0" smtClean="0">
                <a:latin typeface="Calibri" pitchFamily="34" charset="0"/>
              </a:rPr>
              <a:t>(1%)-ENEPIG UBM technology (red bars)</a:t>
            </a:r>
          </a:p>
          <a:p>
            <a:pPr lvl="1"/>
            <a:r>
              <a:rPr lang="en-US" sz="1600" dirty="0" smtClean="0">
                <a:latin typeface="Calibri" pitchFamily="34" charset="0"/>
              </a:rPr>
              <a:t>Reference and </a:t>
            </a:r>
            <a:r>
              <a:rPr lang="en-US" sz="1600" dirty="0" err="1" smtClean="0">
                <a:latin typeface="Calibri" pitchFamily="34" charset="0"/>
              </a:rPr>
              <a:t>AlSiCu</a:t>
            </a:r>
            <a:r>
              <a:rPr lang="en-US" sz="1600" dirty="0" smtClean="0">
                <a:latin typeface="Calibri" pitchFamily="34" charset="0"/>
              </a:rPr>
              <a:t>-ENIG technologies have equivalent resistances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Results from Kelvin Structures (1/2)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2286000"/>
          </a:xfrm>
        </p:spPr>
        <p:txBody>
          <a:bodyPr>
            <a:noAutofit/>
          </a:bodyPr>
          <a:lstStyle/>
          <a:p>
            <a:r>
              <a:rPr lang="en-GB" sz="1800" dirty="0" smtClean="0">
                <a:latin typeface="Calibri" pitchFamily="34" charset="0"/>
              </a:rPr>
              <a:t>Kelvin bump structures revealed more detailed information about individual FC joint resistances.</a:t>
            </a:r>
          </a:p>
          <a:p>
            <a:r>
              <a:rPr lang="en-GB" sz="1800" dirty="0" smtClean="0">
                <a:latin typeface="Calibri" pitchFamily="34" charset="0"/>
              </a:rPr>
              <a:t>Issue with the first batch of electroless UBM’s (</a:t>
            </a:r>
            <a:r>
              <a:rPr lang="en-GB" sz="1800" dirty="0" err="1" smtClean="0">
                <a:latin typeface="Calibri" pitchFamily="34" charset="0"/>
              </a:rPr>
              <a:t>AlSi</a:t>
            </a:r>
            <a:r>
              <a:rPr lang="en-GB" sz="1800" dirty="0" smtClean="0">
                <a:latin typeface="Calibri" pitchFamily="34" charset="0"/>
              </a:rPr>
              <a:t>-ENEPIG). Graph below.</a:t>
            </a:r>
          </a:p>
          <a:p>
            <a:pPr lvl="1"/>
            <a:r>
              <a:rPr lang="en-GB" sz="1600" dirty="0" smtClean="0">
                <a:latin typeface="Calibri" pitchFamily="34" charset="0"/>
              </a:rPr>
              <a:t> Joint resistances varied in the range of several decades, which also explains the huge variation in the daisy chain resistances.</a:t>
            </a:r>
            <a:endParaRPr lang="en-GB" sz="1200" dirty="0" smtClean="0">
              <a:latin typeface="Calibri" pitchFamily="34" charset="0"/>
            </a:endParaRPr>
          </a:p>
          <a:p>
            <a:r>
              <a:rPr lang="en-GB" sz="1800" dirty="0" smtClean="0">
                <a:latin typeface="Calibri" pitchFamily="34" charset="0"/>
              </a:rPr>
              <a:t>Reason behind the unstable joint resistance values was studied with the help of cross-sectional samples of the bump structures and inspecting them with SEM.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914400" y="3200400"/>
          <a:ext cx="65532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Results from Kelvin Structures (2/2)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2286000"/>
          </a:xfrm>
        </p:spPr>
        <p:txBody>
          <a:bodyPr>
            <a:noAutofit/>
          </a:bodyPr>
          <a:lstStyle/>
          <a:p>
            <a:r>
              <a:rPr lang="en-GB" sz="1800" dirty="0" smtClean="0">
                <a:latin typeface="Calibri" pitchFamily="34" charset="0"/>
              </a:rPr>
              <a:t>Joints made with reference and </a:t>
            </a:r>
            <a:r>
              <a:rPr lang="en-GB" sz="1800" dirty="0" err="1" smtClean="0">
                <a:latin typeface="Calibri" pitchFamily="34" charset="0"/>
              </a:rPr>
              <a:t>AlSiCu</a:t>
            </a:r>
            <a:r>
              <a:rPr lang="en-GB" sz="1800" dirty="0" smtClean="0">
                <a:latin typeface="Calibri" pitchFamily="34" charset="0"/>
              </a:rPr>
              <a:t>-ENIG technologies showed much smaller and more stabile joint resistances (average 19 m</a:t>
            </a:r>
            <a:r>
              <a:rPr lang="el-GR" sz="1800" dirty="0" smtClean="0">
                <a:latin typeface="Calibri" pitchFamily="34" charset="0"/>
              </a:rPr>
              <a:t>Ω</a:t>
            </a:r>
            <a:r>
              <a:rPr lang="en-GB" sz="1800" dirty="0" smtClean="0">
                <a:latin typeface="Calibri" pitchFamily="34" charset="0"/>
              </a:rPr>
              <a:t>) than done with </a:t>
            </a:r>
            <a:r>
              <a:rPr lang="en-GB" sz="1800" dirty="0" err="1" smtClean="0">
                <a:latin typeface="Calibri" pitchFamily="34" charset="0"/>
              </a:rPr>
              <a:t>AlSi</a:t>
            </a:r>
            <a:r>
              <a:rPr lang="en-GB" sz="1800" dirty="0" smtClean="0">
                <a:latin typeface="Calibri" pitchFamily="34" charset="0"/>
              </a:rPr>
              <a:t>-ENEPIG.</a:t>
            </a:r>
          </a:p>
          <a:p>
            <a:r>
              <a:rPr lang="en-GB" sz="1800" dirty="0" smtClean="0">
                <a:latin typeface="Calibri" pitchFamily="34" charset="0"/>
              </a:rPr>
              <a:t>4 µm thick electroless Ni causes a rise in the joint resistance for electroless deposited UBM’s.</a:t>
            </a:r>
          </a:p>
          <a:p>
            <a:r>
              <a:rPr lang="en-GB" sz="1800" dirty="0" smtClean="0">
                <a:latin typeface="Calibri" pitchFamily="34" charset="0"/>
              </a:rPr>
              <a:t>Standard deviation of 7 m</a:t>
            </a:r>
            <a:r>
              <a:rPr lang="el-GR" sz="1800" dirty="0" smtClean="0">
                <a:latin typeface="Calibri" pitchFamily="34" charset="0"/>
              </a:rPr>
              <a:t>Ω</a:t>
            </a:r>
            <a:r>
              <a:rPr lang="en-US" sz="1800" dirty="0" smtClean="0">
                <a:latin typeface="Calibri" pitchFamily="34" charset="0"/>
              </a:rPr>
              <a:t> is perfectly fine, but larger than with reference technology.</a:t>
            </a:r>
            <a:endParaRPr lang="en-GB" sz="1800" dirty="0" smtClean="0">
              <a:latin typeface="Calibri" pitchFamily="34" charset="0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914400" y="3048000"/>
          <a:ext cx="67818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SEM Imaging of Bump Structure(s)</a:t>
            </a:r>
            <a:endParaRPr lang="en-US" sz="40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52400" y="1143000"/>
            <a:ext cx="876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2286000"/>
          </a:xfrm>
        </p:spPr>
        <p:txBody>
          <a:bodyPr/>
          <a:lstStyle/>
          <a:p>
            <a:r>
              <a:rPr lang="en-US" sz="1800" dirty="0" smtClean="0">
                <a:latin typeface="Calibri" pitchFamily="34" charset="0"/>
              </a:rPr>
              <a:t>Cracks were found at </a:t>
            </a:r>
            <a:r>
              <a:rPr lang="en-US" sz="1800" dirty="0" err="1" smtClean="0">
                <a:latin typeface="Calibri" pitchFamily="34" charset="0"/>
              </a:rPr>
              <a:t>AlSi</a:t>
            </a:r>
            <a:r>
              <a:rPr lang="en-US" sz="1800" dirty="0" smtClean="0">
                <a:latin typeface="Calibri" pitchFamily="34" charset="0"/>
              </a:rPr>
              <a:t>(1%) – ENEPIG interface (left picture).</a:t>
            </a:r>
          </a:p>
          <a:p>
            <a:pPr lvl="1"/>
            <a:r>
              <a:rPr lang="en-US" sz="1600" dirty="0" smtClean="0">
                <a:latin typeface="Calibri" pitchFamily="34" charset="0"/>
              </a:rPr>
              <a:t>Hundreds of bump structures were inspected and tens of cracks were found</a:t>
            </a:r>
          </a:p>
          <a:p>
            <a:endParaRPr lang="en-US" sz="180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The cracks would be a very logical reason behind the high daisy chain resistances and variation of resistances.</a:t>
            </a:r>
          </a:p>
          <a:p>
            <a:pPr lvl="1"/>
            <a:r>
              <a:rPr lang="en-US" sz="1600" dirty="0" smtClean="0">
                <a:latin typeface="Calibri" pitchFamily="34" charset="0"/>
              </a:rPr>
              <a:t>Cracks are critical if dealing with small passivation openings (20 µm in this case)</a:t>
            </a:r>
          </a:p>
          <a:p>
            <a:endParaRPr lang="en-US" sz="2200" dirty="0" smtClean="0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79248" y="3279648"/>
            <a:ext cx="4441953" cy="3349752"/>
            <a:chOff x="79248" y="3279648"/>
            <a:chExt cx="4441953" cy="3349752"/>
          </a:xfrm>
        </p:grpSpPr>
        <p:pic>
          <p:nvPicPr>
            <p:cNvPr id="25605" name="Picture 5" descr="C:\Sami's private\CERN\TWEPP2010\AlSi-ENEPIG interface - TWEPP presentation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" y="3352800"/>
              <a:ext cx="4368801" cy="3276600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79248" y="3279648"/>
              <a:ext cx="2362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solidFill>
                    <a:schemeClr val="bg1"/>
                  </a:solidFill>
                  <a:latin typeface="Calibri" pitchFamily="34" charset="0"/>
                </a:rPr>
                <a:t>AlSi</a:t>
              </a:r>
              <a:r>
                <a:rPr lang="en-US" sz="1600" dirty="0" smtClean="0">
                  <a:solidFill>
                    <a:schemeClr val="bg1"/>
                  </a:solidFill>
                  <a:latin typeface="Calibri" pitchFamily="34" charset="0"/>
                </a:rPr>
                <a:t>-ENEPIG</a:t>
              </a:r>
              <a:endParaRPr lang="en-US" sz="16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556760" y="3294888"/>
            <a:ext cx="4435773" cy="3343656"/>
            <a:chOff x="4556760" y="3294888"/>
            <a:chExt cx="4435773" cy="3343656"/>
          </a:xfrm>
        </p:grpSpPr>
        <p:pic>
          <p:nvPicPr>
            <p:cNvPr id="14" name="Picture 4" descr="C:\Sami's private\CERN\TWEPP2010\AlSiCu-ENIG interface.e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05529" y="3343656"/>
              <a:ext cx="4387004" cy="3294888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4556760" y="3294888"/>
              <a:ext cx="2362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solidFill>
                    <a:schemeClr val="bg1"/>
                  </a:solidFill>
                  <a:latin typeface="Calibri" pitchFamily="34" charset="0"/>
                </a:rPr>
                <a:t>AlSiCu</a:t>
              </a:r>
              <a:r>
                <a:rPr lang="en-US" sz="1600" dirty="0" smtClean="0">
                  <a:solidFill>
                    <a:schemeClr val="bg1"/>
                  </a:solidFill>
                  <a:latin typeface="Calibri" pitchFamily="34" charset="0"/>
                </a:rPr>
                <a:t>-ENIG</a:t>
              </a:r>
              <a:endParaRPr lang="en-US" sz="16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 descr="C:\Sami's private\CERN\SEM\2010-09-14 AlSiCu-ENIG #52\52_1_15kx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319046"/>
            <a:ext cx="3657600" cy="2743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SEM Imaging of Bump Structure(s)</a:t>
            </a:r>
            <a:endParaRPr lang="en-US" sz="40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52400" y="1143000"/>
            <a:ext cx="876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1905000"/>
          </a:xfrm>
        </p:spPr>
        <p:txBody>
          <a:bodyPr/>
          <a:lstStyle/>
          <a:p>
            <a:r>
              <a:rPr lang="en-US" sz="2000" dirty="0" smtClean="0">
                <a:latin typeface="Calibri" pitchFamily="34" charset="0"/>
              </a:rPr>
              <a:t>No cracks were found at </a:t>
            </a:r>
            <a:r>
              <a:rPr lang="en-US" sz="2000" dirty="0" err="1" smtClean="0">
                <a:latin typeface="Calibri" pitchFamily="34" charset="0"/>
              </a:rPr>
              <a:t>AlSi</a:t>
            </a:r>
            <a:r>
              <a:rPr lang="en-US" sz="2000" dirty="0" smtClean="0">
                <a:latin typeface="Calibri" pitchFamily="34" charset="0"/>
              </a:rPr>
              <a:t>(2%)Cu(1%) - ENIG interface (right picture). </a:t>
            </a:r>
          </a:p>
          <a:p>
            <a:r>
              <a:rPr lang="en-US" sz="2000" dirty="0" smtClean="0">
                <a:latin typeface="Calibri" pitchFamily="34" charset="0"/>
              </a:rPr>
              <a:t>Note the difference in the roughness between Al – EN interfaces</a:t>
            </a:r>
          </a:p>
          <a:p>
            <a:pPr lvl="1"/>
            <a:r>
              <a:rPr lang="en-US" sz="1600" dirty="0" err="1" smtClean="0">
                <a:latin typeface="Calibri" pitchFamily="34" charset="0"/>
              </a:rPr>
              <a:t>AlSiCu</a:t>
            </a:r>
            <a:r>
              <a:rPr lang="en-US" sz="1600" dirty="0" smtClean="0">
                <a:latin typeface="Calibri" pitchFamily="34" charset="0"/>
              </a:rPr>
              <a:t>-ENIG interface is much smoother</a:t>
            </a:r>
          </a:p>
          <a:p>
            <a:pPr lvl="2"/>
            <a:r>
              <a:rPr lang="en-US" dirty="0" smtClean="0">
                <a:latin typeface="Calibri" pitchFamily="34" charset="0"/>
              </a:rPr>
              <a:t>Better mechanical contact</a:t>
            </a:r>
          </a:p>
          <a:p>
            <a:pPr lvl="2"/>
            <a:r>
              <a:rPr lang="en-US" dirty="0" smtClean="0">
                <a:latin typeface="Calibri" pitchFamily="34" charset="0"/>
              </a:rPr>
              <a:t>Lower contact resistance</a:t>
            </a:r>
          </a:p>
          <a:p>
            <a:r>
              <a:rPr lang="en-US" sz="2000" dirty="0" smtClean="0">
                <a:latin typeface="Calibri" pitchFamily="34" charset="0"/>
              </a:rPr>
              <a:t>Having Cu in Al really improves the quality of Al-Ni interface!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2662238" y="3788156"/>
            <a:ext cx="1919288" cy="949325"/>
          </a:xfrm>
          <a:prstGeom prst="rect">
            <a:avLst/>
          </a:prstGeom>
          <a:noFill/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81600" y="5376446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Zoom-in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5257800" y="4157246"/>
            <a:ext cx="3276600" cy="533400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86400" y="6138446"/>
            <a:ext cx="2971800" cy="338554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Seamless </a:t>
            </a:r>
            <a:r>
              <a:rPr lang="en-US" sz="1600" b="1" dirty="0" err="1" smtClean="0">
                <a:latin typeface="Calibri" pitchFamily="34" charset="0"/>
              </a:rPr>
              <a:t>AlSiCu</a:t>
            </a:r>
            <a:r>
              <a:rPr lang="en-US" sz="1600" b="1" dirty="0" smtClean="0">
                <a:latin typeface="Calibri" pitchFamily="34" charset="0"/>
              </a:rPr>
              <a:t>-Ni interface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43000" y="5629656"/>
            <a:ext cx="3276600" cy="338554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Crack at </a:t>
            </a:r>
            <a:r>
              <a:rPr lang="en-US" sz="1600" b="1" dirty="0" err="1" smtClean="0">
                <a:latin typeface="Calibri" pitchFamily="34" charset="0"/>
              </a:rPr>
              <a:t>AlSi</a:t>
            </a:r>
            <a:r>
              <a:rPr lang="en-US" sz="1600" b="1" dirty="0" smtClean="0">
                <a:latin typeface="Calibri" pitchFamily="34" charset="0"/>
              </a:rPr>
              <a:t>-Ni interface</a:t>
            </a:r>
            <a:endParaRPr lang="en-US" sz="1600" b="1" dirty="0">
              <a:latin typeface="Calibri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838200" y="3419856"/>
            <a:ext cx="3780888" cy="2099081"/>
            <a:chOff x="838200" y="2895600"/>
            <a:chExt cx="3780888" cy="2099081"/>
          </a:xfrm>
        </p:grpSpPr>
        <p:pic>
          <p:nvPicPr>
            <p:cNvPr id="13" name="Picture 3" descr="C:\Sami's private\CERN\SEM\ENEPIG cross-sections\Edited pics\Assembly #1 Crack ver 2 A1_3,5kx.jpg"/>
            <p:cNvPicPr>
              <a:picLocks noChangeAspect="1" noChangeArrowheads="1"/>
            </p:cNvPicPr>
            <p:nvPr/>
          </p:nvPicPr>
          <p:blipFill>
            <a:blip r:embed="rId3" cstate="print"/>
            <a:srcRect l="9213" b="33854"/>
            <a:stretch>
              <a:fillRect/>
            </a:stretch>
          </p:blipFill>
          <p:spPr bwMode="auto">
            <a:xfrm>
              <a:off x="838200" y="2895600"/>
              <a:ext cx="3780888" cy="2099081"/>
            </a:xfrm>
            <a:prstGeom prst="rect">
              <a:avLst/>
            </a:prstGeom>
            <a:noFill/>
          </p:spPr>
        </p:pic>
        <p:sp>
          <p:nvSpPr>
            <p:cNvPr id="17" name="Oval 16"/>
            <p:cNvSpPr/>
            <p:nvPr/>
          </p:nvSpPr>
          <p:spPr bwMode="auto">
            <a:xfrm>
              <a:off x="1524000" y="3048000"/>
              <a:ext cx="1828800" cy="762000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304032" y="2895600"/>
              <a:ext cx="1295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solidFill>
                    <a:schemeClr val="bg1"/>
                  </a:solidFill>
                  <a:latin typeface="Calibri" pitchFamily="34" charset="0"/>
                </a:rPr>
                <a:t>AlSi</a:t>
              </a:r>
              <a:r>
                <a:rPr lang="en-US" sz="1600" dirty="0" smtClean="0">
                  <a:solidFill>
                    <a:schemeClr val="bg1"/>
                  </a:solidFill>
                  <a:latin typeface="Calibri" pitchFamily="34" charset="0"/>
                </a:rPr>
                <a:t>-ENEPIG</a:t>
              </a:r>
              <a:endParaRPr lang="en-US" sz="16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181600" y="3319046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1"/>
                </a:solidFill>
                <a:latin typeface="Calibri" pitchFamily="34" charset="0"/>
              </a:rPr>
              <a:t>AlSiCu</a:t>
            </a:r>
            <a:r>
              <a:rPr lang="en-US" sz="1600" dirty="0" smtClean="0">
                <a:solidFill>
                  <a:schemeClr val="bg1"/>
                </a:solidFill>
                <a:latin typeface="Calibri" pitchFamily="34" charset="0"/>
              </a:rPr>
              <a:t>-ENIG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8200" y="5096256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Zoom-in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568575"/>
            <a:ext cx="7772400" cy="1470025"/>
          </a:xfrm>
        </p:spPr>
        <p:txBody>
          <a:bodyPr/>
          <a:lstStyle/>
          <a:p>
            <a:r>
              <a:rPr lang="en-US" sz="4000" dirty="0" smtClean="0"/>
              <a:t>Solder Ball Placement Tests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Solder Ball Placement– Standard Process</a:t>
            </a:r>
            <a:endParaRPr lang="en-US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81000" y="1143000"/>
            <a:ext cx="8763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7472" indent="-347472">
              <a:spcBef>
                <a:spcPts val="24"/>
              </a:spcBef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Solder ball placement technology is very interesting because:</a:t>
            </a:r>
            <a:endParaRPr lang="en-US" sz="2000" b="1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Balls can be moved on wafers/chips individually or in a group (very cost-effective)</a:t>
            </a:r>
            <a:endParaRPr lang="en-US" sz="1600" b="1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Solder volume is very precisely controlled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It is economically wise solution - investing only on the solder spheres, not the electroplating chemistry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Reworking possibility – high bumping yields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Solder balls are available in small sizes (40 µm)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000" b="1" kern="0" baseline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286000" y="3581400"/>
            <a:ext cx="1981200" cy="2838450"/>
            <a:chOff x="3733800" y="3409950"/>
            <a:chExt cx="1981200" cy="283845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33800" y="3409950"/>
              <a:ext cx="1981200" cy="276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3962400" y="5940623"/>
              <a:ext cx="1447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Pac Tech</a:t>
              </a:r>
              <a:endParaRPr lang="en-US" sz="14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419600" y="4572000"/>
            <a:ext cx="2590800" cy="1077218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Classic solder ball jetting system using capillary force to place the solder spheres on UBM pads.</a:t>
            </a:r>
            <a:endParaRPr lang="en-US" sz="1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Outline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772400" cy="5181600"/>
          </a:xfrm>
        </p:spPr>
        <p:txBody>
          <a:bodyPr/>
          <a:lstStyle/>
          <a:p>
            <a:r>
              <a:rPr lang="en-US" sz="2000" dirty="0" smtClean="0">
                <a:latin typeface="Calibri" pitchFamily="34" charset="0"/>
              </a:rPr>
              <a:t>Introduction</a:t>
            </a:r>
          </a:p>
          <a:p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</a:rPr>
              <a:t>Under Bump Metal (UBM) deposition</a:t>
            </a:r>
            <a:endParaRPr lang="en-US" sz="1600" dirty="0" smtClean="0">
              <a:latin typeface="Calibri" pitchFamily="34" charset="0"/>
            </a:endParaRPr>
          </a:p>
          <a:p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</a:rPr>
              <a:t>Electroless Nickel (EN) process introduction</a:t>
            </a:r>
          </a:p>
          <a:p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</a:rPr>
              <a:t>Test vehicle chip description</a:t>
            </a:r>
          </a:p>
          <a:p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</a:rPr>
              <a:t>Flip chip tests and results</a:t>
            </a:r>
          </a:p>
          <a:p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</a:rPr>
              <a:t>Solder ball placement technology and test on a </a:t>
            </a:r>
            <a:r>
              <a:rPr lang="en-US" sz="2000" dirty="0" err="1" smtClean="0">
                <a:latin typeface="Calibri" pitchFamily="34" charset="0"/>
              </a:rPr>
              <a:t>Timepix</a:t>
            </a:r>
            <a:r>
              <a:rPr lang="en-US" sz="2000" dirty="0" smtClean="0">
                <a:latin typeface="Calibri" pitchFamily="34" charset="0"/>
              </a:rPr>
              <a:t> chip</a:t>
            </a:r>
          </a:p>
          <a:p>
            <a:endParaRPr lang="en-US" sz="2000" dirty="0" smtClean="0">
              <a:latin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</a:rPr>
              <a:t>Summary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271794"/>
            <a:ext cx="1905000" cy="173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Solder Ball Placement – “Spitting” Process</a:t>
            </a:r>
            <a:endParaRPr lang="en-US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81000" y="1143000"/>
            <a:ext cx="8763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kern="0" baseline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The</a:t>
            </a:r>
            <a:r>
              <a:rPr lang="en-US" sz="2000" b="1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solder ‘spitting’ process uses a nozzle combined with a high-powered laser to instantly heat and to drop the molten solder balls in place one by one in sequence.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No mechanical contact to wafer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Relatively slow process (≈ 10 balls/s), but it may be appropriate for single chip (no complete wafers) prototyping in combination with EN UBM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Process has been used in industry for placing BGA-like bumps on wafers for moderate volume production. Technique has relatively low NRE costs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b="1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Yield enhancement by replacing missing bumps following group ball placement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000" b="1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PacTech_SB2 - laser assisted solder jetting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505200" y="4343400"/>
            <a:ext cx="1930400" cy="1447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56858" y="5889172"/>
            <a:ext cx="2590800" cy="830997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Advanced solder ball “spitting” system for placing individual solder spheres.</a:t>
            </a:r>
            <a:endParaRPr lang="en-US" sz="1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Solder Mass Transfer Process – “Gang Ball Placement”</a:t>
            </a:r>
            <a:endParaRPr lang="en-US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81000" y="1143000"/>
            <a:ext cx="8763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b="1" kern="0" baseline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The ultimate low-cost solder ball placement process is the mass transfer of solder spheres on the whole wafer at the same time.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b="1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Stencil grid with predefined holes and vacuum is used to lift the solder sphere.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800" b="1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Solder bumping defects can be repaired with the singe solder ball placement systems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800" b="1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Limited by ball size, minimum 60 µm at present therefore suitable for 100 mm pitch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800" b="1" kern="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Pac Tech foresees 40 µm bumps coming in 1-2 years.</a:t>
            </a:r>
          </a:p>
          <a:p>
            <a:pPr marL="342900" lvl="0" indent="-342900">
              <a:spcBef>
                <a:spcPct val="20000"/>
              </a:spcBef>
            </a:pPr>
            <a:endParaRPr lang="en-US" sz="1400" b="1" kern="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6214646"/>
            <a:ext cx="7391400" cy="338554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Solder mass transfer is very efficient process to attach the solder spheres to wafer  </a:t>
            </a:r>
            <a:endParaRPr lang="en-US" sz="1600" b="1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962400"/>
            <a:ext cx="747712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4450" y="5734050"/>
            <a:ext cx="65436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 b="20000"/>
          <a:stretch>
            <a:fillRect/>
          </a:stretch>
        </p:blipFill>
        <p:spPr bwMode="auto">
          <a:xfrm>
            <a:off x="1381125" y="5596890"/>
            <a:ext cx="6448425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 bwMode="auto">
          <a:xfrm>
            <a:off x="1304925" y="5697474"/>
            <a:ext cx="6477000" cy="76200"/>
          </a:xfrm>
          <a:prstGeom prst="rect">
            <a:avLst/>
          </a:prstGeom>
          <a:solidFill>
            <a:schemeClr val="accent3">
              <a:lumMod val="40000"/>
              <a:lumOff val="60000"/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5416 L 4.16667E-6 0.05695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Solder Ball Placement Test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82880" y="1143000"/>
            <a:ext cx="8884920" cy="2895600"/>
          </a:xfrm>
        </p:spPr>
        <p:txBody>
          <a:bodyPr/>
          <a:lstStyle/>
          <a:p>
            <a:pPr marL="400050"/>
            <a:r>
              <a:rPr lang="en-US" sz="1800" dirty="0" smtClean="0">
                <a:latin typeface="Calibri" pitchFamily="34" charset="0"/>
              </a:rPr>
              <a:t>40 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µm sized solder balls (very advanced) were jetted (spitting process) on a </a:t>
            </a:r>
            <a:r>
              <a:rPr lang="en-GB" sz="18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Timepix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chips with ENEPIG UBM with 110 µm pitch at Pac Tech.</a:t>
            </a:r>
          </a:p>
          <a:p>
            <a:pPr marL="400050"/>
            <a:endParaRPr lang="en-GB" sz="180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marL="400050"/>
            <a:r>
              <a:rPr lang="en-US" sz="1800" dirty="0" smtClean="0">
                <a:latin typeface="Calibri" pitchFamily="34" charset="0"/>
              </a:rPr>
              <a:t>Individual shear tests were done (30 bumps), giving an average shear force of 8 grams / bump (g</a:t>
            </a:r>
            <a:r>
              <a:rPr lang="en-US" sz="1800" dirty="0" smtClean="0">
                <a:latin typeface="Calibri" pitchFamily="34" charset="0"/>
                <a:sym typeface="Wingdings" pitchFamily="2" charset="2"/>
              </a:rPr>
              <a:t>ood results).</a:t>
            </a:r>
            <a:endParaRPr lang="en-US" sz="1600" dirty="0" smtClean="0">
              <a:latin typeface="Calibri" pitchFamily="34" charset="0"/>
              <a:sym typeface="Wingdings" pitchFamily="2" charset="2"/>
            </a:endParaRPr>
          </a:p>
          <a:p>
            <a:pPr marL="400050"/>
            <a:endParaRPr lang="en-US" sz="1800" dirty="0" smtClean="0">
              <a:latin typeface="Calibri" pitchFamily="34" charset="0"/>
            </a:endParaRPr>
          </a:p>
          <a:p>
            <a:pPr marL="400050"/>
            <a:r>
              <a:rPr lang="en-US" sz="1800" dirty="0" smtClean="0">
                <a:latin typeface="Calibri" pitchFamily="34" charset="0"/>
              </a:rPr>
              <a:t>Looking forward to do more SBB tests on </a:t>
            </a:r>
            <a:r>
              <a:rPr lang="en-US" sz="1800" dirty="0" err="1" smtClean="0">
                <a:latin typeface="Calibri" pitchFamily="34" charset="0"/>
              </a:rPr>
              <a:t>Timepix</a:t>
            </a:r>
            <a:r>
              <a:rPr lang="en-US" sz="1800" dirty="0" smtClean="0">
                <a:latin typeface="Calibri" pitchFamily="34" charset="0"/>
              </a:rPr>
              <a:t> chips</a:t>
            </a:r>
          </a:p>
        </p:txBody>
      </p:sp>
      <p:pic>
        <p:nvPicPr>
          <p:cNvPr id="26627" name="Picture 3" descr="C:\Sami's private\CERN\VTT\Work at VTT\Processing 2010\FC visit - August 2010\SEM\edit\SBB-2_ed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298" y="3810000"/>
            <a:ext cx="3657601" cy="2743200"/>
          </a:xfrm>
          <a:prstGeom prst="rect">
            <a:avLst/>
          </a:prstGeom>
          <a:noFill/>
        </p:spPr>
      </p:pic>
      <p:pic>
        <p:nvPicPr>
          <p:cNvPr id="26628" name="Picture 4" descr="C:\Sami's private\CERN\VTT\Work at VTT\Processing 2010\FC visit - August 2010\SEM\edit\SBB-6 -ed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599" y="3810000"/>
            <a:ext cx="3657601" cy="27432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772400" cy="1470025"/>
          </a:xfrm>
        </p:spPr>
        <p:txBody>
          <a:bodyPr/>
          <a:lstStyle/>
          <a:p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82880" y="1143000"/>
            <a:ext cx="8778240" cy="5181600"/>
          </a:xfrm>
        </p:spPr>
        <p:txBody>
          <a:bodyPr/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Electroless Nickel (EN) UBM’s are studied because: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is a high volume capable &amp; low cost technology, which is available in small volumes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makes various flip chip assembly scenarios possible 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is a step towards the ultimate low-cost bump bonding process with small-scale wafer volumes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82880" y="1143000"/>
            <a:ext cx="8778240" cy="5181600"/>
          </a:xfrm>
        </p:spPr>
        <p:txBody>
          <a:bodyPr/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Electroless Nickel (EN) UBM’s are studied because: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is a high volume capable &amp; low cost technology, which is available for us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makes various flip chip assembly scenarios possible 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is not a complete solution for solving the high price of BB, but it is a major step towards the right direction </a:t>
            </a: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Test vehicle chips were assembled with different bump structures and daisy chain and individual resistances were measured.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process worked well on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AlSiCu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metal – success!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Very similar results as with the reference technology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More development is needed with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AlSi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(1%) (sensor) metallization to overcome the cracking issues at Al-Ni interface.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However, the read out electronics is robust and could probably live with resistance variation </a:t>
            </a:r>
          </a:p>
          <a:p>
            <a:pPr>
              <a:buNone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82880" y="1143000"/>
            <a:ext cx="8778240" cy="5181600"/>
          </a:xfrm>
        </p:spPr>
        <p:txBody>
          <a:bodyPr/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Electroless Nickel (EN) UBM’s are studied because: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is a high volume capable &amp; low cost technology, which is available in small volumes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makes various flip chip assembly scenarios possible 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is a step towards the ultimate low-cost bump bonding process with small-scale wafer volumes</a:t>
            </a: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Test vehicle chips were assembled with different bump structures and daisy chain and individual resistances were measured.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process worked well on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AlSiCu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metal – success!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Very similar results as with the reference technology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More development is needed with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AlSi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(1%) (sensor) metallization to overcome the cracking issues at Al-Ni interface.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However, the read out electronics is robust and could probably live with resistance variation </a:t>
            </a: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For proof of concept ENEPIG UBM has been processed also on real CMOS wafers (</a:t>
            </a:r>
            <a:r>
              <a:rPr lang="en-GB" sz="20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Timepix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).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More test to be done</a:t>
            </a:r>
          </a:p>
          <a:p>
            <a:pPr>
              <a:buNone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82880" y="1143000"/>
            <a:ext cx="8778240" cy="5181600"/>
          </a:xfrm>
        </p:spPr>
        <p:txBody>
          <a:bodyPr/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Electroless Nickel (EN) UBM’s are studied because: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is a high volume capable &amp; low cost technology, which is available in small volumes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makes various flip chip assembly scenarios possible 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is a step towards the ultimate low-cost bump bonding process with small-scale wafer volumes</a:t>
            </a: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Test vehicle chips were assembled with different bump structures and daisy chain and individual resistances were measured.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process worked well on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AlSiCu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metal – success!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Very similar results as with the reference technology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More development is needed with </a:t>
            </a:r>
            <a:r>
              <a:rPr lang="en-GB" sz="16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AlSi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(1%) (sensor) metallization to overcome the cracking issues at Al-Ni interface.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However, the read out electronics is robust and could probably live with resistance variation </a:t>
            </a: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For proof of concept ENEPIG UBM has been processed also on real CMOS wafers (</a:t>
            </a:r>
            <a:r>
              <a:rPr lang="en-GB" sz="20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Timepix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).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More test to be done</a:t>
            </a: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Solder ball placement process have been demonstrated with </a:t>
            </a:r>
            <a:r>
              <a:rPr lang="en-GB" sz="20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Timepix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ROC’s with 110 µm pitch.</a:t>
            </a:r>
          </a:p>
          <a:p>
            <a:pPr>
              <a:buNone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492375"/>
            <a:ext cx="7772400" cy="1470025"/>
          </a:xfrm>
        </p:spPr>
        <p:txBody>
          <a:bodyPr/>
          <a:lstStyle/>
          <a:p>
            <a:r>
              <a:rPr lang="en-US" sz="4000" dirty="0" smtClean="0"/>
              <a:t>THANK YOU FOR YOUR ATTENTION!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/>
        </p:nvGraphicFramePr>
        <p:xfrm>
          <a:off x="5867400" y="1676400"/>
          <a:ext cx="3581400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5562600" y="3810000"/>
          <a:ext cx="39624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Low-Cost µ-Bump Bonding -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1143000"/>
            <a:ext cx="5989320" cy="5334000"/>
          </a:xfrm>
        </p:spPr>
        <p:txBody>
          <a:bodyPr>
            <a:noAutofit/>
          </a:bodyPr>
          <a:lstStyle/>
          <a:p>
            <a:r>
              <a:rPr lang="en-GB" sz="1800" dirty="0" smtClean="0">
                <a:latin typeface="Calibri" pitchFamily="34" charset="0"/>
              </a:rPr>
              <a:t>Bump 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</a:t>
            </a:r>
            <a:r>
              <a:rPr lang="en-GB" sz="1800" dirty="0" smtClean="0">
                <a:latin typeface="Calibri" pitchFamily="34" charset="0"/>
              </a:rPr>
              <a:t>onding (BB) costs for a single pixel detector unit have been € 200 – € 300.</a:t>
            </a:r>
          </a:p>
          <a:p>
            <a:pPr lvl="1"/>
            <a:r>
              <a:rPr lang="en-GB" sz="1400" dirty="0" err="1" smtClean="0">
                <a:latin typeface="Calibri" pitchFamily="34" charset="0"/>
              </a:rPr>
              <a:t>ReadOut</a:t>
            </a:r>
            <a:r>
              <a:rPr lang="en-GB" sz="1400" dirty="0" smtClean="0">
                <a:latin typeface="Calibri" pitchFamily="34" charset="0"/>
              </a:rPr>
              <a:t> Chip (ROC) : Sensor Chip (SC) : BB (cost ratio) = 1:2:7!</a:t>
            </a:r>
          </a:p>
          <a:p>
            <a:endParaRPr lang="en-GB" sz="1800" dirty="0" smtClean="0">
              <a:latin typeface="Calibri" pitchFamily="34" charset="0"/>
            </a:endParaRPr>
          </a:p>
          <a:p>
            <a:r>
              <a:rPr lang="en-GB" sz="1800" dirty="0" smtClean="0">
                <a:latin typeface="Calibri" pitchFamily="34" charset="0"/>
              </a:rPr>
              <a:t>Increase in pixel detector area in the LHC upgrade – coverage of ten(s) of square meters?</a:t>
            </a:r>
          </a:p>
          <a:p>
            <a:pPr lvl="1"/>
            <a:r>
              <a:rPr lang="en-GB" sz="1400" dirty="0" smtClean="0">
                <a:latin typeface="Calibri" pitchFamily="34" charset="0"/>
              </a:rPr>
              <a:t>BB is a major cost issues and a motivation for the low-cost study</a:t>
            </a:r>
          </a:p>
          <a:p>
            <a:endParaRPr lang="en-GB" sz="1800" dirty="0" smtClean="0">
              <a:latin typeface="Calibri" pitchFamily="34" charset="0"/>
            </a:endParaRPr>
          </a:p>
          <a:p>
            <a:r>
              <a:rPr lang="en-GB" sz="1800" dirty="0" smtClean="0">
                <a:latin typeface="Calibri" pitchFamily="34" charset="0"/>
              </a:rPr>
              <a:t>Issue with low BB volumes at CERN</a:t>
            </a:r>
          </a:p>
          <a:p>
            <a:pPr lvl="1"/>
            <a:r>
              <a:rPr lang="en-GB" sz="1400" dirty="0" smtClean="0">
                <a:latin typeface="Calibri" pitchFamily="34" charset="0"/>
              </a:rPr>
              <a:t>No constant need for BB technology</a:t>
            </a:r>
          </a:p>
          <a:p>
            <a:pPr lvl="1"/>
            <a:r>
              <a:rPr lang="en-GB" sz="1400" dirty="0" smtClean="0">
                <a:latin typeface="Calibri" pitchFamily="34" charset="0"/>
              </a:rPr>
              <a:t>High price of BB services</a:t>
            </a:r>
          </a:p>
          <a:p>
            <a:pPr lvl="1"/>
            <a:r>
              <a:rPr lang="en-GB" sz="1400" dirty="0" smtClean="0">
                <a:latin typeface="Calibri" pitchFamily="34" charset="0"/>
              </a:rPr>
              <a:t>Flip chip assembly part has caused the rise in total costs during last two years (pie diagrams)</a:t>
            </a:r>
          </a:p>
          <a:p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Studied low-cost BB technologies have to exist still after 10 years and have to be compatible with 300 mm wafers.</a:t>
            </a:r>
          </a:p>
          <a:p>
            <a:endParaRPr lang="en-GB" sz="180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Development has to be done on all fields of the pie diagrams for getting to ultimate low-cost BB solution.</a:t>
            </a:r>
          </a:p>
          <a:p>
            <a:endParaRPr lang="en-GB" sz="2200" dirty="0" smtClean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UBM Deposition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82880" y="1143000"/>
            <a:ext cx="8884920" cy="5181600"/>
          </a:xfrm>
        </p:spPr>
        <p:txBody>
          <a:bodyPr/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Electroplating has typically been used for solder bumping pixel of wafers.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Well characterized and reliable technology, but rather expensive in small-scale production.</a:t>
            </a:r>
          </a:p>
          <a:p>
            <a:endParaRPr lang="en-GB" sz="200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Electroless Nickel (EN) under bump metallization (UBM) is studied as a corner stone for low-cost BB in this presentation because: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is suitable for various flip chip scenarios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 can be processed without lithography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Batch processing - high-volume capability and affordable price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Reliable UBM – thick Ni as diffusion barrier for solder</a:t>
            </a:r>
          </a:p>
          <a:p>
            <a:endParaRPr lang="en-GB" sz="2000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Electroless technology could substitute traditional electroplating processes </a:t>
            </a:r>
            <a:r>
              <a:rPr lang="en-GB" sz="2000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in certain bump size/pitch window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in combination with complementary solder deposition techniques.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Solder ball placement solutions are also studied for low-cost solder deposition.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Anisotropic conductive films (ACF) could be used, but there aren’t many suitable films available for area array type fine-pitch applications (issues with small pad area). </a:t>
            </a: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This presentation focuses on the testing of EN UBM’s. </a:t>
            </a:r>
          </a:p>
          <a:p>
            <a:endParaRPr lang="en-US" sz="2000" dirty="0" smtClean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Electroless Nickel (EN) Process Flow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76400" y="1072330"/>
            <a:ext cx="7315200" cy="5557070"/>
            <a:chOff x="76200" y="1072330"/>
            <a:chExt cx="7315200" cy="555707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200" y="1072330"/>
              <a:ext cx="7315200" cy="5557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457200" y="5257800"/>
              <a:ext cx="4800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itchFamily="34" charset="0"/>
                </a:rPr>
                <a:t>Source: Pac Tech publications, ref #62: http://www.pactech.com/index.php?option=com_content&amp;view=article&amp;id=154&amp;Itemid=21</a:t>
              </a:r>
              <a:endParaRPr lang="en-US" sz="1600" dirty="0">
                <a:latin typeface="Calibri" pitchFamily="34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5" y="1371600"/>
            <a:ext cx="1800225" cy="491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CERN Test Vehicle Wafers (1/2)</a:t>
            </a:r>
            <a:endParaRPr lang="en-US" sz="4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048000"/>
            <a:ext cx="4080000" cy="30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chemeClr val="tx1">
                <a:lumMod val="65000"/>
                <a:lumOff val="35000"/>
                <a:alpha val="70000"/>
              </a:scheme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2286000"/>
          </a:xfrm>
        </p:spPr>
        <p:txBody>
          <a:bodyPr>
            <a:noAutofit/>
          </a:bodyPr>
          <a:lstStyle/>
          <a:p>
            <a:r>
              <a:rPr lang="en-GB" sz="1800" dirty="0" smtClean="0">
                <a:latin typeface="Calibri" pitchFamily="34" charset="0"/>
              </a:rPr>
              <a:t>To use EN on real wafers, the process have to be tested and characterized.</a:t>
            </a:r>
          </a:p>
          <a:p>
            <a:r>
              <a:rPr lang="en-GB" sz="1800" dirty="0" smtClean="0">
                <a:latin typeface="Calibri" pitchFamily="34" charset="0"/>
              </a:rPr>
              <a:t>Test vehicle layout was designed at CERN to serve the low-cost flip chip, TSV and large area tiling development work. </a:t>
            </a:r>
          </a:p>
          <a:p>
            <a:pPr lvl="1"/>
            <a:r>
              <a:rPr lang="en-GB" sz="1600" dirty="0" smtClean="0">
                <a:latin typeface="Calibri" pitchFamily="34" charset="0"/>
              </a:rPr>
              <a:t>Typical interconnection densities for pixel detectors (55 µm &amp; 110 µm pitch).</a:t>
            </a:r>
            <a:endParaRPr lang="en-GB" sz="1200" dirty="0" smtClean="0">
              <a:latin typeface="Calibri" pitchFamily="34" charset="0"/>
            </a:endParaRPr>
          </a:p>
          <a:p>
            <a:r>
              <a:rPr lang="en-GB" sz="1800" dirty="0" smtClean="0">
                <a:latin typeface="Calibri" pitchFamily="34" charset="0"/>
              </a:rPr>
              <a:t>Test vehicle has daisy chains and Kelvin test structures to characterize the interconnection yields and resistances at three interfaces: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dirty="0" smtClean="0">
                <a:latin typeface="Calibri" pitchFamily="34" charset="0"/>
              </a:rPr>
              <a:t>Flip chip bumps (21k/chip)</a:t>
            </a:r>
          </a:p>
          <a:p>
            <a:pPr marL="1200150" lvl="2" indent="-342900">
              <a:buFont typeface="Arial" pitchFamily="34" charset="0"/>
              <a:buChar char="•"/>
            </a:pPr>
            <a:r>
              <a:rPr lang="en-GB" dirty="0" smtClean="0">
                <a:latin typeface="Calibri" pitchFamily="34" charset="0"/>
              </a:rPr>
              <a:t>32 daisy chains</a:t>
            </a:r>
          </a:p>
          <a:p>
            <a:pPr marL="1200150" lvl="2" indent="-342900">
              <a:buFont typeface="Arial" pitchFamily="34" charset="0"/>
              <a:buChar char="•"/>
            </a:pPr>
            <a:r>
              <a:rPr lang="en-GB" dirty="0" smtClean="0">
                <a:latin typeface="Calibri" pitchFamily="34" charset="0"/>
              </a:rPr>
              <a:t>2 Kelvin bump test structures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dirty="0" smtClean="0">
                <a:latin typeface="Calibri" pitchFamily="34" charset="0"/>
              </a:rPr>
              <a:t>TSV’s (196/chip)</a:t>
            </a:r>
          </a:p>
          <a:p>
            <a:pPr marL="1200150" lvl="2" indent="-342900">
              <a:buFont typeface="Arial" pitchFamily="34" charset="0"/>
              <a:buChar char="•"/>
            </a:pPr>
            <a:r>
              <a:rPr lang="en-GB" dirty="0" smtClean="0">
                <a:latin typeface="Calibri" pitchFamily="34" charset="0"/>
              </a:rPr>
              <a:t>33 daisy chains</a:t>
            </a:r>
          </a:p>
          <a:p>
            <a:pPr marL="1200150" lvl="2" indent="-342900">
              <a:buFont typeface="Arial" pitchFamily="34" charset="0"/>
              <a:buChar char="•"/>
            </a:pPr>
            <a:r>
              <a:rPr lang="en-GB" dirty="0" smtClean="0">
                <a:latin typeface="Calibri" pitchFamily="34" charset="0"/>
              </a:rPr>
              <a:t>5 Kelvin vias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dirty="0" smtClean="0">
                <a:latin typeface="Calibri" pitchFamily="34" charset="0"/>
              </a:rPr>
              <a:t>BGA joints (100/chip)</a:t>
            </a:r>
          </a:p>
          <a:p>
            <a:pPr marL="1200150" lvl="2" indent="-342900">
              <a:buFont typeface="Arial" pitchFamily="34" charset="0"/>
              <a:buChar char="•"/>
            </a:pPr>
            <a:r>
              <a:rPr lang="en-GB" dirty="0" smtClean="0">
                <a:latin typeface="Calibri" pitchFamily="34" charset="0"/>
              </a:rPr>
              <a:t>2 daisy chains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048" y="5486400"/>
            <a:ext cx="472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1800" b="1" kern="0" dirty="0" smtClean="0">
                <a:solidFill>
                  <a:srgbClr val="376092"/>
                </a:solidFill>
                <a:latin typeface="Calibri" pitchFamily="34" charset="0"/>
              </a:rPr>
              <a:t>Layout is also suitable for chip-to-wafer and wafer-to-wafer bonding.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1800" b="1" kern="0" dirty="0" smtClean="0">
                <a:solidFill>
                  <a:srgbClr val="376092"/>
                </a:solidFill>
                <a:latin typeface="Calibri" pitchFamily="34" charset="0"/>
              </a:rPr>
              <a:t>Wafers were processed at VTT by the authors.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8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6172200"/>
            <a:ext cx="4343400" cy="338554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Picture of CERN Test Vehicle dummy readout chip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CERN Test Vehicle Wafers (2/2)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5410200"/>
          </a:xfrm>
        </p:spPr>
        <p:txBody>
          <a:bodyPr>
            <a:noAutofit/>
          </a:bodyPr>
          <a:lstStyle/>
          <a:p>
            <a:r>
              <a:rPr lang="en-GB" sz="2000" dirty="0" smtClean="0">
                <a:latin typeface="Calibri" pitchFamily="34" charset="0"/>
              </a:rPr>
              <a:t>Wafers (150 mm) were processed in two batches :</a:t>
            </a:r>
          </a:p>
          <a:p>
            <a:pPr lvl="1"/>
            <a:r>
              <a:rPr lang="en-GB" sz="1600" dirty="0" smtClean="0">
                <a:latin typeface="Calibri" pitchFamily="34" charset="0"/>
              </a:rPr>
              <a:t>1st batch of 24 wafers processed with </a:t>
            </a:r>
            <a:r>
              <a:rPr lang="en-GB" sz="1600" dirty="0" err="1" smtClean="0">
                <a:latin typeface="Calibri" pitchFamily="34" charset="0"/>
              </a:rPr>
              <a:t>AlSi</a:t>
            </a:r>
            <a:r>
              <a:rPr lang="en-GB" sz="1600" dirty="0" smtClean="0">
                <a:latin typeface="Calibri" pitchFamily="34" charset="0"/>
              </a:rPr>
              <a:t>(1%) wiring layer – typical for sensor wafers</a:t>
            </a:r>
          </a:p>
          <a:p>
            <a:pPr lvl="2"/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Electroless Nickel – Electroless Palladium – Immersion Gold (ENEPIG) </a:t>
            </a:r>
            <a:r>
              <a:rPr lang="en-GB" dirty="0" smtClean="0">
                <a:latin typeface="Calibri" pitchFamily="34" charset="0"/>
              </a:rPr>
              <a:t>UBM process at Pac Tech</a:t>
            </a:r>
          </a:p>
          <a:p>
            <a:pPr lvl="1"/>
            <a:r>
              <a:rPr lang="en-GB" sz="1600" dirty="0" smtClean="0">
                <a:latin typeface="Calibri" pitchFamily="34" charset="0"/>
              </a:rPr>
              <a:t>2nd batch of 17 wafers processed with </a:t>
            </a:r>
            <a:r>
              <a:rPr lang="en-GB" sz="1600" dirty="0" err="1" smtClean="0">
                <a:latin typeface="Calibri" pitchFamily="34" charset="0"/>
              </a:rPr>
              <a:t>AlSi</a:t>
            </a:r>
            <a:r>
              <a:rPr lang="en-GB" sz="1600" dirty="0" smtClean="0">
                <a:latin typeface="Calibri" pitchFamily="34" charset="0"/>
              </a:rPr>
              <a:t>(2%)Cu(1%) wiring layer – very close to the topmost metal on readout wafers </a:t>
            </a:r>
            <a:r>
              <a:rPr lang="en-GB" sz="1600" dirty="0" err="1" smtClean="0">
                <a:latin typeface="Calibri" pitchFamily="34" charset="0"/>
              </a:rPr>
              <a:t>AlSi</a:t>
            </a:r>
            <a:r>
              <a:rPr lang="en-GB" sz="1600" dirty="0" smtClean="0">
                <a:latin typeface="Calibri" pitchFamily="34" charset="0"/>
              </a:rPr>
              <a:t>(1%)Cu(0.5%).</a:t>
            </a:r>
          </a:p>
          <a:p>
            <a:pPr lvl="2"/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Electroless Nickel - Immersion Gold (ENIG) </a:t>
            </a:r>
            <a:r>
              <a:rPr lang="en-GB" dirty="0" smtClean="0">
                <a:latin typeface="Calibri" pitchFamily="34" charset="0"/>
              </a:rPr>
              <a:t>UBM process at Pac Tech</a:t>
            </a:r>
          </a:p>
          <a:p>
            <a:pPr lvl="1"/>
            <a:endParaRPr lang="en-GB" sz="1600" dirty="0" smtClean="0">
              <a:latin typeface="Calibri" pitchFamily="34" charset="0"/>
            </a:endParaRPr>
          </a:p>
          <a:p>
            <a:r>
              <a:rPr lang="en-GB" sz="2000" dirty="0" smtClean="0">
                <a:latin typeface="Calibri" pitchFamily="34" charset="0"/>
              </a:rPr>
              <a:t>The purpose of two separate batches was to study the EN quality with and without having Cu alloyed in Al. </a:t>
            </a:r>
          </a:p>
          <a:p>
            <a:endParaRPr lang="en-GB" sz="2000" dirty="0" smtClean="0">
              <a:latin typeface="Calibri" pitchFamily="34" charset="0"/>
            </a:endParaRPr>
          </a:p>
          <a:p>
            <a:r>
              <a:rPr lang="en-GB" sz="2000" dirty="0" smtClean="0">
                <a:latin typeface="Calibri" pitchFamily="34" charset="0"/>
              </a:rPr>
              <a:t>A third small batch of wafers was processed using the standard VTT electroplating process. Eutectic tin-lead solder bumps with Ni UBM were electroplated on the wafers.</a:t>
            </a:r>
          </a:p>
          <a:p>
            <a:pPr lvl="1"/>
            <a:r>
              <a:rPr lang="en-GB" sz="1600" dirty="0" smtClean="0">
                <a:latin typeface="Calibri" pitchFamily="34" charset="0"/>
              </a:rPr>
              <a:t>Well known and reliable bumping technology</a:t>
            </a:r>
          </a:p>
          <a:p>
            <a:pPr lvl="1"/>
            <a:r>
              <a:rPr lang="en-GB" sz="1600" dirty="0" smtClean="0">
                <a:latin typeface="Calibri" pitchFamily="34" charset="0"/>
              </a:rPr>
              <a:t>Most of the chips were bonded on electroless UBM pads</a:t>
            </a:r>
          </a:p>
          <a:p>
            <a:pPr lvl="1"/>
            <a:r>
              <a:rPr lang="en-GB" sz="1600" dirty="0" smtClean="0">
                <a:latin typeface="Calibri" pitchFamily="34" charset="0"/>
              </a:rPr>
              <a:t>A small number of chips were used as a flip chip reference</a:t>
            </a:r>
          </a:p>
          <a:p>
            <a:endParaRPr lang="en-GB" sz="2000" dirty="0" smtClean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ENIG UBM on Test Vehicle Chips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82880" y="1143000"/>
            <a:ext cx="8884920" cy="2057400"/>
          </a:xfrm>
        </p:spPr>
        <p:txBody>
          <a:bodyPr/>
          <a:lstStyle/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SEM pictures of ENIG UBM pads on test vehicle chips are presented below.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UBM diameter ~ 27 µm, height 4 µm</a:t>
            </a: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Picture on the left, a single ENIG UBM pad.</a:t>
            </a:r>
          </a:p>
          <a:p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Picture on the right taken with Angle-Selected Backscattered (</a:t>
            </a:r>
            <a:r>
              <a:rPr lang="en-GB" sz="20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AsB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) mode.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Heavy elements (Ni UBM pads) are shown as brighter colours</a:t>
            </a:r>
          </a:p>
          <a:p>
            <a:endParaRPr lang="en-US" sz="2000" dirty="0" smtClean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  <p:pic>
        <p:nvPicPr>
          <p:cNvPr id="9217" name="Picture 1" descr="C:\Sami's private\CERN\SEM\2010-09-14 AlSiCu-ENIG #52\Edit\Test_vehicle_ROC_BS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276600"/>
            <a:ext cx="4267200" cy="3200400"/>
          </a:xfrm>
          <a:prstGeom prst="rect">
            <a:avLst/>
          </a:prstGeom>
          <a:noFill/>
        </p:spPr>
      </p:pic>
      <p:pic>
        <p:nvPicPr>
          <p:cNvPr id="9218" name="Picture 2" descr="C:\Sami's private\CERN\SEM\2010-09-14 AlSiCu-ENIG #52\Edit\TestvehicleROC-single-bump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2766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ENEPIG UBM Tests with </a:t>
            </a:r>
            <a:r>
              <a:rPr lang="en-US" sz="2800" dirty="0" err="1" smtClean="0"/>
              <a:t>Timepix</a:t>
            </a:r>
            <a:r>
              <a:rPr lang="en-US" sz="2800" dirty="0" smtClean="0"/>
              <a:t> Wafers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2743200"/>
          </a:xfrm>
        </p:spPr>
        <p:txBody>
          <a:bodyPr>
            <a:noAutofit/>
          </a:bodyPr>
          <a:lstStyle/>
          <a:p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Test vehicle wafers were used for gathering statistics from FC assemblies.</a:t>
            </a:r>
          </a:p>
          <a:p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Real CMOS wafers were processed with ENEPIG to see if the EN UBM process is feasible on real pixel wafers.</a:t>
            </a:r>
          </a:p>
          <a:p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ENEPIG UBM was grown on </a:t>
            </a:r>
            <a:r>
              <a:rPr lang="en-GB" sz="18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Timepix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wafers with two different pitches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55 µm – without photoresist mask</a:t>
            </a:r>
          </a:p>
          <a:p>
            <a:pPr lvl="1"/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110 µm – with photoresist masking. Chips were electrically measured after EN process – no degradation in electrical performance.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7399" y="6553200"/>
            <a:ext cx="5334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Sami Vähänen – CERN	TWEPP-10 Workshop 	22</a:t>
            </a:r>
            <a:r>
              <a:rPr lang="en-US" sz="1200" dirty="0" smtClean="0"/>
              <a:t>-September-2010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57912" y="6263414"/>
            <a:ext cx="4495800" cy="338554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ENEPIG UBM pads on </a:t>
            </a:r>
            <a:r>
              <a:rPr lang="en-US" sz="1600" b="1" dirty="0" err="1" smtClean="0">
                <a:latin typeface="Calibri" pitchFamily="34" charset="0"/>
              </a:rPr>
              <a:t>Timepix</a:t>
            </a:r>
            <a:r>
              <a:rPr lang="en-US" sz="1600" b="1" dirty="0" smtClean="0">
                <a:latin typeface="Calibri" pitchFamily="34" charset="0"/>
              </a:rPr>
              <a:t> chip (55 µm pitch)</a:t>
            </a:r>
            <a:endParaRPr lang="en-US" sz="1600" b="1" dirty="0">
              <a:latin typeface="Calibri" pitchFamily="34" charset="0"/>
            </a:endParaRPr>
          </a:p>
        </p:txBody>
      </p:sp>
      <p:pic>
        <p:nvPicPr>
          <p:cNvPr id="5121" name="Picture 1" descr="C:\Sami's private\CERN\SEM\2010-09-14 AlSiCu-ENIG #52\Edit\Timepix55um_bump_scenery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" y="3230880"/>
            <a:ext cx="4023360" cy="3017520"/>
          </a:xfrm>
          <a:prstGeom prst="rect">
            <a:avLst/>
          </a:prstGeom>
          <a:noFill/>
        </p:spPr>
      </p:pic>
      <p:pic>
        <p:nvPicPr>
          <p:cNvPr id="5122" name="Picture 2" descr="C:\Sami's private\CERN\SEM\2010-09-14 AlSiCu-ENIG #52\Edit\Timepix110um_1_300x.tif"/>
          <p:cNvPicPr>
            <a:picLocks noChangeAspect="1" noChangeArrowheads="1"/>
          </p:cNvPicPr>
          <p:nvPr/>
        </p:nvPicPr>
        <p:blipFill>
          <a:blip r:embed="rId3" cstate="print">
            <a:lum bright="-4000" contrast="39000"/>
          </a:blip>
          <a:srcRect/>
          <a:stretch>
            <a:fillRect/>
          </a:stretch>
        </p:blipFill>
        <p:spPr bwMode="auto">
          <a:xfrm>
            <a:off x="4739640" y="3218688"/>
            <a:ext cx="4023360" cy="30175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20768" y="6251222"/>
            <a:ext cx="4495800" cy="338554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ENEPIG UBM pads on </a:t>
            </a:r>
            <a:r>
              <a:rPr lang="en-US" sz="1600" b="1" dirty="0" err="1" smtClean="0">
                <a:latin typeface="Calibri" pitchFamily="34" charset="0"/>
              </a:rPr>
              <a:t>Timepix</a:t>
            </a:r>
            <a:r>
              <a:rPr lang="en-US" sz="1600" b="1" dirty="0" smtClean="0">
                <a:latin typeface="Calibri" pitchFamily="34" charset="0"/>
              </a:rPr>
              <a:t> chip (110 µm pitch)</a:t>
            </a:r>
            <a:endParaRPr lang="en-US" sz="1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pix template S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Medipix template SV</Template>
  <TotalTime>1911</TotalTime>
  <Words>2475</Words>
  <Application>Microsoft Office PowerPoint</Application>
  <PresentationFormat>On-screen Show (4:3)</PresentationFormat>
  <Paragraphs>267</Paragraphs>
  <Slides>28</Slides>
  <Notes>1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Medipix template SV</vt:lpstr>
      <vt:lpstr>Worksheet</vt:lpstr>
      <vt:lpstr>Low-cost bump bonding activities at CERN</vt:lpstr>
      <vt:lpstr>Outline</vt:lpstr>
      <vt:lpstr>Low-Cost µ-Bump Bonding - Introduction</vt:lpstr>
      <vt:lpstr>UBM Deposition</vt:lpstr>
      <vt:lpstr>Electroless Nickel (EN) Process Flow</vt:lpstr>
      <vt:lpstr>CERN Test Vehicle Wafers (1/2)</vt:lpstr>
      <vt:lpstr>CERN Test Vehicle Wafers (2/2)</vt:lpstr>
      <vt:lpstr>ENIG UBM on Test Vehicle Chips</vt:lpstr>
      <vt:lpstr>ENEPIG UBM Tests with Timepix Wafers</vt:lpstr>
      <vt:lpstr>Flip Chip Tests and Results</vt:lpstr>
      <vt:lpstr>Bump Structure &amp; Assembly Procedure</vt:lpstr>
      <vt:lpstr>Results from Daisy Chain Structures - Yield</vt:lpstr>
      <vt:lpstr>Results from Daisy Chain Structures</vt:lpstr>
      <vt:lpstr>Results from Kelvin Structures (1/2)</vt:lpstr>
      <vt:lpstr>Results from Kelvin Structures (2/2)</vt:lpstr>
      <vt:lpstr>SEM Imaging of Bump Structure(s)</vt:lpstr>
      <vt:lpstr>SEM Imaging of Bump Structure(s)</vt:lpstr>
      <vt:lpstr>Solder Ball Placement Tests</vt:lpstr>
      <vt:lpstr>Solder Ball Placement– Standard Process</vt:lpstr>
      <vt:lpstr>Solder Ball Placement – “Spitting” Process</vt:lpstr>
      <vt:lpstr>Solder Mass Transfer Process – “Gang Ball Placement”</vt:lpstr>
      <vt:lpstr>Solder Ball Placement Test</vt:lpstr>
      <vt:lpstr>Summary</vt:lpstr>
      <vt:lpstr>Summary</vt:lpstr>
      <vt:lpstr>Summary</vt:lpstr>
      <vt:lpstr>Summary</vt:lpstr>
      <vt:lpstr>Summary</vt:lpstr>
      <vt:lpstr>THANK YOU FOR YOUR ATTENTION!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integration activities at CERN</dc:title>
  <dc:creator>svaehaen</dc:creator>
  <cp:lastModifiedBy>svaehaen</cp:lastModifiedBy>
  <cp:revision>152</cp:revision>
  <dcterms:created xsi:type="dcterms:W3CDTF">2010-06-29T11:13:53Z</dcterms:created>
  <dcterms:modified xsi:type="dcterms:W3CDTF">2010-09-22T08:41:24Z</dcterms:modified>
</cp:coreProperties>
</file>