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84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2" r:id="rId3"/>
    <p:sldId id="293" r:id="rId4"/>
    <p:sldId id="294" r:id="rId5"/>
    <p:sldId id="295" r:id="rId6"/>
    <p:sldId id="296" r:id="rId7"/>
    <p:sldId id="298" r:id="rId8"/>
    <p:sldId id="299" r:id="rId9"/>
    <p:sldId id="300" r:id="rId10"/>
    <p:sldId id="317" r:id="rId11"/>
    <p:sldId id="311" r:id="rId12"/>
    <p:sldId id="301" r:id="rId13"/>
    <p:sldId id="309" r:id="rId14"/>
    <p:sldId id="302" r:id="rId15"/>
    <p:sldId id="313" r:id="rId16"/>
    <p:sldId id="303" r:id="rId17"/>
    <p:sldId id="305" r:id="rId18"/>
    <p:sldId id="306" r:id="rId19"/>
    <p:sldId id="310" r:id="rId20"/>
    <p:sldId id="315" r:id="rId21"/>
    <p:sldId id="307" r:id="rId22"/>
    <p:sldId id="314" r:id="rId23"/>
    <p:sldId id="316" r:id="rId24"/>
    <p:sldId id="304" r:id="rId25"/>
    <p:sldId id="308" r:id="rId26"/>
    <p:sldId id="312" r:id="rId27"/>
    <p:sldId id="31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51313"/>
    <a:srgbClr val="769AB8"/>
    <a:srgbClr val="AAB733"/>
    <a:srgbClr val="688FB0"/>
    <a:srgbClr val="BECB45"/>
    <a:srgbClr val="FF99FF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0" autoAdjust="0"/>
    <p:restoredTop sz="94938" autoAdjust="0"/>
  </p:normalViewPr>
  <p:slideViewPr>
    <p:cSldViewPr snapToGrid="0">
      <p:cViewPr varScale="1">
        <p:scale>
          <a:sx n="82" d="100"/>
          <a:sy n="82" d="100"/>
        </p:scale>
        <p:origin x="-121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582" y="-86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ollo\themperek\Documents\TWEPP2010\tomek_fe-i3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ollo\themperek\Documents\TWEPP2010\cluster_projections_for_3.7_cm_fe-i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ollo\themperek\Documents\TWEPP2010\cluster_projections_for_3.7_cm_fe-i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ollo\themperek\Documents\TWEPP2010\plo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style val="34"/>
  <c:chart>
    <c:title>
      <c:tx>
        <c:rich>
          <a:bodyPr/>
          <a:lstStyle/>
          <a:p>
            <a:pPr>
              <a:defRPr b="1"/>
            </a:pPr>
            <a:r>
              <a:rPr lang="en-US" sz="1800" b="1" dirty="0"/>
              <a:t>Inefficiency for FE-I3 </a:t>
            </a:r>
            <a:r>
              <a:rPr lang="en-US" sz="1800" b="1" dirty="0" smtClean="0"/>
              <a:t>at 3.7cm</a:t>
            </a:r>
            <a:endParaRPr lang="en-US" sz="1800" b="1" i="0" baseline="0" dirty="0"/>
          </a:p>
        </c:rich>
      </c:tx>
      <c:layout/>
    </c:title>
    <c:plotArea>
      <c:layout/>
      <c:lineChart>
        <c:grouping val="standard"/>
        <c:ser>
          <c:idx val="1"/>
          <c:order val="0"/>
          <c:tx>
            <c:strRef>
              <c:f>'tomek_fe-i3'!$B$1</c:f>
              <c:strCache>
                <c:ptCount val="1"/>
                <c:pt idx="0">
                  <c:v>Total</c:v>
                </c:pt>
              </c:strCache>
            </c:strRef>
          </c:tx>
          <c:cat>
            <c:numRef>
              <c:f>'tomek_fe-i3'!$A$2:$A$19</c:f>
              <c:numCache>
                <c:formatCode>General</c:formatCode>
                <c:ptCount val="18"/>
                <c:pt idx="0">
                  <c:v>0.1</c:v>
                </c:pt>
                <c:pt idx="1">
                  <c:v>0.2</c:v>
                </c:pt>
                <c:pt idx="2">
                  <c:v>0.30000000000000032</c:v>
                </c:pt>
                <c:pt idx="3">
                  <c:v>0.4</c:v>
                </c:pt>
                <c:pt idx="4">
                  <c:v>0.5</c:v>
                </c:pt>
                <c:pt idx="5">
                  <c:v>0.60000000000000064</c:v>
                </c:pt>
                <c:pt idx="6">
                  <c:v>0.70000000000000062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1.5</c:v>
                </c:pt>
                <c:pt idx="11">
                  <c:v>2</c:v>
                </c:pt>
                <c:pt idx="12">
                  <c:v>2.5</c:v>
                </c:pt>
                <c:pt idx="13">
                  <c:v>3</c:v>
                </c:pt>
                <c:pt idx="14">
                  <c:v>3.5</c:v>
                </c:pt>
                <c:pt idx="15">
                  <c:v>4</c:v>
                </c:pt>
                <c:pt idx="16">
                  <c:v>4.5</c:v>
                </c:pt>
                <c:pt idx="17">
                  <c:v>5</c:v>
                </c:pt>
              </c:numCache>
            </c:numRef>
          </c:cat>
          <c:val>
            <c:numRef>
              <c:f>'tomek_fe-i3'!$B$2:$B$19</c:f>
              <c:numCache>
                <c:formatCode>0.00%</c:formatCode>
                <c:ptCount val="18"/>
                <c:pt idx="0">
                  <c:v>7.1116000000000261E-3</c:v>
                </c:pt>
                <c:pt idx="1">
                  <c:v>1.80587E-2</c:v>
                </c:pt>
                <c:pt idx="2">
                  <c:v>2.3399800000000002E-2</c:v>
                </c:pt>
                <c:pt idx="3">
                  <c:v>4.5413900000000257E-2</c:v>
                </c:pt>
                <c:pt idx="4">
                  <c:v>0.145173</c:v>
                </c:pt>
                <c:pt idx="5">
                  <c:v>0.58371000000000062</c:v>
                </c:pt>
                <c:pt idx="6">
                  <c:v>0.84048199999999951</c:v>
                </c:pt>
                <c:pt idx="7">
                  <c:v>0.90068999999999999</c:v>
                </c:pt>
                <c:pt idx="8">
                  <c:v>0.92955199999999949</c:v>
                </c:pt>
                <c:pt idx="9">
                  <c:v>0.93923400000000001</c:v>
                </c:pt>
                <c:pt idx="10">
                  <c:v>0.9706399999999995</c:v>
                </c:pt>
                <c:pt idx="11">
                  <c:v>0.98203400000000007</c:v>
                </c:pt>
                <c:pt idx="12">
                  <c:v>0.984379</c:v>
                </c:pt>
                <c:pt idx="13">
                  <c:v>0.98598199999999958</c:v>
                </c:pt>
                <c:pt idx="14">
                  <c:v>0.987124</c:v>
                </c:pt>
                <c:pt idx="15">
                  <c:v>0.99171199999999959</c:v>
                </c:pt>
                <c:pt idx="16">
                  <c:v>0.99255199999999821</c:v>
                </c:pt>
                <c:pt idx="17">
                  <c:v>0.99309299999999956</c:v>
                </c:pt>
              </c:numCache>
            </c:numRef>
          </c:val>
        </c:ser>
        <c:ser>
          <c:idx val="2"/>
          <c:order val="1"/>
          <c:tx>
            <c:strRef>
              <c:f>'tomek_fe-i3'!$C$1</c:f>
              <c:strCache>
                <c:ptCount val="1"/>
                <c:pt idx="0">
                  <c:v>Double Hit</c:v>
                </c:pt>
              </c:strCache>
            </c:strRef>
          </c:tx>
          <c:cat>
            <c:numRef>
              <c:f>'tomek_fe-i3'!$A$2:$A$19</c:f>
              <c:numCache>
                <c:formatCode>General</c:formatCode>
                <c:ptCount val="18"/>
                <c:pt idx="0">
                  <c:v>0.1</c:v>
                </c:pt>
                <c:pt idx="1">
                  <c:v>0.2</c:v>
                </c:pt>
                <c:pt idx="2">
                  <c:v>0.30000000000000032</c:v>
                </c:pt>
                <c:pt idx="3">
                  <c:v>0.4</c:v>
                </c:pt>
                <c:pt idx="4">
                  <c:v>0.5</c:v>
                </c:pt>
                <c:pt idx="5">
                  <c:v>0.60000000000000064</c:v>
                </c:pt>
                <c:pt idx="6">
                  <c:v>0.70000000000000062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1.5</c:v>
                </c:pt>
                <c:pt idx="11">
                  <c:v>2</c:v>
                </c:pt>
                <c:pt idx="12">
                  <c:v>2.5</c:v>
                </c:pt>
                <c:pt idx="13">
                  <c:v>3</c:v>
                </c:pt>
                <c:pt idx="14">
                  <c:v>3.5</c:v>
                </c:pt>
                <c:pt idx="15">
                  <c:v>4</c:v>
                </c:pt>
                <c:pt idx="16">
                  <c:v>4.5</c:v>
                </c:pt>
                <c:pt idx="17">
                  <c:v>5</c:v>
                </c:pt>
              </c:numCache>
            </c:numRef>
          </c:cat>
          <c:val>
            <c:numRef>
              <c:f>'tomek_fe-i3'!$C$2:$C$19</c:f>
              <c:numCache>
                <c:formatCode>0.00%</c:formatCode>
                <c:ptCount val="18"/>
                <c:pt idx="0">
                  <c:v>4.9234100000000013E-3</c:v>
                </c:pt>
                <c:pt idx="1">
                  <c:v>1.5801400000000066E-2</c:v>
                </c:pt>
                <c:pt idx="2">
                  <c:v>1.7924700000000102E-2</c:v>
                </c:pt>
                <c:pt idx="3">
                  <c:v>2.442830000000001E-2</c:v>
                </c:pt>
                <c:pt idx="4">
                  <c:v>2.9303800000000092E-2</c:v>
                </c:pt>
                <c:pt idx="5">
                  <c:v>3.6464000000000052E-2</c:v>
                </c:pt>
                <c:pt idx="6">
                  <c:v>4.5970899999999995E-2</c:v>
                </c:pt>
                <c:pt idx="7">
                  <c:v>4.8572800000000013E-2</c:v>
                </c:pt>
                <c:pt idx="8">
                  <c:v>5.3108700000000023E-2</c:v>
                </c:pt>
                <c:pt idx="9">
                  <c:v>6.8103000000000094E-2</c:v>
                </c:pt>
                <c:pt idx="10">
                  <c:v>9.8866600000000415E-2</c:v>
                </c:pt>
                <c:pt idx="11">
                  <c:v>0.12840499999999999</c:v>
                </c:pt>
                <c:pt idx="12">
                  <c:v>0.16586700000000063</c:v>
                </c:pt>
                <c:pt idx="13">
                  <c:v>0.19609400000000077</c:v>
                </c:pt>
                <c:pt idx="14">
                  <c:v>0.22926100000000077</c:v>
                </c:pt>
                <c:pt idx="15">
                  <c:v>0.25937100000000002</c:v>
                </c:pt>
                <c:pt idx="16">
                  <c:v>0.289599</c:v>
                </c:pt>
                <c:pt idx="17">
                  <c:v>0.32687900000000142</c:v>
                </c:pt>
              </c:numCache>
            </c:numRef>
          </c:val>
        </c:ser>
        <c:ser>
          <c:idx val="3"/>
          <c:order val="2"/>
          <c:tx>
            <c:strRef>
              <c:f>'tomek_fe-i3'!$D$1</c:f>
              <c:strCache>
                <c:ptCount val="1"/>
                <c:pt idx="0">
                  <c:v>Wrong Bunch Crossing</c:v>
                </c:pt>
              </c:strCache>
            </c:strRef>
          </c:tx>
          <c:cat>
            <c:numRef>
              <c:f>'tomek_fe-i3'!$A$2:$A$19</c:f>
              <c:numCache>
                <c:formatCode>General</c:formatCode>
                <c:ptCount val="18"/>
                <c:pt idx="0">
                  <c:v>0.1</c:v>
                </c:pt>
                <c:pt idx="1">
                  <c:v>0.2</c:v>
                </c:pt>
                <c:pt idx="2">
                  <c:v>0.30000000000000032</c:v>
                </c:pt>
                <c:pt idx="3">
                  <c:v>0.4</c:v>
                </c:pt>
                <c:pt idx="4">
                  <c:v>0.5</c:v>
                </c:pt>
                <c:pt idx="5">
                  <c:v>0.60000000000000064</c:v>
                </c:pt>
                <c:pt idx="6">
                  <c:v>0.70000000000000062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1.5</c:v>
                </c:pt>
                <c:pt idx="11">
                  <c:v>2</c:v>
                </c:pt>
                <c:pt idx="12">
                  <c:v>2.5</c:v>
                </c:pt>
                <c:pt idx="13">
                  <c:v>3</c:v>
                </c:pt>
                <c:pt idx="14">
                  <c:v>3.5</c:v>
                </c:pt>
                <c:pt idx="15">
                  <c:v>4</c:v>
                </c:pt>
                <c:pt idx="16">
                  <c:v>4.5</c:v>
                </c:pt>
                <c:pt idx="17">
                  <c:v>5</c:v>
                </c:pt>
              </c:numCache>
            </c:numRef>
          </c:cat>
          <c:val>
            <c:numRef>
              <c:f>'tomek_fe-i3'!$D$2:$D$19</c:f>
              <c:numCache>
                <c:formatCode>0.00%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1.9970000000000061E-3</c:v>
                </c:pt>
                <c:pt idx="4">
                  <c:v>5.1966300000000104E-2</c:v>
                </c:pt>
                <c:pt idx="5">
                  <c:v>0.37913800000000031</c:v>
                </c:pt>
                <c:pt idx="6">
                  <c:v>0.53678400000000004</c:v>
                </c:pt>
                <c:pt idx="7">
                  <c:v>0.52144100000000004</c:v>
                </c:pt>
                <c:pt idx="8">
                  <c:v>0.47475200000000001</c:v>
                </c:pt>
                <c:pt idx="9">
                  <c:v>0.43640500000000032</c:v>
                </c:pt>
                <c:pt idx="10">
                  <c:v>0.31065400000000032</c:v>
                </c:pt>
                <c:pt idx="11">
                  <c:v>0.22882600000000047</c:v>
                </c:pt>
                <c:pt idx="12">
                  <c:v>0.17958300000000021</c:v>
                </c:pt>
                <c:pt idx="13">
                  <c:v>0.15071600000000074</c:v>
                </c:pt>
                <c:pt idx="14">
                  <c:v>0.12878600000000001</c:v>
                </c:pt>
                <c:pt idx="15">
                  <c:v>0.110389</c:v>
                </c:pt>
                <c:pt idx="16">
                  <c:v>9.2287600000000011E-2</c:v>
                </c:pt>
                <c:pt idx="17">
                  <c:v>8.3937800000000493E-2</c:v>
                </c:pt>
              </c:numCache>
            </c:numRef>
          </c:val>
        </c:ser>
        <c:ser>
          <c:idx val="4"/>
          <c:order val="3"/>
          <c:tx>
            <c:strRef>
              <c:f>'tomek_fe-i3'!$E$1</c:f>
              <c:strCache>
                <c:ptCount val="1"/>
                <c:pt idx="0">
                  <c:v>Busy Pixel</c:v>
                </c:pt>
              </c:strCache>
            </c:strRef>
          </c:tx>
          <c:cat>
            <c:numRef>
              <c:f>'tomek_fe-i3'!$A$2:$A$19</c:f>
              <c:numCache>
                <c:formatCode>General</c:formatCode>
                <c:ptCount val="18"/>
                <c:pt idx="0">
                  <c:v>0.1</c:v>
                </c:pt>
                <c:pt idx="1">
                  <c:v>0.2</c:v>
                </c:pt>
                <c:pt idx="2">
                  <c:v>0.30000000000000032</c:v>
                </c:pt>
                <c:pt idx="3">
                  <c:v>0.4</c:v>
                </c:pt>
                <c:pt idx="4">
                  <c:v>0.5</c:v>
                </c:pt>
                <c:pt idx="5">
                  <c:v>0.60000000000000064</c:v>
                </c:pt>
                <c:pt idx="6">
                  <c:v>0.70000000000000062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1.5</c:v>
                </c:pt>
                <c:pt idx="11">
                  <c:v>2</c:v>
                </c:pt>
                <c:pt idx="12">
                  <c:v>2.5</c:v>
                </c:pt>
                <c:pt idx="13">
                  <c:v>3</c:v>
                </c:pt>
                <c:pt idx="14">
                  <c:v>3.5</c:v>
                </c:pt>
                <c:pt idx="15">
                  <c:v>4</c:v>
                </c:pt>
                <c:pt idx="16">
                  <c:v>4.5</c:v>
                </c:pt>
                <c:pt idx="17">
                  <c:v>5</c:v>
                </c:pt>
              </c:numCache>
            </c:numRef>
          </c:cat>
          <c:val>
            <c:numRef>
              <c:f>'tomek_fe-i3'!$E$2:$E$19</c:f>
              <c:numCache>
                <c:formatCode>0.00%</c:formatCode>
                <c:ptCount val="18"/>
                <c:pt idx="0">
                  <c:v>2.188180000000017E-3</c:v>
                </c:pt>
                <c:pt idx="1">
                  <c:v>2.2573400000000118E-3</c:v>
                </c:pt>
                <c:pt idx="2">
                  <c:v>5.4751700000000248E-3</c:v>
                </c:pt>
                <c:pt idx="3">
                  <c:v>1.8988600000000064E-2</c:v>
                </c:pt>
                <c:pt idx="4">
                  <c:v>6.3903000000000112E-2</c:v>
                </c:pt>
                <c:pt idx="5">
                  <c:v>0.16810800000000053</c:v>
                </c:pt>
                <c:pt idx="6">
                  <c:v>0.25772700000000004</c:v>
                </c:pt>
                <c:pt idx="7">
                  <c:v>0.33067600000000125</c:v>
                </c:pt>
                <c:pt idx="8">
                  <c:v>0.40169200000000005</c:v>
                </c:pt>
                <c:pt idx="9">
                  <c:v>0.43472500000000008</c:v>
                </c:pt>
                <c:pt idx="10">
                  <c:v>0.56111900000000003</c:v>
                </c:pt>
                <c:pt idx="11">
                  <c:v>0.62480300000000177</c:v>
                </c:pt>
                <c:pt idx="12">
                  <c:v>0.63892900000000308</c:v>
                </c:pt>
                <c:pt idx="13">
                  <c:v>0.63917099999999993</c:v>
                </c:pt>
                <c:pt idx="14">
                  <c:v>0.62907700000000177</c:v>
                </c:pt>
                <c:pt idx="15">
                  <c:v>0.62195199999999995</c:v>
                </c:pt>
                <c:pt idx="16">
                  <c:v>0.61066600000000004</c:v>
                </c:pt>
                <c:pt idx="17">
                  <c:v>0.58227600000000002</c:v>
                </c:pt>
              </c:numCache>
            </c:numRef>
          </c:val>
        </c:ser>
        <c:marker val="1"/>
        <c:axId val="59557376"/>
        <c:axId val="59559296"/>
      </c:lineChart>
      <c:catAx>
        <c:axId val="595573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 dirty="0"/>
                  <a:t>Hit probability per </a:t>
                </a:r>
                <a:r>
                  <a:rPr lang="en-US" b="1" baseline="0" dirty="0" smtClean="0"/>
                  <a:t> Double-Column</a:t>
                </a:r>
                <a:endParaRPr lang="en-US" b="1" dirty="0" smtClean="0"/>
              </a:p>
            </c:rich>
          </c:tx>
          <c:layout>
            <c:manualLayout>
              <c:xMode val="edge"/>
              <c:yMode val="edge"/>
              <c:x val="0.36310260330950223"/>
              <c:y val="0.86647718693613751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000"/>
            </a:pPr>
            <a:endParaRPr lang="pl-PL"/>
          </a:p>
        </c:txPr>
        <c:crossAx val="59559296"/>
        <c:crosses val="autoZero"/>
        <c:auto val="1"/>
        <c:lblAlgn val="ctr"/>
        <c:lblOffset val="100"/>
      </c:catAx>
      <c:valAx>
        <c:axId val="59559296"/>
        <c:scaling>
          <c:orientation val="minMax"/>
          <c:max val="1"/>
        </c:scaling>
        <c:axPos val="l"/>
        <c:numFmt formatCode="0%" sourceLinked="0"/>
        <c:majorTickMark val="none"/>
        <c:tickLblPos val="nextTo"/>
        <c:crossAx val="59557376"/>
        <c:crosses val="autoZero"/>
        <c:crossBetween val="between"/>
        <c:majorUnit val="0.2"/>
      </c:valAx>
      <c:spPr>
        <a:noFill/>
        <a:ln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b="0">
          <a:latin typeface="Arial" pitchFamily="34" charset="0"/>
          <a:cs typeface="Arial" pitchFamily="34" charset="0"/>
        </a:defRPr>
      </a:pPr>
      <a:endParaRPr lang="pl-P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style val="10"/>
  <c:chart>
    <c:title>
      <c:tx>
        <c:rich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central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module - </a:t>
            </a:r>
            <a:r>
              <a:rPr lang="en-US" sz="1200" dirty="0" smtClean="0">
                <a:latin typeface="Arial" pitchFamily="34" charset="0"/>
                <a:cs typeface="Arial" pitchFamily="34" charset="0"/>
                <a:sym typeface="Symbol"/>
              </a:rPr>
              <a:t>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direction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1877644615725145"/>
          <c:y val="5.6922965340148367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'central module. cluster Y proj.'!$B$1</c:f>
              <c:strCache>
                <c:ptCount val="1"/>
                <c:pt idx="0">
                  <c:v>Count</c:v>
                </c:pt>
              </c:strCache>
            </c:strRef>
          </c:tx>
          <c:val>
            <c:numRef>
              <c:f>'central module. cluster Y proj.'!$B$2:$B$7</c:f>
              <c:numCache>
                <c:formatCode>General</c:formatCode>
                <c:ptCount val="6"/>
                <c:pt idx="0">
                  <c:v>24104</c:v>
                </c:pt>
                <c:pt idx="1">
                  <c:v>27027</c:v>
                </c:pt>
                <c:pt idx="2">
                  <c:v>3536</c:v>
                </c:pt>
                <c:pt idx="3">
                  <c:v>1114</c:v>
                </c:pt>
                <c:pt idx="4">
                  <c:v>541</c:v>
                </c:pt>
                <c:pt idx="5">
                  <c:v>327</c:v>
                </c:pt>
              </c:numCache>
            </c:numRef>
          </c:val>
        </c:ser>
        <c:gapWidth val="0"/>
        <c:axId val="61530496"/>
        <c:axId val="61532032"/>
      </c:barChart>
      <c:catAx>
        <c:axId val="61530496"/>
        <c:scaling>
          <c:orientation val="minMax"/>
        </c:scaling>
        <c:axPos val="b"/>
        <c:numFmt formatCode="General" sourceLinked="1"/>
        <c:majorTickMark val="none"/>
        <c:tickLblPos val="nextTo"/>
        <c:crossAx val="61532032"/>
        <c:crosses val="autoZero"/>
        <c:auto val="1"/>
        <c:lblAlgn val="ctr"/>
        <c:lblOffset val="100"/>
      </c:catAx>
      <c:valAx>
        <c:axId val="61532032"/>
        <c:scaling>
          <c:orientation val="minMax"/>
        </c:scaling>
        <c:axPos val="l"/>
        <c:numFmt formatCode="General" sourceLinked="1"/>
        <c:tickLblPos val="nextTo"/>
        <c:crossAx val="61530496"/>
        <c:crosses val="autoZero"/>
        <c:crossBetween val="between"/>
      </c:valAx>
    </c:plotArea>
    <c:plotVisOnly val="1"/>
    <c:dispBlanksAs val="gap"/>
  </c:chart>
  <c:spPr>
    <a:solidFill>
      <a:prstClr val="white"/>
    </a:solidFill>
    <a:ln w="1905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pl-P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style val="10"/>
  <c:chart>
    <c:title>
      <c:tx>
        <c:rich>
          <a:bodyPr/>
          <a:lstStyle/>
          <a:p>
            <a:pPr>
              <a:defRPr lang="en-US" sz="1200" dirty="0"/>
            </a:pPr>
            <a:r>
              <a:rPr lang="en-US" sz="1200" dirty="0" smtClean="0"/>
              <a:t>central </a:t>
            </a:r>
            <a:r>
              <a:rPr lang="en-US" sz="1200" dirty="0"/>
              <a:t>module - Z </a:t>
            </a:r>
            <a:r>
              <a:rPr lang="en-US" sz="1200" dirty="0" smtClean="0"/>
              <a:t>direction</a:t>
            </a:r>
            <a:endParaRPr lang="en-US" sz="1200" dirty="0"/>
          </a:p>
        </c:rich>
      </c:tx>
      <c:layout>
        <c:manualLayout>
          <c:xMode val="edge"/>
          <c:yMode val="edge"/>
          <c:x val="0.21973257645787506"/>
          <c:y val="7.5576151261118579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'central module. cluster Y proj.'!$B$1</c:f>
              <c:strCache>
                <c:ptCount val="1"/>
                <c:pt idx="0">
                  <c:v>Count</c:v>
                </c:pt>
              </c:strCache>
            </c:strRef>
          </c:tx>
          <c:val>
            <c:numRef>
              <c:f>'central module. cluster Y proj.'!$D$2:$D$7</c:f>
              <c:numCache>
                <c:formatCode>General</c:formatCode>
                <c:ptCount val="6"/>
                <c:pt idx="0">
                  <c:v>26305</c:v>
                </c:pt>
                <c:pt idx="1">
                  <c:v>22091</c:v>
                </c:pt>
                <c:pt idx="2">
                  <c:v>6792</c:v>
                </c:pt>
                <c:pt idx="3">
                  <c:v>1711</c:v>
                </c:pt>
                <c:pt idx="4">
                  <c:v>402</c:v>
                </c:pt>
                <c:pt idx="5">
                  <c:v>91</c:v>
                </c:pt>
              </c:numCache>
            </c:numRef>
          </c:val>
        </c:ser>
        <c:gapWidth val="0"/>
        <c:axId val="61704448"/>
        <c:axId val="61706240"/>
      </c:barChart>
      <c:catAx>
        <c:axId val="61704448"/>
        <c:scaling>
          <c:orientation val="minMax"/>
        </c:scaling>
        <c:axPos val="b"/>
        <c:numFmt formatCode="General" sourceLinked="1"/>
        <c:majorTickMark val="none"/>
        <c:tickLblPos val="nextTo"/>
        <c:crossAx val="61706240"/>
        <c:crosses val="autoZero"/>
        <c:auto val="1"/>
        <c:lblAlgn val="ctr"/>
        <c:lblOffset val="100"/>
      </c:catAx>
      <c:valAx>
        <c:axId val="61706240"/>
        <c:scaling>
          <c:orientation val="minMax"/>
        </c:scaling>
        <c:axPos val="l"/>
        <c:numFmt formatCode="General" sourceLinked="1"/>
        <c:tickLblPos val="nextTo"/>
        <c:crossAx val="61704448"/>
        <c:crosses val="autoZero"/>
        <c:crossBetween val="between"/>
      </c:valAx>
    </c:plotArea>
    <c:plotVisOnly val="1"/>
    <c:dispBlanksAs val="gap"/>
  </c:chart>
  <c:spPr>
    <a:solidFill>
      <a:schemeClr val="lt1"/>
    </a:solidFill>
    <a:ln w="1905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pl-PL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style val="34"/>
  <c:chart>
    <c:autoTitleDeleted val="1"/>
    <c:plotArea>
      <c:layout>
        <c:manualLayout>
          <c:layoutTarget val="inner"/>
          <c:xMode val="edge"/>
          <c:yMode val="edge"/>
          <c:x val="0.10540781271107244"/>
          <c:y val="3.9266081245091733E-2"/>
          <c:w val="0.86095303545788349"/>
          <c:h val="0.78731500391536458"/>
        </c:manualLayout>
      </c:layout>
      <c:lineChart>
        <c:grouping val="standard"/>
        <c:ser>
          <c:idx val="1"/>
          <c:order val="0"/>
          <c:tx>
            <c:strRef>
              <c:f>'tomek_fe-i3'!$B$24</c:f>
              <c:strCache>
                <c:ptCount val="1"/>
                <c:pt idx="0">
                  <c:v>Total</c:v>
                </c:pt>
              </c:strCache>
            </c:strRef>
          </c:tx>
          <c:cat>
            <c:numRef>
              <c:f>'tomek_fe-i3'!$A$25:$A$27</c:f>
              <c:numCache>
                <c:formatCode>General</c:formatCode>
                <c:ptCount val="3"/>
              </c:numCache>
            </c:numRef>
          </c:cat>
          <c:val>
            <c:numRef>
              <c:f>'tomek_fe-i3'!$B$25:$B$27</c:f>
              <c:numCache>
                <c:formatCode>0.00%</c:formatCode>
                <c:ptCount val="3"/>
                <c:pt idx="0">
                  <c:v>2.0300000000000001E-3</c:v>
                </c:pt>
                <c:pt idx="1">
                  <c:v>6.2800000000000199E-3</c:v>
                </c:pt>
                <c:pt idx="2">
                  <c:v>3.4799999999999998E-2</c:v>
                </c:pt>
              </c:numCache>
            </c:numRef>
          </c:val>
        </c:ser>
        <c:ser>
          <c:idx val="2"/>
          <c:order val="1"/>
          <c:tx>
            <c:strRef>
              <c:f>'tomek_fe-i3'!$C$24</c:f>
              <c:strCache>
                <c:ptCount val="1"/>
                <c:pt idx="0">
                  <c:v>Double Hit</c:v>
                </c:pt>
              </c:strCache>
            </c:strRef>
          </c:tx>
          <c:marker>
            <c:symbol val="x"/>
            <c:size val="9"/>
          </c:marker>
          <c:cat>
            <c:numRef>
              <c:f>'tomek_fe-i3'!$A$25:$A$27</c:f>
              <c:numCache>
                <c:formatCode>General</c:formatCode>
                <c:ptCount val="3"/>
              </c:numCache>
            </c:numRef>
          </c:cat>
          <c:val>
            <c:numRef>
              <c:f>'tomek_fe-i3'!$C$25:$C$27</c:f>
              <c:numCache>
                <c:formatCode>0.00%</c:formatCode>
                <c:ptCount val="3"/>
                <c:pt idx="0">
                  <c:v>2.0300000000000001E-3</c:v>
                </c:pt>
                <c:pt idx="1">
                  <c:v>6.1000000000000004E-3</c:v>
                </c:pt>
                <c:pt idx="2">
                  <c:v>1.9000000000000055E-2</c:v>
                </c:pt>
              </c:numCache>
            </c:numRef>
          </c:val>
        </c:ser>
        <c:ser>
          <c:idx val="3"/>
          <c:order val="2"/>
          <c:tx>
            <c:strRef>
              <c:f>'tomek_fe-i3'!$D$24</c:f>
              <c:strCache>
                <c:ptCount val="1"/>
                <c:pt idx="0">
                  <c:v>Buffer Overflow</c:v>
                </c:pt>
              </c:strCache>
            </c:strRef>
          </c:tx>
          <c:marker>
            <c:symbol val="triangle"/>
            <c:size val="9"/>
          </c:marker>
          <c:cat>
            <c:numRef>
              <c:f>'tomek_fe-i3'!$A$25:$A$27</c:f>
              <c:numCache>
                <c:formatCode>General</c:formatCode>
                <c:ptCount val="3"/>
              </c:numCache>
            </c:numRef>
          </c:cat>
          <c:val>
            <c:numRef>
              <c:f>'tomek_fe-i3'!$D$25:$D$27</c:f>
              <c:numCache>
                <c:formatCode>0.00%</c:formatCode>
                <c:ptCount val="3"/>
                <c:pt idx="0">
                  <c:v>0</c:v>
                </c:pt>
                <c:pt idx="1">
                  <c:v>1.8000000000000066E-4</c:v>
                </c:pt>
                <c:pt idx="2">
                  <c:v>1.5800000000000043E-2</c:v>
                </c:pt>
              </c:numCache>
            </c:numRef>
          </c:val>
        </c:ser>
        <c:marker val="1"/>
        <c:axId val="63114624"/>
        <c:axId val="63120896"/>
      </c:lineChart>
      <c:catAx>
        <c:axId val="631146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 dirty="0"/>
                  <a:t>Hit probability per pixel</a:t>
                </a:r>
              </a:p>
            </c:rich>
          </c:tx>
          <c:layout>
            <c:manualLayout>
              <c:xMode val="edge"/>
              <c:yMode val="edge"/>
              <c:x val="0.3567710170654283"/>
              <c:y val="0.84806443797223996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000"/>
            </a:pPr>
            <a:endParaRPr lang="pl-PL"/>
          </a:p>
        </c:txPr>
        <c:crossAx val="63120896"/>
        <c:crosses val="autoZero"/>
        <c:auto val="1"/>
        <c:lblAlgn val="ctr"/>
        <c:lblOffset val="100"/>
      </c:catAx>
      <c:valAx>
        <c:axId val="63120896"/>
        <c:scaling>
          <c:orientation val="minMax"/>
        </c:scaling>
        <c:axPos val="l"/>
        <c:numFmt formatCode="0%" sourceLinked="0"/>
        <c:majorTickMark val="none"/>
        <c:tickLblPos val="nextTo"/>
        <c:crossAx val="63114624"/>
        <c:crosses val="autoZero"/>
        <c:crossBetween val="between"/>
        <c:majorUnit val="1.0000000000000005E-2"/>
      </c:valAx>
      <c:spPr>
        <a:noFill/>
        <a:ln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b="0">
          <a:latin typeface="Arial" pitchFamily="34" charset="0"/>
          <a:cs typeface="Arial" pitchFamily="34" charset="0"/>
        </a:defRPr>
      </a:pPr>
      <a:endParaRPr lang="pl-PL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8031E4-0EA3-479E-AB8F-41E8F149578A}" type="doc">
      <dgm:prSet loTypeId="urn:microsoft.com/office/officeart/2005/8/layout/radial5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E61CAE9-5139-40D8-ADFC-1B54CF4DC788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/>
            <a:t>FE-I4</a:t>
          </a:r>
          <a:endParaRPr lang="en-US" sz="2000" b="1" dirty="0"/>
        </a:p>
      </dgm:t>
    </dgm:pt>
    <dgm:pt modelId="{1AE8E1B0-273C-4149-9ED7-AA61D29CADB3}" type="parTrans" cxnId="{18C035D5-6AEA-4BA4-AB37-FC21D3B5436D}">
      <dgm:prSet/>
      <dgm:spPr/>
      <dgm:t>
        <a:bodyPr/>
        <a:lstStyle/>
        <a:p>
          <a:endParaRPr lang="en-US" sz="2400" b="1"/>
        </a:p>
      </dgm:t>
    </dgm:pt>
    <dgm:pt modelId="{545816BB-BDF1-4E16-8E51-3D4497F4B730}" type="sibTrans" cxnId="{18C035D5-6AEA-4BA4-AB37-FC21D3B5436D}">
      <dgm:prSet/>
      <dgm:spPr/>
      <dgm:t>
        <a:bodyPr/>
        <a:lstStyle/>
        <a:p>
          <a:endParaRPr lang="en-US" sz="2400" b="1"/>
        </a:p>
      </dgm:t>
    </dgm:pt>
    <dgm:pt modelId="{693AA022-2214-45FD-A8A8-1364ACE98846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b="1" dirty="0" smtClean="0"/>
            <a:t>DETECTOR</a:t>
          </a:r>
          <a:endParaRPr lang="pl-PL" sz="800" b="1" dirty="0" smtClean="0"/>
        </a:p>
        <a:p>
          <a:r>
            <a:rPr lang="pl-PL" sz="800" b="1" dirty="0" smtClean="0"/>
            <a:t>(PIX)</a:t>
          </a:r>
          <a:endParaRPr lang="en-US" sz="800" b="1" dirty="0"/>
        </a:p>
      </dgm:t>
    </dgm:pt>
    <dgm:pt modelId="{27AAD8E1-C61A-40F6-8E2E-8E8021196B6E}" type="parTrans" cxnId="{37E6D1BD-AF6A-4A85-B39A-6DC1F804F8F8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050" b="1"/>
        </a:p>
      </dgm:t>
    </dgm:pt>
    <dgm:pt modelId="{19416123-D8BD-48A3-9382-309ABFF7AC4B}" type="sibTrans" cxnId="{37E6D1BD-AF6A-4A85-B39A-6DC1F804F8F8}">
      <dgm:prSet/>
      <dgm:spPr/>
      <dgm:t>
        <a:bodyPr/>
        <a:lstStyle/>
        <a:p>
          <a:endParaRPr lang="en-US" sz="2400" b="1"/>
        </a:p>
      </dgm:t>
    </dgm:pt>
    <dgm:pt modelId="{745E3A99-1E57-4F31-B325-DBFEEB926566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900" b="1" dirty="0" smtClean="0"/>
            <a:t>OUTPU</a:t>
          </a:r>
          <a:r>
            <a:rPr lang="pl-PL" sz="900" b="1" dirty="0" smtClean="0"/>
            <a:t>T</a:t>
          </a:r>
        </a:p>
        <a:p>
          <a:r>
            <a:rPr lang="pl-PL" sz="900" b="1" dirty="0" smtClean="0"/>
            <a:t>(REC</a:t>
          </a:r>
          <a:r>
            <a:rPr lang="en-US" sz="900" b="1" dirty="0" smtClean="0"/>
            <a:t>E</a:t>
          </a:r>
          <a:r>
            <a:rPr lang="pl-PL" sz="900" b="1" dirty="0" smtClean="0"/>
            <a:t>IVE)</a:t>
          </a:r>
          <a:endParaRPr lang="en-US" sz="900" b="1" dirty="0"/>
        </a:p>
      </dgm:t>
    </dgm:pt>
    <dgm:pt modelId="{65489781-91E8-475C-963B-5361B5F55DDF}" type="parTrans" cxnId="{8174621C-473F-4502-AE8B-2D833A79231D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050" b="1"/>
        </a:p>
      </dgm:t>
    </dgm:pt>
    <dgm:pt modelId="{E8C7BA9D-1076-45A6-8F3B-519D3AACC6B2}" type="sibTrans" cxnId="{8174621C-473F-4502-AE8B-2D833A79231D}">
      <dgm:prSet/>
      <dgm:spPr/>
      <dgm:t>
        <a:bodyPr/>
        <a:lstStyle/>
        <a:p>
          <a:endParaRPr lang="en-US" sz="2400" b="1"/>
        </a:p>
      </dgm:t>
    </dgm:pt>
    <dgm:pt modelId="{C8F15E87-3DC6-4F86-A2EE-258BE05D55AE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900" b="1" dirty="0" smtClean="0"/>
            <a:t>MANUAL</a:t>
          </a:r>
          <a:endParaRPr lang="en-US" sz="900" b="1" dirty="0"/>
        </a:p>
      </dgm:t>
    </dgm:pt>
    <dgm:pt modelId="{46324414-755B-4D7F-989F-7B82AA7DCF39}" type="parTrans" cxnId="{C16D7595-30F4-4DD5-BD0D-47DA6D10D573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700" b="1"/>
        </a:p>
      </dgm:t>
    </dgm:pt>
    <dgm:pt modelId="{59D4ACA5-9EAA-4A6A-9973-265D40E7BC07}" type="sibTrans" cxnId="{C16D7595-30F4-4DD5-BD0D-47DA6D10D573}">
      <dgm:prSet/>
      <dgm:spPr/>
      <dgm:t>
        <a:bodyPr/>
        <a:lstStyle/>
        <a:p>
          <a:endParaRPr lang="en-US" sz="2400" b="1"/>
        </a:p>
      </dgm:t>
    </dgm:pt>
    <dgm:pt modelId="{09974230-049C-4F43-A321-BDA78014F86E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b="1" dirty="0" smtClean="0"/>
            <a:t>SLOW COMMAND</a:t>
          </a:r>
          <a:endParaRPr lang="pl-PL" sz="800" b="1" dirty="0" smtClean="0"/>
        </a:p>
        <a:p>
          <a:r>
            <a:rPr lang="pl-PL" sz="800" b="1" dirty="0" smtClean="0"/>
            <a:t>(CMD)</a:t>
          </a:r>
          <a:endParaRPr lang="en-US" sz="800" b="1" dirty="0"/>
        </a:p>
      </dgm:t>
    </dgm:pt>
    <dgm:pt modelId="{14A96E09-5FD3-4D5D-B635-5D6C0DB46F24}" type="parTrans" cxnId="{8B9E3382-A65E-4EA8-B0CF-8386468D583E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050" b="1" dirty="0"/>
        </a:p>
      </dgm:t>
    </dgm:pt>
    <dgm:pt modelId="{515C4241-7D58-4E59-80E7-42AF06E24EC1}" type="sibTrans" cxnId="{8B9E3382-A65E-4EA8-B0CF-8386468D583E}">
      <dgm:prSet/>
      <dgm:spPr/>
      <dgm:t>
        <a:bodyPr/>
        <a:lstStyle/>
        <a:p>
          <a:endParaRPr lang="en-US" sz="2400" b="1"/>
        </a:p>
      </dgm:t>
    </dgm:pt>
    <dgm:pt modelId="{A5FD4F53-4749-404D-B804-E5541B3C6E84}" type="pres">
      <dgm:prSet presAssocID="{9D8031E4-0EA3-479E-AB8F-41E8F149578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F07CC1-43CF-4842-BD8C-E0E8ED29CF71}" type="pres">
      <dgm:prSet presAssocID="{DE61CAE9-5139-40D8-ADFC-1B54CF4DC788}" presName="centerShape" presStyleLbl="node0" presStyleIdx="0" presStyleCnt="1" custScaleX="136742" custScaleY="141145"/>
      <dgm:spPr/>
      <dgm:t>
        <a:bodyPr/>
        <a:lstStyle/>
        <a:p>
          <a:endParaRPr lang="en-US"/>
        </a:p>
      </dgm:t>
    </dgm:pt>
    <dgm:pt modelId="{2429BE0E-6886-434C-8C31-FDB9E5CFF110}" type="pres">
      <dgm:prSet presAssocID="{27AAD8E1-C61A-40F6-8E2E-8E8021196B6E}" presName="parTrans" presStyleLbl="sibTrans2D1" presStyleIdx="0" presStyleCnt="4" custAng="10800000" custScaleX="228439"/>
      <dgm:spPr/>
      <dgm:t>
        <a:bodyPr/>
        <a:lstStyle/>
        <a:p>
          <a:endParaRPr lang="en-US"/>
        </a:p>
      </dgm:t>
    </dgm:pt>
    <dgm:pt modelId="{4558A540-5C3F-496F-A377-FAFB1F8EAF15}" type="pres">
      <dgm:prSet presAssocID="{27AAD8E1-C61A-40F6-8E2E-8E8021196B6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FBDC5F2-74A3-4B95-825B-4FC101FBEF06}" type="pres">
      <dgm:prSet presAssocID="{693AA022-2214-45FD-A8A8-1364ACE98846}" presName="node" presStyleLbl="node1" presStyleIdx="0" presStyleCnt="4" custRadScaleRad="1018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EBBB9-CAB6-416B-8478-C747B9A7D3EA}" type="pres">
      <dgm:prSet presAssocID="{65489781-91E8-475C-963B-5361B5F55DDF}" presName="parTrans" presStyleLbl="sibTrans2D1" presStyleIdx="1" presStyleCnt="4"/>
      <dgm:spPr/>
      <dgm:t>
        <a:bodyPr/>
        <a:lstStyle/>
        <a:p>
          <a:endParaRPr lang="en-US"/>
        </a:p>
      </dgm:t>
    </dgm:pt>
    <dgm:pt modelId="{2BC0DBF5-5DB2-4FDD-94A5-24FBC22A4E0A}" type="pres">
      <dgm:prSet presAssocID="{65489781-91E8-475C-963B-5361B5F55DD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BBCDD00-BA78-4F2B-A4DC-D1885769C8F5}" type="pres">
      <dgm:prSet presAssocID="{745E3A99-1E57-4F31-B325-DBFEEB926566}" presName="node" presStyleLbl="node1" presStyleIdx="1" presStyleCnt="4" custRadScaleRad="111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882F00-05F7-4C20-8ECB-52F3A9D7C76C}" type="pres">
      <dgm:prSet presAssocID="{46324414-755B-4D7F-989F-7B82AA7DCF39}" presName="parTrans" presStyleLbl="sibTrans2D1" presStyleIdx="2" presStyleCnt="4" custFlipVert="1" custFlipHor="1" custScaleX="125295" custScaleY="99678" custLinFactNeighborX="2604" custLinFactNeighborY="2996"/>
      <dgm:spPr/>
      <dgm:t>
        <a:bodyPr/>
        <a:lstStyle/>
        <a:p>
          <a:endParaRPr lang="en-US"/>
        </a:p>
      </dgm:t>
    </dgm:pt>
    <dgm:pt modelId="{375ABB67-7943-40EC-A4D4-FC84C9099180}" type="pres">
      <dgm:prSet presAssocID="{46324414-755B-4D7F-989F-7B82AA7DCF3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3D97150-16AB-4F6D-B637-4C9D4240A33C}" type="pres">
      <dgm:prSet presAssocID="{C8F15E87-3DC6-4F86-A2EE-258BE05D55AE}" presName="node" presStyleLbl="node1" presStyleIdx="2" presStyleCnt="4" custRadScaleRad="101100" custRadScaleInc="-40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E20581-3B0D-4072-AB2A-13A61BFFF343}" type="pres">
      <dgm:prSet presAssocID="{14A96E09-5FD3-4D5D-B635-5D6C0DB46F24}" presName="parTrans" presStyleLbl="sibTrans2D1" presStyleIdx="3" presStyleCnt="4"/>
      <dgm:spPr/>
      <dgm:t>
        <a:bodyPr/>
        <a:lstStyle/>
        <a:p>
          <a:endParaRPr lang="en-US"/>
        </a:p>
      </dgm:t>
    </dgm:pt>
    <dgm:pt modelId="{B606DA99-E3B0-4338-9D07-C9C0C7545996}" type="pres">
      <dgm:prSet presAssocID="{14A96E09-5FD3-4D5D-B635-5D6C0DB46F2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B8102D0-0DC8-4A43-86E6-64587E4C370C}" type="pres">
      <dgm:prSet presAssocID="{09974230-049C-4F43-A321-BDA78014F86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E6D1BD-AF6A-4A85-B39A-6DC1F804F8F8}" srcId="{DE61CAE9-5139-40D8-ADFC-1B54CF4DC788}" destId="{693AA022-2214-45FD-A8A8-1364ACE98846}" srcOrd="0" destOrd="0" parTransId="{27AAD8E1-C61A-40F6-8E2E-8E8021196B6E}" sibTransId="{19416123-D8BD-48A3-9382-309ABFF7AC4B}"/>
    <dgm:cxn modelId="{B3FCA914-A12D-4793-83E6-9A7C87BCFC98}" type="presOf" srcId="{9D8031E4-0EA3-479E-AB8F-41E8F149578A}" destId="{A5FD4F53-4749-404D-B804-E5541B3C6E84}" srcOrd="0" destOrd="0" presId="urn:microsoft.com/office/officeart/2005/8/layout/radial5"/>
    <dgm:cxn modelId="{8B9E3382-A65E-4EA8-B0CF-8386468D583E}" srcId="{DE61CAE9-5139-40D8-ADFC-1B54CF4DC788}" destId="{09974230-049C-4F43-A321-BDA78014F86E}" srcOrd="3" destOrd="0" parTransId="{14A96E09-5FD3-4D5D-B635-5D6C0DB46F24}" sibTransId="{515C4241-7D58-4E59-80E7-42AF06E24EC1}"/>
    <dgm:cxn modelId="{C16D7595-30F4-4DD5-BD0D-47DA6D10D573}" srcId="{DE61CAE9-5139-40D8-ADFC-1B54CF4DC788}" destId="{C8F15E87-3DC6-4F86-A2EE-258BE05D55AE}" srcOrd="2" destOrd="0" parTransId="{46324414-755B-4D7F-989F-7B82AA7DCF39}" sibTransId="{59D4ACA5-9EAA-4A6A-9973-265D40E7BC07}"/>
    <dgm:cxn modelId="{2028BDD6-DBE7-4CED-8FA0-11267748C4FC}" type="presOf" srcId="{27AAD8E1-C61A-40F6-8E2E-8E8021196B6E}" destId="{2429BE0E-6886-434C-8C31-FDB9E5CFF110}" srcOrd="0" destOrd="0" presId="urn:microsoft.com/office/officeart/2005/8/layout/radial5"/>
    <dgm:cxn modelId="{2B104CA5-D392-4412-B7F9-6130ED8CA189}" type="presOf" srcId="{745E3A99-1E57-4F31-B325-DBFEEB926566}" destId="{1BBCDD00-BA78-4F2B-A4DC-D1885769C8F5}" srcOrd="0" destOrd="0" presId="urn:microsoft.com/office/officeart/2005/8/layout/radial5"/>
    <dgm:cxn modelId="{34732E13-5FD4-4BBB-8CA1-44C752586739}" type="presOf" srcId="{09974230-049C-4F43-A321-BDA78014F86E}" destId="{5B8102D0-0DC8-4A43-86E6-64587E4C370C}" srcOrd="0" destOrd="0" presId="urn:microsoft.com/office/officeart/2005/8/layout/radial5"/>
    <dgm:cxn modelId="{5D9DDF4F-5A40-4519-86DD-85783E8E0DCA}" type="presOf" srcId="{14A96E09-5FD3-4D5D-B635-5D6C0DB46F24}" destId="{B606DA99-E3B0-4338-9D07-C9C0C7545996}" srcOrd="1" destOrd="0" presId="urn:microsoft.com/office/officeart/2005/8/layout/radial5"/>
    <dgm:cxn modelId="{D79686D3-60AA-43D3-A962-AB2F0DCD9223}" type="presOf" srcId="{27AAD8E1-C61A-40F6-8E2E-8E8021196B6E}" destId="{4558A540-5C3F-496F-A377-FAFB1F8EAF15}" srcOrd="1" destOrd="0" presId="urn:microsoft.com/office/officeart/2005/8/layout/radial5"/>
    <dgm:cxn modelId="{D416B504-70D4-485D-9171-637FD4710C39}" type="presOf" srcId="{693AA022-2214-45FD-A8A8-1364ACE98846}" destId="{4FBDC5F2-74A3-4B95-825B-4FC101FBEF06}" srcOrd="0" destOrd="0" presId="urn:microsoft.com/office/officeart/2005/8/layout/radial5"/>
    <dgm:cxn modelId="{8486C5AF-8F83-4A2A-8F40-E4A2D7603764}" type="presOf" srcId="{65489781-91E8-475C-963B-5361B5F55DDF}" destId="{B55EBBB9-CAB6-416B-8478-C747B9A7D3EA}" srcOrd="0" destOrd="0" presId="urn:microsoft.com/office/officeart/2005/8/layout/radial5"/>
    <dgm:cxn modelId="{18C035D5-6AEA-4BA4-AB37-FC21D3B5436D}" srcId="{9D8031E4-0EA3-479E-AB8F-41E8F149578A}" destId="{DE61CAE9-5139-40D8-ADFC-1B54CF4DC788}" srcOrd="0" destOrd="0" parTransId="{1AE8E1B0-273C-4149-9ED7-AA61D29CADB3}" sibTransId="{545816BB-BDF1-4E16-8E51-3D4497F4B730}"/>
    <dgm:cxn modelId="{5E065C7E-CD56-4026-AF30-BB14A5A110B0}" type="presOf" srcId="{46324414-755B-4D7F-989F-7B82AA7DCF39}" destId="{375ABB67-7943-40EC-A4D4-FC84C9099180}" srcOrd="1" destOrd="0" presId="urn:microsoft.com/office/officeart/2005/8/layout/radial5"/>
    <dgm:cxn modelId="{93DD8B17-1742-40AF-A213-510F7DD57336}" type="presOf" srcId="{14A96E09-5FD3-4D5D-B635-5D6C0DB46F24}" destId="{7AE20581-3B0D-4072-AB2A-13A61BFFF343}" srcOrd="0" destOrd="0" presId="urn:microsoft.com/office/officeart/2005/8/layout/radial5"/>
    <dgm:cxn modelId="{8174621C-473F-4502-AE8B-2D833A79231D}" srcId="{DE61CAE9-5139-40D8-ADFC-1B54CF4DC788}" destId="{745E3A99-1E57-4F31-B325-DBFEEB926566}" srcOrd="1" destOrd="0" parTransId="{65489781-91E8-475C-963B-5361B5F55DDF}" sibTransId="{E8C7BA9D-1076-45A6-8F3B-519D3AACC6B2}"/>
    <dgm:cxn modelId="{5AFFF888-6D05-47B5-8456-AD6491FF13CB}" type="presOf" srcId="{C8F15E87-3DC6-4F86-A2EE-258BE05D55AE}" destId="{23D97150-16AB-4F6D-B637-4C9D4240A33C}" srcOrd="0" destOrd="0" presId="urn:microsoft.com/office/officeart/2005/8/layout/radial5"/>
    <dgm:cxn modelId="{5D996CF9-2AB9-46AB-BB97-528A5FA74667}" type="presOf" srcId="{65489781-91E8-475C-963B-5361B5F55DDF}" destId="{2BC0DBF5-5DB2-4FDD-94A5-24FBC22A4E0A}" srcOrd="1" destOrd="0" presId="urn:microsoft.com/office/officeart/2005/8/layout/radial5"/>
    <dgm:cxn modelId="{CD6610FF-89A1-40E6-BAA9-90399FCF1EBB}" type="presOf" srcId="{46324414-755B-4D7F-989F-7B82AA7DCF39}" destId="{B0882F00-05F7-4C20-8ECB-52F3A9D7C76C}" srcOrd="0" destOrd="0" presId="urn:microsoft.com/office/officeart/2005/8/layout/radial5"/>
    <dgm:cxn modelId="{C95AA99C-561A-4C0D-A467-B8F8CDC80469}" type="presOf" srcId="{DE61CAE9-5139-40D8-ADFC-1B54CF4DC788}" destId="{D3F07CC1-43CF-4842-BD8C-E0E8ED29CF71}" srcOrd="0" destOrd="0" presId="urn:microsoft.com/office/officeart/2005/8/layout/radial5"/>
    <dgm:cxn modelId="{242AACE7-DC84-49C0-8120-D214F663AD1C}" type="presParOf" srcId="{A5FD4F53-4749-404D-B804-E5541B3C6E84}" destId="{D3F07CC1-43CF-4842-BD8C-E0E8ED29CF71}" srcOrd="0" destOrd="0" presId="urn:microsoft.com/office/officeart/2005/8/layout/radial5"/>
    <dgm:cxn modelId="{A619AAED-8199-467E-9FAB-1960C118680E}" type="presParOf" srcId="{A5FD4F53-4749-404D-B804-E5541B3C6E84}" destId="{2429BE0E-6886-434C-8C31-FDB9E5CFF110}" srcOrd="1" destOrd="0" presId="urn:microsoft.com/office/officeart/2005/8/layout/radial5"/>
    <dgm:cxn modelId="{3E8EE053-6431-4A6A-86A9-3D5AE8D96531}" type="presParOf" srcId="{2429BE0E-6886-434C-8C31-FDB9E5CFF110}" destId="{4558A540-5C3F-496F-A377-FAFB1F8EAF15}" srcOrd="0" destOrd="0" presId="urn:microsoft.com/office/officeart/2005/8/layout/radial5"/>
    <dgm:cxn modelId="{DD99DD5D-E538-483C-895F-1ECAD4E8736B}" type="presParOf" srcId="{A5FD4F53-4749-404D-B804-E5541B3C6E84}" destId="{4FBDC5F2-74A3-4B95-825B-4FC101FBEF06}" srcOrd="2" destOrd="0" presId="urn:microsoft.com/office/officeart/2005/8/layout/radial5"/>
    <dgm:cxn modelId="{8A692031-4231-429F-A6B1-D79E717C0DA4}" type="presParOf" srcId="{A5FD4F53-4749-404D-B804-E5541B3C6E84}" destId="{B55EBBB9-CAB6-416B-8478-C747B9A7D3EA}" srcOrd="3" destOrd="0" presId="urn:microsoft.com/office/officeart/2005/8/layout/radial5"/>
    <dgm:cxn modelId="{04BBF12E-DACB-4AB3-8F3F-C5C1C1AE8B08}" type="presParOf" srcId="{B55EBBB9-CAB6-416B-8478-C747B9A7D3EA}" destId="{2BC0DBF5-5DB2-4FDD-94A5-24FBC22A4E0A}" srcOrd="0" destOrd="0" presId="urn:microsoft.com/office/officeart/2005/8/layout/radial5"/>
    <dgm:cxn modelId="{65D3AD3A-A8DF-42CF-B6E7-66730C5AB07A}" type="presParOf" srcId="{A5FD4F53-4749-404D-B804-E5541B3C6E84}" destId="{1BBCDD00-BA78-4F2B-A4DC-D1885769C8F5}" srcOrd="4" destOrd="0" presId="urn:microsoft.com/office/officeart/2005/8/layout/radial5"/>
    <dgm:cxn modelId="{A95246D3-1923-4AA8-A1DE-EB4DBFCE9B92}" type="presParOf" srcId="{A5FD4F53-4749-404D-B804-E5541B3C6E84}" destId="{B0882F00-05F7-4C20-8ECB-52F3A9D7C76C}" srcOrd="5" destOrd="0" presId="urn:microsoft.com/office/officeart/2005/8/layout/radial5"/>
    <dgm:cxn modelId="{2E39AAED-072F-4D36-AE7E-E0F8D063DD2A}" type="presParOf" srcId="{B0882F00-05F7-4C20-8ECB-52F3A9D7C76C}" destId="{375ABB67-7943-40EC-A4D4-FC84C9099180}" srcOrd="0" destOrd="0" presId="urn:microsoft.com/office/officeart/2005/8/layout/radial5"/>
    <dgm:cxn modelId="{1D590462-4C3C-4F65-A60F-32068813E606}" type="presParOf" srcId="{A5FD4F53-4749-404D-B804-E5541B3C6E84}" destId="{23D97150-16AB-4F6D-B637-4C9D4240A33C}" srcOrd="6" destOrd="0" presId="urn:microsoft.com/office/officeart/2005/8/layout/radial5"/>
    <dgm:cxn modelId="{6BDBF9D4-385E-443F-953D-E6B085A2AA0F}" type="presParOf" srcId="{A5FD4F53-4749-404D-B804-E5541B3C6E84}" destId="{7AE20581-3B0D-4072-AB2A-13A61BFFF343}" srcOrd="7" destOrd="0" presId="urn:microsoft.com/office/officeart/2005/8/layout/radial5"/>
    <dgm:cxn modelId="{96B0288C-CA6B-46B4-906E-F14BB69E803C}" type="presParOf" srcId="{7AE20581-3B0D-4072-AB2A-13A61BFFF343}" destId="{B606DA99-E3B0-4338-9D07-C9C0C7545996}" srcOrd="0" destOrd="0" presId="urn:microsoft.com/office/officeart/2005/8/layout/radial5"/>
    <dgm:cxn modelId="{1470E3D2-E2B8-4E9E-90AF-847FF04DD3F0}" type="presParOf" srcId="{A5FD4F53-4749-404D-B804-E5541B3C6E84}" destId="{5B8102D0-0DC8-4A43-86E6-64587E4C370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F07CC1-43CF-4842-BD8C-E0E8ED29CF71}">
      <dsp:nvSpPr>
        <dsp:cNvPr id="0" name=""/>
        <dsp:cNvSpPr/>
      </dsp:nvSpPr>
      <dsp:spPr>
        <a:xfrm>
          <a:off x="1694856" y="1078103"/>
          <a:ext cx="1233087" cy="1272792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FE-I4</a:t>
          </a:r>
          <a:endParaRPr lang="en-US" sz="2000" b="1" kern="1200" dirty="0"/>
        </a:p>
      </dsp:txBody>
      <dsp:txXfrm>
        <a:off x="1694856" y="1078103"/>
        <a:ext cx="1233087" cy="1272792"/>
      </dsp:txXfrm>
    </dsp:sp>
    <dsp:sp modelId="{2429BE0E-6886-434C-8C31-FDB9E5CFF110}">
      <dsp:nvSpPr>
        <dsp:cNvPr id="0" name=""/>
        <dsp:cNvSpPr/>
      </dsp:nvSpPr>
      <dsp:spPr>
        <a:xfrm rot="5400000">
          <a:off x="2204649" y="839278"/>
          <a:ext cx="213501" cy="30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/>
        </a:p>
      </dsp:txBody>
      <dsp:txXfrm rot="5400000">
        <a:off x="2204649" y="839278"/>
        <a:ext cx="213501" cy="306599"/>
      </dsp:txXfrm>
    </dsp:sp>
    <dsp:sp modelId="{4FBDC5F2-74A3-4B95-825B-4FC101FBEF06}">
      <dsp:nvSpPr>
        <dsp:cNvPr id="0" name=""/>
        <dsp:cNvSpPr/>
      </dsp:nvSpPr>
      <dsp:spPr>
        <a:xfrm>
          <a:off x="1860519" y="0"/>
          <a:ext cx="901762" cy="901762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/>
            <a:t>DETECTOR</a:t>
          </a:r>
          <a:endParaRPr lang="pl-PL" sz="800" b="1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 smtClean="0"/>
            <a:t>(PIX)</a:t>
          </a:r>
          <a:endParaRPr lang="en-US" sz="800" b="1" kern="1200" dirty="0"/>
        </a:p>
      </dsp:txBody>
      <dsp:txXfrm>
        <a:off x="1860519" y="0"/>
        <a:ext cx="901762" cy="901762"/>
      </dsp:txXfrm>
    </dsp:sp>
    <dsp:sp modelId="{B55EBBB9-CAB6-416B-8478-C747B9A7D3EA}">
      <dsp:nvSpPr>
        <dsp:cNvPr id="0" name=""/>
        <dsp:cNvSpPr/>
      </dsp:nvSpPr>
      <dsp:spPr>
        <a:xfrm>
          <a:off x="3003549" y="1561200"/>
          <a:ext cx="182140" cy="30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/>
        </a:p>
      </dsp:txBody>
      <dsp:txXfrm>
        <a:off x="3003549" y="1561200"/>
        <a:ext cx="182140" cy="306599"/>
      </dsp:txXfrm>
    </dsp:sp>
    <dsp:sp modelId="{1BBCDD00-BA78-4F2B-A4DC-D1885769C8F5}">
      <dsp:nvSpPr>
        <dsp:cNvPr id="0" name=""/>
        <dsp:cNvSpPr/>
      </dsp:nvSpPr>
      <dsp:spPr>
        <a:xfrm>
          <a:off x="3271606" y="1263618"/>
          <a:ext cx="901762" cy="901762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OUTPU</a:t>
          </a:r>
          <a:r>
            <a:rPr lang="pl-PL" sz="900" b="1" kern="1200" dirty="0" smtClean="0"/>
            <a:t>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b="1" kern="1200" dirty="0" smtClean="0"/>
            <a:t>(REC</a:t>
          </a:r>
          <a:r>
            <a:rPr lang="en-US" sz="900" b="1" kern="1200" dirty="0" smtClean="0"/>
            <a:t>E</a:t>
          </a:r>
          <a:r>
            <a:rPr lang="pl-PL" sz="900" b="1" kern="1200" dirty="0" smtClean="0"/>
            <a:t>IVE)</a:t>
          </a:r>
          <a:endParaRPr lang="en-US" sz="900" b="1" kern="1200" dirty="0"/>
        </a:p>
      </dsp:txBody>
      <dsp:txXfrm>
        <a:off x="3271606" y="1263618"/>
        <a:ext cx="901762" cy="901762"/>
      </dsp:txXfrm>
    </dsp:sp>
    <dsp:sp modelId="{B0882F00-05F7-4C20-8ECB-52F3A9D7C76C}">
      <dsp:nvSpPr>
        <dsp:cNvPr id="0" name=""/>
        <dsp:cNvSpPr/>
      </dsp:nvSpPr>
      <dsp:spPr>
        <a:xfrm rot="5289174" flipH="1" flipV="1">
          <a:off x="2278346" y="2292733"/>
          <a:ext cx="117552" cy="3056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1" kern="1200"/>
        </a:p>
      </dsp:txBody>
      <dsp:txXfrm rot="5289174" flipH="1" flipV="1">
        <a:off x="2278346" y="2292733"/>
        <a:ext cx="117552" cy="305611"/>
      </dsp:txXfrm>
    </dsp:sp>
    <dsp:sp modelId="{23D97150-16AB-4F6D-B637-4C9D4240A33C}">
      <dsp:nvSpPr>
        <dsp:cNvPr id="0" name=""/>
        <dsp:cNvSpPr/>
      </dsp:nvSpPr>
      <dsp:spPr>
        <a:xfrm>
          <a:off x="1901269" y="2527237"/>
          <a:ext cx="901762" cy="901762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MANUAL</a:t>
          </a:r>
          <a:endParaRPr lang="en-US" sz="900" b="1" kern="1200" dirty="0"/>
        </a:p>
      </dsp:txBody>
      <dsp:txXfrm>
        <a:off x="1901269" y="2527237"/>
        <a:ext cx="901762" cy="901762"/>
      </dsp:txXfrm>
    </dsp:sp>
    <dsp:sp modelId="{7AE20581-3B0D-4072-AB2A-13A61BFFF343}">
      <dsp:nvSpPr>
        <dsp:cNvPr id="0" name=""/>
        <dsp:cNvSpPr/>
      </dsp:nvSpPr>
      <dsp:spPr>
        <a:xfrm rot="10800000">
          <a:off x="1549318" y="1561200"/>
          <a:ext cx="102846" cy="3065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/>
        </a:p>
      </dsp:txBody>
      <dsp:txXfrm rot="10800000">
        <a:off x="1549318" y="1561200"/>
        <a:ext cx="102846" cy="306599"/>
      </dsp:txXfrm>
    </dsp:sp>
    <dsp:sp modelId="{5B8102D0-0DC8-4A43-86E6-64587E4C370C}">
      <dsp:nvSpPr>
        <dsp:cNvPr id="0" name=""/>
        <dsp:cNvSpPr/>
      </dsp:nvSpPr>
      <dsp:spPr>
        <a:xfrm>
          <a:off x="599043" y="1263618"/>
          <a:ext cx="901762" cy="901762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/>
            <a:t>SLOW COMMAND</a:t>
          </a:r>
          <a:endParaRPr lang="pl-PL" sz="800" b="1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 smtClean="0"/>
            <a:t>(CMD)</a:t>
          </a:r>
          <a:endParaRPr lang="en-US" sz="800" b="1" kern="1200" dirty="0"/>
        </a:p>
      </dsp:txBody>
      <dsp:txXfrm>
        <a:off x="599043" y="1263618"/>
        <a:ext cx="901762" cy="9017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176CE-19D2-46B6-8F5D-993AAF261E04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93594-9AB9-43E0-9B71-7987100B1B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375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156F2ABD-ADF0-415D-B19F-C5765A0101FE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316776A6-FF95-4CAB-880E-886FC13F73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5615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76A6-FF95-4CAB-880E-886FC13F731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114300"/>
            <a:ext cx="8229600" cy="990600"/>
          </a:xfrm>
        </p:spPr>
        <p:txBody>
          <a:bodyPr/>
          <a:lstStyle>
            <a:lvl1pPr>
              <a:defRPr b="1" baseline="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24075" y="6356350"/>
            <a:ext cx="4600575" cy="365760"/>
          </a:xfrm>
        </p:spPr>
        <p:txBody>
          <a:bodyPr/>
          <a:lstStyle>
            <a:lvl1pPr>
              <a:defRPr sz="1400">
                <a:solidFill>
                  <a:schemeClr val="tx2">
                    <a:alpha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>
            <a:lvl1pPr>
              <a:buClr>
                <a:srgbClr val="0070C0"/>
              </a:buClr>
              <a:defRPr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24075" y="6356350"/>
            <a:ext cx="4638675" cy="365760"/>
          </a:xfrm>
        </p:spPr>
        <p:txBody>
          <a:bodyPr/>
          <a:lstStyle>
            <a:lvl1pPr>
              <a:defRPr>
                <a:solidFill>
                  <a:schemeClr val="tx2">
                    <a:alpha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6250" y="114300"/>
            <a:ext cx="8229600" cy="990600"/>
          </a:xfrm>
        </p:spPr>
        <p:txBody>
          <a:bodyPr/>
          <a:lstStyle>
            <a:lvl1pPr>
              <a:defRPr b="1" baseline="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Tomasz Hemperek, University of Bonn @ TWEPP 2010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740EF5-40A4-4DBD-8066-5EB31E15D9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r"/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5" descr="Logo_UBo_h24_CMY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8963" y="28575"/>
            <a:ext cx="2195512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hf hdr="0"/>
  <p:txStyles>
    <p:titleStyle>
      <a:lvl1pPr algn="l" rtl="0" eaLnBrk="1" latinLnBrk="0" hangingPunct="1">
        <a:spcBef>
          <a:spcPct val="0"/>
        </a:spcBef>
        <a:buNone/>
        <a:defRPr kumimoji="0" sz="3200" kern="1200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3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6.png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jpeg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5.jpeg"/><Relationship Id="rId4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3886200"/>
            <a:ext cx="7067550" cy="9906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FE-I4 Pixel Readout System-on-Chip for </a:t>
            </a:r>
            <a:r>
              <a:rPr lang="pl-PL" sz="2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ATLAS Experiment Upgrades</a:t>
            </a:r>
            <a:endParaRPr lang="en-US" sz="28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86350"/>
            <a:ext cx="6858000" cy="533400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Corbel" pitchFamily="34" charset="0"/>
              </a:rPr>
              <a:t>Tomasz </a:t>
            </a:r>
            <a:r>
              <a:rPr lang="en-US" sz="1600" dirty="0" err="1" smtClean="0">
                <a:latin typeface="Corbel" pitchFamily="34" charset="0"/>
              </a:rPr>
              <a:t>Hemperek</a:t>
            </a:r>
            <a:r>
              <a:rPr lang="en-US" sz="1600" dirty="0" smtClean="0">
                <a:latin typeface="Corbel" pitchFamily="34" charset="0"/>
              </a:rPr>
              <a:t> on behalf of ATLAS Pixel Collaboration</a:t>
            </a:r>
            <a:endParaRPr lang="en-US" sz="1600" dirty="0">
              <a:latin typeface="Corbel" pitchFamily="34" charset="0"/>
            </a:endParaRPr>
          </a:p>
        </p:txBody>
      </p:sp>
      <p:pic>
        <p:nvPicPr>
          <p:cNvPr id="6" name="Picture 5" descr="silab logo rg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9700" y="1914525"/>
            <a:ext cx="2961290" cy="1066800"/>
          </a:xfrm>
          <a:prstGeom prst="rect">
            <a:avLst/>
          </a:prstGeom>
        </p:spPr>
      </p:pic>
      <p:pic>
        <p:nvPicPr>
          <p:cNvPr id="8" name="Picture 5" descr="Logo_UBo_h24_CMY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8963" y="19050"/>
            <a:ext cx="2195512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25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FE-I4-P1 </a:t>
            </a:r>
            <a:r>
              <a:rPr lang="en-US" smtClean="0"/>
              <a:t>(Prototype)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3" descr="FEI4-P1_COR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0261" y="2653614"/>
            <a:ext cx="2577143" cy="3421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355727"/>
            <a:ext cx="4152900" cy="106646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61x14</a:t>
            </a:r>
            <a:r>
              <a:rPr kumimoji="0" lang="pl-PL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pixel array</a:t>
            </a:r>
            <a:endParaRPr kumimoji="0" lang="pl-PL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Silicon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proven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ct val="76000"/>
              <a:buFont typeface="Wingdings 3"/>
              <a:buChar char=""/>
              <a:tabLst/>
              <a:defRPr/>
            </a:pP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RadHARD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up to 200MRad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86019" name="Group 31"/>
          <p:cNvGrpSpPr>
            <a:grpSpLocks/>
          </p:cNvGrpSpPr>
          <p:nvPr/>
        </p:nvGrpSpPr>
        <p:grpSpPr bwMode="auto">
          <a:xfrm>
            <a:off x="4576767" y="1651531"/>
            <a:ext cx="3747539" cy="2304452"/>
            <a:chOff x="0" y="3312790"/>
            <a:chExt cx="4342133" cy="3210396"/>
          </a:xfrm>
        </p:grpSpPr>
        <p:pic>
          <p:nvPicPr>
            <p:cNvPr id="86020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8202" b="3281"/>
            <a:stretch>
              <a:fillRect/>
            </a:stretch>
          </p:blipFill>
          <p:spPr bwMode="auto">
            <a:xfrm>
              <a:off x="0" y="3312790"/>
              <a:ext cx="4243555" cy="32103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Rectangle 15"/>
            <p:cNvSpPr/>
            <p:nvPr/>
          </p:nvSpPr>
          <p:spPr>
            <a:xfrm>
              <a:off x="2401342" y="5498770"/>
              <a:ext cx="1940791" cy="403642"/>
            </a:xfrm>
            <a:prstGeom prst="rect">
              <a:avLst/>
            </a:prstGeom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(loaded ~400 </a:t>
              </a: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fF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009253" y="4389120"/>
            <a:ext cx="2787211" cy="1793918"/>
            <a:chOff x="4884124" y="4037372"/>
            <a:chExt cx="3172178" cy="2145666"/>
          </a:xfrm>
        </p:grpSpPr>
        <p:pic>
          <p:nvPicPr>
            <p:cNvPr id="86018" name="Picture 6" descr="Maurice_March2009_slide18.pdf"/>
            <p:cNvPicPr>
              <a:picLocks noChangeAspect="1"/>
            </p:cNvPicPr>
            <p:nvPr/>
          </p:nvPicPr>
          <p:blipFill>
            <a:blip r:embed="rId5" cstate="print"/>
            <a:srcRect r="24339"/>
            <a:stretch>
              <a:fillRect/>
            </a:stretch>
          </p:blipFill>
          <p:spPr bwMode="auto">
            <a:xfrm>
              <a:off x="4884124" y="4037372"/>
              <a:ext cx="3172178" cy="21456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6026" name="Picture 7" descr="Maurice_March2009_slide18.pdf"/>
            <p:cNvPicPr>
              <a:picLocks noChangeAspect="1"/>
            </p:cNvPicPr>
            <p:nvPr/>
          </p:nvPicPr>
          <p:blipFill>
            <a:blip r:embed="rId5" cstate="print"/>
            <a:srcRect l="74129" t="34634" b="37299"/>
            <a:stretch>
              <a:fillRect/>
            </a:stretch>
          </p:blipFill>
          <p:spPr bwMode="auto">
            <a:xfrm>
              <a:off x="5405438" y="5243313"/>
              <a:ext cx="1004887" cy="607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5" name="Straight Arrow Connector 14"/>
          <p:cNvCxnSpPr/>
          <p:nvPr/>
        </p:nvCxnSpPr>
        <p:spPr>
          <a:xfrm rot="5400000">
            <a:off x="5707786" y="2184938"/>
            <a:ext cx="693014" cy="57751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105327" y="1910206"/>
            <a:ext cx="1498631" cy="23812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latin typeface="Arial" pitchFamily="34" charset="0"/>
                <a:cs typeface="Arial" pitchFamily="34" charset="0"/>
              </a:rPr>
              <a:t>&lt;ENC&gt; = ~65 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4484314" y="1179950"/>
            <a:ext cx="3430154" cy="719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</a:pPr>
            <a:r>
              <a:rPr kumimoji="0" lang="en-US" sz="2000" b="1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Noise Measurements</a:t>
            </a:r>
            <a:endParaRPr kumimoji="0" lang="en-US" sz="2000" b="1" i="0" u="none" strike="noStrike" kern="1200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4504623" y="3921546"/>
            <a:ext cx="4206239" cy="719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</a:pPr>
            <a:r>
              <a:rPr kumimoji="0" lang="en-US" sz="2000" b="1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Noise Measurements (Irradiation)</a:t>
            </a:r>
            <a:endParaRPr kumimoji="0" lang="en-US" sz="2000" b="1" i="0" u="none" strike="noStrike" kern="1200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Pixel Region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00207496"/>
              </p:ext>
            </p:extLst>
          </p:nvPr>
        </p:nvGraphicFramePr>
        <p:xfrm>
          <a:off x="4558790" y="1776512"/>
          <a:ext cx="4258461" cy="2795490"/>
        </p:xfrm>
        <a:graphic>
          <a:graphicData uri="http://schemas.openxmlformats.org/presentationml/2006/ole">
            <p:oleObj spid="_x0000_s46093" name="Visio" r:id="rId4" imgW="2114364" imgH="1644348" progId="Visio.Drawing.11">
              <p:embed/>
            </p:oleObj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Tomasz Hemperek, University of Bonn @ TWEPP 2010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07946" y="1582058"/>
            <a:ext cx="3686736" cy="2454194"/>
            <a:chOff x="4746118" y="1602034"/>
            <a:chExt cx="3686736" cy="2375647"/>
          </a:xfrm>
        </p:grpSpPr>
        <p:graphicFrame>
          <p:nvGraphicFramePr>
            <p:cNvPr id="18" name="Chart 17"/>
            <p:cNvGraphicFramePr/>
            <p:nvPr>
              <p:extLst>
                <p:ext uri="{D42A27DB-BD31-4B8C-83A1-F6EECF244321}">
                  <p14:modId xmlns:p14="http://schemas.microsoft.com/office/powerpoint/2010/main" xmlns="" val="655624943"/>
                </p:ext>
              </p:extLst>
            </p:nvPr>
          </p:nvGraphicFramePr>
          <p:xfrm>
            <a:off x="4746118" y="1602034"/>
            <a:ext cx="3686736" cy="23756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9" name="TextBox 1"/>
            <p:cNvSpPr txBox="1"/>
            <p:nvPr/>
          </p:nvSpPr>
          <p:spPr>
            <a:xfrm>
              <a:off x="6798828" y="2266978"/>
              <a:ext cx="1259540" cy="313766"/>
            </a:xfrm>
            <a:prstGeom prst="rect">
              <a:avLst/>
            </a:prstGeom>
            <a:ln w="25400">
              <a:solidFill>
                <a:schemeClr val="accent1"/>
              </a:solidFill>
            </a:ln>
          </p:spPr>
          <p:txBody>
            <a:bodyPr wrap="squar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latin typeface="Arial" pitchFamily="34" charset="0"/>
                  <a:cs typeface="Arial" pitchFamily="34" charset="0"/>
                </a:rPr>
                <a:t>Mean: </a:t>
              </a:r>
              <a:r>
                <a:rPr lang="en-US" sz="1600" b="1" dirty="0" smtClean="0">
                  <a:latin typeface="Arial" pitchFamily="34" charset="0"/>
                  <a:cs typeface="Arial" pitchFamily="34" charset="0"/>
                </a:rPr>
                <a:t>1.76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Text Placeholder 7"/>
          <p:cNvSpPr txBox="1">
            <a:spLocks/>
          </p:cNvSpPr>
          <p:nvPr/>
        </p:nvSpPr>
        <p:spPr>
          <a:xfrm>
            <a:off x="478271" y="1201056"/>
            <a:ext cx="3759900" cy="719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</a:pPr>
            <a:r>
              <a:rPr lang="en-US" sz="2400" b="1" dirty="0" smtClean="0">
                <a:solidFill>
                  <a:schemeClr val="accent2"/>
                </a:solidFill>
                <a:latin typeface="Arial" pitchFamily="34" charset="0"/>
              </a:rPr>
              <a:t>C</a:t>
            </a:r>
            <a:r>
              <a:rPr lang="en-US" sz="2400" b="1" noProof="0" dirty="0" smtClean="0">
                <a:solidFill>
                  <a:schemeClr val="accent2"/>
                </a:solidFill>
                <a:latin typeface="Arial" pitchFamily="34" charset="0"/>
              </a:rPr>
              <a:t>luster size projection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xmlns="" val="1758074438"/>
              </p:ext>
            </p:extLst>
          </p:nvPr>
        </p:nvGraphicFramePr>
        <p:xfrm>
          <a:off x="507945" y="3918857"/>
          <a:ext cx="3686736" cy="2352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0" name="TextBox 1"/>
          <p:cNvSpPr txBox="1"/>
          <p:nvPr/>
        </p:nvSpPr>
        <p:spPr>
          <a:xfrm>
            <a:off x="2548861" y="4694516"/>
            <a:ext cx="1259540" cy="313766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Mean: 1.87</a:t>
            </a:r>
          </a:p>
        </p:txBody>
      </p:sp>
      <p:sp>
        <p:nvSpPr>
          <p:cNvPr id="22" name="Content Placeholder 2"/>
          <p:cNvSpPr txBox="1">
            <a:spLocks noGrp="1"/>
          </p:cNvSpPr>
          <p:nvPr>
            <p:ph idx="1"/>
          </p:nvPr>
        </p:nvSpPr>
        <p:spPr>
          <a:xfrm>
            <a:off x="4549322" y="4721677"/>
            <a:ext cx="4350129" cy="143237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4 </a:t>
            </a:r>
            <a:r>
              <a:rPr lang="en-US" sz="1800" dirty="0"/>
              <a:t>a</a:t>
            </a:r>
            <a:r>
              <a:rPr lang="en-US" sz="1800" dirty="0" smtClean="0"/>
              <a:t>nalog pixels are connected to one digital region</a:t>
            </a:r>
          </a:p>
          <a:p>
            <a:r>
              <a:rPr lang="en-US" sz="1800" dirty="0" smtClean="0"/>
              <a:t>Analog pixels can operate and be tested independently from digital part </a:t>
            </a: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4418901" y="1237342"/>
            <a:ext cx="3759900" cy="719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</a:pPr>
            <a:r>
              <a:rPr lang="en-US" sz="2400" b="1" noProof="0" dirty="0" smtClean="0">
                <a:solidFill>
                  <a:schemeClr val="accent2"/>
                </a:solidFill>
                <a:latin typeface="Arial" pitchFamily="34" charset="0"/>
              </a:rPr>
              <a:t>Pixel organization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Region (simplified)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667265" y="4579033"/>
            <a:ext cx="3654669" cy="455793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5" name="Rounded Rectangle 214"/>
          <p:cNvSpPr/>
          <p:nvPr/>
        </p:nvSpPr>
        <p:spPr>
          <a:xfrm>
            <a:off x="630936" y="1819656"/>
            <a:ext cx="4215384" cy="2724912"/>
          </a:xfrm>
          <a:prstGeom prst="roundRect">
            <a:avLst>
              <a:gd name="adj" fmla="val 347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Pentagon 215"/>
          <p:cNvSpPr/>
          <p:nvPr/>
        </p:nvSpPr>
        <p:spPr>
          <a:xfrm>
            <a:off x="246888" y="2423160"/>
            <a:ext cx="395040" cy="167172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6"/>
          </a:lnRef>
          <a:fillRef idx="1001">
            <a:schemeClr val="lt2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Pentagon 216"/>
          <p:cNvSpPr/>
          <p:nvPr/>
        </p:nvSpPr>
        <p:spPr>
          <a:xfrm>
            <a:off x="271272" y="3956304"/>
            <a:ext cx="395040" cy="167172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6"/>
          </a:lnRef>
          <a:fillRef idx="1001">
            <a:schemeClr val="lt2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Pentagon 217"/>
          <p:cNvSpPr/>
          <p:nvPr/>
        </p:nvSpPr>
        <p:spPr>
          <a:xfrm rot="10800000">
            <a:off x="4824984" y="2474976"/>
            <a:ext cx="395040" cy="167172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6"/>
          </a:lnRef>
          <a:fillRef idx="1001">
            <a:schemeClr val="lt2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Pentagon 218"/>
          <p:cNvSpPr/>
          <p:nvPr/>
        </p:nvSpPr>
        <p:spPr>
          <a:xfrm rot="10800000">
            <a:off x="4840224" y="3898392"/>
            <a:ext cx="395040" cy="167172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6"/>
          </a:lnRef>
          <a:fillRef idx="1001">
            <a:schemeClr val="lt2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ounded Rectangle 220"/>
          <p:cNvSpPr/>
          <p:nvPr/>
        </p:nvSpPr>
        <p:spPr>
          <a:xfrm>
            <a:off x="713232" y="1911096"/>
            <a:ext cx="1025421" cy="1078263"/>
          </a:xfrm>
          <a:prstGeom prst="roundRect">
            <a:avLst>
              <a:gd name="adj" fmla="val 8915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ounded Rectangle 221"/>
          <p:cNvSpPr/>
          <p:nvPr/>
        </p:nvSpPr>
        <p:spPr>
          <a:xfrm>
            <a:off x="800085" y="1986324"/>
            <a:ext cx="865724" cy="15881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ounded Rectangle 222"/>
          <p:cNvSpPr/>
          <p:nvPr/>
        </p:nvSpPr>
        <p:spPr>
          <a:xfrm>
            <a:off x="800085" y="2184145"/>
            <a:ext cx="865724" cy="15881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ounded Rectangle 223"/>
          <p:cNvSpPr/>
          <p:nvPr/>
        </p:nvSpPr>
        <p:spPr>
          <a:xfrm>
            <a:off x="1085437" y="2496253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ounded Rectangle 224"/>
          <p:cNvSpPr/>
          <p:nvPr/>
        </p:nvSpPr>
        <p:spPr>
          <a:xfrm>
            <a:off x="1083071" y="2384270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ounded Rectangle 225"/>
          <p:cNvSpPr/>
          <p:nvPr/>
        </p:nvSpPr>
        <p:spPr>
          <a:xfrm>
            <a:off x="1083056" y="2610435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ounded Rectangle 226"/>
          <p:cNvSpPr/>
          <p:nvPr/>
        </p:nvSpPr>
        <p:spPr>
          <a:xfrm>
            <a:off x="1083056" y="2724669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ounded Rectangle 227"/>
          <p:cNvSpPr/>
          <p:nvPr/>
        </p:nvSpPr>
        <p:spPr>
          <a:xfrm>
            <a:off x="1083056" y="2838904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ounded Rectangle 228"/>
          <p:cNvSpPr/>
          <p:nvPr/>
        </p:nvSpPr>
        <p:spPr>
          <a:xfrm rot="5400000">
            <a:off x="2281653" y="3195603"/>
            <a:ext cx="1656075" cy="5683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ounded Rectangle 229"/>
          <p:cNvSpPr/>
          <p:nvPr/>
        </p:nvSpPr>
        <p:spPr>
          <a:xfrm>
            <a:off x="2203704" y="3165729"/>
            <a:ext cx="1067447" cy="2117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ounded Rectangle 230"/>
          <p:cNvSpPr/>
          <p:nvPr/>
        </p:nvSpPr>
        <p:spPr>
          <a:xfrm>
            <a:off x="2203704" y="2886456"/>
            <a:ext cx="1067447" cy="2117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ounded Rectangle 231"/>
          <p:cNvSpPr/>
          <p:nvPr/>
        </p:nvSpPr>
        <p:spPr>
          <a:xfrm>
            <a:off x="2203704" y="3454908"/>
            <a:ext cx="1067447" cy="2117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ounded Rectangle 232"/>
          <p:cNvSpPr/>
          <p:nvPr/>
        </p:nvSpPr>
        <p:spPr>
          <a:xfrm>
            <a:off x="2203704" y="3737610"/>
            <a:ext cx="1067447" cy="2117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ounded Rectangle 233"/>
          <p:cNvSpPr/>
          <p:nvPr/>
        </p:nvSpPr>
        <p:spPr>
          <a:xfrm>
            <a:off x="2203704" y="4020312"/>
            <a:ext cx="1067447" cy="2117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ounded Rectangle 235"/>
          <p:cNvSpPr/>
          <p:nvPr/>
        </p:nvSpPr>
        <p:spPr>
          <a:xfrm>
            <a:off x="691896" y="3352800"/>
            <a:ext cx="1025421" cy="1078263"/>
          </a:xfrm>
          <a:prstGeom prst="roundRect">
            <a:avLst>
              <a:gd name="adj" fmla="val 8915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ounded Rectangle 236"/>
          <p:cNvSpPr/>
          <p:nvPr/>
        </p:nvSpPr>
        <p:spPr>
          <a:xfrm>
            <a:off x="778749" y="3428028"/>
            <a:ext cx="865724" cy="15881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ounded Rectangle 237"/>
          <p:cNvSpPr/>
          <p:nvPr/>
        </p:nvSpPr>
        <p:spPr>
          <a:xfrm>
            <a:off x="778749" y="3625849"/>
            <a:ext cx="865724" cy="15881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ounded Rectangle 238"/>
          <p:cNvSpPr/>
          <p:nvPr/>
        </p:nvSpPr>
        <p:spPr>
          <a:xfrm>
            <a:off x="1058545" y="3941144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ounded Rectangle 239"/>
          <p:cNvSpPr/>
          <p:nvPr/>
        </p:nvSpPr>
        <p:spPr>
          <a:xfrm>
            <a:off x="1061720" y="3826779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ounded Rectangle 240"/>
          <p:cNvSpPr/>
          <p:nvPr/>
        </p:nvSpPr>
        <p:spPr>
          <a:xfrm>
            <a:off x="1061720" y="4052139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ounded Rectangle 241"/>
          <p:cNvSpPr/>
          <p:nvPr/>
        </p:nvSpPr>
        <p:spPr>
          <a:xfrm>
            <a:off x="1061720" y="4166373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ounded Rectangle 242"/>
          <p:cNvSpPr/>
          <p:nvPr/>
        </p:nvSpPr>
        <p:spPr>
          <a:xfrm>
            <a:off x="1061720" y="4280608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ounded Rectangle 244"/>
          <p:cNvSpPr/>
          <p:nvPr/>
        </p:nvSpPr>
        <p:spPr>
          <a:xfrm>
            <a:off x="3727704" y="1944624"/>
            <a:ext cx="1025421" cy="1078263"/>
          </a:xfrm>
          <a:prstGeom prst="roundRect">
            <a:avLst>
              <a:gd name="adj" fmla="val 8915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ounded Rectangle 245"/>
          <p:cNvSpPr/>
          <p:nvPr/>
        </p:nvSpPr>
        <p:spPr>
          <a:xfrm>
            <a:off x="3814557" y="2019852"/>
            <a:ext cx="865724" cy="15881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ounded Rectangle 246"/>
          <p:cNvSpPr/>
          <p:nvPr/>
        </p:nvSpPr>
        <p:spPr>
          <a:xfrm>
            <a:off x="3814557" y="2217673"/>
            <a:ext cx="865724" cy="15881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ounded Rectangle 247"/>
          <p:cNvSpPr/>
          <p:nvPr/>
        </p:nvSpPr>
        <p:spPr>
          <a:xfrm>
            <a:off x="4094353" y="2529793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ounded Rectangle 248"/>
          <p:cNvSpPr/>
          <p:nvPr/>
        </p:nvSpPr>
        <p:spPr>
          <a:xfrm>
            <a:off x="4091178" y="2412253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Rounded Rectangle 249"/>
          <p:cNvSpPr/>
          <p:nvPr/>
        </p:nvSpPr>
        <p:spPr>
          <a:xfrm>
            <a:off x="4097528" y="2643963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ounded Rectangle 250"/>
          <p:cNvSpPr/>
          <p:nvPr/>
        </p:nvSpPr>
        <p:spPr>
          <a:xfrm>
            <a:off x="4097528" y="2758197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ounded Rectangle 251"/>
          <p:cNvSpPr/>
          <p:nvPr/>
        </p:nvSpPr>
        <p:spPr>
          <a:xfrm>
            <a:off x="4097528" y="2872432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ounded Rectangle 253"/>
          <p:cNvSpPr/>
          <p:nvPr/>
        </p:nvSpPr>
        <p:spPr>
          <a:xfrm>
            <a:off x="3749040" y="3319272"/>
            <a:ext cx="1025421" cy="1078263"/>
          </a:xfrm>
          <a:prstGeom prst="roundRect">
            <a:avLst>
              <a:gd name="adj" fmla="val 8915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55" name="Rounded Rectangle 254"/>
          <p:cNvSpPr/>
          <p:nvPr/>
        </p:nvSpPr>
        <p:spPr>
          <a:xfrm>
            <a:off x="3835893" y="3394500"/>
            <a:ext cx="865724" cy="15881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56" name="Rounded Rectangle 255"/>
          <p:cNvSpPr/>
          <p:nvPr/>
        </p:nvSpPr>
        <p:spPr>
          <a:xfrm>
            <a:off x="3835893" y="3592321"/>
            <a:ext cx="865724" cy="15881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57" name="Rounded Rectangle 256"/>
          <p:cNvSpPr/>
          <p:nvPr/>
        </p:nvSpPr>
        <p:spPr>
          <a:xfrm>
            <a:off x="4118864" y="3904441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58" name="Rounded Rectangle 257"/>
          <p:cNvSpPr/>
          <p:nvPr/>
        </p:nvSpPr>
        <p:spPr>
          <a:xfrm>
            <a:off x="4118864" y="3790076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59" name="Rounded Rectangle 258"/>
          <p:cNvSpPr/>
          <p:nvPr/>
        </p:nvSpPr>
        <p:spPr>
          <a:xfrm>
            <a:off x="4118864" y="4018611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60" name="Rounded Rectangle 259"/>
          <p:cNvSpPr/>
          <p:nvPr/>
        </p:nvSpPr>
        <p:spPr>
          <a:xfrm>
            <a:off x="4118864" y="4132845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61" name="Rounded Rectangle 260"/>
          <p:cNvSpPr/>
          <p:nvPr/>
        </p:nvSpPr>
        <p:spPr>
          <a:xfrm>
            <a:off x="4118864" y="4247080"/>
            <a:ext cx="582753" cy="891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62" name="Rounded Rectangle 261"/>
          <p:cNvSpPr/>
          <p:nvPr/>
        </p:nvSpPr>
        <p:spPr>
          <a:xfrm>
            <a:off x="646176" y="4870704"/>
            <a:ext cx="914400" cy="18288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ounded Rectangle 262"/>
          <p:cNvSpPr/>
          <p:nvPr/>
        </p:nvSpPr>
        <p:spPr>
          <a:xfrm>
            <a:off x="646176" y="5083302"/>
            <a:ext cx="914400" cy="1828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64" name="Rounded Rectangle 263"/>
          <p:cNvSpPr/>
          <p:nvPr/>
        </p:nvSpPr>
        <p:spPr>
          <a:xfrm>
            <a:off x="646176" y="5295900"/>
            <a:ext cx="914400" cy="1828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ounded Rectangle 264"/>
          <p:cNvSpPr/>
          <p:nvPr/>
        </p:nvSpPr>
        <p:spPr>
          <a:xfrm>
            <a:off x="646176" y="5508498"/>
            <a:ext cx="914400" cy="1828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Down Arrow 265"/>
          <p:cNvSpPr/>
          <p:nvPr/>
        </p:nvSpPr>
        <p:spPr>
          <a:xfrm>
            <a:off x="2752344" y="4407408"/>
            <a:ext cx="448056" cy="2468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TextBox 266"/>
          <p:cNvSpPr txBox="1"/>
          <p:nvPr/>
        </p:nvSpPr>
        <p:spPr>
          <a:xfrm>
            <a:off x="1514856" y="4809744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Hit Processing</a:t>
            </a:r>
            <a:endParaRPr lang="en-US" sz="1400" dirty="0"/>
          </a:p>
        </p:txBody>
      </p:sp>
      <p:sp>
        <p:nvSpPr>
          <p:cNvPr id="268" name="TextBox 267"/>
          <p:cNvSpPr txBox="1"/>
          <p:nvPr/>
        </p:nvSpPr>
        <p:spPr>
          <a:xfrm>
            <a:off x="1514856" y="5025136"/>
            <a:ext cx="127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</a:t>
            </a:r>
            <a:r>
              <a:rPr lang="en-US" sz="1400" dirty="0" err="1" smtClean="0"/>
              <a:t>ToT</a:t>
            </a:r>
            <a:r>
              <a:rPr lang="en-US" sz="1400" dirty="0" smtClean="0"/>
              <a:t> Counter</a:t>
            </a:r>
            <a:endParaRPr lang="en-US" sz="1400" dirty="0"/>
          </a:p>
        </p:txBody>
      </p:sp>
      <p:sp>
        <p:nvSpPr>
          <p:cNvPr id="269" name="TextBox 268"/>
          <p:cNvSpPr txBox="1"/>
          <p:nvPr/>
        </p:nvSpPr>
        <p:spPr>
          <a:xfrm>
            <a:off x="1514856" y="5240528"/>
            <a:ext cx="1280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</a:t>
            </a:r>
            <a:r>
              <a:rPr lang="en-US" sz="1400" dirty="0" err="1" smtClean="0"/>
              <a:t>ToT</a:t>
            </a:r>
            <a:r>
              <a:rPr lang="en-US" sz="1400" dirty="0" smtClean="0"/>
              <a:t> Memory</a:t>
            </a:r>
            <a:endParaRPr lang="en-US" sz="1400" dirty="0"/>
          </a:p>
        </p:txBody>
      </p:sp>
      <p:sp>
        <p:nvSpPr>
          <p:cNvPr id="270" name="TextBox 269"/>
          <p:cNvSpPr txBox="1"/>
          <p:nvPr/>
        </p:nvSpPr>
        <p:spPr>
          <a:xfrm>
            <a:off x="1514856" y="5455920"/>
            <a:ext cx="1606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Latency Counter</a:t>
            </a:r>
            <a:endParaRPr lang="en-US" sz="1400" dirty="0"/>
          </a:p>
        </p:txBody>
      </p:sp>
      <p:sp>
        <p:nvSpPr>
          <p:cNvPr id="271" name="Rounded Rectangle 270"/>
          <p:cNvSpPr/>
          <p:nvPr/>
        </p:nvSpPr>
        <p:spPr>
          <a:xfrm>
            <a:off x="646176" y="5711952"/>
            <a:ext cx="914400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2" name="TextBox 271"/>
          <p:cNvSpPr txBox="1"/>
          <p:nvPr/>
        </p:nvSpPr>
        <p:spPr>
          <a:xfrm>
            <a:off x="1511808" y="5681472"/>
            <a:ext cx="1814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Triggering/Readout</a:t>
            </a:r>
            <a:endParaRPr lang="en-US" sz="1400" dirty="0"/>
          </a:p>
        </p:txBody>
      </p:sp>
      <p:sp>
        <p:nvSpPr>
          <p:cNvPr id="273" name="Rectangle 272"/>
          <p:cNvSpPr/>
          <p:nvPr/>
        </p:nvSpPr>
        <p:spPr>
          <a:xfrm>
            <a:off x="5417846" y="1223302"/>
            <a:ext cx="182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Receiving hit</a:t>
            </a:r>
          </a:p>
        </p:txBody>
      </p:sp>
      <p:sp>
        <p:nvSpPr>
          <p:cNvPr id="274" name="Rectangle 273"/>
          <p:cNvSpPr/>
          <p:nvPr/>
        </p:nvSpPr>
        <p:spPr>
          <a:xfrm>
            <a:off x="5417846" y="2048350"/>
            <a:ext cx="3278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Start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counter</a:t>
            </a:r>
          </a:p>
        </p:txBody>
      </p:sp>
      <p:sp>
        <p:nvSpPr>
          <p:cNvPr id="275" name="Rectangle 274"/>
          <p:cNvSpPr/>
          <p:nvPr/>
        </p:nvSpPr>
        <p:spPr>
          <a:xfrm>
            <a:off x="5417846" y="2460874"/>
            <a:ext cx="3362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Assign first free memory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latency counter</a:t>
            </a:r>
          </a:p>
        </p:txBody>
      </p:sp>
      <p:sp>
        <p:nvSpPr>
          <p:cNvPr id="276" name="Rectangle 275"/>
          <p:cNvSpPr/>
          <p:nvPr/>
        </p:nvSpPr>
        <p:spPr>
          <a:xfrm>
            <a:off x="5417846" y="3150397"/>
            <a:ext cx="2744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Generate trailing </a:t>
            </a:r>
            <a:r>
              <a:rPr lang="en-US" dirty="0">
                <a:latin typeface="Arial" pitchFamily="34" charset="0"/>
                <a:cs typeface="Arial" pitchFamily="34" charset="0"/>
              </a:rPr>
              <a:t>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dge</a:t>
            </a:r>
          </a:p>
        </p:txBody>
      </p:sp>
      <p:sp>
        <p:nvSpPr>
          <p:cNvPr id="277" name="Rectangle 276"/>
          <p:cNvSpPr/>
          <p:nvPr/>
        </p:nvSpPr>
        <p:spPr>
          <a:xfrm>
            <a:off x="5417846" y="3562921"/>
            <a:ext cx="2090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Store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value</a:t>
            </a:r>
          </a:p>
        </p:txBody>
      </p:sp>
      <p:sp>
        <p:nvSpPr>
          <p:cNvPr id="279" name="Rectangle 278"/>
          <p:cNvSpPr/>
          <p:nvPr/>
        </p:nvSpPr>
        <p:spPr>
          <a:xfrm>
            <a:off x="5417846" y="3975445"/>
            <a:ext cx="3532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Check for trigger when latency counter finished</a:t>
            </a:r>
          </a:p>
        </p:txBody>
      </p:sp>
      <p:sp>
        <p:nvSpPr>
          <p:cNvPr id="280" name="Rectangle 279"/>
          <p:cNvSpPr/>
          <p:nvPr/>
        </p:nvSpPr>
        <p:spPr>
          <a:xfrm>
            <a:off x="5417846" y="4664968"/>
            <a:ext cx="3380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Indicate ready to read status (release token)</a:t>
            </a:r>
          </a:p>
        </p:txBody>
      </p:sp>
      <p:sp>
        <p:nvSpPr>
          <p:cNvPr id="281" name="Rectangle 280"/>
          <p:cNvSpPr/>
          <p:nvPr/>
        </p:nvSpPr>
        <p:spPr>
          <a:xfrm>
            <a:off x="5417846" y="5767016"/>
            <a:ext cx="3257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Release memory after read</a:t>
            </a:r>
          </a:p>
        </p:txBody>
      </p:sp>
      <p:sp>
        <p:nvSpPr>
          <p:cNvPr id="282" name="Rectangle 281"/>
          <p:cNvSpPr/>
          <p:nvPr/>
        </p:nvSpPr>
        <p:spPr>
          <a:xfrm>
            <a:off x="5417846" y="5354491"/>
            <a:ext cx="1910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Read memory</a:t>
            </a:r>
          </a:p>
        </p:txBody>
      </p:sp>
      <p:sp>
        <p:nvSpPr>
          <p:cNvPr id="285" name="Rectangle 284"/>
          <p:cNvSpPr/>
          <p:nvPr/>
        </p:nvSpPr>
        <p:spPr>
          <a:xfrm>
            <a:off x="5417846" y="1635826"/>
            <a:ext cx="2808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Generate leading </a:t>
            </a:r>
            <a:r>
              <a:rPr lang="en-US" dirty="0">
                <a:latin typeface="Arial" pitchFamily="34" charset="0"/>
                <a:cs typeface="Arial" pitchFamily="34" charset="0"/>
              </a:rPr>
              <a:t>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dge</a:t>
            </a:r>
          </a:p>
        </p:txBody>
      </p:sp>
      <p:sp>
        <p:nvSpPr>
          <p:cNvPr id="286" name="Footer Placeholder 28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  <p:sp>
        <p:nvSpPr>
          <p:cNvPr id="75" name="Freeform 74"/>
          <p:cNvSpPr/>
          <p:nvPr/>
        </p:nvSpPr>
        <p:spPr>
          <a:xfrm>
            <a:off x="221381" y="2098307"/>
            <a:ext cx="327259" cy="263088"/>
          </a:xfrm>
          <a:custGeom>
            <a:avLst/>
            <a:gdLst>
              <a:gd name="connsiteX0" fmla="*/ 0 w 712269"/>
              <a:gd name="connsiteY0" fmla="*/ 462012 h 478055"/>
              <a:gd name="connsiteX1" fmla="*/ 365760 w 712269"/>
              <a:gd name="connsiteY1" fmla="*/ 9625 h 478055"/>
              <a:gd name="connsiteX2" fmla="*/ 529389 w 712269"/>
              <a:gd name="connsiteY2" fmla="*/ 404261 h 478055"/>
              <a:gd name="connsiteX3" fmla="*/ 712269 w 712269"/>
              <a:gd name="connsiteY3" fmla="*/ 452387 h 478055"/>
              <a:gd name="connsiteX0" fmla="*/ 0 w 805463"/>
              <a:gd name="connsiteY0" fmla="*/ 483059 h 483059"/>
              <a:gd name="connsiteX1" fmla="*/ 458954 w 805463"/>
              <a:gd name="connsiteY1" fmla="*/ 12632 h 483059"/>
              <a:gd name="connsiteX2" fmla="*/ 622583 w 805463"/>
              <a:gd name="connsiteY2" fmla="*/ 407268 h 483059"/>
              <a:gd name="connsiteX3" fmla="*/ 805463 w 805463"/>
              <a:gd name="connsiteY3" fmla="*/ 455394 h 483059"/>
              <a:gd name="connsiteX0" fmla="*/ 0 w 805463"/>
              <a:gd name="connsiteY0" fmla="*/ 483059 h 483059"/>
              <a:gd name="connsiteX1" fmla="*/ 458954 w 805463"/>
              <a:gd name="connsiteY1" fmla="*/ 12632 h 483059"/>
              <a:gd name="connsiteX2" fmla="*/ 622583 w 805463"/>
              <a:gd name="connsiteY2" fmla="*/ 407268 h 483059"/>
              <a:gd name="connsiteX3" fmla="*/ 805463 w 805463"/>
              <a:gd name="connsiteY3" fmla="*/ 455394 h 483059"/>
              <a:gd name="connsiteX0" fmla="*/ 0 w 725582"/>
              <a:gd name="connsiteY0" fmla="*/ 483059 h 483059"/>
              <a:gd name="connsiteX1" fmla="*/ 458954 w 725582"/>
              <a:gd name="connsiteY1" fmla="*/ 12632 h 483059"/>
              <a:gd name="connsiteX2" fmla="*/ 622583 w 725582"/>
              <a:gd name="connsiteY2" fmla="*/ 407268 h 483059"/>
              <a:gd name="connsiteX3" fmla="*/ 725582 w 725582"/>
              <a:gd name="connsiteY3" fmla="*/ 428335 h 483059"/>
              <a:gd name="connsiteX0" fmla="*/ 0 w 725582"/>
              <a:gd name="connsiteY0" fmla="*/ 476713 h 476713"/>
              <a:gd name="connsiteX1" fmla="*/ 126478 w 725582"/>
              <a:gd name="connsiteY1" fmla="*/ 438636 h 476713"/>
              <a:gd name="connsiteX2" fmla="*/ 458954 w 725582"/>
              <a:gd name="connsiteY2" fmla="*/ 6286 h 476713"/>
              <a:gd name="connsiteX3" fmla="*/ 622583 w 725582"/>
              <a:gd name="connsiteY3" fmla="*/ 400922 h 476713"/>
              <a:gd name="connsiteX4" fmla="*/ 725582 w 725582"/>
              <a:gd name="connsiteY4" fmla="*/ 421989 h 476713"/>
              <a:gd name="connsiteX0" fmla="*/ 0 w 725582"/>
              <a:gd name="connsiteY0" fmla="*/ 476713 h 476713"/>
              <a:gd name="connsiteX1" fmla="*/ 126478 w 725582"/>
              <a:gd name="connsiteY1" fmla="*/ 438636 h 476713"/>
              <a:gd name="connsiteX2" fmla="*/ 458954 w 725582"/>
              <a:gd name="connsiteY2" fmla="*/ 6286 h 476713"/>
              <a:gd name="connsiteX3" fmla="*/ 622583 w 725582"/>
              <a:gd name="connsiteY3" fmla="*/ 400922 h 476713"/>
              <a:gd name="connsiteX4" fmla="*/ 725582 w 725582"/>
              <a:gd name="connsiteY4" fmla="*/ 421989 h 476713"/>
              <a:gd name="connsiteX0" fmla="*/ 0 w 665671"/>
              <a:gd name="connsiteY0" fmla="*/ 440633 h 470206"/>
              <a:gd name="connsiteX1" fmla="*/ 66567 w 665671"/>
              <a:gd name="connsiteY1" fmla="*/ 438636 h 470206"/>
              <a:gd name="connsiteX2" fmla="*/ 399043 w 665671"/>
              <a:gd name="connsiteY2" fmla="*/ 6286 h 470206"/>
              <a:gd name="connsiteX3" fmla="*/ 562672 w 665671"/>
              <a:gd name="connsiteY3" fmla="*/ 400922 h 470206"/>
              <a:gd name="connsiteX4" fmla="*/ 665671 w 665671"/>
              <a:gd name="connsiteY4" fmla="*/ 421989 h 470206"/>
              <a:gd name="connsiteX0" fmla="*/ 0 w 665671"/>
              <a:gd name="connsiteY0" fmla="*/ 440633 h 470206"/>
              <a:gd name="connsiteX1" fmla="*/ 119820 w 665671"/>
              <a:gd name="connsiteY1" fmla="*/ 438636 h 470206"/>
              <a:gd name="connsiteX2" fmla="*/ 399043 w 665671"/>
              <a:gd name="connsiteY2" fmla="*/ 6286 h 470206"/>
              <a:gd name="connsiteX3" fmla="*/ 562672 w 665671"/>
              <a:gd name="connsiteY3" fmla="*/ 400922 h 470206"/>
              <a:gd name="connsiteX4" fmla="*/ 665671 w 665671"/>
              <a:gd name="connsiteY4" fmla="*/ 421989 h 470206"/>
              <a:gd name="connsiteX0" fmla="*/ 0 w 738895"/>
              <a:gd name="connsiteY0" fmla="*/ 440633 h 468702"/>
              <a:gd name="connsiteX1" fmla="*/ 119820 w 738895"/>
              <a:gd name="connsiteY1" fmla="*/ 438636 h 468702"/>
              <a:gd name="connsiteX2" fmla="*/ 399043 w 738895"/>
              <a:gd name="connsiteY2" fmla="*/ 6286 h 468702"/>
              <a:gd name="connsiteX3" fmla="*/ 562672 w 738895"/>
              <a:gd name="connsiteY3" fmla="*/ 400922 h 468702"/>
              <a:gd name="connsiteX4" fmla="*/ 738895 w 738895"/>
              <a:gd name="connsiteY4" fmla="*/ 412969 h 468702"/>
              <a:gd name="connsiteX0" fmla="*/ 0 w 738895"/>
              <a:gd name="connsiteY0" fmla="*/ 440633 h 468702"/>
              <a:gd name="connsiteX1" fmla="*/ 119820 w 738895"/>
              <a:gd name="connsiteY1" fmla="*/ 438636 h 468702"/>
              <a:gd name="connsiteX2" fmla="*/ 399043 w 738895"/>
              <a:gd name="connsiteY2" fmla="*/ 6286 h 468702"/>
              <a:gd name="connsiteX3" fmla="*/ 562672 w 738895"/>
              <a:gd name="connsiteY3" fmla="*/ 400922 h 468702"/>
              <a:gd name="connsiteX4" fmla="*/ 738895 w 738895"/>
              <a:gd name="connsiteY4" fmla="*/ 412969 h 468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8895" h="468702">
                <a:moveTo>
                  <a:pt x="0" y="440633"/>
                </a:moveTo>
                <a:lnTo>
                  <a:pt x="119820" y="438636"/>
                </a:lnTo>
                <a:cubicBezTo>
                  <a:pt x="256222" y="405332"/>
                  <a:pt x="325234" y="12572"/>
                  <a:pt x="399043" y="6286"/>
                </a:cubicBezTo>
                <a:cubicBezTo>
                  <a:pt x="472852" y="0"/>
                  <a:pt x="506030" y="333142"/>
                  <a:pt x="562672" y="400922"/>
                </a:cubicBezTo>
                <a:cubicBezTo>
                  <a:pt x="619314" y="468702"/>
                  <a:pt x="569824" y="407764"/>
                  <a:pt x="738895" y="412969"/>
                </a:cubicBezTo>
              </a:path>
            </a:pathLst>
          </a:cu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0" dur="indefinite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6" dur="indefinite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5" dur="indefinite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8" dur="indefinite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1" dur="indefinite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4" dur="indefinite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7" dur="indefinite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0" dur="indefinite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3" dur="indefinite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6" dur="indefinite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9" dur="indefinite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2" dur="indefinite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5" dur="indefinite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8" dur="indefinite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1" dur="indefinite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4" dur="indefinite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7" dur="indefinite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0" dur="indefinite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3" dur="indefinite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5" dur="indefinite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6" dur="indefinite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mph" presetSubtype="0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9" dur="indefinite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1" dur="indefinite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2" dur="indefinite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5" dur="indefinite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7" dur="indefinite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8" dur="indefinite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9" dur="indefinite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1" dur="indefinite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2" dur="indefinite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4" dur="indefinite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5" dur="indefinite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7" dur="indefinite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8" dur="indefinite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0" dur="indefinite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1" dur="indefinite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3" dur="indefinite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4" dur="indefinite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7" dur="indefinite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58" dur="indefinite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1" dur="indefinite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72" dur="indefinite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82" dur="indefinite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4" dur="indefinite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85" dur="indefinite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7" dur="indefinite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88" dur="indefinite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0" dur="indefinite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91" dur="indefinite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3" dur="indefinite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94" dur="indefinite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11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13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35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31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9" dur="indefinite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0" dur="indefinite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2" dur="indefinite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3" dur="indefinite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9" presetClass="emph" presetSubtype="0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5" dur="indefinite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6" dur="indefinite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48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6" dur="indefinite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57" dur="indefinite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60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35" presetClass="emph" presetSubtype="0" repeatCount="indefinite" fill="hold" grpId="3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6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35" presetClass="emph" presetSubtype="0" repeatCount="indefinite" fill="hold" grpId="4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70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8" dur="indefinite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79" dur="indefinite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82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35" presetClass="emph" presetSubtype="0" repeatCount="indefinite" fill="hold" grpId="5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9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35" presetClass="emph" presetSubtype="0" repeatCount="indefinite" fill="hold" grpId="8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95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35" presetClass="emph" presetSubtype="0" repeatCount="indefinite" fill="hold" grpId="8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97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35" presetClass="emph" presetSubtype="0" repeatCount="indefinite" fill="hold" grpId="1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99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35" presetClass="emph" presetSubtype="0" repeatCount="indefinite" fill="hold" grpId="8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01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9" presetClass="emph" presetSubtype="0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5" dur="indefinite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06" dur="indefinite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9" presetClass="emph" presetSubtype="0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8" dur="indefinite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09" dur="indefinite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9" presetClass="emph" presetSubtype="0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1" dur="indefinite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12" dur="indefinite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4" dur="indefinite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15" dur="indefinite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7" dur="indefinite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18" dur="indefinite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0" dur="indefinite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21" dur="indefinite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3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24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6" dur="indefinite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27" dur="indefinite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9" dur="indefinite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0" dur="indefinite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2" dur="indefinite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3" dur="indefinite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5" dur="indefinite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6" dur="indefinite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8" dur="indefinite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9" dur="indefinite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1" dur="indefinite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42" dur="indefinite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4" dur="indefinite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45" dur="indefinite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7" dur="indefinite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48" dur="indefinite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0" dur="indefinite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51" dur="indefinite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3" dur="indefinite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54" dur="indefinite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6" dur="indefinite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57" dur="indefinite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9" presetClass="emph" presetSubtype="0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9" dur="indefinite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60" dur="indefinite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9" presetClass="emph" presetSubtype="0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2" dur="indefinite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63" dur="indefinite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5" dur="indefinite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66" dur="indefinite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8" dur="indefinite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69" dur="indefinite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1" dur="indefinite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72" dur="indefinite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4" dur="indefinite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75" dur="indefinite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7" dur="indefinite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78" dur="indefinite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0" dur="indefinite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81" dur="indefinite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3" dur="indefinite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84" dur="indefinite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6" dur="indefinite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87" dur="indefinite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9" dur="indefinite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90" dur="indefinite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2" dur="indefinite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93" dur="indefinite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5" dur="indefinite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96" dur="indefinite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8" dur="indefinite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99" dur="indefinite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1" dur="indefinite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02" dur="indefinite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4" dur="indefinite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05" dur="indefinite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7" dur="indefinite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08" dur="indefinite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0" dur="indefinite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11" dur="indefinite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3" dur="indefinite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14" dur="indefinite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6" dur="indefinite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17" dur="indefinite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9" dur="indefinite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20" dur="indefinite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1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nimBg="1"/>
      <p:bldP spid="216" grpId="1" animBg="1"/>
      <p:bldP spid="216" grpId="2" animBg="1"/>
      <p:bldP spid="216" grpId="3" animBg="1"/>
      <p:bldP spid="216" grpId="4" animBg="1"/>
      <p:bldP spid="216" grpId="5" animBg="1"/>
      <p:bldP spid="217" grpId="0" animBg="1"/>
      <p:bldP spid="217" grpId="1" animBg="1"/>
      <p:bldP spid="218" grpId="0" animBg="1"/>
      <p:bldP spid="218" grpId="1" animBg="1"/>
      <p:bldP spid="219" grpId="0" animBg="1"/>
      <p:bldP spid="219" grpId="1" animBg="1"/>
      <p:bldP spid="222" grpId="1" animBg="1"/>
      <p:bldP spid="222" grpId="4" animBg="1"/>
      <p:bldP spid="222" grpId="5" animBg="1"/>
      <p:bldP spid="222" grpId="7" animBg="1"/>
      <p:bldP spid="222" grpId="8" animBg="1"/>
      <p:bldP spid="223" grpId="1" animBg="1"/>
      <p:bldP spid="223" grpId="2" animBg="1"/>
      <p:bldP spid="223" grpId="3" animBg="1"/>
      <p:bldP spid="223" grpId="4" animBg="1"/>
      <p:bldP spid="223" grpId="7" animBg="1"/>
      <p:bldP spid="223" grpId="8" animBg="1"/>
      <p:bldP spid="224" grpId="1" animBg="1"/>
      <p:bldP spid="224" grpId="2" animBg="1"/>
      <p:bldP spid="224" grpId="4" animBg="1"/>
      <p:bldP spid="224" grpId="5" animBg="1"/>
      <p:bldP spid="224" grpId="7" animBg="1"/>
      <p:bldP spid="224" grpId="8" animBg="1"/>
      <p:bldP spid="224" grpId="9" animBg="1"/>
      <p:bldP spid="224" grpId="10" animBg="1"/>
      <p:bldP spid="224" grpId="11" animBg="1"/>
      <p:bldP spid="225" grpId="0" animBg="1"/>
      <p:bldP spid="225" grpId="1" animBg="1"/>
      <p:bldP spid="226" grpId="0" animBg="1"/>
      <p:bldP spid="226" grpId="1" animBg="1"/>
      <p:bldP spid="227" grpId="0" animBg="1"/>
      <p:bldP spid="227" grpId="1" animBg="1"/>
      <p:bldP spid="228" grpId="0" animBg="1"/>
      <p:bldP spid="228" grpId="1" animBg="1"/>
      <p:bldP spid="229" grpId="1" animBg="1"/>
      <p:bldP spid="229" grpId="2" animBg="1"/>
      <p:bldP spid="229" grpId="3" animBg="1"/>
      <p:bldP spid="229" grpId="4" animBg="1"/>
      <p:bldP spid="229" grpId="5" animBg="1"/>
      <p:bldP spid="230" grpId="1" animBg="1"/>
      <p:bldP spid="230" grpId="2" animBg="1"/>
      <p:bldP spid="230" grpId="3" animBg="1"/>
      <p:bldP spid="230" grpId="4" animBg="1"/>
      <p:bldP spid="230" grpId="5" animBg="1"/>
      <p:bldP spid="230" grpId="7" animBg="1"/>
      <p:bldP spid="230" grpId="8" animBg="1"/>
      <p:bldP spid="230" grpId="9" animBg="1"/>
      <p:bldP spid="230" grpId="10" animBg="1"/>
      <p:bldP spid="230" grpId="11" animBg="1"/>
      <p:bldP spid="230" grpId="12" animBg="1"/>
      <p:bldP spid="231" grpId="1" animBg="1"/>
      <p:bldP spid="231" grpId="2" animBg="1"/>
      <p:bldP spid="232" grpId="0" animBg="1"/>
      <p:bldP spid="232" grpId="1" animBg="1"/>
      <p:bldP spid="233" grpId="0" animBg="1"/>
      <p:bldP spid="233" grpId="1" animBg="1"/>
      <p:bldP spid="234" grpId="0" animBg="1"/>
      <p:bldP spid="234" grpId="1" animBg="1"/>
      <p:bldP spid="237" grpId="0" animBg="1"/>
      <p:bldP spid="237" grpId="1" animBg="1"/>
      <p:bldP spid="238" grpId="0" animBg="1"/>
      <p:bldP spid="238" grpId="1" animBg="1"/>
      <p:bldP spid="239" grpId="1" animBg="1"/>
      <p:bldP spid="239" grpId="2" animBg="1"/>
      <p:bldP spid="239" grpId="3" animBg="1"/>
      <p:bldP spid="239" grpId="4" animBg="1"/>
      <p:bldP spid="239" grpId="5" animBg="1"/>
      <p:bldP spid="239" grpId="6" animBg="1"/>
      <p:bldP spid="239" grpId="7" animBg="1"/>
      <p:bldP spid="239" grpId="8" animBg="1"/>
      <p:bldP spid="239" grpId="9" animBg="1"/>
      <p:bldP spid="240" grpId="1" animBg="1"/>
      <p:bldP spid="240" grpId="2" animBg="1"/>
      <p:bldP spid="241" grpId="0" animBg="1"/>
      <p:bldP spid="241" grpId="1" animBg="1"/>
      <p:bldP spid="242" grpId="0" animBg="1"/>
      <p:bldP spid="242" grpId="1" animBg="1"/>
      <p:bldP spid="243" grpId="0" animBg="1"/>
      <p:bldP spid="243" grpId="1" animBg="1"/>
      <p:bldP spid="246" grpId="0" animBg="1"/>
      <p:bldP spid="246" grpId="1" animBg="1"/>
      <p:bldP spid="247" grpId="0" animBg="1"/>
      <p:bldP spid="247" grpId="1" animBg="1"/>
      <p:bldP spid="248" grpId="1" animBg="1"/>
      <p:bldP spid="248" grpId="2" animBg="1"/>
      <p:bldP spid="248" grpId="3" animBg="1"/>
      <p:bldP spid="248" grpId="4" animBg="1"/>
      <p:bldP spid="248" grpId="6" animBg="1"/>
      <p:bldP spid="248" grpId="7" animBg="1"/>
      <p:bldP spid="248" grpId="8" animBg="1"/>
      <p:bldP spid="248" grpId="9" animBg="1"/>
      <p:bldP spid="249" grpId="1" animBg="1"/>
      <p:bldP spid="249" grpId="2" animBg="1"/>
      <p:bldP spid="250" grpId="0" animBg="1"/>
      <p:bldP spid="250" grpId="1" animBg="1"/>
      <p:bldP spid="251" grpId="0" animBg="1"/>
      <p:bldP spid="251" grpId="1" animBg="1"/>
      <p:bldP spid="252" grpId="0" animBg="1"/>
      <p:bldP spid="252" grpId="1" animBg="1"/>
      <p:bldP spid="255" grpId="0" animBg="1"/>
      <p:bldP spid="255" grpId="1" animBg="1"/>
      <p:bldP spid="256" grpId="0" animBg="1"/>
      <p:bldP spid="256" grpId="1" animBg="1"/>
      <p:bldP spid="257" grpId="1" animBg="1"/>
      <p:bldP spid="257" grpId="2" animBg="1"/>
      <p:bldP spid="257" grpId="3" animBg="1"/>
      <p:bldP spid="257" grpId="4" animBg="1"/>
      <p:bldP spid="257" grpId="6" animBg="1"/>
      <p:bldP spid="257" grpId="7" animBg="1"/>
      <p:bldP spid="257" grpId="8" animBg="1"/>
      <p:bldP spid="257" grpId="9" animBg="1"/>
      <p:bldP spid="258" grpId="1" animBg="1"/>
      <p:bldP spid="258" grpId="2" animBg="1"/>
      <p:bldP spid="259" grpId="0" animBg="1"/>
      <p:bldP spid="259" grpId="1" animBg="1"/>
      <p:bldP spid="260" grpId="0" animBg="1"/>
      <p:bldP spid="260" grpId="1" animBg="1"/>
      <p:bldP spid="261" grpId="0" animBg="1"/>
      <p:bldP spid="261" grpId="1" animBg="1"/>
      <p:bldP spid="266" grpId="1" animBg="1"/>
      <p:bldP spid="266" grpId="2" animBg="1"/>
      <p:bldP spid="266" grpId="3" animBg="1"/>
      <p:bldP spid="266" grpId="4" animBg="1"/>
      <p:bldP spid="266" grpId="5" animBg="1"/>
      <p:bldP spid="273" grpId="0"/>
      <p:bldP spid="274" grpId="0"/>
      <p:bldP spid="275" grpId="0"/>
      <p:bldP spid="276" grpId="0"/>
      <p:bldP spid="279" grpId="0"/>
      <p:bldP spid="280" grpId="0"/>
      <p:bldP spid="281" grpId="0"/>
      <p:bldP spid="282" grpId="0"/>
      <p:bldP spid="285" grpId="0"/>
      <p:bldP spid="75" grpId="0" animBg="1"/>
      <p:bldP spid="75" grpId="1" animBg="1"/>
      <p:bldP spid="75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559083"/>
            <a:ext cx="4040188" cy="685800"/>
          </a:xfrm>
        </p:spPr>
        <p:txBody>
          <a:bodyPr/>
          <a:lstStyle/>
          <a:p>
            <a:r>
              <a:rPr lang="en-US" dirty="0" smtClean="0"/>
              <a:t>Regional Buffer Overflow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half" idx="3"/>
          </p:nvPr>
        </p:nvSpPr>
        <p:spPr>
          <a:xfrm>
            <a:off x="4648200" y="1499802"/>
            <a:ext cx="4041775" cy="68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     FE-I4 Inefficiency (3.7cm)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FE-I4 Inefficiency</a:t>
            </a:r>
            <a:endParaRPr lang="en-US" dirty="0"/>
          </a:p>
        </p:txBody>
      </p:sp>
      <p:graphicFrame>
        <p:nvGraphicFramePr>
          <p:cNvPr id="20" name="Group 4"/>
          <p:cNvGraphicFramePr>
            <a:graphicFrameLocks noGrp="1"/>
          </p:cNvGraphicFramePr>
          <p:nvPr>
            <p:ph sz="quarter" idx="2"/>
          </p:nvPr>
        </p:nvGraphicFramePr>
        <p:xfrm>
          <a:off x="607805" y="2835633"/>
          <a:ext cx="3243432" cy="2147944"/>
        </p:xfrm>
        <a:graphic>
          <a:graphicData uri="http://schemas.openxmlformats.org/drawingml/2006/table">
            <a:tbl>
              <a:tblPr/>
              <a:tblGrid>
                <a:gridCol w="1253905"/>
                <a:gridCol w="938482"/>
                <a:gridCol w="1051045"/>
              </a:tblGrid>
              <a:tr h="481962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Memories</a:t>
                      </a:r>
                    </a:p>
                  </a:txBody>
                  <a:tcPr marT="15876" anchor="ctr" horzOverflow="overflow">
                    <a:lnL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Simulation</a:t>
                      </a:r>
                    </a:p>
                  </a:txBody>
                  <a:tcPr marT="15876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95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IBL</a:t>
                      </a:r>
                    </a:p>
                  </a:txBody>
                  <a:tcPr marT="15876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10xLHC</a:t>
                      </a:r>
                    </a:p>
                  </a:txBody>
                  <a:tcPr marT="15876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3215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5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T="19404" anchor="ctr" horzOverflow="overflow">
                    <a:lnL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0.047%</a:t>
                      </a:r>
                    </a:p>
                  </a:txBody>
                  <a:tcPr marT="14112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2.19%</a:t>
                      </a:r>
                    </a:p>
                  </a:txBody>
                  <a:tcPr marT="14112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15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5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T="19404" anchor="ctr" horzOverflow="overflow">
                    <a:lnL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0.011%</a:t>
                      </a:r>
                    </a:p>
                  </a:txBody>
                  <a:tcPr marT="14112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0.65%</a:t>
                      </a:r>
                    </a:p>
                  </a:txBody>
                  <a:tcPr marT="14112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15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5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T="19404" anchor="ctr" horzOverflow="overflow">
                    <a:lnL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&lt;0.01%</a:t>
                      </a:r>
                    </a:p>
                  </a:txBody>
                  <a:tcPr marT="14112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0.16%</a:t>
                      </a:r>
                    </a:p>
                  </a:txBody>
                  <a:tcPr marT="14112" anchor="ctr" horzOverflow="overflow">
                    <a:lnL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xmlns="" val="3220854451"/>
              </p:ext>
            </p:extLst>
          </p:nvPr>
        </p:nvGraphicFramePr>
        <p:xfrm>
          <a:off x="4534662" y="2285238"/>
          <a:ext cx="4152899" cy="3557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ounded Rectangle 17"/>
          <p:cNvSpPr/>
          <p:nvPr/>
        </p:nvSpPr>
        <p:spPr>
          <a:xfrm rot="16200000">
            <a:off x="5201317" y="4469987"/>
            <a:ext cx="623888" cy="2667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LHC</a:t>
            </a:r>
            <a:endParaRPr lang="en-US" sz="1600" dirty="0"/>
          </a:p>
        </p:txBody>
      </p:sp>
      <p:sp>
        <p:nvSpPr>
          <p:cNvPr id="19" name="Rounded Rectangle 18"/>
          <p:cNvSpPr/>
          <p:nvPr/>
        </p:nvSpPr>
        <p:spPr>
          <a:xfrm rot="16200000">
            <a:off x="6354795" y="4096416"/>
            <a:ext cx="690562" cy="2667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IBL</a:t>
            </a:r>
            <a:endParaRPr lang="en-US" sz="1600" dirty="0"/>
          </a:p>
        </p:txBody>
      </p:sp>
      <p:sp>
        <p:nvSpPr>
          <p:cNvPr id="21" name="Rounded Rectangle 20"/>
          <p:cNvSpPr/>
          <p:nvPr/>
        </p:nvSpPr>
        <p:spPr>
          <a:xfrm rot="16200000">
            <a:off x="7717920" y="3225736"/>
            <a:ext cx="771524" cy="2667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SLHC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7512204" y="4954262"/>
            <a:ext cx="11238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/>
              <a:t>Mean </a:t>
            </a:r>
            <a:r>
              <a:rPr lang="en-US" sz="1200" dirty="0" err="1" smtClean="0"/>
              <a:t>ToT</a:t>
            </a:r>
            <a:r>
              <a:rPr lang="en-US" sz="1200" dirty="0" smtClean="0"/>
              <a:t> = 4</a:t>
            </a:r>
            <a:endParaRPr lang="en-US" sz="1200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1" build="p"/>
      <p:bldGraphic spid="16" grpId="1">
        <p:bldAsOne/>
      </p:bldGraphic>
      <p:bldP spid="18" grpId="0" animBg="1"/>
      <p:bldP spid="19" grpId="0" animBg="1"/>
      <p:bldP spid="21" grpId="0" animBg="1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Readout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-445228" y="1273837"/>
            <a:ext cx="5172076" cy="4959351"/>
            <a:chOff x="-396" y="768"/>
            <a:chExt cx="3258" cy="3124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-396" y="782"/>
            <a:ext cx="3150" cy="3110"/>
          </p:xfrm>
          <a:graphic>
            <a:graphicData uri="http://schemas.openxmlformats.org/presentationml/2006/ole">
              <p:oleObj spid="_x0000_s32781" name="Visio" r:id="rId4" imgW="9818970" imgH="9696069" progId="Visio.Drawing.11">
                <p:embed/>
              </p:oleObj>
            </a:graphicData>
          </a:graphic>
        </p:graphicFrame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-288" y="768"/>
              <a:ext cx="3150" cy="31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</p:grpSp>
      <p:sp>
        <p:nvSpPr>
          <p:cNvPr id="10" name="Content Placeholder 2"/>
          <p:cNvSpPr txBox="1">
            <a:spLocks noGrp="1"/>
          </p:cNvSpPr>
          <p:nvPr>
            <p:ph idx="1"/>
          </p:nvPr>
        </p:nvSpPr>
        <p:spPr>
          <a:xfrm>
            <a:off x="4724400" y="1435100"/>
            <a:ext cx="3924300" cy="4660900"/>
          </a:xfrm>
        </p:spPr>
        <p:txBody>
          <a:bodyPr>
            <a:normAutofit/>
          </a:bodyPr>
          <a:lstStyle/>
          <a:p>
            <a:pPr lvl="0"/>
            <a:r>
              <a:rPr lang="en-US" sz="2000" dirty="0" smtClean="0">
                <a:cs typeface="Arial" pitchFamily="34" charset="0"/>
              </a:rPr>
              <a:t>Two prioritized token scenario (column and periphery level)</a:t>
            </a:r>
          </a:p>
          <a:p>
            <a:pPr lvl="0"/>
            <a:r>
              <a:rPr lang="en-US" sz="2000" dirty="0" smtClean="0">
                <a:cs typeface="Arial" pitchFamily="34" charset="0"/>
              </a:rPr>
              <a:t>One data bus</a:t>
            </a:r>
          </a:p>
          <a:p>
            <a:pPr lvl="0"/>
            <a:r>
              <a:rPr lang="en-US" sz="2000" dirty="0" smtClean="0">
                <a:cs typeface="Arial" pitchFamily="34" charset="0"/>
              </a:rPr>
              <a:t>End of column logic selects column to read</a:t>
            </a:r>
          </a:p>
          <a:p>
            <a:pPr lvl="0"/>
            <a:r>
              <a:rPr lang="en-US" sz="2000" dirty="0" smtClean="0">
                <a:cs typeface="Arial" pitchFamily="34" charset="0"/>
              </a:rPr>
              <a:t>Chip control logic controls trigger and read</a:t>
            </a:r>
          </a:p>
          <a:p>
            <a:pPr lvl="0"/>
            <a:r>
              <a:rPr lang="en-US" sz="2000" dirty="0" smtClean="0">
                <a:cs typeface="Arial" pitchFamily="34" charset="0"/>
              </a:rPr>
              <a:t>Data is always read in the same order</a:t>
            </a:r>
          </a:p>
          <a:p>
            <a:pPr lvl="0"/>
            <a:r>
              <a:rPr lang="en-US" sz="2000" dirty="0" smtClean="0">
                <a:cs typeface="Arial" pitchFamily="34" charset="0"/>
              </a:rPr>
              <a:t>All buses including address (thermal encoded) protected with hamming encoding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Array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5778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t="4184" r="2568" b="37504"/>
          <a:stretch>
            <a:fillRect/>
          </a:stretch>
        </p:blipFill>
        <p:spPr bwMode="auto">
          <a:xfrm>
            <a:off x="3000161" y="1247775"/>
            <a:ext cx="5524714" cy="4909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403725" y="4727574"/>
            <a:ext cx="1377950" cy="758825"/>
          </a:xfrm>
          <a:prstGeom prst="rect">
            <a:avLst/>
          </a:prstGeom>
          <a:solidFill>
            <a:schemeClr val="bg1">
              <a:alpha val="46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Digital Region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04863" y="2922588"/>
            <a:ext cx="1624012" cy="1649412"/>
            <a:chOff x="309563" y="169863"/>
            <a:chExt cx="1308100" cy="1247775"/>
          </a:xfrm>
        </p:grpSpPr>
        <p:pic>
          <p:nvPicPr>
            <p:cNvPr id="75785" name="Content Placeholder 3"/>
            <p:cNvPicPr>
              <a:picLocks noChangeAspect="1"/>
            </p:cNvPicPr>
            <p:nvPr/>
          </p:nvPicPr>
          <p:blipFill>
            <a:blip r:embed="rId4" cstate="print"/>
            <a:srcRect l="999" t="2362" b="18413"/>
            <a:stretch>
              <a:fillRect/>
            </a:stretch>
          </p:blipFill>
          <p:spPr bwMode="auto">
            <a:xfrm>
              <a:off x="309563" y="169863"/>
              <a:ext cx="1308100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Rectangle 29"/>
            <p:cNvSpPr/>
            <p:nvPr/>
          </p:nvSpPr>
          <p:spPr>
            <a:xfrm>
              <a:off x="309563" y="173038"/>
              <a:ext cx="165100" cy="1524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3219451" y="4162425"/>
            <a:ext cx="1066800" cy="485775"/>
          </a:xfrm>
          <a:prstGeom prst="rect">
            <a:avLst/>
          </a:prstGeom>
          <a:solidFill>
            <a:schemeClr val="bg1">
              <a:alpha val="46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Analog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Pixel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48026" y="3257550"/>
            <a:ext cx="1819274" cy="485775"/>
          </a:xfrm>
          <a:prstGeom prst="rect">
            <a:avLst/>
          </a:prstGeom>
          <a:solidFill>
            <a:schemeClr val="bg1">
              <a:alpha val="46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50x250</a:t>
            </a:r>
            <a:r>
              <a:rPr lang="en-US" b="1" dirty="0" smtClean="0">
                <a:solidFill>
                  <a:schemeClr val="tx1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895353" y="1362077"/>
            <a:ext cx="1990723" cy="1476373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452439" y="3690939"/>
            <a:ext cx="2838446" cy="1971674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ounded Rectangle 93"/>
          <p:cNvSpPr/>
          <p:nvPr/>
        </p:nvSpPr>
        <p:spPr>
          <a:xfrm>
            <a:off x="5543551" y="1647825"/>
            <a:ext cx="3310890" cy="3886200"/>
          </a:xfrm>
          <a:prstGeom prst="roundRect">
            <a:avLst/>
          </a:prstGeom>
          <a:solidFill>
            <a:schemeClr val="accent4">
              <a:lumMod val="7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Rounded Rectangle 92"/>
          <p:cNvSpPr/>
          <p:nvPr/>
        </p:nvSpPr>
        <p:spPr>
          <a:xfrm>
            <a:off x="472440" y="1495425"/>
            <a:ext cx="5110480" cy="40100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Framing / Transmission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Tomasz </a:t>
            </a:r>
            <a:r>
              <a:rPr lang="en-US" dirty="0" err="1" smtClean="0"/>
              <a:t>Hemperek</a:t>
            </a:r>
            <a:r>
              <a:rPr lang="en-US" dirty="0" smtClean="0"/>
              <a:t>, University of Bonn @ TWEPP 2010</a:t>
            </a:r>
            <a:endParaRPr lang="en-US" dirty="0"/>
          </a:p>
        </p:txBody>
      </p:sp>
      <p:sp>
        <p:nvSpPr>
          <p:cNvPr id="52" name="Rounded Rectangle 51"/>
          <p:cNvSpPr/>
          <p:nvPr/>
        </p:nvSpPr>
        <p:spPr>
          <a:xfrm rot="16200000">
            <a:off x="1394273" y="2516313"/>
            <a:ext cx="1600199" cy="3775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Re-Formatting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 rot="16200000">
            <a:off x="2147415" y="2488406"/>
            <a:ext cx="1590675" cy="4238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Event Builder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 rot="16200000">
            <a:off x="4311016" y="2811781"/>
            <a:ext cx="1933575" cy="1015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Asynchronous redundant FIFO (8x32bit)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ounded Rectangle 56"/>
          <p:cNvSpPr/>
          <p:nvPr/>
        </p:nvSpPr>
        <p:spPr>
          <a:xfrm rot="16200000">
            <a:off x="5421631" y="3162300"/>
            <a:ext cx="2076449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8b10b Encoding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 rot="16200000">
            <a:off x="5821682" y="3152775"/>
            <a:ext cx="2105024" cy="409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Framing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 rot="16200000">
            <a:off x="7012305" y="3095623"/>
            <a:ext cx="1331119" cy="440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Serialize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r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1395470" y="4867275"/>
            <a:ext cx="2200275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Readout Control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Down Arrow 79"/>
          <p:cNvSpPr/>
          <p:nvPr/>
        </p:nvSpPr>
        <p:spPr>
          <a:xfrm rot="16200000">
            <a:off x="2467231" y="3043238"/>
            <a:ext cx="2905126" cy="628650"/>
          </a:xfrm>
          <a:prstGeom prst="down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Data Switch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ight Arrow 80"/>
          <p:cNvSpPr/>
          <p:nvPr/>
        </p:nvSpPr>
        <p:spPr>
          <a:xfrm>
            <a:off x="633985" y="2057400"/>
            <a:ext cx="1085850" cy="1371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Hamming Encoded Pixel Data</a:t>
            </a:r>
            <a:endParaRPr 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Right Arrow 83"/>
          <p:cNvSpPr/>
          <p:nvPr/>
        </p:nvSpPr>
        <p:spPr>
          <a:xfrm>
            <a:off x="2382348" y="3609974"/>
            <a:ext cx="1148826" cy="514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Header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ight Arrow 84"/>
          <p:cNvSpPr/>
          <p:nvPr/>
        </p:nvSpPr>
        <p:spPr>
          <a:xfrm>
            <a:off x="2521524" y="4219574"/>
            <a:ext cx="1019175" cy="514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Service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ight Arrow 85"/>
          <p:cNvSpPr/>
          <p:nvPr/>
        </p:nvSpPr>
        <p:spPr>
          <a:xfrm>
            <a:off x="3260664" y="2505074"/>
            <a:ext cx="257175" cy="514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ight Arrow 86"/>
          <p:cNvSpPr/>
          <p:nvPr/>
        </p:nvSpPr>
        <p:spPr>
          <a:xfrm>
            <a:off x="4345984" y="3086907"/>
            <a:ext cx="257175" cy="514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ight Arrow 87"/>
          <p:cNvSpPr/>
          <p:nvPr/>
        </p:nvSpPr>
        <p:spPr>
          <a:xfrm>
            <a:off x="2430780" y="2486024"/>
            <a:ext cx="257175" cy="514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Right Arrow 89"/>
          <p:cNvSpPr/>
          <p:nvPr/>
        </p:nvSpPr>
        <p:spPr>
          <a:xfrm>
            <a:off x="5871210" y="3086099"/>
            <a:ext cx="257175" cy="514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Right Arrow 90"/>
          <p:cNvSpPr/>
          <p:nvPr/>
        </p:nvSpPr>
        <p:spPr>
          <a:xfrm>
            <a:off x="7145655" y="3047999"/>
            <a:ext cx="257175" cy="514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Right Arrow 91"/>
          <p:cNvSpPr/>
          <p:nvPr/>
        </p:nvSpPr>
        <p:spPr>
          <a:xfrm>
            <a:off x="8012430" y="3038474"/>
            <a:ext cx="685799" cy="581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5" name="Elbow Connector 114"/>
          <p:cNvCxnSpPr/>
          <p:nvPr/>
        </p:nvCxnSpPr>
        <p:spPr>
          <a:xfrm flipV="1">
            <a:off x="3233978" y="4818262"/>
            <a:ext cx="571501" cy="309562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4"/>
          <p:cNvCxnSpPr/>
          <p:nvPr/>
        </p:nvCxnSpPr>
        <p:spPr>
          <a:xfrm rot="16200000" flipV="1">
            <a:off x="1499007" y="4185068"/>
            <a:ext cx="1331977" cy="3235"/>
          </a:xfrm>
          <a:prstGeom prst="bentConnector3">
            <a:avLst>
              <a:gd name="adj1" fmla="val 50000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14"/>
          <p:cNvCxnSpPr/>
          <p:nvPr/>
        </p:nvCxnSpPr>
        <p:spPr>
          <a:xfrm rot="16200000" flipV="1">
            <a:off x="2029819" y="4441029"/>
            <a:ext cx="823915" cy="7"/>
          </a:xfrm>
          <a:prstGeom prst="bentConnector3">
            <a:avLst>
              <a:gd name="adj1" fmla="val 50000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1878330" y="148590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40MHz Clock Domain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890260" y="1781175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160MHz Clock Domain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Content Placeholder 4"/>
          <p:cNvSpPr>
            <a:spLocks noGrp="1"/>
          </p:cNvSpPr>
          <p:nvPr>
            <p:ph sz="quarter" idx="1"/>
          </p:nvPr>
        </p:nvSpPr>
        <p:spPr>
          <a:xfrm>
            <a:off x="800099" y="5705475"/>
            <a:ext cx="7677149" cy="5111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400" dirty="0" smtClean="0"/>
              <a:t>Re-</a:t>
            </a:r>
            <a:r>
              <a:rPr lang="en-US" sz="2400" dirty="0"/>
              <a:t>f</a:t>
            </a:r>
            <a:r>
              <a:rPr lang="en-US" sz="2400" dirty="0" smtClean="0"/>
              <a:t>ormatting: Data reduction about 25% and 8-bit word format</a:t>
            </a:r>
          </a:p>
        </p:txBody>
      </p:sp>
      <p:sp>
        <p:nvSpPr>
          <p:cNvPr id="33" name="Rounded Rectangle 32"/>
          <p:cNvSpPr/>
          <p:nvPr/>
        </p:nvSpPr>
        <p:spPr>
          <a:xfrm rot="16200000">
            <a:off x="1079565" y="2579181"/>
            <a:ext cx="1583815" cy="262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Hamming Decoder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Elbow Connector 43"/>
          <p:cNvCxnSpPr>
            <a:stCxn id="66" idx="1"/>
          </p:cNvCxnSpPr>
          <p:nvPr/>
        </p:nvCxnSpPr>
        <p:spPr>
          <a:xfrm rot="10800000">
            <a:off x="820676" y="3840480"/>
            <a:ext cx="574795" cy="1279208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466725" y="4467224"/>
            <a:ext cx="5200650" cy="1781175"/>
          </a:xfrm>
          <a:prstGeom prst="roundRect">
            <a:avLst>
              <a:gd name="adj" fmla="val 10356"/>
            </a:avLst>
          </a:prstGeom>
          <a:solidFill>
            <a:schemeClr val="accent2">
              <a:alpha val="13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57200" y="1885950"/>
            <a:ext cx="5019675" cy="1962150"/>
          </a:xfrm>
          <a:prstGeom prst="roundRect">
            <a:avLst>
              <a:gd name="adj" fmla="val 10356"/>
            </a:avLst>
          </a:prstGeom>
          <a:solidFill>
            <a:schemeClr val="accent2">
              <a:alpha val="13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457200" y="1209675"/>
            <a:ext cx="4040188" cy="685800"/>
          </a:xfrm>
        </p:spPr>
        <p:txBody>
          <a:bodyPr/>
          <a:lstStyle/>
          <a:p>
            <a:r>
              <a:rPr lang="en-US" dirty="0" smtClean="0"/>
              <a:t>DC/DC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half" idx="3"/>
          </p:nvPr>
        </p:nvSpPr>
        <p:spPr>
          <a:xfrm>
            <a:off x="495300" y="3781425"/>
            <a:ext cx="4041775" cy="685800"/>
          </a:xfrm>
        </p:spPr>
        <p:txBody>
          <a:bodyPr/>
          <a:lstStyle/>
          <a:p>
            <a:r>
              <a:rPr lang="en-US" dirty="0" smtClean="0"/>
              <a:t>Serial Power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Powering</a:t>
            </a:r>
            <a:endParaRPr lang="en-US" dirty="0"/>
          </a:p>
        </p:txBody>
      </p:sp>
      <p:graphicFrame>
        <p:nvGraphicFramePr>
          <p:cNvPr id="29700" name="Object 16"/>
          <p:cNvGraphicFramePr>
            <a:graphicFrameLocks noChangeAspect="1"/>
          </p:cNvGraphicFramePr>
          <p:nvPr/>
        </p:nvGraphicFramePr>
        <p:xfrm>
          <a:off x="330200" y="4581525"/>
          <a:ext cx="5376652" cy="1552575"/>
        </p:xfrm>
        <a:graphic>
          <a:graphicData uri="http://schemas.openxmlformats.org/presentationml/2006/ole">
            <p:oleObj spid="_x0000_s29724" name="Visio" r:id="rId4" imgW="4208426" imgH="1193792" progId="Visio.Drawing.11">
              <p:embed/>
            </p:oleObj>
          </a:graphicData>
        </a:graphic>
      </p:graphicFrame>
      <p:graphicFrame>
        <p:nvGraphicFramePr>
          <p:cNvPr id="29701" name="Object 18"/>
          <p:cNvGraphicFramePr>
            <a:graphicFrameLocks noChangeAspect="1"/>
          </p:cNvGraphicFramePr>
          <p:nvPr/>
        </p:nvGraphicFramePr>
        <p:xfrm>
          <a:off x="492126" y="1947863"/>
          <a:ext cx="4902510" cy="1862138"/>
        </p:xfrm>
        <a:graphic>
          <a:graphicData uri="http://schemas.openxmlformats.org/presentationml/2006/ole">
            <p:oleObj spid="_x0000_s29725" name="Visio" r:id="rId5" imgW="3836351" imgH="1460159" progId="Visio.Drawing.11">
              <p:embed/>
            </p:oleObj>
          </a:graphicData>
        </a:graphic>
      </p:graphicFrame>
      <p:sp>
        <p:nvSpPr>
          <p:cNvPr id="18" name="Content Placeholder 4"/>
          <p:cNvSpPr txBox="1">
            <a:spLocks/>
          </p:cNvSpPr>
          <p:nvPr/>
        </p:nvSpPr>
        <p:spPr>
          <a:xfrm>
            <a:off x="5694718" y="2770878"/>
            <a:ext cx="3106382" cy="1943997"/>
          </a:xfrm>
          <a:prstGeom prst="rect">
            <a:avLst/>
          </a:prstGeom>
          <a:ln w="25400" cap="rnd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fontScale="92500"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Saving cable material budget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Reduction of cable power losses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Module Concept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724525" cy="147637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Sensor technology independent.</a:t>
            </a:r>
          </a:p>
          <a:p>
            <a:r>
              <a:rPr lang="en-US" sz="2400" dirty="0" smtClean="0"/>
              <a:t>Decision on sensors after prototyping with FE-I4</a:t>
            </a:r>
          </a:p>
          <a:p>
            <a:r>
              <a:rPr lang="en-US" sz="2400" dirty="0" smtClean="0"/>
              <a:t>Minimum amount of external components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954088" y="3627437"/>
            <a:ext cx="3856037" cy="1215801"/>
            <a:chOff x="5326063" y="1522412"/>
            <a:chExt cx="3557587" cy="1030288"/>
          </a:xfrm>
        </p:grpSpPr>
        <p:sp>
          <p:nvSpPr>
            <p:cNvPr id="7" name="Rectangle 6"/>
            <p:cNvSpPr/>
            <p:nvPr/>
          </p:nvSpPr>
          <p:spPr>
            <a:xfrm>
              <a:off x="5354638" y="2282825"/>
              <a:ext cx="3529012" cy="2698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354638" y="1870075"/>
              <a:ext cx="3305175" cy="279400"/>
            </a:xfrm>
            <a:prstGeom prst="rect">
              <a:avLst/>
            </a:prstGeom>
            <a:solidFill>
              <a:srgbClr val="0000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378450" y="2165350"/>
              <a:ext cx="98425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545138" y="2165350"/>
              <a:ext cx="98425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711825" y="2165350"/>
              <a:ext cx="100013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878513" y="2165350"/>
              <a:ext cx="100012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045200" y="2165350"/>
              <a:ext cx="100013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211888" y="2165350"/>
              <a:ext cx="100012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378575" y="2165350"/>
              <a:ext cx="100013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45263" y="2165350"/>
              <a:ext cx="100012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713538" y="2165350"/>
              <a:ext cx="98425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880225" y="2165350"/>
              <a:ext cx="98425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046913" y="2165350"/>
              <a:ext cx="98425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213600" y="2165350"/>
              <a:ext cx="98425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7380288" y="2165350"/>
              <a:ext cx="98425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7546975" y="2165350"/>
              <a:ext cx="100013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713663" y="2165350"/>
              <a:ext cx="100012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7880350" y="2165350"/>
              <a:ext cx="100013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8047038" y="2165350"/>
              <a:ext cx="100012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8213725" y="2165350"/>
              <a:ext cx="100013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8380413" y="2165350"/>
              <a:ext cx="100012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8548688" y="2165350"/>
              <a:ext cx="98425" cy="1127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348288" y="1768475"/>
              <a:ext cx="3306762" cy="90488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700713" y="1682750"/>
              <a:ext cx="144462" cy="857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038850" y="1682750"/>
              <a:ext cx="144463" cy="857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378575" y="1682750"/>
              <a:ext cx="142875" cy="857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504113" y="1692275"/>
              <a:ext cx="144462" cy="841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842250" y="1692275"/>
              <a:ext cx="144463" cy="841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181975" y="1692275"/>
              <a:ext cx="142875" cy="841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8562975" y="1530350"/>
              <a:ext cx="304800" cy="738188"/>
            </a:xfrm>
            <a:custGeom>
              <a:avLst/>
              <a:gdLst>
                <a:gd name="connsiteX0" fmla="*/ 270934 w 270934"/>
                <a:gd name="connsiteY0" fmla="*/ 835377 h 835377"/>
                <a:gd name="connsiteX1" fmla="*/ 203200 w 270934"/>
                <a:gd name="connsiteY1" fmla="*/ 174977 h 835377"/>
                <a:gd name="connsiteX2" fmla="*/ 84667 w 270934"/>
                <a:gd name="connsiteY2" fmla="*/ 14111 h 835377"/>
                <a:gd name="connsiteX3" fmla="*/ 0 w 270934"/>
                <a:gd name="connsiteY3" fmla="*/ 259644 h 835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34" h="835377">
                  <a:moveTo>
                    <a:pt x="270934" y="835377"/>
                  </a:moveTo>
                  <a:cubicBezTo>
                    <a:pt x="252589" y="573616"/>
                    <a:pt x="234244" y="311855"/>
                    <a:pt x="203200" y="174977"/>
                  </a:cubicBezTo>
                  <a:cubicBezTo>
                    <a:pt x="172156" y="38099"/>
                    <a:pt x="118534" y="0"/>
                    <a:pt x="84667" y="14111"/>
                  </a:cubicBezTo>
                  <a:cubicBezTo>
                    <a:pt x="50800" y="28222"/>
                    <a:pt x="25400" y="143933"/>
                    <a:pt x="0" y="259644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5326063" y="1522412"/>
              <a:ext cx="2389187" cy="1015559"/>
              <a:chOff x="5326063" y="1522412"/>
              <a:chExt cx="2389187" cy="1015559"/>
            </a:xfrm>
          </p:grpSpPr>
          <p:sp>
            <p:nvSpPr>
              <p:cNvPr id="78880" name="TextBox 42"/>
              <p:cNvSpPr txBox="1">
                <a:spLocks noChangeArrowheads="1"/>
              </p:cNvSpPr>
              <p:nvPr/>
            </p:nvSpPr>
            <p:spPr bwMode="auto">
              <a:xfrm>
                <a:off x="6581775" y="2251075"/>
                <a:ext cx="990600" cy="286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FE-I4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881" name="TextBox 43"/>
              <p:cNvSpPr txBox="1">
                <a:spLocks noChangeArrowheads="1"/>
              </p:cNvSpPr>
              <p:nvPr/>
            </p:nvSpPr>
            <p:spPr bwMode="auto">
              <a:xfrm>
                <a:off x="6648450" y="1827212"/>
                <a:ext cx="990600" cy="286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rPr>
                  <a:t>Sensor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882" name="TextBox 44"/>
              <p:cNvSpPr txBox="1">
                <a:spLocks noChangeArrowheads="1"/>
              </p:cNvSpPr>
              <p:nvPr/>
            </p:nvSpPr>
            <p:spPr bwMode="auto">
              <a:xfrm>
                <a:off x="6724650" y="1522412"/>
                <a:ext cx="990600" cy="286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Flex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883" name="TextBox 46"/>
              <p:cNvSpPr txBox="1">
                <a:spLocks noChangeArrowheads="1"/>
              </p:cNvSpPr>
              <p:nvPr/>
            </p:nvSpPr>
            <p:spPr bwMode="auto">
              <a:xfrm>
                <a:off x="5326063" y="2165349"/>
                <a:ext cx="304800" cy="31297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46" name="Picture 45" descr="Module.png"/>
          <p:cNvPicPr>
            <a:picLocks noChangeAspect="1"/>
          </p:cNvPicPr>
          <p:nvPr/>
        </p:nvPicPr>
        <p:blipFill>
          <a:blip r:embed="rId3" cstate="print">
            <a:lum bright="-10000" contrast="40000"/>
          </a:blip>
          <a:srcRect l="30839" b="11138"/>
          <a:stretch>
            <a:fillRect/>
          </a:stretch>
        </p:blipFill>
        <p:spPr>
          <a:xfrm>
            <a:off x="6139581" y="1408345"/>
            <a:ext cx="2590800" cy="4583592"/>
          </a:xfrm>
          <a:prstGeom prst="rect">
            <a:avLst/>
          </a:prstGeom>
        </p:spPr>
      </p:pic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Flow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9300" cy="18478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Design in “big A small D” methodology</a:t>
            </a:r>
          </a:p>
          <a:p>
            <a:r>
              <a:rPr lang="en-US" dirty="0" smtClean="0"/>
              <a:t>Blocks designed and verified individually</a:t>
            </a:r>
          </a:p>
          <a:p>
            <a:r>
              <a:rPr lang="en-US" dirty="0" smtClean="0"/>
              <a:t>Full chip digital and mixed-signal </a:t>
            </a:r>
            <a:r>
              <a:rPr lang="en-US" dirty="0"/>
              <a:t>v</a:t>
            </a:r>
            <a:r>
              <a:rPr lang="en-US" dirty="0" smtClean="0"/>
              <a:t>erification</a:t>
            </a:r>
          </a:p>
          <a:p>
            <a:r>
              <a:rPr lang="en-US" dirty="0" smtClean="0"/>
              <a:t>Work synchronization with integrated Revision Control System</a:t>
            </a:r>
          </a:p>
          <a:p>
            <a:r>
              <a:rPr lang="en-US" dirty="0" smtClean="0"/>
              <a:t>Big chip = many difficulties with software and PDK!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1243311" y="3305175"/>
            <a:ext cx="6395741" cy="2647950"/>
            <a:chOff x="814684" y="3296593"/>
            <a:chExt cx="6858176" cy="2837507"/>
          </a:xfrm>
        </p:grpSpPr>
        <p:sp>
          <p:nvSpPr>
            <p:cNvPr id="8" name="Rounded Rectangle 7"/>
            <p:cNvSpPr/>
            <p:nvPr/>
          </p:nvSpPr>
          <p:spPr>
            <a:xfrm>
              <a:off x="814684" y="3309293"/>
              <a:ext cx="2641775" cy="6404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Analog  Block </a:t>
              </a:r>
            </a:p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Design &amp; Verification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031085" y="3296593"/>
              <a:ext cx="2641775" cy="6404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Digital Block </a:t>
              </a:r>
            </a:p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Design &amp; Verification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ounded Rectangle 4"/>
            <p:cNvSpPr/>
            <p:nvPr/>
          </p:nvSpPr>
          <p:spPr>
            <a:xfrm>
              <a:off x="5069772" y="3315350"/>
              <a:ext cx="2564401" cy="6028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967336" y="4401493"/>
              <a:ext cx="2509540" cy="6277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Integration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984500" y="5499099"/>
              <a:ext cx="2527300" cy="63500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Full Chip </a:t>
              </a:r>
            </a:p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Verification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rot="13477284">
              <a:off x="3095625" y="4028175"/>
              <a:ext cx="318123" cy="306599"/>
              <a:chOff x="1549318" y="1561200"/>
              <a:chExt cx="102846" cy="306599"/>
            </a:xfrm>
          </p:grpSpPr>
          <p:sp>
            <p:nvSpPr>
              <p:cNvPr id="24" name="Right Arrow 23"/>
              <p:cNvSpPr/>
              <p:nvPr/>
            </p:nvSpPr>
            <p:spPr>
              <a:xfrm rot="10800000">
                <a:off x="1549318" y="1561200"/>
                <a:ext cx="102846" cy="306599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25" name="Right Arrow 4"/>
              <p:cNvSpPr/>
              <p:nvPr/>
            </p:nvSpPr>
            <p:spPr>
              <a:xfrm rot="21600000">
                <a:off x="1580172" y="1622520"/>
                <a:ext cx="71992" cy="1839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05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rot="18850718">
              <a:off x="5105400" y="4037700"/>
              <a:ext cx="318123" cy="306599"/>
              <a:chOff x="1549318" y="1561200"/>
              <a:chExt cx="102846" cy="306599"/>
            </a:xfrm>
          </p:grpSpPr>
          <p:sp>
            <p:nvSpPr>
              <p:cNvPr id="27" name="Right Arrow 26"/>
              <p:cNvSpPr/>
              <p:nvPr/>
            </p:nvSpPr>
            <p:spPr>
              <a:xfrm rot="10800000">
                <a:off x="1549318" y="1561200"/>
                <a:ext cx="102846" cy="306599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28" name="Right Arrow 4"/>
              <p:cNvSpPr/>
              <p:nvPr/>
            </p:nvSpPr>
            <p:spPr>
              <a:xfrm rot="21600000">
                <a:off x="1580172" y="1622520"/>
                <a:ext cx="71992" cy="1839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05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 rot="16200000">
              <a:off x="4127206" y="5108281"/>
              <a:ext cx="304800" cy="318088"/>
              <a:chOff x="1549318" y="1561200"/>
              <a:chExt cx="102846" cy="306599"/>
            </a:xfrm>
          </p:grpSpPr>
          <p:sp>
            <p:nvSpPr>
              <p:cNvPr id="30" name="Right Arrow 29"/>
              <p:cNvSpPr/>
              <p:nvPr/>
            </p:nvSpPr>
            <p:spPr>
              <a:xfrm rot="10800000">
                <a:off x="1549318" y="1561200"/>
                <a:ext cx="102846" cy="306599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31" name="Right Arrow 4"/>
              <p:cNvSpPr/>
              <p:nvPr/>
            </p:nvSpPr>
            <p:spPr>
              <a:xfrm rot="21600000">
                <a:off x="1580172" y="1622520"/>
                <a:ext cx="71992" cy="1839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05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 descr="Overview_IBL_CAD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4467" y="3493971"/>
            <a:ext cx="2881477" cy="2089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114300"/>
            <a:ext cx="8229600" cy="990600"/>
          </a:xfrm>
        </p:spPr>
        <p:txBody>
          <a:bodyPr/>
          <a:lstStyle/>
          <a:p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  <a:effectLst>
                  <a:innerShdw blurRad="673100" dist="2540000" dir="12600000">
                    <a:schemeClr val="bg1">
                      <a:lumMod val="65000"/>
                      <a:alpha val="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ATLAS Detector</a:t>
            </a:r>
            <a:endParaRPr lang="en-US" b="1" dirty="0">
              <a:solidFill>
                <a:schemeClr val="accent4">
                  <a:lumMod val="50000"/>
                </a:schemeClr>
              </a:solidFill>
              <a:effectLst>
                <a:innerShdw blurRad="673100" dist="2540000" dir="12600000">
                  <a:schemeClr val="bg1">
                    <a:lumMod val="65000"/>
                    <a:alpha val="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76825" y="1714500"/>
            <a:ext cx="3400425" cy="238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5819775" y="1380426"/>
            <a:ext cx="2905125" cy="1543049"/>
          </a:xfrm>
          <a:prstGeom prst="rect">
            <a:avLst/>
          </a:prstGeom>
          <a:ln w="25400" cap="rnd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fontScale="925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Pixel Detector: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3 barrels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12 stave</a:t>
            </a:r>
            <a:r>
              <a:rPr lang="pl-PL" dirty="0" smtClean="0">
                <a:latin typeface="Arial" pitchFamily="34" charset="0"/>
                <a:cs typeface="Arial" pitchFamily="34" charset="0"/>
              </a:rPr>
              <a:t>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1744 modules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80 million channels</a:t>
            </a:r>
            <a:endParaRPr kumimoji="0" lang="en-US" b="0" i="0" u="non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Content Placeholder 21" descr="0803014_03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rcRect t="2559" b="13761"/>
          <a:stretch>
            <a:fillRect/>
          </a:stretch>
        </p:blipFill>
        <p:spPr>
          <a:xfrm>
            <a:off x="321363" y="1257300"/>
            <a:ext cx="5065360" cy="4238725"/>
          </a:xfrm>
        </p:spPr>
      </p:pic>
      <p:sp>
        <p:nvSpPr>
          <p:cNvPr id="23" name="Content Placeholder 4"/>
          <p:cNvSpPr txBox="1">
            <a:spLocks/>
          </p:cNvSpPr>
          <p:nvPr/>
        </p:nvSpPr>
        <p:spPr>
          <a:xfrm>
            <a:off x="1714499" y="5753100"/>
            <a:ext cx="6029325" cy="523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kumimoji="0" lang="pl-PL" sz="2600" b="1" i="0" u="non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IBL</a:t>
            </a:r>
            <a:r>
              <a:rPr kumimoji="0" lang="pl-PL" sz="2600" b="0" i="0" u="non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 = New I</a:t>
            </a:r>
            <a:r>
              <a:rPr kumimoji="0" lang="en-US" sz="2600" b="0" i="0" u="non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n</a:t>
            </a:r>
            <a:r>
              <a:rPr kumimoji="0" lang="pl-PL" sz="2600" b="0" i="0" u="non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sertable B-Layer at 3</a:t>
            </a:r>
            <a:r>
              <a:rPr kumimoji="0" lang="en-US" sz="2600" b="0" i="0" u="non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3</a:t>
            </a:r>
            <a:r>
              <a:rPr kumimoji="0" lang="pl-PL" sz="2600" b="0" i="0" u="non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 mm</a:t>
            </a:r>
            <a:endParaRPr kumimoji="0" lang="en-US" sz="2600" b="0" i="0" u="non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6200000" flipH="1">
            <a:off x="6376737" y="4085924"/>
            <a:ext cx="856648" cy="59676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967146" y="3732600"/>
            <a:ext cx="700355" cy="219075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IBL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6275070" y="4812030"/>
            <a:ext cx="866478" cy="42451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389123" y="4343401"/>
            <a:ext cx="1143225" cy="247649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 pipe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16200000" flipH="1">
            <a:off x="6391177" y="3570975"/>
            <a:ext cx="827774" cy="34651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5991056" y="3094125"/>
            <a:ext cx="1647895" cy="238125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Existing B-layer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8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6" grpId="0" animBg="1"/>
      <p:bldP spid="18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8509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Full chip verification based on Open Verification Methodology (OVM) with multiple physics based and random test  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82565" y="2543175"/>
            <a:ext cx="3660810" cy="2809875"/>
            <a:chOff x="1943065" y="1187102"/>
            <a:chExt cx="4746690" cy="4112691"/>
          </a:xfrm>
        </p:grpSpPr>
        <p:sp>
          <p:nvSpPr>
            <p:cNvPr id="6" name="Rectangle 5"/>
            <p:cNvSpPr/>
            <p:nvPr/>
          </p:nvSpPr>
          <p:spPr bwMode="auto">
            <a:xfrm>
              <a:off x="1943065" y="1187102"/>
              <a:ext cx="4746690" cy="411269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052603" y="1311246"/>
              <a:ext cx="2190780" cy="182565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ANALOG</a:t>
              </a:r>
            </a:p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pl-PL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ARRAY</a:t>
              </a:r>
            </a:p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05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(digital part)</a:t>
              </a:r>
              <a:endPara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414135" y="1311246"/>
              <a:ext cx="2154268" cy="182564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DIGITAL</a:t>
              </a:r>
            </a:p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ARRAY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089115" y="3246435"/>
              <a:ext cx="4491099" cy="365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END OF COLUMN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089116" y="3757616"/>
              <a:ext cx="1424007" cy="62072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END OF CHIP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622662" y="3757617"/>
              <a:ext cx="1424007" cy="62072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COMMA</a:t>
              </a:r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 DECODER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3622662" y="4487877"/>
              <a:ext cx="1424007" cy="62072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REGISTER MEMORY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089116" y="4487877"/>
              <a:ext cx="1424007" cy="62072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PLL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156208" y="3757617"/>
              <a:ext cx="1424007" cy="62072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PLL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5156208" y="4487877"/>
              <a:ext cx="1424007" cy="62072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pl-P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DATA OUTPUT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6099" y="5486401"/>
            <a:ext cx="3669805" cy="654202"/>
            <a:chOff x="446031" y="5473732"/>
            <a:chExt cx="4219890" cy="832433"/>
          </a:xfrm>
        </p:grpSpPr>
        <p:sp>
          <p:nvSpPr>
            <p:cNvPr id="16" name="Rectangle 15"/>
            <p:cNvSpPr/>
            <p:nvPr/>
          </p:nvSpPr>
          <p:spPr bwMode="auto">
            <a:xfrm>
              <a:off x="446032" y="5911884"/>
              <a:ext cx="1095390" cy="32861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446031" y="5510241"/>
              <a:ext cx="1095390" cy="32861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04908" y="5473732"/>
              <a:ext cx="1758863" cy="430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verilog model</a:t>
              </a:r>
              <a:endPara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04908" y="5875375"/>
              <a:ext cx="3161013" cy="430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Implementation (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RTL</a:t>
              </a:r>
              <a:r>
                <a:rPr lang="pl-PL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/gate)</a:t>
              </a:r>
              <a:endPara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xmlns="" val="952877936"/>
              </p:ext>
            </p:extLst>
          </p:nvPr>
        </p:nvGraphicFramePr>
        <p:xfrm>
          <a:off x="4267200" y="2638426"/>
          <a:ext cx="4622801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" name="Text Placeholder 7"/>
          <p:cNvSpPr txBox="1">
            <a:spLocks/>
          </p:cNvSpPr>
          <p:nvPr/>
        </p:nvSpPr>
        <p:spPr>
          <a:xfrm>
            <a:off x="497321" y="2022475"/>
            <a:ext cx="3430154" cy="719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</a:pPr>
            <a:r>
              <a:rPr lang="en-US" sz="2400" b="1" noProof="0" dirty="0" smtClean="0">
                <a:solidFill>
                  <a:schemeClr val="accent2"/>
                </a:solidFill>
                <a:latin typeface="Arial" pitchFamily="34" charset="0"/>
              </a:rPr>
              <a:t>Modeling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4393046" y="2073275"/>
            <a:ext cx="3430154" cy="719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</a:pPr>
            <a:r>
              <a:rPr lang="en-US" sz="2400" b="1" noProof="0" dirty="0" smtClean="0">
                <a:solidFill>
                  <a:schemeClr val="accent2"/>
                </a:solidFill>
                <a:latin typeface="Arial" pitchFamily="34" charset="0"/>
              </a:rPr>
              <a:t>Interfaces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00049" y="1390650"/>
            <a:ext cx="8382001" cy="22923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Project duration: ~3 years</a:t>
            </a:r>
          </a:p>
          <a:p>
            <a:r>
              <a:rPr lang="en-US" dirty="0" smtClean="0"/>
              <a:t>Design team: ~21 persons+</a:t>
            </a:r>
          </a:p>
          <a:p>
            <a:endParaRPr lang="en-US" dirty="0" smtClean="0"/>
          </a:p>
          <a:p>
            <a:r>
              <a:rPr lang="en-US" dirty="0" smtClean="0"/>
              <a:t>FE-I4A last official shipping date: This Thursday (23</a:t>
            </a:r>
            <a:r>
              <a:rPr lang="en-US" baseline="30000" dirty="0" smtClean="0"/>
              <a:t>rd</a:t>
            </a:r>
            <a:r>
              <a:rPr lang="en-US" dirty="0" smtClean="0"/>
              <a:t> September 2010)</a:t>
            </a:r>
          </a:p>
          <a:p>
            <a:r>
              <a:rPr lang="en-US" dirty="0" smtClean="0"/>
              <a:t>Test setup readiness ramping-up, on time for IC back</a:t>
            </a:r>
          </a:p>
          <a:p>
            <a:r>
              <a:rPr lang="en-US" dirty="0" smtClean="0"/>
              <a:t>Tests: Wafer, single-chip, bump-bonded (planar, 3D, diamond), irradiation</a:t>
            </a:r>
            <a:endParaRPr lang="en-US" dirty="0"/>
          </a:p>
        </p:txBody>
      </p:sp>
      <p:sp>
        <p:nvSpPr>
          <p:cNvPr id="6" name="Text Placeholder 7"/>
          <p:cNvSpPr txBox="1">
            <a:spLocks/>
          </p:cNvSpPr>
          <p:nvPr/>
        </p:nvSpPr>
        <p:spPr>
          <a:xfrm>
            <a:off x="478271" y="3683000"/>
            <a:ext cx="3430154" cy="719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</a:pPr>
            <a:r>
              <a:rPr lang="en-US" sz="2400" b="1" noProof="0" dirty="0" smtClean="0">
                <a:solidFill>
                  <a:schemeClr val="accent2"/>
                </a:solidFill>
                <a:latin typeface="Arial" pitchFamily="34" charset="0"/>
              </a:rPr>
              <a:t>Design team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0050" y="4217164"/>
            <a:ext cx="6886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Bonn: </a:t>
            </a:r>
            <a:r>
              <a:rPr lang="en-US" dirty="0" smtClean="0"/>
              <a:t>D. </a:t>
            </a:r>
            <a:r>
              <a:rPr lang="en-US" dirty="0" err="1" smtClean="0"/>
              <a:t>Arutinov</a:t>
            </a:r>
            <a:r>
              <a:rPr lang="en-US" dirty="0" smtClean="0"/>
              <a:t>, M. Barbero, T. Hemperek, A. Kruth, </a:t>
            </a:r>
          </a:p>
          <a:p>
            <a:r>
              <a:rPr lang="en-US" dirty="0" smtClean="0"/>
              <a:t>	M. </a:t>
            </a:r>
            <a:r>
              <a:rPr lang="en-US" dirty="0" err="1" smtClean="0"/>
              <a:t>Karagounis</a:t>
            </a:r>
            <a:endParaRPr lang="en-US" dirty="0" smtClean="0"/>
          </a:p>
          <a:p>
            <a:r>
              <a:rPr lang="en-US" b="1" dirty="0" smtClean="0"/>
              <a:t>CPPM: </a:t>
            </a:r>
            <a:r>
              <a:rPr lang="en-US" dirty="0" smtClean="0"/>
              <a:t>D. </a:t>
            </a:r>
            <a:r>
              <a:rPr lang="en-US" dirty="0" err="1" smtClean="0"/>
              <a:t>Fougeron</a:t>
            </a:r>
            <a:r>
              <a:rPr lang="en-US" dirty="0" smtClean="0"/>
              <a:t>, F. </a:t>
            </a:r>
            <a:r>
              <a:rPr lang="en-US" dirty="0" err="1" smtClean="0"/>
              <a:t>Gensolen</a:t>
            </a:r>
            <a:r>
              <a:rPr lang="en-US" dirty="0" smtClean="0"/>
              <a:t>, M. </a:t>
            </a:r>
            <a:r>
              <a:rPr lang="en-US" dirty="0" err="1" smtClean="0"/>
              <a:t>Menouni</a:t>
            </a:r>
            <a:endParaRPr lang="en-US" dirty="0" smtClean="0"/>
          </a:p>
          <a:p>
            <a:r>
              <a:rPr lang="en-US" b="1" dirty="0" err="1" smtClean="0"/>
              <a:t>Genova</a:t>
            </a:r>
            <a:r>
              <a:rPr lang="en-US" b="1" dirty="0" smtClean="0"/>
              <a:t>:</a:t>
            </a:r>
            <a:r>
              <a:rPr lang="en-US" dirty="0" smtClean="0"/>
              <a:t> R. Beccherle, G. </a:t>
            </a:r>
            <a:r>
              <a:rPr lang="en-US" dirty="0" err="1" smtClean="0"/>
              <a:t>Darbo</a:t>
            </a:r>
            <a:endParaRPr lang="en-US" dirty="0" smtClean="0"/>
          </a:p>
          <a:p>
            <a:r>
              <a:rPr lang="en-US" b="1" dirty="0" smtClean="0"/>
              <a:t>LBNL: </a:t>
            </a:r>
            <a:r>
              <a:rPr lang="en-US" dirty="0" smtClean="0"/>
              <a:t>S. </a:t>
            </a:r>
            <a:r>
              <a:rPr lang="en-US" dirty="0" err="1" smtClean="0"/>
              <a:t>Dube</a:t>
            </a:r>
            <a:r>
              <a:rPr lang="en-US" dirty="0" smtClean="0"/>
              <a:t>, D. </a:t>
            </a:r>
            <a:r>
              <a:rPr lang="en-US" dirty="0" err="1" smtClean="0"/>
              <a:t>Elledge</a:t>
            </a:r>
            <a:r>
              <a:rPr lang="en-US" dirty="0" smtClean="0"/>
              <a:t>, J. </a:t>
            </a:r>
            <a:r>
              <a:rPr lang="en-US" dirty="0" err="1" smtClean="0"/>
              <a:t>Fleury</a:t>
            </a:r>
            <a:r>
              <a:rPr lang="en-US" dirty="0" smtClean="0"/>
              <a:t> (LAL), </a:t>
            </a:r>
          </a:p>
          <a:p>
            <a:r>
              <a:rPr lang="en-US" dirty="0" smtClean="0"/>
              <a:t>	M. Garcia-Sciveres, D. Gnani, F. Jensen, A. </a:t>
            </a:r>
            <a:r>
              <a:rPr lang="en-US" dirty="0" err="1" smtClean="0"/>
              <a:t>Mekkaoui</a:t>
            </a:r>
            <a:endParaRPr lang="en-US" dirty="0" smtClean="0"/>
          </a:p>
          <a:p>
            <a:r>
              <a:rPr lang="en-US" b="1" dirty="0" smtClean="0"/>
              <a:t>NIKHEF: </a:t>
            </a:r>
            <a:r>
              <a:rPr lang="en-US" dirty="0" smtClean="0"/>
              <a:t>V. </a:t>
            </a:r>
            <a:r>
              <a:rPr lang="en-US" dirty="0" err="1" smtClean="0"/>
              <a:t>Gromov</a:t>
            </a:r>
            <a:r>
              <a:rPr lang="en-US" dirty="0" smtClean="0"/>
              <a:t>, R. Kluit, J.D. Schipper, V. </a:t>
            </a:r>
            <a:r>
              <a:rPr lang="en-US" dirty="0" err="1" smtClean="0"/>
              <a:t>Zivkovic</a:t>
            </a:r>
            <a:endParaRPr lang="en-US" dirty="0"/>
          </a:p>
        </p:txBody>
      </p:sp>
      <p:pic>
        <p:nvPicPr>
          <p:cNvPr id="77826" name="Picture 8" descr="Log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4675" y="4324349"/>
            <a:ext cx="1727282" cy="179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0100" y="3048000"/>
            <a:ext cx="5626100" cy="990600"/>
          </a:xfrm>
        </p:spPr>
        <p:txBody>
          <a:bodyPr>
            <a:noAutofit/>
          </a:bodyPr>
          <a:lstStyle/>
          <a:p>
            <a:r>
              <a:rPr lang="en-US" sz="6000" dirty="0" smtClean="0"/>
              <a:t>Extra Slides</a:t>
            </a:r>
            <a:endParaRPr lang="en-US" sz="6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Chips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81922" name="Group 2"/>
          <p:cNvGrpSpPr>
            <a:grpSpLocks noGrp="1"/>
          </p:cNvGrpSpPr>
          <p:nvPr/>
        </p:nvGrpSpPr>
        <p:grpSpPr bwMode="auto">
          <a:xfrm>
            <a:off x="452727" y="1238250"/>
            <a:ext cx="8234073" cy="4937125"/>
            <a:chOff x="45" y="665"/>
            <a:chExt cx="5523" cy="3328"/>
          </a:xfrm>
        </p:grpSpPr>
        <p:pic>
          <p:nvPicPr>
            <p:cNvPr id="81923" name="Picture 3" descr="FEI4-P1_CO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" y="913"/>
              <a:ext cx="2152" cy="2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040" y="665"/>
              <a:ext cx="537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FE-I4-P1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25" name="Rectangle 8"/>
            <p:cNvSpPr>
              <a:spLocks noChangeArrowheads="1"/>
            </p:cNvSpPr>
            <p:nvPr/>
          </p:nvSpPr>
          <p:spPr bwMode="auto">
            <a:xfrm>
              <a:off x="2173" y="1369"/>
              <a:ext cx="227" cy="187"/>
            </a:xfrm>
            <a:prstGeom prst="rect">
              <a:avLst/>
            </a:prstGeom>
            <a:noFill/>
            <a:ln w="38100">
              <a:solidFill>
                <a:srgbClr val="66FF3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26" name="Rectangle 10"/>
            <p:cNvSpPr>
              <a:spLocks noChangeArrowheads="1"/>
            </p:cNvSpPr>
            <p:nvPr/>
          </p:nvSpPr>
          <p:spPr bwMode="auto">
            <a:xfrm>
              <a:off x="2173" y="2043"/>
              <a:ext cx="227" cy="187"/>
            </a:xfrm>
            <a:prstGeom prst="rect">
              <a:avLst/>
            </a:prstGeom>
            <a:noFill/>
            <a:ln w="38100">
              <a:solidFill>
                <a:srgbClr val="66FF3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27" name="Rectangle 14"/>
            <p:cNvSpPr>
              <a:spLocks noChangeArrowheads="1"/>
            </p:cNvSpPr>
            <p:nvPr/>
          </p:nvSpPr>
          <p:spPr bwMode="auto">
            <a:xfrm>
              <a:off x="404" y="2905"/>
              <a:ext cx="182" cy="187"/>
            </a:xfrm>
            <a:prstGeom prst="rect">
              <a:avLst/>
            </a:prstGeom>
            <a:noFill/>
            <a:ln w="38100">
              <a:solidFill>
                <a:srgbClr val="66FF3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28" name="Text Box 15"/>
            <p:cNvSpPr txBox="1">
              <a:spLocks noChangeArrowheads="1"/>
            </p:cNvSpPr>
            <p:nvPr/>
          </p:nvSpPr>
          <p:spPr bwMode="auto">
            <a:xfrm>
              <a:off x="2431" y="1322"/>
              <a:ext cx="571" cy="31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LDO</a:t>
              </a:r>
              <a:b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</a:b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Regulator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29" name="Text Box 16"/>
            <p:cNvSpPr txBox="1">
              <a:spLocks noChangeArrowheads="1"/>
            </p:cNvSpPr>
            <p:nvPr/>
          </p:nvSpPr>
          <p:spPr bwMode="auto">
            <a:xfrm>
              <a:off x="2445" y="1970"/>
              <a:ext cx="460" cy="31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Charge</a:t>
              </a:r>
              <a:b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</a:b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Pump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30" name="Text Box 17"/>
            <p:cNvSpPr txBox="1">
              <a:spLocks noChangeArrowheads="1"/>
            </p:cNvSpPr>
            <p:nvPr/>
          </p:nvSpPr>
          <p:spPr bwMode="auto">
            <a:xfrm>
              <a:off x="1856" y="3680"/>
              <a:ext cx="598" cy="31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Current</a:t>
              </a:r>
              <a:b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</a:b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Reference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31" name="Text Box 18"/>
            <p:cNvSpPr txBox="1">
              <a:spLocks noChangeArrowheads="1"/>
            </p:cNvSpPr>
            <p:nvPr/>
          </p:nvSpPr>
          <p:spPr bwMode="auto">
            <a:xfrm>
              <a:off x="1085" y="3590"/>
              <a:ext cx="401" cy="18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DACs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32" name="Text Box 19"/>
            <p:cNvSpPr txBox="1">
              <a:spLocks noChangeArrowheads="1"/>
            </p:cNvSpPr>
            <p:nvPr/>
          </p:nvSpPr>
          <p:spPr bwMode="auto">
            <a:xfrm rot="16200000">
              <a:off x="-143" y="1717"/>
              <a:ext cx="715" cy="3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Control Block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33" name="Text Box 21"/>
            <p:cNvSpPr txBox="1">
              <a:spLocks noChangeArrowheads="1"/>
            </p:cNvSpPr>
            <p:nvPr/>
          </p:nvSpPr>
          <p:spPr bwMode="auto">
            <a:xfrm rot="16200000">
              <a:off x="-205" y="2842"/>
              <a:ext cx="810" cy="3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Capacitance</a:t>
              </a:r>
              <a:b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</a:b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Measurement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34" name="Text Box 29"/>
            <p:cNvSpPr txBox="1">
              <a:spLocks noChangeArrowheads="1"/>
            </p:cNvSpPr>
            <p:nvPr/>
          </p:nvSpPr>
          <p:spPr bwMode="auto">
            <a:xfrm>
              <a:off x="923" y="1706"/>
              <a:ext cx="754" cy="3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FE-I4-P1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61x14 Array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35" name="Rectangle 22"/>
            <p:cNvSpPr>
              <a:spLocks noChangeArrowheads="1"/>
            </p:cNvSpPr>
            <p:nvPr/>
          </p:nvSpPr>
          <p:spPr bwMode="auto">
            <a:xfrm>
              <a:off x="412" y="1908"/>
              <a:ext cx="124" cy="187"/>
            </a:xfrm>
            <a:prstGeom prst="rect">
              <a:avLst/>
            </a:prstGeom>
            <a:noFill/>
            <a:ln w="38100">
              <a:solidFill>
                <a:srgbClr val="66FF33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36" name="Rectangle 23"/>
            <p:cNvSpPr>
              <a:spLocks noChangeArrowheads="1"/>
            </p:cNvSpPr>
            <p:nvPr/>
          </p:nvSpPr>
          <p:spPr bwMode="auto">
            <a:xfrm>
              <a:off x="540" y="3360"/>
              <a:ext cx="1361" cy="187"/>
            </a:xfrm>
            <a:prstGeom prst="rect">
              <a:avLst/>
            </a:prstGeom>
            <a:noFill/>
            <a:ln w="38100">
              <a:solidFill>
                <a:srgbClr val="66FF3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37" name="Rectangle 24"/>
            <p:cNvSpPr>
              <a:spLocks noChangeArrowheads="1"/>
            </p:cNvSpPr>
            <p:nvPr/>
          </p:nvSpPr>
          <p:spPr bwMode="auto">
            <a:xfrm>
              <a:off x="2045" y="3428"/>
              <a:ext cx="124" cy="187"/>
            </a:xfrm>
            <a:prstGeom prst="rect">
              <a:avLst/>
            </a:prstGeom>
            <a:noFill/>
            <a:ln w="38100">
              <a:solidFill>
                <a:srgbClr val="66FF33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1938" name="Picture 8" descr="Y:\plotChipSEU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20" y="715"/>
              <a:ext cx="1091" cy="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39" name="Text Box 29"/>
            <p:cNvSpPr txBox="1">
              <a:spLocks noChangeArrowheads="1"/>
            </p:cNvSpPr>
            <p:nvPr/>
          </p:nvSpPr>
          <p:spPr bwMode="auto">
            <a:xfrm>
              <a:off x="3222" y="1351"/>
              <a:ext cx="908" cy="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SEU </a:t>
              </a:r>
              <a:r>
                <a:rPr kumimoji="0" lang="de-DE" sz="1200" i="0" u="none" strike="noStrike" cap="none" normalizeH="0" baseline="0" dirty="0" err="1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test</a:t>
              </a:r>
              <a:r>
                <a:rPr kumimoji="0" lang="de-DE" sz="1200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 IC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1940" name="Picture 6" descr="LVDS-Testchip-Cor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69" y="1649"/>
              <a:ext cx="815" cy="1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41" name="Text Box 29"/>
            <p:cNvSpPr txBox="1">
              <a:spLocks noChangeArrowheads="1"/>
            </p:cNvSpPr>
            <p:nvPr/>
          </p:nvSpPr>
          <p:spPr bwMode="auto">
            <a:xfrm>
              <a:off x="2834" y="2451"/>
              <a:ext cx="1246" cy="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4-LVDS Rx/Tx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1942" name="Picture 26" descr="shludo.jpg"/>
            <p:cNvPicPr>
              <a:picLocks noChangeAspect="1"/>
            </p:cNvPicPr>
            <p:nvPr/>
          </p:nvPicPr>
          <p:blipFill>
            <a:blip r:embed="rId6" cstate="print"/>
            <a:srcRect l="20000" t="9770" r="18333" b="6322"/>
            <a:stretch>
              <a:fillRect/>
            </a:stretch>
          </p:blipFill>
          <p:spPr bwMode="auto">
            <a:xfrm>
              <a:off x="4512" y="816"/>
              <a:ext cx="1008" cy="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43" name="Text Box 29"/>
            <p:cNvSpPr txBox="1">
              <a:spLocks noChangeArrowheads="1"/>
            </p:cNvSpPr>
            <p:nvPr/>
          </p:nvSpPr>
          <p:spPr bwMode="auto">
            <a:xfrm>
              <a:off x="4266" y="1762"/>
              <a:ext cx="995" cy="4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dirty="0" err="1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ShuLDO+trist</a:t>
              </a:r>
              <a:r>
                <a:rPr kumimoji="0" lang="de-DE" sz="1200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 LVDS/LDO/10b-DAC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1944" name="Picture 2" descr="H:\Documents and Settings\silab\Desktop\PLL_testing_11.08.09\PLLSectionTestChipLayoutTop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24" y="2256"/>
              <a:ext cx="1344" cy="1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45" name="Text Box 29"/>
            <p:cNvSpPr txBox="1">
              <a:spLocks noChangeArrowheads="1"/>
            </p:cNvSpPr>
            <p:nvPr/>
          </p:nvSpPr>
          <p:spPr bwMode="auto">
            <a:xfrm>
              <a:off x="4416" y="3216"/>
              <a:ext cx="1133" cy="5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turboPLL: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PLL core + PRBS + 8b10b  coder + LVDS driv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1946" name="Picture 4" descr="discriminator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736" y="3072"/>
              <a:ext cx="1296" cy="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47" name="Text Box 29"/>
            <p:cNvSpPr txBox="1">
              <a:spLocks noChangeArrowheads="1"/>
            </p:cNvSpPr>
            <p:nvPr/>
          </p:nvSpPr>
          <p:spPr bwMode="auto">
            <a:xfrm>
              <a:off x="2688" y="3261"/>
              <a:ext cx="867" cy="3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  <a:cs typeface="Arial" pitchFamily="34" charset="0"/>
                </a:rPr>
                <a:t>low power discri.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98773" y="1322853"/>
          <a:ext cx="4930516" cy="4744459"/>
        </p:xfrm>
        <a:graphic>
          <a:graphicData uri="http://schemas.openxmlformats.org/presentationml/2006/ole">
            <p:oleObj spid="_x0000_s31758" name="Acrobat Document" r:id="rId4" imgW="4385880" imgH="4320000" progId="">
              <p:embed/>
            </p:oleObj>
          </a:graphicData>
        </a:graphic>
      </p:graphicFrame>
      <p:sp>
        <p:nvSpPr>
          <p:cNvPr id="11" name="Content Placeholder 4"/>
          <p:cNvSpPr txBox="1">
            <a:spLocks/>
          </p:cNvSpPr>
          <p:nvPr/>
        </p:nvSpPr>
        <p:spPr>
          <a:xfrm>
            <a:off x="5231690" y="1512908"/>
            <a:ext cx="3533775" cy="2736363"/>
          </a:xfrm>
          <a:prstGeom prst="rect">
            <a:avLst/>
          </a:prstGeom>
          <a:noFill/>
          <a:ln w="25400" cap="rnd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fontScale="775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Phase Lock Loop (PLL) type 2 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Voltage Controlled Oscillator (VCO) at 640 MHz (x16) 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Lost of Lock Detection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2 Independent output multiplexers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Silicon Proven</a:t>
            </a:r>
          </a:p>
        </p:txBody>
      </p:sp>
      <p:pic>
        <p:nvPicPr>
          <p:cNvPr id="12" name="Picture 2" descr="H:\Documents and Settings\silab\Desktop\PLL_testing_11.08.09\PLLSectionTestChipLayoutTo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9511" y="4389071"/>
            <a:ext cx="1887967" cy="157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057143"/>
            <a:ext cx="4098712" cy="628781"/>
          </a:xfrm>
        </p:spPr>
        <p:txBody>
          <a:bodyPr/>
          <a:lstStyle/>
          <a:p>
            <a:r>
              <a:rPr lang="en-US" dirty="0" smtClean="0"/>
              <a:t>  LVDS TX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648200" y="1066668"/>
            <a:ext cx="4100322" cy="628781"/>
          </a:xfrm>
        </p:spPr>
        <p:txBody>
          <a:bodyPr/>
          <a:lstStyle/>
          <a:p>
            <a:r>
              <a:rPr lang="en-US" dirty="0" smtClean="0"/>
              <a:t>  LVDS RX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00800" y="6386760"/>
            <a:ext cx="2322206" cy="335350"/>
          </a:xfrm>
        </p:spPr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7" y="6386760"/>
            <a:ext cx="2009899" cy="335350"/>
          </a:xfrm>
        </p:spPr>
        <p:txBody>
          <a:bodyPr/>
          <a:lstStyle/>
          <a:p>
            <a:fld id="{4D740EF5-40A4-4DBD-8066-5EB31E15D99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49" y="196660"/>
            <a:ext cx="8348809" cy="908240"/>
          </a:xfrm>
        </p:spPr>
        <p:txBody>
          <a:bodyPr/>
          <a:lstStyle/>
          <a:p>
            <a:r>
              <a:rPr lang="en-US" dirty="0" smtClean="0"/>
              <a:t>Data Transmission</a:t>
            </a:r>
            <a:endParaRPr lang="en-US" dirty="0"/>
          </a:p>
        </p:txBody>
      </p:sp>
      <p:graphicFrame>
        <p:nvGraphicFramePr>
          <p:cNvPr id="30722" name="Object 8"/>
          <p:cNvGraphicFramePr>
            <a:graphicFrameLocks noChangeAspect="1"/>
          </p:cNvGraphicFramePr>
          <p:nvPr/>
        </p:nvGraphicFramePr>
        <p:xfrm>
          <a:off x="269875" y="1886521"/>
          <a:ext cx="4180491" cy="2999804"/>
        </p:xfrm>
        <a:graphic>
          <a:graphicData uri="http://schemas.openxmlformats.org/presentationml/2006/ole">
            <p:oleObj spid="_x0000_s30744" name="Visio" r:id="rId4" imgW="2974943" imgH="1901000" progId="Visio.Drawing.11">
              <p:embed/>
            </p:oleObj>
          </a:graphicData>
        </a:graphic>
      </p:graphicFrame>
      <p:graphicFrame>
        <p:nvGraphicFramePr>
          <p:cNvPr id="30723" name="Object 4"/>
          <p:cNvGraphicFramePr>
            <a:graphicFrameLocks noChangeAspect="1"/>
          </p:cNvGraphicFramePr>
          <p:nvPr/>
        </p:nvGraphicFramePr>
        <p:xfrm>
          <a:off x="4657726" y="1661486"/>
          <a:ext cx="4129028" cy="3262939"/>
        </p:xfrm>
        <a:graphic>
          <a:graphicData uri="http://schemas.openxmlformats.org/presentationml/2006/ole">
            <p:oleObj spid="_x0000_s30745" name="Visio" r:id="rId5" imgW="3592720" imgH="2883479" progId="Visio.Drawing.11">
              <p:embed/>
            </p:oleObj>
          </a:graphicData>
        </a:graphic>
      </p:graphicFrame>
      <p:sp>
        <p:nvSpPr>
          <p:cNvPr id="14" name="Content Placeholder 4"/>
          <p:cNvSpPr txBox="1">
            <a:spLocks/>
          </p:cNvSpPr>
          <p:nvPr/>
        </p:nvSpPr>
        <p:spPr>
          <a:xfrm>
            <a:off x="533400" y="5086350"/>
            <a:ext cx="5419725" cy="1171575"/>
          </a:xfrm>
          <a:prstGeom prst="rect">
            <a:avLst/>
          </a:prstGeom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fontScale="925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Transition speed up to 330 MHz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RadHARD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up to 200MRad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Silicon Proven</a:t>
            </a:r>
          </a:p>
        </p:txBody>
      </p:sp>
      <p:pic>
        <p:nvPicPr>
          <p:cNvPr id="30724" name="Picture 6" descr="LVDS-Testchip-Cor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7064101" y="4742160"/>
            <a:ext cx="1108844" cy="1863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Shunt-LDO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76802" name="Object 9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292480" y="1171957"/>
          <a:ext cx="4530848" cy="2622804"/>
        </p:xfrm>
        <a:graphic>
          <a:graphicData uri="http://schemas.openxmlformats.org/presentationml/2006/ole">
            <p:oleObj spid="_x0000_s76813" name="Visio" r:id="rId4" imgW="3562059" imgH="2062925" progId="Visio.Drawing.11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622300" y="3747517"/>
            <a:ext cx="79121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Combination of LDO and shunt transistor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„Shunt-LDO“ regulators having completely different output  voltages can be placed in parallel without any problem regarding mismatch &amp; shunt current distribution 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„Shunt-LDO“ can cope with an increased supply current  if one FE-I4 does not contribute to shunt current e.g.  disconnected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wirebond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Can be used as an ordinary LDO when shunt is disabled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Silicon Proven</a:t>
            </a:r>
          </a:p>
        </p:txBody>
      </p:sp>
      <p:pic>
        <p:nvPicPr>
          <p:cNvPr id="7" name="Picture 26" descr="shludo.jpg"/>
          <p:cNvPicPr>
            <a:picLocks noChangeAspect="1"/>
          </p:cNvPicPr>
          <p:nvPr/>
        </p:nvPicPr>
        <p:blipFill>
          <a:blip r:embed="rId5" cstate="print"/>
          <a:srcRect l="20000" t="9770" r="18333" b="6322"/>
          <a:stretch>
            <a:fillRect/>
          </a:stretch>
        </p:blipFill>
        <p:spPr bwMode="auto">
          <a:xfrm>
            <a:off x="6828978" y="2148060"/>
            <a:ext cx="1502797" cy="1474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RadHARD</a:t>
            </a:r>
            <a:r>
              <a:rPr lang="en-US" dirty="0" smtClean="0"/>
              <a:t> Memory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333500"/>
          </a:xfrm>
        </p:spPr>
        <p:txBody>
          <a:bodyPr/>
          <a:lstStyle/>
          <a:p>
            <a:r>
              <a:rPr lang="en-US" dirty="0" smtClean="0"/>
              <a:t>Silicon Proven</a:t>
            </a:r>
          </a:p>
          <a:p>
            <a:r>
              <a:rPr lang="en-US" dirty="0" err="1" smtClean="0"/>
              <a:t>RadHARD</a:t>
            </a:r>
            <a:r>
              <a:rPr lang="en-US" dirty="0" smtClean="0"/>
              <a:t> and SEU Tolerant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6097" y="2209800"/>
            <a:ext cx="3876427" cy="368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Y:\plotChipSE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235872" y="3229689"/>
            <a:ext cx="2759544" cy="1658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114300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innerShdw blurRad="673100" dist="2540000" dir="12600000">
                    <a:schemeClr val="bg1">
                      <a:lumMod val="65000"/>
                      <a:alpha val="0"/>
                    </a:schemeClr>
                  </a:innerShdw>
                </a:effectLst>
                <a:cs typeface="Arial" pitchFamily="34" charset="0"/>
              </a:rPr>
              <a:t>Current Pixel Detector Module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5038724" y="2552701"/>
            <a:ext cx="3609975" cy="2466974"/>
          </a:xfrm>
          <a:prstGeom prst="rect">
            <a:avLst/>
          </a:prstGeom>
          <a:noFill/>
          <a:ln w="25400" cap="rnd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fontScale="700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16-front-end chip (FE-I3) module with a module controller chip (MCC)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Planar n-on-n DOFZ silicon sensors, 250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μm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thick</a:t>
            </a: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Designed for </a:t>
            </a:r>
            <a:r>
              <a:rPr lang="en-GB" sz="2600" dirty="0" smtClean="0">
                <a:latin typeface="Arial" pitchFamily="34" charset="0"/>
                <a:cs typeface="Arial" pitchFamily="34" charset="0"/>
              </a:rPr>
              <a:t>for 1 x 10</a:t>
            </a:r>
            <a:r>
              <a:rPr lang="en-GB" sz="2600" baseline="30000" dirty="0" smtClean="0">
                <a:latin typeface="Arial" pitchFamily="34" charset="0"/>
                <a:cs typeface="Arial" pitchFamily="34" charset="0"/>
              </a:rPr>
              <a:t>15</a:t>
            </a:r>
            <a:r>
              <a:rPr lang="en-GB" sz="2600" dirty="0" smtClean="0">
                <a:latin typeface="Arial" pitchFamily="34" charset="0"/>
                <a:cs typeface="Arial" pitchFamily="34" charset="0"/>
              </a:rPr>
              <a:t> 1MeV </a:t>
            </a:r>
            <a:r>
              <a:rPr lang="en-GB" sz="26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GB" sz="2600" baseline="-25000" dirty="0" err="1" smtClean="0">
                <a:latin typeface="Arial" pitchFamily="34" charset="0"/>
                <a:cs typeface="Arial" pitchFamily="34" charset="0"/>
              </a:rPr>
              <a:t>eq</a:t>
            </a:r>
            <a:r>
              <a:rPr lang="en-GB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fluence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and 50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MRad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Content Placeholder 15" descr="Pixel_Exploded_Captions_nocross_F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67848" y="1290638"/>
            <a:ext cx="4785065" cy="4895011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b="1" dirty="0" smtClean="0"/>
              <a:t>Front End Chip</a:t>
            </a:r>
            <a:endParaRPr lang="en-US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009775" y="1224915"/>
            <a:ext cx="4040188" cy="390525"/>
          </a:xfrm>
        </p:spPr>
        <p:txBody>
          <a:bodyPr/>
          <a:lstStyle/>
          <a:p>
            <a:pPr algn="ctr"/>
            <a:r>
              <a:rPr lang="en-US" dirty="0" smtClean="0"/>
              <a:t>FE-I3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829175" y="1217295"/>
            <a:ext cx="4041775" cy="39052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FE-I4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453009" y="2396931"/>
            <a:ext cx="1264657" cy="853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47701" y="4467225"/>
          <a:ext cx="7772400" cy="164592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2533649"/>
                <a:gridCol w="2514600"/>
                <a:gridCol w="2724151"/>
              </a:tblGrid>
              <a:tr h="150282">
                <a:tc>
                  <a:txBody>
                    <a:bodyPr/>
                    <a:lstStyle/>
                    <a:p>
                      <a:pPr rtl="0" fontAlgn="b"/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Pixel </a:t>
                      </a:r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Size [</a:t>
                      </a:r>
                      <a:r>
                        <a:rPr lang="el-GR" sz="1800" b="0" dirty="0" smtClean="0"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en-US" sz="1800" b="0" baseline="30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lang="en-US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50×400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>
                          <a:latin typeface="Arial" pitchFamily="34" charset="0"/>
                          <a:cs typeface="Arial" pitchFamily="34" charset="0"/>
                        </a:rPr>
                        <a:t>50×250</a:t>
                      </a:r>
                    </a:p>
                  </a:txBody>
                  <a:tcPr marL="0" marR="0" marT="0" marB="0" anchor="b"/>
                </a:tc>
              </a:tr>
              <a:tr h="150282">
                <a:tc>
                  <a:txBody>
                    <a:bodyPr/>
                    <a:lstStyle/>
                    <a:p>
                      <a:pPr rtl="0" fontAlgn="b"/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Pixel </a:t>
                      </a:r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Array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18×160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80×336</a:t>
                      </a:r>
                    </a:p>
                  </a:txBody>
                  <a:tcPr marL="0" marR="0" marT="0" marB="0" anchor="b"/>
                </a:tc>
              </a:tr>
              <a:tr h="150282">
                <a:tc>
                  <a:txBody>
                    <a:bodyPr/>
                    <a:lstStyle/>
                    <a:p>
                      <a:pPr rtl="0" fontAlgn="b"/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Chip </a:t>
                      </a:r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Size [</a:t>
                      </a:r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pl-PL" sz="1800" b="0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pl-PL" sz="1800" b="0" baseline="30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lang="en-US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7.6×10.8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20.2×19.0</a:t>
                      </a:r>
                    </a:p>
                  </a:txBody>
                  <a:tcPr marL="0" marR="0" marT="0" marB="0" anchor="b"/>
                </a:tc>
              </a:tr>
              <a:tr h="150282">
                <a:tc>
                  <a:txBody>
                    <a:bodyPr/>
                    <a:lstStyle/>
                    <a:p>
                      <a:pPr rtl="0" fontAlgn="b"/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Active </a:t>
                      </a:r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Fraction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>
                          <a:latin typeface="Arial" pitchFamily="34" charset="0"/>
                          <a:cs typeface="Arial" pitchFamily="34" charset="0"/>
                        </a:rPr>
                        <a:t>74 %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89 %</a:t>
                      </a:r>
                    </a:p>
                  </a:txBody>
                  <a:tcPr marL="0" marR="0" marT="0" marB="0" anchor="b"/>
                </a:tc>
              </a:tr>
              <a:tr h="208497">
                <a:tc>
                  <a:txBody>
                    <a:bodyPr/>
                    <a:lstStyle/>
                    <a:p>
                      <a:pPr rtl="0" fontAlgn="b"/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Output Data Rate [Mb/s</a:t>
                      </a:r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160</a:t>
                      </a:r>
                    </a:p>
                  </a:txBody>
                  <a:tcPr marL="0" marR="0" marT="0" marB="0" anchor="b"/>
                </a:tc>
              </a:tr>
              <a:tr h="208497">
                <a:tc>
                  <a:txBody>
                    <a:bodyPr/>
                    <a:lstStyle/>
                    <a:p>
                      <a:pPr rtl="0" fontAlgn="b"/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Transistor Count [M] </a:t>
                      </a:r>
                      <a:endParaRPr lang="en-US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~80</a:t>
                      </a:r>
                      <a:endParaRPr lang="en-US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cxnSp>
        <p:nvCxnSpPr>
          <p:cNvPr id="18" name="Straight Arrow Connector 17"/>
          <p:cNvCxnSpPr/>
          <p:nvPr/>
        </p:nvCxnSpPr>
        <p:spPr>
          <a:xfrm rot="5400000">
            <a:off x="3036095" y="2697957"/>
            <a:ext cx="1033464" cy="4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H="1">
            <a:off x="4747260" y="2720342"/>
            <a:ext cx="1994539" cy="1901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4" name="Content Placeholder 3"/>
          <p:cNvPicPr>
            <a:picLocks noChangeAspect="1"/>
          </p:cNvPicPr>
          <p:nvPr/>
        </p:nvPicPr>
        <p:blipFill>
          <a:blip r:embed="rId4" cstate="print"/>
          <a:srcRect l="999" t="2362" b="18413"/>
          <a:stretch>
            <a:fillRect/>
          </a:stretch>
        </p:blipFill>
        <p:spPr bwMode="auto">
          <a:xfrm>
            <a:off x="5872162" y="1722438"/>
            <a:ext cx="2348255" cy="2239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Straight Arrow Connector 14"/>
          <p:cNvCxnSpPr/>
          <p:nvPr/>
        </p:nvCxnSpPr>
        <p:spPr>
          <a:xfrm rot="16200000" flipH="1">
            <a:off x="3435350" y="3336928"/>
            <a:ext cx="238920" cy="3970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3632835" y="3627118"/>
            <a:ext cx="881062" cy="1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5780726" y="4121466"/>
            <a:ext cx="2441255" cy="954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5637530" y="3832228"/>
            <a:ext cx="238920" cy="3970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16200000">
            <a:off x="5432653" y="3732089"/>
            <a:ext cx="4122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2"/>
                </a:solidFill>
              </a:rPr>
              <a:t>2mm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rot="16200000">
            <a:off x="5383380" y="2741489"/>
            <a:ext cx="55656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2"/>
                </a:solidFill>
              </a:rPr>
              <a:t>16.8mm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rot="16200000">
            <a:off x="3260956" y="2604329"/>
            <a:ext cx="4122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2"/>
                </a:solidFill>
              </a:rPr>
              <a:t>8mm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rot="16200000">
            <a:off x="3202436" y="3267269"/>
            <a:ext cx="49885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2"/>
                </a:solidFill>
              </a:rPr>
              <a:t>2.8mm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812035" y="3587309"/>
            <a:ext cx="49885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2"/>
                </a:solidFill>
              </a:rPr>
              <a:t>7.6mm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823562" y="4082609"/>
            <a:ext cx="55656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2"/>
                </a:solidFill>
              </a:rPr>
              <a:t>20.2mm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30" grpId="0"/>
      <p:bldP spid="31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3335" y="1902905"/>
            <a:ext cx="189547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076325"/>
            <a:ext cx="4040188" cy="685800"/>
          </a:xfrm>
        </p:spPr>
        <p:txBody>
          <a:bodyPr/>
          <a:lstStyle/>
          <a:p>
            <a:r>
              <a:rPr lang="en-US" dirty="0" smtClean="0"/>
              <a:t>Double Hit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>
          <a:xfrm>
            <a:off x="4648200" y="1085850"/>
            <a:ext cx="4041775" cy="685800"/>
          </a:xfrm>
        </p:spPr>
        <p:txBody>
          <a:bodyPr/>
          <a:lstStyle/>
          <a:p>
            <a:r>
              <a:rPr lang="en-US" dirty="0" smtClean="0"/>
              <a:t>Column Waiting (FE-I3)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Inefficiencies</a:t>
            </a:r>
            <a:endParaRPr lang="en-US" dirty="0"/>
          </a:p>
        </p:txBody>
      </p:sp>
      <p:grpSp>
        <p:nvGrpSpPr>
          <p:cNvPr id="297" name="Group 103"/>
          <p:cNvGrpSpPr/>
          <p:nvPr/>
        </p:nvGrpSpPr>
        <p:grpSpPr>
          <a:xfrm>
            <a:off x="845823" y="4086275"/>
            <a:ext cx="3030852" cy="2043448"/>
            <a:chOff x="4827273" y="3834764"/>
            <a:chExt cx="3566159" cy="2346189"/>
          </a:xfrm>
        </p:grpSpPr>
        <p:grpSp>
          <p:nvGrpSpPr>
            <p:cNvPr id="298" name="Group 214"/>
            <p:cNvGrpSpPr/>
            <p:nvPr/>
          </p:nvGrpSpPr>
          <p:grpSpPr>
            <a:xfrm>
              <a:off x="4827273" y="3834764"/>
              <a:ext cx="3566159" cy="2327906"/>
              <a:chOff x="4827273" y="3834764"/>
              <a:chExt cx="3566159" cy="2327906"/>
            </a:xfrm>
          </p:grpSpPr>
          <p:sp>
            <p:nvSpPr>
              <p:cNvPr id="301" name="Rounded Rectangle 213"/>
              <p:cNvSpPr/>
              <p:nvPr/>
            </p:nvSpPr>
            <p:spPr>
              <a:xfrm>
                <a:off x="4827273" y="3834764"/>
                <a:ext cx="3566159" cy="2327906"/>
              </a:xfrm>
              <a:custGeom>
                <a:avLst>
                  <a:gd name="f1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3600"/>
                  <a:gd name="f11" fmla="abs f4"/>
                  <a:gd name="f12" fmla="abs f5"/>
                  <a:gd name="f13" fmla="abs f6"/>
                  <a:gd name="f14" fmla="*/ f8 1 180"/>
                  <a:gd name="f15" fmla="val f10"/>
                  <a:gd name="f16" fmla="+- 0 0 f2"/>
                  <a:gd name="f17" fmla="?: f11 f4 1"/>
                  <a:gd name="f18" fmla="?: f12 f5 1"/>
                  <a:gd name="f19" fmla="?: f13 f6 1"/>
                  <a:gd name="f20" fmla="*/ f9 f14 1"/>
                  <a:gd name="f21" fmla="+- f7 f15 0"/>
                  <a:gd name="f22" fmla="*/ f17 1 21600"/>
                  <a:gd name="f23" fmla="*/ f18 1 21600"/>
                  <a:gd name="f24" fmla="*/ 21600 f17 1"/>
                  <a:gd name="f25" fmla="*/ 21600 f18 1"/>
                  <a:gd name="f26" fmla="+- 0 0 f20"/>
                  <a:gd name="f27" fmla="+- f7 0 f21"/>
                  <a:gd name="f28" fmla="+- f21 0 f7"/>
                  <a:gd name="f29" fmla="min f23 f22"/>
                  <a:gd name="f30" fmla="*/ f24 1 f19"/>
                  <a:gd name="f31" fmla="*/ f25 1 f19"/>
                  <a:gd name="f32" fmla="*/ f26 f1 1"/>
                  <a:gd name="f33" fmla="abs f27"/>
                  <a:gd name="f34" fmla="abs f28"/>
                  <a:gd name="f35" fmla="?: f27 f16 f2"/>
                  <a:gd name="f36" fmla="?: f27 f2 f16"/>
                  <a:gd name="f37" fmla="?: f27 f3 f2"/>
                  <a:gd name="f38" fmla="?: f27 f2 f3"/>
                  <a:gd name="f39" fmla="?: f28 f16 f2"/>
                  <a:gd name="f40" fmla="?: f28 f2 f16"/>
                  <a:gd name="f41" fmla="?: f27 0 f1"/>
                  <a:gd name="f42" fmla="?: f27 f1 0"/>
                  <a:gd name="f43" fmla="val f30"/>
                  <a:gd name="f44" fmla="val f31"/>
                  <a:gd name="f45" fmla="*/ f32 1 f8"/>
                  <a:gd name="f46" fmla="?: f27 f38 f37"/>
                  <a:gd name="f47" fmla="?: f27 f37 f38"/>
                  <a:gd name="f48" fmla="?: f28 f36 f35"/>
                  <a:gd name="f49" fmla="*/ f21 f29 1"/>
                  <a:gd name="f50" fmla="*/ f7 f29 1"/>
                  <a:gd name="f51" fmla="*/ f33 f29 1"/>
                  <a:gd name="f52" fmla="*/ f34 f29 1"/>
                  <a:gd name="f53" fmla="+- f44 0 f15"/>
                  <a:gd name="f54" fmla="+- f43 0 f15"/>
                  <a:gd name="f55" fmla="+- f45 0 f2"/>
                  <a:gd name="f56" fmla="?: f28 f47 f46"/>
                  <a:gd name="f57" fmla="*/ f44 f29 1"/>
                  <a:gd name="f58" fmla="*/ f43 f29 1"/>
                  <a:gd name="f59" fmla="+- f55 f2 0"/>
                  <a:gd name="f60" fmla="+- f44 0 f53"/>
                  <a:gd name="f61" fmla="+- f43 0 f54"/>
                  <a:gd name="f62" fmla="+- f53 0 f44"/>
                  <a:gd name="f63" fmla="+- f54 0 f43"/>
                  <a:gd name="f64" fmla="*/ f53 f29 1"/>
                  <a:gd name="f65" fmla="*/ f54 f29 1"/>
                  <a:gd name="f66" fmla="*/ f59 f8 1"/>
                  <a:gd name="f67" fmla="abs f60"/>
                  <a:gd name="f68" fmla="?: f60 0 f1"/>
                  <a:gd name="f69" fmla="?: f60 f1 0"/>
                  <a:gd name="f70" fmla="?: f60 f39 f40"/>
                  <a:gd name="f71" fmla="abs f61"/>
                  <a:gd name="f72" fmla="abs f62"/>
                  <a:gd name="f73" fmla="?: f61 f16 f2"/>
                  <a:gd name="f74" fmla="?: f61 f2 f16"/>
                  <a:gd name="f75" fmla="?: f61 f3 f2"/>
                  <a:gd name="f76" fmla="?: f61 f2 f3"/>
                  <a:gd name="f77" fmla="abs f63"/>
                  <a:gd name="f78" fmla="?: f63 f16 f2"/>
                  <a:gd name="f79" fmla="?: f63 f2 f16"/>
                  <a:gd name="f80" fmla="?: f63 f42 f41"/>
                  <a:gd name="f81" fmla="?: f63 f41 f42"/>
                  <a:gd name="f82" fmla="*/ f66 1 f1"/>
                  <a:gd name="f83" fmla="?: f28 f69 f68"/>
                  <a:gd name="f84" fmla="?: f28 f68 f69"/>
                  <a:gd name="f85" fmla="?: f61 f76 f75"/>
                  <a:gd name="f86" fmla="?: f61 f75 f76"/>
                  <a:gd name="f87" fmla="?: f62 f74 f73"/>
                  <a:gd name="f88" fmla="?: f27 f80 f81"/>
                  <a:gd name="f89" fmla="?: f27 f78 f79"/>
                  <a:gd name="f90" fmla="*/ f67 f29 1"/>
                  <a:gd name="f91" fmla="*/ f71 f29 1"/>
                  <a:gd name="f92" fmla="*/ f72 f29 1"/>
                  <a:gd name="f93" fmla="*/ f77 f29 1"/>
                  <a:gd name="f94" fmla="+- 0 0 f82"/>
                  <a:gd name="f95" fmla="?: f60 f83 f84"/>
                  <a:gd name="f96" fmla="?: f62 f86 f85"/>
                  <a:gd name="f97" fmla="+- 0 0 f94"/>
                  <a:gd name="f98" fmla="*/ f97 f1 1"/>
                  <a:gd name="f99" fmla="*/ f98 1 f8"/>
                  <a:gd name="f100" fmla="+- f99 0 f2"/>
                  <a:gd name="f101" fmla="cos 1 f100"/>
                  <a:gd name="f102" fmla="+- 0 0 f101"/>
                  <a:gd name="f103" fmla="+- 0 0 f102"/>
                  <a:gd name="f104" fmla="val f103"/>
                  <a:gd name="f105" fmla="+- 0 0 f104"/>
                  <a:gd name="f106" fmla="*/ f15 f105 1"/>
                  <a:gd name="f107" fmla="*/ f106 3163 1"/>
                  <a:gd name="f108" fmla="*/ f107 1 7636"/>
                  <a:gd name="f109" fmla="+- f7 f108 0"/>
                  <a:gd name="f110" fmla="+- f43 0 f108"/>
                  <a:gd name="f111" fmla="+- f44 0 f108"/>
                  <a:gd name="f112" fmla="*/ f109 f29 1"/>
                  <a:gd name="f113" fmla="*/ f110 f29 1"/>
                  <a:gd name="f114" fmla="*/ f111 f2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2" t="f112" r="f113" b="f114"/>
                <a:pathLst>
                  <a:path>
                    <a:moveTo>
                      <a:pt x="f49" y="f50"/>
                    </a:moveTo>
                    <a:arcTo wR="f51" hR="f52" stAng="f56" swAng="f48"/>
                    <a:lnTo>
                      <a:pt x="f50" y="f64"/>
                    </a:lnTo>
                    <a:arcTo wR="f52" hR="f90" stAng="f95" swAng="f70"/>
                    <a:lnTo>
                      <a:pt x="f65" y="f57"/>
                    </a:lnTo>
                    <a:arcTo wR="f91" hR="f92" stAng="f96" swAng="f87"/>
                    <a:lnTo>
                      <a:pt x="f58" y="f49"/>
                    </a:lnTo>
                    <a:arcTo wR="f93" hR="f51" stAng="f88" swAng="f89"/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0070C0"/>
                </a:solidFill>
                <a:prstDash val="solid"/>
              </a:ln>
            </p:spPr>
            <p:txBody>
              <a:bodyPr vert="horz" wrap="square" lIns="91440" tIns="45720" rIns="91440" bIns="45720" anchor="ctr" anchorCtr="1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grpSp>
            <p:nvGrpSpPr>
              <p:cNvPr id="302" name="Group 203"/>
              <p:cNvGrpSpPr/>
              <p:nvPr/>
            </p:nvGrpSpPr>
            <p:grpSpPr>
              <a:xfrm>
                <a:off x="4857246" y="3947235"/>
                <a:ext cx="3440028" cy="1287985"/>
                <a:chOff x="4857246" y="3947235"/>
                <a:chExt cx="3440028" cy="1287985"/>
              </a:xfrm>
            </p:grpSpPr>
            <p:grpSp>
              <p:nvGrpSpPr>
                <p:cNvPr id="310" name="Group 143"/>
                <p:cNvGrpSpPr/>
                <p:nvPr/>
              </p:nvGrpSpPr>
              <p:grpSpPr>
                <a:xfrm>
                  <a:off x="4906396" y="3947235"/>
                  <a:ext cx="3390878" cy="1287985"/>
                  <a:chOff x="4906396" y="3947235"/>
                  <a:chExt cx="3390878" cy="1287985"/>
                </a:xfrm>
              </p:grpSpPr>
              <p:sp>
                <p:nvSpPr>
                  <p:cNvPr id="312" name="Line 4"/>
                  <p:cNvSpPr/>
                  <p:nvPr/>
                </p:nvSpPr>
                <p:spPr>
                  <a:xfrm>
                    <a:off x="4906396" y="4707047"/>
                    <a:ext cx="497305" cy="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ss"/>
                      <a:gd name="f6" fmla="val 0"/>
                      <a:gd name="f7" fmla="+- 0 0 -180"/>
                      <a:gd name="f8" fmla="+- 0 0 -360"/>
                      <a:gd name="f9" fmla="abs f3"/>
                      <a:gd name="f10" fmla="abs f4"/>
                      <a:gd name="f11" fmla="abs f5"/>
                      <a:gd name="f12" fmla="*/ f7 f0 1"/>
                      <a:gd name="f13" fmla="*/ f8 f0 1"/>
                      <a:gd name="f14" fmla="?: f9 f3 1"/>
                      <a:gd name="f15" fmla="?: f10 f4 1"/>
                      <a:gd name="f16" fmla="?: f11 f5 1"/>
                      <a:gd name="f17" fmla="*/ f12 1 f2"/>
                      <a:gd name="f18" fmla="*/ f13 1 f2"/>
                      <a:gd name="f19" fmla="*/ f14 1 21600"/>
                      <a:gd name="f20" fmla="*/ f15 1 21600"/>
                      <a:gd name="f21" fmla="*/ 21600 f14 1"/>
                      <a:gd name="f22" fmla="*/ 21600 f15 1"/>
                      <a:gd name="f23" fmla="+- f17 0 f1"/>
                      <a:gd name="f24" fmla="+- f18 0 f1"/>
                      <a:gd name="f25" fmla="min f20 f19"/>
                      <a:gd name="f26" fmla="*/ f21 1 f16"/>
                      <a:gd name="f27" fmla="*/ f22 1 f16"/>
                      <a:gd name="f28" fmla="val f26"/>
                      <a:gd name="f29" fmla="val f27"/>
                      <a:gd name="f30" fmla="*/ f6 f25 1"/>
                      <a:gd name="f31" fmla="*/ f28 f25 1"/>
                      <a:gd name="f32" fmla="*/ f29 f25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3">
                        <a:pos x="f30" y="f30"/>
                      </a:cxn>
                      <a:cxn ang="f24">
                        <a:pos x="f31" y="f32"/>
                      </a:cxn>
                    </a:cxnLst>
                    <a:rect l="f30" t="f30" r="f31" b="f32"/>
                    <a:pathLst>
                      <a:path>
                        <a:moveTo>
                          <a:pt x="f30" y="f30"/>
                        </a:moveTo>
                        <a:lnTo>
                          <a:pt x="f31" y="f32"/>
                        </a:lnTo>
                      </a:path>
                    </a:pathLst>
                  </a:custGeom>
                  <a:noFill/>
                  <a:ln w="25402">
                    <a:solidFill>
                      <a:srgbClr val="FF0000"/>
                    </a:solidFill>
                    <a:prstDash val="solid"/>
                    <a:round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sp>
                <p:nvSpPr>
                  <p:cNvPr id="313" name="Arc 5"/>
                  <p:cNvSpPr/>
                  <p:nvPr/>
                </p:nvSpPr>
                <p:spPr>
                  <a:xfrm rot="10800009" flipV="1">
                    <a:off x="5403683" y="3947235"/>
                    <a:ext cx="142088" cy="759811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21600"/>
                      <a:gd name="f7" fmla="+- 0 0 1"/>
                      <a:gd name="f8" fmla="val 11929"/>
                      <a:gd name="f9" fmla="val 9670"/>
                      <a:gd name="f10" fmla="+- 0 0 -90"/>
                      <a:gd name="f11" fmla="*/ f3 1 21600"/>
                      <a:gd name="f12" fmla="*/ f4 1 21600"/>
                      <a:gd name="f13" fmla="+- f6 0 f5"/>
                      <a:gd name="f14" fmla="*/ f10 f0 1"/>
                      <a:gd name="f15" fmla="*/ f13 1 21600"/>
                      <a:gd name="f16" fmla="*/ 0 f13 1"/>
                      <a:gd name="f17" fmla="*/ 21600 f13 1"/>
                      <a:gd name="f18" fmla="*/ f14 1 f2"/>
                      <a:gd name="f19" fmla="*/ f16 1 21600"/>
                      <a:gd name="f20" fmla="*/ f17 1 21600"/>
                      <a:gd name="f21" fmla="*/ 0 1 f15"/>
                      <a:gd name="f22" fmla="*/ f6 1 f15"/>
                      <a:gd name="f23" fmla="+- f18 0 f1"/>
                      <a:gd name="f24" fmla="*/ f19 1 f15"/>
                      <a:gd name="f25" fmla="*/ f20 1 f15"/>
                      <a:gd name="f26" fmla="*/ f21 f11 1"/>
                      <a:gd name="f27" fmla="*/ f22 f11 1"/>
                      <a:gd name="f28" fmla="*/ f22 f12 1"/>
                      <a:gd name="f29" fmla="*/ f21 f12 1"/>
                      <a:gd name="f30" fmla="*/ f24 f11 1"/>
                      <a:gd name="f31" fmla="*/ f24 f12 1"/>
                      <a:gd name="f32" fmla="*/ f25 f11 1"/>
                      <a:gd name="f33" fmla="*/ f25 f12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3">
                        <a:pos x="f30" y="f31"/>
                      </a:cxn>
                      <a:cxn ang="f23">
                        <a:pos x="f32" y="f33"/>
                      </a:cxn>
                      <a:cxn ang="f23">
                        <a:pos x="f30" y="f33"/>
                      </a:cxn>
                    </a:cxnLst>
                    <a:rect l="f26" t="f29" r="f27" b="f28"/>
                    <a:pathLst>
                      <a:path w="21600" h="21600" fill="none">
                        <a:moveTo>
                          <a:pt x="f7" y="f5"/>
                        </a:moveTo>
                        <a:cubicBezTo>
                          <a:pt x="f8" y="f5"/>
                          <a:pt x="f6" y="f9"/>
                          <a:pt x="f6" y="f6"/>
                        </a:cubicBezTo>
                      </a:path>
                      <a:path w="21600" h="21600" stroke="0">
                        <a:moveTo>
                          <a:pt x="f7" y="f5"/>
                        </a:moveTo>
                        <a:cubicBezTo>
                          <a:pt x="f8" y="f5"/>
                          <a:pt x="f6" y="f9"/>
                          <a:pt x="f6" y="f6"/>
                        </a:cubicBezTo>
                        <a:lnTo>
                          <a:pt x="f5" y="f6"/>
                        </a:lnTo>
                        <a:close/>
                      </a:path>
                    </a:pathLst>
                  </a:custGeom>
                  <a:noFill/>
                  <a:ln w="25402">
                    <a:solidFill>
                      <a:srgbClr val="FF0000"/>
                    </a:solidFill>
                    <a:prstDash val="solid"/>
                    <a:round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sp>
                <p:nvSpPr>
                  <p:cNvPr id="314" name="Line 6"/>
                  <p:cNvSpPr/>
                  <p:nvPr/>
                </p:nvSpPr>
                <p:spPr>
                  <a:xfrm>
                    <a:off x="5545781" y="3947236"/>
                    <a:ext cx="753374" cy="379905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ss"/>
                      <a:gd name="f6" fmla="val 0"/>
                      <a:gd name="f7" fmla="+- 0 0 -180"/>
                      <a:gd name="f8" fmla="+- 0 0 -360"/>
                      <a:gd name="f9" fmla="abs f3"/>
                      <a:gd name="f10" fmla="abs f4"/>
                      <a:gd name="f11" fmla="abs f5"/>
                      <a:gd name="f12" fmla="*/ f7 f0 1"/>
                      <a:gd name="f13" fmla="*/ f8 f0 1"/>
                      <a:gd name="f14" fmla="?: f9 f3 1"/>
                      <a:gd name="f15" fmla="?: f10 f4 1"/>
                      <a:gd name="f16" fmla="?: f11 f5 1"/>
                      <a:gd name="f17" fmla="*/ f12 1 f2"/>
                      <a:gd name="f18" fmla="*/ f13 1 f2"/>
                      <a:gd name="f19" fmla="*/ f14 1 21600"/>
                      <a:gd name="f20" fmla="*/ f15 1 21600"/>
                      <a:gd name="f21" fmla="*/ 21600 f14 1"/>
                      <a:gd name="f22" fmla="*/ 21600 f15 1"/>
                      <a:gd name="f23" fmla="+- f17 0 f1"/>
                      <a:gd name="f24" fmla="+- f18 0 f1"/>
                      <a:gd name="f25" fmla="min f20 f19"/>
                      <a:gd name="f26" fmla="*/ f21 1 f16"/>
                      <a:gd name="f27" fmla="*/ f22 1 f16"/>
                      <a:gd name="f28" fmla="val f26"/>
                      <a:gd name="f29" fmla="val f27"/>
                      <a:gd name="f30" fmla="*/ f6 f25 1"/>
                      <a:gd name="f31" fmla="*/ f28 f25 1"/>
                      <a:gd name="f32" fmla="*/ f29 f25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3">
                        <a:pos x="f30" y="f30"/>
                      </a:cxn>
                      <a:cxn ang="f24">
                        <a:pos x="f31" y="f32"/>
                      </a:cxn>
                    </a:cxnLst>
                    <a:rect l="f30" t="f30" r="f31" b="f32"/>
                    <a:pathLst>
                      <a:path>
                        <a:moveTo>
                          <a:pt x="f30" y="f30"/>
                        </a:moveTo>
                        <a:lnTo>
                          <a:pt x="f31" y="f32"/>
                        </a:lnTo>
                      </a:path>
                    </a:pathLst>
                  </a:custGeom>
                  <a:noFill/>
                  <a:ln w="25402">
                    <a:solidFill>
                      <a:srgbClr val="FF0000"/>
                    </a:solidFill>
                    <a:prstDash val="solid"/>
                    <a:round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sp>
                <p:nvSpPr>
                  <p:cNvPr id="315" name="Line 9"/>
                  <p:cNvSpPr/>
                  <p:nvPr/>
                </p:nvSpPr>
                <p:spPr>
                  <a:xfrm>
                    <a:off x="4906396" y="4453777"/>
                    <a:ext cx="3054873" cy="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ss"/>
                      <a:gd name="f6" fmla="val 0"/>
                      <a:gd name="f7" fmla="+- 0 0 -180"/>
                      <a:gd name="f8" fmla="+- 0 0 -360"/>
                      <a:gd name="f9" fmla="abs f3"/>
                      <a:gd name="f10" fmla="abs f4"/>
                      <a:gd name="f11" fmla="abs f5"/>
                      <a:gd name="f12" fmla="*/ f7 f0 1"/>
                      <a:gd name="f13" fmla="*/ f8 f0 1"/>
                      <a:gd name="f14" fmla="?: f9 f3 1"/>
                      <a:gd name="f15" fmla="?: f10 f4 1"/>
                      <a:gd name="f16" fmla="?: f11 f5 1"/>
                      <a:gd name="f17" fmla="*/ f12 1 f2"/>
                      <a:gd name="f18" fmla="*/ f13 1 f2"/>
                      <a:gd name="f19" fmla="*/ f14 1 21600"/>
                      <a:gd name="f20" fmla="*/ f15 1 21600"/>
                      <a:gd name="f21" fmla="*/ 21600 f14 1"/>
                      <a:gd name="f22" fmla="*/ 21600 f15 1"/>
                      <a:gd name="f23" fmla="+- f17 0 f1"/>
                      <a:gd name="f24" fmla="+- f18 0 f1"/>
                      <a:gd name="f25" fmla="min f20 f19"/>
                      <a:gd name="f26" fmla="*/ f21 1 f16"/>
                      <a:gd name="f27" fmla="*/ f22 1 f16"/>
                      <a:gd name="f28" fmla="val f26"/>
                      <a:gd name="f29" fmla="val f27"/>
                      <a:gd name="f30" fmla="*/ f6 f25 1"/>
                      <a:gd name="f31" fmla="*/ f28 f25 1"/>
                      <a:gd name="f32" fmla="*/ f29 f25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3">
                        <a:pos x="f30" y="f30"/>
                      </a:cxn>
                      <a:cxn ang="f24">
                        <a:pos x="f31" y="f32"/>
                      </a:cxn>
                    </a:cxnLst>
                    <a:rect l="f30" t="f30" r="f31" b="f32"/>
                    <a:pathLst>
                      <a:path>
                        <a:moveTo>
                          <a:pt x="f30" y="f30"/>
                        </a:moveTo>
                        <a:lnTo>
                          <a:pt x="f31" y="f32"/>
                        </a:lnTo>
                      </a:path>
                    </a:pathLst>
                  </a:custGeom>
                  <a:noFill/>
                  <a:ln w="19046">
                    <a:solidFill>
                      <a:srgbClr val="00B0F0"/>
                    </a:solidFill>
                    <a:custDash>
                      <a:ds d="100000" sp="100000"/>
                    </a:custDash>
                    <a:round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sp>
                <p:nvSpPr>
                  <p:cNvPr id="316" name="Line 10"/>
                  <p:cNvSpPr/>
                  <p:nvPr/>
                </p:nvSpPr>
                <p:spPr>
                  <a:xfrm>
                    <a:off x="5415533" y="4453777"/>
                    <a:ext cx="0" cy="569854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ss"/>
                      <a:gd name="f6" fmla="val 0"/>
                      <a:gd name="f7" fmla="+- 0 0 -180"/>
                      <a:gd name="f8" fmla="+- 0 0 -360"/>
                      <a:gd name="f9" fmla="abs f3"/>
                      <a:gd name="f10" fmla="abs f4"/>
                      <a:gd name="f11" fmla="abs f5"/>
                      <a:gd name="f12" fmla="*/ f7 f0 1"/>
                      <a:gd name="f13" fmla="*/ f8 f0 1"/>
                      <a:gd name="f14" fmla="?: f9 f3 1"/>
                      <a:gd name="f15" fmla="?: f10 f4 1"/>
                      <a:gd name="f16" fmla="?: f11 f5 1"/>
                      <a:gd name="f17" fmla="*/ f12 1 f2"/>
                      <a:gd name="f18" fmla="*/ f13 1 f2"/>
                      <a:gd name="f19" fmla="*/ f14 1 21600"/>
                      <a:gd name="f20" fmla="*/ f15 1 21600"/>
                      <a:gd name="f21" fmla="*/ 21600 f14 1"/>
                      <a:gd name="f22" fmla="*/ 21600 f15 1"/>
                      <a:gd name="f23" fmla="+- f17 0 f1"/>
                      <a:gd name="f24" fmla="+- f18 0 f1"/>
                      <a:gd name="f25" fmla="min f20 f19"/>
                      <a:gd name="f26" fmla="*/ f21 1 f16"/>
                      <a:gd name="f27" fmla="*/ f22 1 f16"/>
                      <a:gd name="f28" fmla="val f26"/>
                      <a:gd name="f29" fmla="val f27"/>
                      <a:gd name="f30" fmla="*/ f6 f25 1"/>
                      <a:gd name="f31" fmla="*/ f28 f25 1"/>
                      <a:gd name="f32" fmla="*/ f29 f25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3">
                        <a:pos x="f30" y="f30"/>
                      </a:cxn>
                      <a:cxn ang="f24">
                        <a:pos x="f31" y="f32"/>
                      </a:cxn>
                    </a:cxnLst>
                    <a:rect l="f30" t="f30" r="f31" b="f32"/>
                    <a:pathLst>
                      <a:path>
                        <a:moveTo>
                          <a:pt x="f30" y="f30"/>
                        </a:moveTo>
                        <a:lnTo>
                          <a:pt x="f31" y="f32"/>
                        </a:lnTo>
                      </a:path>
                    </a:pathLst>
                  </a:custGeom>
                  <a:noFill/>
                  <a:ln w="9528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sp>
                <p:nvSpPr>
                  <p:cNvPr id="317" name="Line 11"/>
                  <p:cNvSpPr/>
                  <p:nvPr/>
                </p:nvSpPr>
                <p:spPr>
                  <a:xfrm>
                    <a:off x="7388507" y="4448501"/>
                    <a:ext cx="0" cy="569854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ss"/>
                      <a:gd name="f6" fmla="val 0"/>
                      <a:gd name="f7" fmla="+- 0 0 -180"/>
                      <a:gd name="f8" fmla="+- 0 0 -360"/>
                      <a:gd name="f9" fmla="abs f3"/>
                      <a:gd name="f10" fmla="abs f4"/>
                      <a:gd name="f11" fmla="abs f5"/>
                      <a:gd name="f12" fmla="*/ f7 f0 1"/>
                      <a:gd name="f13" fmla="*/ f8 f0 1"/>
                      <a:gd name="f14" fmla="?: f9 f3 1"/>
                      <a:gd name="f15" fmla="?: f10 f4 1"/>
                      <a:gd name="f16" fmla="?: f11 f5 1"/>
                      <a:gd name="f17" fmla="*/ f12 1 f2"/>
                      <a:gd name="f18" fmla="*/ f13 1 f2"/>
                      <a:gd name="f19" fmla="*/ f14 1 21600"/>
                      <a:gd name="f20" fmla="*/ f15 1 21600"/>
                      <a:gd name="f21" fmla="*/ 21600 f14 1"/>
                      <a:gd name="f22" fmla="*/ 21600 f15 1"/>
                      <a:gd name="f23" fmla="+- f17 0 f1"/>
                      <a:gd name="f24" fmla="+- f18 0 f1"/>
                      <a:gd name="f25" fmla="min f20 f19"/>
                      <a:gd name="f26" fmla="*/ f21 1 f16"/>
                      <a:gd name="f27" fmla="*/ f22 1 f16"/>
                      <a:gd name="f28" fmla="val f26"/>
                      <a:gd name="f29" fmla="val f27"/>
                      <a:gd name="f30" fmla="*/ f6 f25 1"/>
                      <a:gd name="f31" fmla="*/ f28 f25 1"/>
                      <a:gd name="f32" fmla="*/ f29 f25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3">
                        <a:pos x="f30" y="f30"/>
                      </a:cxn>
                      <a:cxn ang="f24">
                        <a:pos x="f31" y="f32"/>
                      </a:cxn>
                    </a:cxnLst>
                    <a:rect l="f30" t="f30" r="f31" b="f32"/>
                    <a:pathLst>
                      <a:path>
                        <a:moveTo>
                          <a:pt x="f30" y="f30"/>
                        </a:moveTo>
                        <a:lnTo>
                          <a:pt x="f31" y="f32"/>
                        </a:lnTo>
                      </a:path>
                    </a:pathLst>
                  </a:custGeom>
                  <a:noFill/>
                  <a:ln w="9528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sp>
                <p:nvSpPr>
                  <p:cNvPr id="318" name="Text Box 13"/>
                  <p:cNvSpPr txBox="1"/>
                  <p:nvPr/>
                </p:nvSpPr>
                <p:spPr>
                  <a:xfrm>
                    <a:off x="5368177" y="4881845"/>
                    <a:ext cx="1971769" cy="35337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horz" wrap="square" lIns="91440" tIns="45720" rIns="91440" bIns="45720" anchor="t" anchorCtr="0" compatLnSpc="1">
                    <a:spAutoFit/>
                  </a:bodyPr>
                  <a:lstStyle/>
                  <a:p>
                    <a:pPr lvl="0" algn="ctr"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r>
                      <a:rPr lang="en-US" sz="1400" b="1" dirty="0" err="1" smtClean="0">
                        <a:solidFill>
                          <a:srgbClr val="464653"/>
                        </a:solidFill>
                        <a:latin typeface="Arial" pitchFamily="34" charset="0"/>
                        <a:cs typeface="Arial" pitchFamily="34" charset="0"/>
                      </a:rPr>
                      <a:t>ToT</a:t>
                    </a:r>
                    <a:endParaRPr lang="de-DE" sz="1400" b="1" i="0" u="none" strike="noStrike" kern="1200" cap="none" spc="0" baseline="0" dirty="0">
                      <a:solidFill>
                        <a:srgbClr val="464653"/>
                      </a:solidFill>
                      <a:uFillTx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19" name="Line 6"/>
                  <p:cNvSpPr/>
                  <p:nvPr/>
                </p:nvSpPr>
                <p:spPr>
                  <a:xfrm>
                    <a:off x="6466389" y="3947236"/>
                    <a:ext cx="1278788" cy="696489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ss"/>
                      <a:gd name="f6" fmla="val 0"/>
                      <a:gd name="f7" fmla="+- 0 0 -180"/>
                      <a:gd name="f8" fmla="+- 0 0 -360"/>
                      <a:gd name="f9" fmla="abs f3"/>
                      <a:gd name="f10" fmla="abs f4"/>
                      <a:gd name="f11" fmla="abs f5"/>
                      <a:gd name="f12" fmla="*/ f7 f0 1"/>
                      <a:gd name="f13" fmla="*/ f8 f0 1"/>
                      <a:gd name="f14" fmla="?: f9 f3 1"/>
                      <a:gd name="f15" fmla="?: f10 f4 1"/>
                      <a:gd name="f16" fmla="?: f11 f5 1"/>
                      <a:gd name="f17" fmla="*/ f12 1 f2"/>
                      <a:gd name="f18" fmla="*/ f13 1 f2"/>
                      <a:gd name="f19" fmla="*/ f14 1 21600"/>
                      <a:gd name="f20" fmla="*/ f15 1 21600"/>
                      <a:gd name="f21" fmla="*/ 21600 f14 1"/>
                      <a:gd name="f22" fmla="*/ 21600 f15 1"/>
                      <a:gd name="f23" fmla="+- f17 0 f1"/>
                      <a:gd name="f24" fmla="+- f18 0 f1"/>
                      <a:gd name="f25" fmla="min f20 f19"/>
                      <a:gd name="f26" fmla="*/ f21 1 f16"/>
                      <a:gd name="f27" fmla="*/ f22 1 f16"/>
                      <a:gd name="f28" fmla="val f26"/>
                      <a:gd name="f29" fmla="val f27"/>
                      <a:gd name="f30" fmla="*/ f6 f25 1"/>
                      <a:gd name="f31" fmla="*/ f28 f25 1"/>
                      <a:gd name="f32" fmla="*/ f29 f25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3">
                        <a:pos x="f30" y="f30"/>
                      </a:cxn>
                      <a:cxn ang="f24">
                        <a:pos x="f31" y="f32"/>
                      </a:cxn>
                    </a:cxnLst>
                    <a:rect l="f30" t="f30" r="f31" b="f32"/>
                    <a:pathLst>
                      <a:path>
                        <a:moveTo>
                          <a:pt x="f30" y="f30"/>
                        </a:moveTo>
                        <a:lnTo>
                          <a:pt x="f31" y="f32"/>
                        </a:lnTo>
                      </a:path>
                    </a:pathLst>
                  </a:custGeom>
                  <a:noFill/>
                  <a:ln w="25402">
                    <a:solidFill>
                      <a:srgbClr val="FF0000"/>
                    </a:solidFill>
                    <a:prstDash val="solid"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sp>
                <p:nvSpPr>
                  <p:cNvPr id="320" name="Arc 5"/>
                  <p:cNvSpPr/>
                  <p:nvPr/>
                </p:nvSpPr>
                <p:spPr>
                  <a:xfrm rot="10800009" flipV="1">
                    <a:off x="6292068" y="3947236"/>
                    <a:ext cx="174312" cy="389698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21600"/>
                      <a:gd name="f7" fmla="+- 0 0 1"/>
                      <a:gd name="f8" fmla="val 11929"/>
                      <a:gd name="f9" fmla="val 9670"/>
                      <a:gd name="f10" fmla="+- 0 0 -90"/>
                      <a:gd name="f11" fmla="*/ f3 1 21600"/>
                      <a:gd name="f12" fmla="*/ f4 1 21600"/>
                      <a:gd name="f13" fmla="+- f6 0 f5"/>
                      <a:gd name="f14" fmla="*/ f10 f0 1"/>
                      <a:gd name="f15" fmla="*/ f13 1 21600"/>
                      <a:gd name="f16" fmla="*/ 0 f13 1"/>
                      <a:gd name="f17" fmla="*/ 21600 f13 1"/>
                      <a:gd name="f18" fmla="*/ f14 1 f2"/>
                      <a:gd name="f19" fmla="*/ f16 1 21600"/>
                      <a:gd name="f20" fmla="*/ f17 1 21600"/>
                      <a:gd name="f21" fmla="*/ 0 1 f15"/>
                      <a:gd name="f22" fmla="*/ f6 1 f15"/>
                      <a:gd name="f23" fmla="+- f18 0 f1"/>
                      <a:gd name="f24" fmla="*/ f19 1 f15"/>
                      <a:gd name="f25" fmla="*/ f20 1 f15"/>
                      <a:gd name="f26" fmla="*/ f21 f11 1"/>
                      <a:gd name="f27" fmla="*/ f22 f11 1"/>
                      <a:gd name="f28" fmla="*/ f22 f12 1"/>
                      <a:gd name="f29" fmla="*/ f21 f12 1"/>
                      <a:gd name="f30" fmla="*/ f24 f11 1"/>
                      <a:gd name="f31" fmla="*/ f24 f12 1"/>
                      <a:gd name="f32" fmla="*/ f25 f11 1"/>
                      <a:gd name="f33" fmla="*/ f25 f12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23">
                        <a:pos x="f30" y="f31"/>
                      </a:cxn>
                      <a:cxn ang="f23">
                        <a:pos x="f32" y="f33"/>
                      </a:cxn>
                      <a:cxn ang="f23">
                        <a:pos x="f30" y="f33"/>
                      </a:cxn>
                    </a:cxnLst>
                    <a:rect l="f26" t="f29" r="f27" b="f28"/>
                    <a:pathLst>
                      <a:path w="21600" h="21600" fill="none">
                        <a:moveTo>
                          <a:pt x="f7" y="f5"/>
                        </a:moveTo>
                        <a:cubicBezTo>
                          <a:pt x="f8" y="f5"/>
                          <a:pt x="f6" y="f9"/>
                          <a:pt x="f6" y="f6"/>
                        </a:cubicBezTo>
                      </a:path>
                      <a:path w="21600" h="21600" stroke="0">
                        <a:moveTo>
                          <a:pt x="f7" y="f5"/>
                        </a:moveTo>
                        <a:cubicBezTo>
                          <a:pt x="f8" y="f5"/>
                          <a:pt x="f6" y="f9"/>
                          <a:pt x="f6" y="f6"/>
                        </a:cubicBezTo>
                        <a:lnTo>
                          <a:pt x="f5" y="f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5402">
                    <a:solidFill>
                      <a:srgbClr val="FF0000"/>
                    </a:solidFill>
                    <a:prstDash val="solid"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sp>
                <p:nvSpPr>
                  <p:cNvPr id="321" name="Arc 7"/>
                  <p:cNvSpPr/>
                  <p:nvPr/>
                </p:nvSpPr>
                <p:spPr>
                  <a:xfrm rot="10799991">
                    <a:off x="7728929" y="4448500"/>
                    <a:ext cx="568345" cy="316583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17355"/>
                      <a:gd name="f7" fmla="val 21600"/>
                      <a:gd name="f8" fmla="+- 0 0 1"/>
                      <a:gd name="f9" fmla="val 6843"/>
                      <a:gd name="f10" fmla="val 13281"/>
                      <a:gd name="f11" fmla="val 3242"/>
                      <a:gd name="f12" fmla="val 8740"/>
                      <a:gd name="f13" fmla="+- 0 0 -90"/>
                      <a:gd name="f14" fmla="*/ f3 1 17355"/>
                      <a:gd name="f15" fmla="*/ f4 1 21600"/>
                      <a:gd name="f16" fmla="+- f7 0 f5"/>
                      <a:gd name="f17" fmla="+- f6 0 f5"/>
                      <a:gd name="f18" fmla="*/ f13 f0 1"/>
                      <a:gd name="f19" fmla="*/ f17 1 17355"/>
                      <a:gd name="f20" fmla="*/ f16 1 21600"/>
                      <a:gd name="f21" fmla="*/ 0 f17 1"/>
                      <a:gd name="f22" fmla="*/ 0 f16 1"/>
                      <a:gd name="f23" fmla="*/ 17355 f17 1"/>
                      <a:gd name="f24" fmla="*/ 8741 f16 1"/>
                      <a:gd name="f25" fmla="*/ 21600 f16 1"/>
                      <a:gd name="f26" fmla="*/ f18 1 f2"/>
                      <a:gd name="f27" fmla="*/ f21 1 17355"/>
                      <a:gd name="f28" fmla="*/ f22 1 21600"/>
                      <a:gd name="f29" fmla="*/ f23 1 17355"/>
                      <a:gd name="f30" fmla="*/ f24 1 21600"/>
                      <a:gd name="f31" fmla="*/ f25 1 21600"/>
                      <a:gd name="f32" fmla="*/ 0 1 f19"/>
                      <a:gd name="f33" fmla="*/ f6 1 f19"/>
                      <a:gd name="f34" fmla="*/ 0 1 f20"/>
                      <a:gd name="f35" fmla="*/ f7 1 f20"/>
                      <a:gd name="f36" fmla="+- f26 0 f1"/>
                      <a:gd name="f37" fmla="*/ f27 1 f19"/>
                      <a:gd name="f38" fmla="*/ f28 1 f20"/>
                      <a:gd name="f39" fmla="*/ f29 1 f19"/>
                      <a:gd name="f40" fmla="*/ f30 1 f20"/>
                      <a:gd name="f41" fmla="*/ f31 1 f20"/>
                      <a:gd name="f42" fmla="*/ f32 f14 1"/>
                      <a:gd name="f43" fmla="*/ f33 f14 1"/>
                      <a:gd name="f44" fmla="*/ f35 f15 1"/>
                      <a:gd name="f45" fmla="*/ f34 f15 1"/>
                      <a:gd name="f46" fmla="*/ f37 f14 1"/>
                      <a:gd name="f47" fmla="*/ f38 f15 1"/>
                      <a:gd name="f48" fmla="*/ f39 f14 1"/>
                      <a:gd name="f49" fmla="*/ f40 f15 1"/>
                      <a:gd name="f50" fmla="*/ f41 f15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6">
                        <a:pos x="f46" y="f47"/>
                      </a:cxn>
                      <a:cxn ang="f36">
                        <a:pos x="f48" y="f49"/>
                      </a:cxn>
                      <a:cxn ang="f36">
                        <a:pos x="f46" y="f50"/>
                      </a:cxn>
                    </a:cxnLst>
                    <a:rect l="f42" t="f45" r="f43" b="f44"/>
                    <a:pathLst>
                      <a:path w="17355" h="21600" fill="none">
                        <a:moveTo>
                          <a:pt x="f8" y="f5"/>
                        </a:moveTo>
                        <a:cubicBezTo>
                          <a:pt x="f9" y="f5"/>
                          <a:pt x="f10" y="f11"/>
                          <a:pt x="f6" y="f12"/>
                        </a:cubicBezTo>
                      </a:path>
                      <a:path w="17355" h="21600" stroke="0">
                        <a:moveTo>
                          <a:pt x="f8" y="f5"/>
                        </a:moveTo>
                        <a:cubicBezTo>
                          <a:pt x="f9" y="f5"/>
                          <a:pt x="f10" y="f11"/>
                          <a:pt x="f6" y="f12"/>
                        </a:cubicBezTo>
                        <a:lnTo>
                          <a:pt x="f5" y="f7"/>
                        </a:lnTo>
                        <a:close/>
                      </a:path>
                    </a:pathLst>
                  </a:custGeom>
                  <a:noFill/>
                  <a:ln w="25402">
                    <a:solidFill>
                      <a:srgbClr val="FF0000"/>
                    </a:solidFill>
                    <a:prstDash val="solid"/>
                    <a:round/>
                  </a:ln>
                </p:spPr>
                <p:txBody>
                  <a:bodyPr vert="horz" wrap="none" lIns="91440" tIns="45720" rIns="91440" bIns="45720" anchor="ctr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en-US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ill Sans MT"/>
                    </a:endParaRPr>
                  </a:p>
                </p:txBody>
              </p:sp>
              <p:cxnSp>
                <p:nvCxnSpPr>
                  <p:cNvPr id="322" name="Straight Arrow Connector 140"/>
                  <p:cNvCxnSpPr/>
                  <p:nvPr/>
                </p:nvCxnSpPr>
                <p:spPr>
                  <a:xfrm flipV="1">
                    <a:off x="5415533" y="4910190"/>
                    <a:ext cx="1974428" cy="7910"/>
                  </a:xfrm>
                  <a:prstGeom prst="straightConnector1">
                    <a:avLst/>
                  </a:prstGeom>
                  <a:noFill/>
                  <a:ln w="9528">
                    <a:solidFill>
                      <a:srgbClr val="000000"/>
                    </a:solidFill>
                    <a:prstDash val="solid"/>
                    <a:headEnd type="arrow"/>
                    <a:tailEnd type="arrow"/>
                  </a:ln>
                </p:spPr>
              </p:cxnSp>
            </p:grpSp>
            <p:sp>
              <p:nvSpPr>
                <p:cNvPr id="311" name="Text Box 14"/>
                <p:cNvSpPr txBox="1"/>
                <p:nvPr/>
              </p:nvSpPr>
              <p:spPr>
                <a:xfrm>
                  <a:off x="4857246" y="4143211"/>
                  <a:ext cx="532629" cy="3887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1600" b="0" i="0" u="none" strike="noStrike" kern="1200" cap="none" spc="0" baseline="0" dirty="0" err="1">
                      <a:solidFill>
                        <a:srgbClr val="00B0F0"/>
                      </a:solidFill>
                      <a:uFillTx/>
                      <a:latin typeface="Arial" pitchFamily="34" charset="0"/>
                      <a:cs typeface="Arial" pitchFamily="34" charset="0"/>
                    </a:rPr>
                    <a:t>V</a:t>
                  </a:r>
                  <a:r>
                    <a:rPr lang="en-US" sz="1100" b="0" i="0" u="none" strike="noStrike" kern="1200" cap="none" spc="0" baseline="0" dirty="0" err="1">
                      <a:solidFill>
                        <a:srgbClr val="00B0F0"/>
                      </a:solidFill>
                      <a:uFillTx/>
                      <a:latin typeface="Arial" pitchFamily="34" charset="0"/>
                      <a:cs typeface="Arial" pitchFamily="34" charset="0"/>
                    </a:rPr>
                    <a:t>th</a:t>
                  </a:r>
                  <a:endParaRPr lang="de-DE" sz="1400" b="0" i="0" u="none" strike="noStrike" kern="1200" cap="none" spc="0" baseline="0" dirty="0">
                    <a:solidFill>
                      <a:srgbClr val="00B0F0"/>
                    </a:solidFill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03" name="Group 204"/>
              <p:cNvGrpSpPr/>
              <p:nvPr/>
            </p:nvGrpSpPr>
            <p:grpSpPr>
              <a:xfrm>
                <a:off x="4990310" y="5472455"/>
                <a:ext cx="2902735" cy="353525"/>
                <a:chOff x="4990310" y="5472455"/>
                <a:chExt cx="2902735" cy="353525"/>
              </a:xfrm>
            </p:grpSpPr>
            <p:cxnSp>
              <p:nvCxnSpPr>
                <p:cNvPr id="305" name="Straight Connector 205"/>
                <p:cNvCxnSpPr/>
                <p:nvPr/>
              </p:nvCxnSpPr>
              <p:spPr>
                <a:xfrm>
                  <a:off x="4990310" y="5823841"/>
                  <a:ext cx="457200" cy="0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  <p:cxnSp>
              <p:nvCxnSpPr>
                <p:cNvPr id="306" name="Straight Connector 206"/>
                <p:cNvCxnSpPr/>
                <p:nvPr/>
              </p:nvCxnSpPr>
              <p:spPr>
                <a:xfrm flipV="1">
                  <a:off x="7419971" y="5821335"/>
                  <a:ext cx="473074" cy="4645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  <p:cxnSp>
              <p:nvCxnSpPr>
                <p:cNvPr id="307" name="Straight Connector 207"/>
                <p:cNvCxnSpPr/>
                <p:nvPr/>
              </p:nvCxnSpPr>
              <p:spPr>
                <a:xfrm flipV="1">
                  <a:off x="5429880" y="5472455"/>
                  <a:ext cx="1980573" cy="6602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  <p:cxnSp>
              <p:nvCxnSpPr>
                <p:cNvPr id="308" name="Straight Connector 208"/>
                <p:cNvCxnSpPr/>
                <p:nvPr/>
              </p:nvCxnSpPr>
              <p:spPr>
                <a:xfrm rot="16199987" flipH="1">
                  <a:off x="5268141" y="5647251"/>
                  <a:ext cx="342535" cy="7626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  <p:cxnSp>
              <p:nvCxnSpPr>
                <p:cNvPr id="309" name="Straight Connector 209"/>
                <p:cNvCxnSpPr/>
                <p:nvPr/>
              </p:nvCxnSpPr>
              <p:spPr>
                <a:xfrm rot="5400013">
                  <a:off x="7243991" y="5651105"/>
                  <a:ext cx="347042" cy="1427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</p:grpSp>
          <p:cxnSp>
            <p:nvCxnSpPr>
              <p:cNvPr id="304" name="Straight Connector 212"/>
              <p:cNvCxnSpPr/>
              <p:nvPr/>
            </p:nvCxnSpPr>
            <p:spPr>
              <a:xfrm rot="5400013">
                <a:off x="6301016" y="5651105"/>
                <a:ext cx="347042" cy="1427"/>
              </a:xfrm>
              <a:prstGeom prst="straightConnector1">
                <a:avLst/>
              </a:prstGeom>
              <a:noFill/>
              <a:ln w="25402">
                <a:solidFill>
                  <a:schemeClr val="accent4">
                    <a:lumMod val="75000"/>
                  </a:schemeClr>
                </a:solidFill>
                <a:custDash>
                  <a:ds d="100000" sp="100000"/>
                </a:custDash>
              </a:ln>
            </p:spPr>
          </p:cxnSp>
        </p:grpSp>
        <p:sp>
          <p:nvSpPr>
            <p:cNvPr id="299" name="TextBox 150"/>
            <p:cNvSpPr txBox="1"/>
            <p:nvPr/>
          </p:nvSpPr>
          <p:spPr>
            <a:xfrm>
              <a:off x="6552562" y="5827578"/>
              <a:ext cx="988707" cy="3533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1" i="0" u="none" strike="noStrike" kern="1200" cap="none" spc="0" baseline="0" dirty="0">
                  <a:solidFill>
                    <a:schemeClr val="accent4">
                      <a:lumMod val="75000"/>
                    </a:schemeClr>
                  </a:solidFill>
                  <a:uFillTx/>
                  <a:latin typeface="Arial" pitchFamily="34" charset="0"/>
                  <a:cs typeface="Arial" pitchFamily="34" charset="0"/>
                </a:rPr>
                <a:t>Lost </a:t>
              </a:r>
              <a:r>
                <a:rPr lang="en-US" sz="1400" b="1" i="0" u="none" strike="noStrike" kern="1200" cap="none" spc="0" baseline="0" dirty="0" smtClean="0">
                  <a:solidFill>
                    <a:schemeClr val="accent4">
                      <a:lumMod val="75000"/>
                    </a:schemeClr>
                  </a:solidFill>
                  <a:uFillTx/>
                  <a:latin typeface="Arial" pitchFamily="34" charset="0"/>
                  <a:cs typeface="Arial" pitchFamily="34" charset="0"/>
                </a:rPr>
                <a:t>LE</a:t>
              </a:r>
              <a:endParaRPr lang="en-US" sz="1400" b="1" i="0" u="none" strike="noStrike" kern="1200" cap="none" spc="0" baseline="0" dirty="0">
                <a:solidFill>
                  <a:schemeClr val="accent4">
                    <a:lumMod val="75000"/>
                  </a:schemeClr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0" name="Straight Arrow Connector 217"/>
            <p:cNvCxnSpPr/>
            <p:nvPr/>
          </p:nvCxnSpPr>
          <p:spPr>
            <a:xfrm rot="16200000" flipV="1">
              <a:off x="6555790" y="5677848"/>
              <a:ext cx="221209" cy="226374"/>
            </a:xfrm>
            <a:prstGeom prst="straightConnector1">
              <a:avLst/>
            </a:prstGeom>
            <a:noFill/>
            <a:ln w="19046">
              <a:solidFill>
                <a:schemeClr val="accent4">
                  <a:lumMod val="75000"/>
                </a:schemeClr>
              </a:solidFill>
              <a:prstDash val="solid"/>
              <a:tailEnd type="arrow"/>
            </a:ln>
          </p:spPr>
        </p:cxnSp>
      </p:grpSp>
      <p:grpSp>
        <p:nvGrpSpPr>
          <p:cNvPr id="323" name="Group 102"/>
          <p:cNvGrpSpPr/>
          <p:nvPr/>
        </p:nvGrpSpPr>
        <p:grpSpPr>
          <a:xfrm>
            <a:off x="855344" y="1943154"/>
            <a:ext cx="3526156" cy="1946776"/>
            <a:chOff x="4846319" y="1329693"/>
            <a:chExt cx="4148943" cy="2235195"/>
          </a:xfrm>
        </p:grpSpPr>
        <p:grpSp>
          <p:nvGrpSpPr>
            <p:cNvPr id="324" name="Group 215"/>
            <p:cNvGrpSpPr/>
            <p:nvPr/>
          </p:nvGrpSpPr>
          <p:grpSpPr>
            <a:xfrm>
              <a:off x="4846319" y="1329693"/>
              <a:ext cx="4148943" cy="2235195"/>
              <a:chOff x="4846319" y="1329693"/>
              <a:chExt cx="4148943" cy="2235195"/>
            </a:xfrm>
          </p:grpSpPr>
          <p:sp>
            <p:nvSpPr>
              <p:cNvPr id="327" name="Rounded Rectangle 189"/>
              <p:cNvSpPr/>
              <p:nvPr/>
            </p:nvSpPr>
            <p:spPr>
              <a:xfrm>
                <a:off x="4846319" y="1329693"/>
                <a:ext cx="3566159" cy="2235195"/>
              </a:xfrm>
              <a:custGeom>
                <a:avLst>
                  <a:gd name="f1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3600"/>
                  <a:gd name="f11" fmla="abs f4"/>
                  <a:gd name="f12" fmla="abs f5"/>
                  <a:gd name="f13" fmla="abs f6"/>
                  <a:gd name="f14" fmla="*/ f8 1 180"/>
                  <a:gd name="f15" fmla="val f10"/>
                  <a:gd name="f16" fmla="+- 0 0 f2"/>
                  <a:gd name="f17" fmla="?: f11 f4 1"/>
                  <a:gd name="f18" fmla="?: f12 f5 1"/>
                  <a:gd name="f19" fmla="?: f13 f6 1"/>
                  <a:gd name="f20" fmla="*/ f9 f14 1"/>
                  <a:gd name="f21" fmla="+- f7 f15 0"/>
                  <a:gd name="f22" fmla="*/ f17 1 21600"/>
                  <a:gd name="f23" fmla="*/ f18 1 21600"/>
                  <a:gd name="f24" fmla="*/ 21600 f17 1"/>
                  <a:gd name="f25" fmla="*/ 21600 f18 1"/>
                  <a:gd name="f26" fmla="+- 0 0 f20"/>
                  <a:gd name="f27" fmla="+- f7 0 f21"/>
                  <a:gd name="f28" fmla="+- f21 0 f7"/>
                  <a:gd name="f29" fmla="min f23 f22"/>
                  <a:gd name="f30" fmla="*/ f24 1 f19"/>
                  <a:gd name="f31" fmla="*/ f25 1 f19"/>
                  <a:gd name="f32" fmla="*/ f26 f1 1"/>
                  <a:gd name="f33" fmla="abs f27"/>
                  <a:gd name="f34" fmla="abs f28"/>
                  <a:gd name="f35" fmla="?: f27 f16 f2"/>
                  <a:gd name="f36" fmla="?: f27 f2 f16"/>
                  <a:gd name="f37" fmla="?: f27 f3 f2"/>
                  <a:gd name="f38" fmla="?: f27 f2 f3"/>
                  <a:gd name="f39" fmla="?: f28 f16 f2"/>
                  <a:gd name="f40" fmla="?: f28 f2 f16"/>
                  <a:gd name="f41" fmla="?: f27 0 f1"/>
                  <a:gd name="f42" fmla="?: f27 f1 0"/>
                  <a:gd name="f43" fmla="val f30"/>
                  <a:gd name="f44" fmla="val f31"/>
                  <a:gd name="f45" fmla="*/ f32 1 f8"/>
                  <a:gd name="f46" fmla="?: f27 f38 f37"/>
                  <a:gd name="f47" fmla="?: f27 f37 f38"/>
                  <a:gd name="f48" fmla="?: f28 f36 f35"/>
                  <a:gd name="f49" fmla="*/ f21 f29 1"/>
                  <a:gd name="f50" fmla="*/ f7 f29 1"/>
                  <a:gd name="f51" fmla="*/ f33 f29 1"/>
                  <a:gd name="f52" fmla="*/ f34 f29 1"/>
                  <a:gd name="f53" fmla="+- f44 0 f15"/>
                  <a:gd name="f54" fmla="+- f43 0 f15"/>
                  <a:gd name="f55" fmla="+- f45 0 f2"/>
                  <a:gd name="f56" fmla="?: f28 f47 f46"/>
                  <a:gd name="f57" fmla="*/ f44 f29 1"/>
                  <a:gd name="f58" fmla="*/ f43 f29 1"/>
                  <a:gd name="f59" fmla="+- f55 f2 0"/>
                  <a:gd name="f60" fmla="+- f44 0 f53"/>
                  <a:gd name="f61" fmla="+- f43 0 f54"/>
                  <a:gd name="f62" fmla="+- f53 0 f44"/>
                  <a:gd name="f63" fmla="+- f54 0 f43"/>
                  <a:gd name="f64" fmla="*/ f53 f29 1"/>
                  <a:gd name="f65" fmla="*/ f54 f29 1"/>
                  <a:gd name="f66" fmla="*/ f59 f8 1"/>
                  <a:gd name="f67" fmla="abs f60"/>
                  <a:gd name="f68" fmla="?: f60 0 f1"/>
                  <a:gd name="f69" fmla="?: f60 f1 0"/>
                  <a:gd name="f70" fmla="?: f60 f39 f40"/>
                  <a:gd name="f71" fmla="abs f61"/>
                  <a:gd name="f72" fmla="abs f62"/>
                  <a:gd name="f73" fmla="?: f61 f16 f2"/>
                  <a:gd name="f74" fmla="?: f61 f2 f16"/>
                  <a:gd name="f75" fmla="?: f61 f3 f2"/>
                  <a:gd name="f76" fmla="?: f61 f2 f3"/>
                  <a:gd name="f77" fmla="abs f63"/>
                  <a:gd name="f78" fmla="?: f63 f16 f2"/>
                  <a:gd name="f79" fmla="?: f63 f2 f16"/>
                  <a:gd name="f80" fmla="?: f63 f42 f41"/>
                  <a:gd name="f81" fmla="?: f63 f41 f42"/>
                  <a:gd name="f82" fmla="*/ f66 1 f1"/>
                  <a:gd name="f83" fmla="?: f28 f69 f68"/>
                  <a:gd name="f84" fmla="?: f28 f68 f69"/>
                  <a:gd name="f85" fmla="?: f61 f76 f75"/>
                  <a:gd name="f86" fmla="?: f61 f75 f76"/>
                  <a:gd name="f87" fmla="?: f62 f74 f73"/>
                  <a:gd name="f88" fmla="?: f27 f80 f81"/>
                  <a:gd name="f89" fmla="?: f27 f78 f79"/>
                  <a:gd name="f90" fmla="*/ f67 f29 1"/>
                  <a:gd name="f91" fmla="*/ f71 f29 1"/>
                  <a:gd name="f92" fmla="*/ f72 f29 1"/>
                  <a:gd name="f93" fmla="*/ f77 f29 1"/>
                  <a:gd name="f94" fmla="+- 0 0 f82"/>
                  <a:gd name="f95" fmla="?: f60 f83 f84"/>
                  <a:gd name="f96" fmla="?: f62 f86 f85"/>
                  <a:gd name="f97" fmla="+- 0 0 f94"/>
                  <a:gd name="f98" fmla="*/ f97 f1 1"/>
                  <a:gd name="f99" fmla="*/ f98 1 f8"/>
                  <a:gd name="f100" fmla="+- f99 0 f2"/>
                  <a:gd name="f101" fmla="cos 1 f100"/>
                  <a:gd name="f102" fmla="+- 0 0 f101"/>
                  <a:gd name="f103" fmla="+- 0 0 f102"/>
                  <a:gd name="f104" fmla="val f103"/>
                  <a:gd name="f105" fmla="+- 0 0 f104"/>
                  <a:gd name="f106" fmla="*/ f15 f105 1"/>
                  <a:gd name="f107" fmla="*/ f106 3163 1"/>
                  <a:gd name="f108" fmla="*/ f107 1 7636"/>
                  <a:gd name="f109" fmla="+- f7 f108 0"/>
                  <a:gd name="f110" fmla="+- f43 0 f108"/>
                  <a:gd name="f111" fmla="+- f44 0 f108"/>
                  <a:gd name="f112" fmla="*/ f109 f29 1"/>
                  <a:gd name="f113" fmla="*/ f110 f29 1"/>
                  <a:gd name="f114" fmla="*/ f111 f2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2" t="f112" r="f113" b="f114"/>
                <a:pathLst>
                  <a:path>
                    <a:moveTo>
                      <a:pt x="f49" y="f50"/>
                    </a:moveTo>
                    <a:arcTo wR="f51" hR="f52" stAng="f56" swAng="f48"/>
                    <a:lnTo>
                      <a:pt x="f50" y="f64"/>
                    </a:lnTo>
                    <a:arcTo wR="f52" hR="f90" stAng="f95" swAng="f70"/>
                    <a:lnTo>
                      <a:pt x="f65" y="f57"/>
                    </a:lnTo>
                    <a:arcTo wR="f91" hR="f92" stAng="f96" swAng="f87"/>
                    <a:lnTo>
                      <a:pt x="f58" y="f49"/>
                    </a:lnTo>
                    <a:arcTo wR="f93" hR="f51" stAng="f88" swAng="f89"/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0070C0"/>
                </a:solidFill>
                <a:prstDash val="solid"/>
              </a:ln>
            </p:spPr>
            <p:txBody>
              <a:bodyPr vert="horz" wrap="square" lIns="91440" tIns="45720" rIns="91440" bIns="45720" anchor="ctr" anchorCtr="1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28" name="Line 4"/>
              <p:cNvSpPr/>
              <p:nvPr/>
            </p:nvSpPr>
            <p:spPr>
              <a:xfrm>
                <a:off x="5063489" y="2167777"/>
                <a:ext cx="497305" cy="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25402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29" name="Arc 5"/>
              <p:cNvSpPr/>
              <p:nvPr/>
            </p:nvSpPr>
            <p:spPr>
              <a:xfrm rot="10800009" flipV="1">
                <a:off x="5560777" y="1410334"/>
                <a:ext cx="142088" cy="75744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1600"/>
                  <a:gd name="f7" fmla="+- 0 0 1"/>
                  <a:gd name="f8" fmla="val 11929"/>
                  <a:gd name="f9" fmla="val 9670"/>
                  <a:gd name="f10" fmla="+- 0 0 -90"/>
                  <a:gd name="f11" fmla="*/ f3 1 21600"/>
                  <a:gd name="f12" fmla="*/ f4 1 21600"/>
                  <a:gd name="f13" fmla="+- f6 0 f5"/>
                  <a:gd name="f14" fmla="*/ f10 f0 1"/>
                  <a:gd name="f15" fmla="*/ f13 1 21600"/>
                  <a:gd name="f16" fmla="*/ 0 f13 1"/>
                  <a:gd name="f17" fmla="*/ 21600 f13 1"/>
                  <a:gd name="f18" fmla="*/ f14 1 f2"/>
                  <a:gd name="f19" fmla="*/ f16 1 21600"/>
                  <a:gd name="f20" fmla="*/ f17 1 21600"/>
                  <a:gd name="f21" fmla="*/ 0 1 f15"/>
                  <a:gd name="f22" fmla="*/ f6 1 f15"/>
                  <a:gd name="f23" fmla="+- f18 0 f1"/>
                  <a:gd name="f24" fmla="*/ f19 1 f15"/>
                  <a:gd name="f25" fmla="*/ f20 1 f15"/>
                  <a:gd name="f26" fmla="*/ f21 f11 1"/>
                  <a:gd name="f27" fmla="*/ f22 f11 1"/>
                  <a:gd name="f28" fmla="*/ f22 f12 1"/>
                  <a:gd name="f29" fmla="*/ f21 f12 1"/>
                  <a:gd name="f30" fmla="*/ f24 f11 1"/>
                  <a:gd name="f31" fmla="*/ f24 f12 1"/>
                  <a:gd name="f32" fmla="*/ f25 f11 1"/>
                  <a:gd name="f33" fmla="*/ f2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1"/>
                  </a:cxn>
                  <a:cxn ang="f23">
                    <a:pos x="f32" y="f33"/>
                  </a:cxn>
                  <a:cxn ang="f23">
                    <a:pos x="f30" y="f33"/>
                  </a:cxn>
                </a:cxnLst>
                <a:rect l="f26" t="f29" r="f27" b="f28"/>
                <a:pathLst>
                  <a:path w="21600" h="21600" fill="none">
                    <a:moveTo>
                      <a:pt x="f7" y="f5"/>
                    </a:moveTo>
                    <a:cubicBezTo>
                      <a:pt x="f8" y="f5"/>
                      <a:pt x="f6" y="f9"/>
                      <a:pt x="f6" y="f6"/>
                    </a:cubicBezTo>
                  </a:path>
                  <a:path w="21600" h="21600" stroke="0">
                    <a:moveTo>
                      <a:pt x="f7" y="f5"/>
                    </a:moveTo>
                    <a:cubicBezTo>
                      <a:pt x="f8" y="f5"/>
                      <a:pt x="f6" y="f9"/>
                      <a:pt x="f6" y="f6"/>
                    </a:cubicBezTo>
                    <a:lnTo>
                      <a:pt x="f5" y="f6"/>
                    </a:lnTo>
                    <a:close/>
                  </a:path>
                </a:pathLst>
              </a:custGeom>
              <a:noFill/>
              <a:ln w="25402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0" name="Line 6"/>
              <p:cNvSpPr/>
              <p:nvPr/>
            </p:nvSpPr>
            <p:spPr>
              <a:xfrm>
                <a:off x="5702884" y="1410333"/>
                <a:ext cx="1278788" cy="694322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25402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1" name="Arc 7"/>
              <p:cNvSpPr/>
              <p:nvPr/>
            </p:nvSpPr>
            <p:spPr>
              <a:xfrm rot="10799991">
                <a:off x="6981663" y="1915284"/>
                <a:ext cx="568345" cy="31560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355"/>
                  <a:gd name="f7" fmla="val 21600"/>
                  <a:gd name="f8" fmla="+- 0 0 1"/>
                  <a:gd name="f9" fmla="val 6843"/>
                  <a:gd name="f10" fmla="val 13281"/>
                  <a:gd name="f11" fmla="val 3242"/>
                  <a:gd name="f12" fmla="val 8740"/>
                  <a:gd name="f13" fmla="+- 0 0 -90"/>
                  <a:gd name="f14" fmla="*/ f3 1 17355"/>
                  <a:gd name="f15" fmla="*/ f4 1 21600"/>
                  <a:gd name="f16" fmla="+- f7 0 f5"/>
                  <a:gd name="f17" fmla="+- f6 0 f5"/>
                  <a:gd name="f18" fmla="*/ f13 f0 1"/>
                  <a:gd name="f19" fmla="*/ f17 1 17355"/>
                  <a:gd name="f20" fmla="*/ f16 1 21600"/>
                  <a:gd name="f21" fmla="*/ 0 f17 1"/>
                  <a:gd name="f22" fmla="*/ 0 f16 1"/>
                  <a:gd name="f23" fmla="*/ 17355 f17 1"/>
                  <a:gd name="f24" fmla="*/ 8741 f16 1"/>
                  <a:gd name="f25" fmla="*/ 21600 f16 1"/>
                  <a:gd name="f26" fmla="*/ f18 1 f2"/>
                  <a:gd name="f27" fmla="*/ f21 1 17355"/>
                  <a:gd name="f28" fmla="*/ f22 1 21600"/>
                  <a:gd name="f29" fmla="*/ f23 1 17355"/>
                  <a:gd name="f30" fmla="*/ f24 1 21600"/>
                  <a:gd name="f31" fmla="*/ f25 1 21600"/>
                  <a:gd name="f32" fmla="*/ 0 1 f19"/>
                  <a:gd name="f33" fmla="*/ f6 1 f19"/>
                  <a:gd name="f34" fmla="*/ 0 1 f20"/>
                  <a:gd name="f35" fmla="*/ f7 1 f20"/>
                  <a:gd name="f36" fmla="+- f26 0 f1"/>
                  <a:gd name="f37" fmla="*/ f27 1 f19"/>
                  <a:gd name="f38" fmla="*/ f28 1 f20"/>
                  <a:gd name="f39" fmla="*/ f29 1 f19"/>
                  <a:gd name="f40" fmla="*/ f30 1 f20"/>
                  <a:gd name="f41" fmla="*/ f31 1 f20"/>
                  <a:gd name="f42" fmla="*/ f32 f14 1"/>
                  <a:gd name="f43" fmla="*/ f33 f14 1"/>
                  <a:gd name="f44" fmla="*/ f35 f15 1"/>
                  <a:gd name="f45" fmla="*/ f34 f15 1"/>
                  <a:gd name="f46" fmla="*/ f37 f14 1"/>
                  <a:gd name="f47" fmla="*/ f38 f15 1"/>
                  <a:gd name="f48" fmla="*/ f39 f14 1"/>
                  <a:gd name="f49" fmla="*/ f40 f15 1"/>
                  <a:gd name="f50" fmla="*/ f41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6">
                    <a:pos x="f46" y="f47"/>
                  </a:cxn>
                  <a:cxn ang="f36">
                    <a:pos x="f48" y="f49"/>
                  </a:cxn>
                  <a:cxn ang="f36">
                    <a:pos x="f46" y="f50"/>
                  </a:cxn>
                </a:cxnLst>
                <a:rect l="f42" t="f45" r="f43" b="f44"/>
                <a:pathLst>
                  <a:path w="17355" h="21600" fill="none">
                    <a:moveTo>
                      <a:pt x="f8" y="f5"/>
                    </a:moveTo>
                    <a:cubicBezTo>
                      <a:pt x="f9" y="f5"/>
                      <a:pt x="f10" y="f11"/>
                      <a:pt x="f6" y="f12"/>
                    </a:cubicBezTo>
                  </a:path>
                  <a:path w="17355" h="21600" stroke="0">
                    <a:moveTo>
                      <a:pt x="f8" y="f5"/>
                    </a:moveTo>
                    <a:cubicBezTo>
                      <a:pt x="f9" y="f5"/>
                      <a:pt x="f10" y="f11"/>
                      <a:pt x="f6" y="f12"/>
                    </a:cubicBezTo>
                    <a:lnTo>
                      <a:pt x="f5" y="f7"/>
                    </a:lnTo>
                    <a:close/>
                  </a:path>
                </a:pathLst>
              </a:custGeom>
              <a:noFill/>
              <a:ln w="25402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2" name="Line 8"/>
              <p:cNvSpPr/>
              <p:nvPr/>
            </p:nvSpPr>
            <p:spPr>
              <a:xfrm flipV="1">
                <a:off x="7550017" y="2193023"/>
                <a:ext cx="577269" cy="37874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25402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3" name="Line 9"/>
              <p:cNvSpPr/>
              <p:nvPr/>
            </p:nvSpPr>
            <p:spPr>
              <a:xfrm>
                <a:off x="5063489" y="1915302"/>
                <a:ext cx="3054873" cy="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46">
                <a:solidFill>
                  <a:srgbClr val="00B0F0"/>
                </a:solidFill>
                <a:custDash>
                  <a:ds d="100000" sp="100000"/>
                </a:custDash>
                <a:round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4" name="Line 10"/>
              <p:cNvSpPr/>
              <p:nvPr/>
            </p:nvSpPr>
            <p:spPr>
              <a:xfrm>
                <a:off x="5572637" y="1915302"/>
                <a:ext cx="0" cy="56808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5" name="Line 11"/>
              <p:cNvSpPr/>
              <p:nvPr/>
            </p:nvSpPr>
            <p:spPr>
              <a:xfrm>
                <a:off x="6626446" y="1915302"/>
                <a:ext cx="0" cy="56808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6" name="Line 12"/>
              <p:cNvSpPr/>
              <p:nvPr/>
            </p:nvSpPr>
            <p:spPr>
              <a:xfrm>
                <a:off x="5572637" y="2420261"/>
                <a:ext cx="1053818" cy="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  <a:headEnd type="arrow"/>
                <a:tailEnd type="arrow"/>
              </a:ln>
            </p:spPr>
            <p:txBody>
              <a:bodyPr vert="horz" wrap="none" lIns="91440" tIns="45720" rIns="91440" bIns="45720" anchor="ctr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7" name="Text Box 13"/>
              <p:cNvSpPr txBox="1"/>
              <p:nvPr/>
            </p:nvSpPr>
            <p:spPr>
              <a:xfrm>
                <a:off x="5513429" y="2483382"/>
                <a:ext cx="3481833" cy="3533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1" i="0" u="none" strike="noStrike" kern="1200" cap="none" spc="0" baseline="0" dirty="0">
                    <a:solidFill>
                      <a:srgbClr val="464653"/>
                    </a:solidFill>
                    <a:uFillTx/>
                    <a:latin typeface="Arial" pitchFamily="34" charset="0"/>
                    <a:cs typeface="Arial" pitchFamily="34" charset="0"/>
                  </a:rPr>
                  <a:t>Time over Threshold </a:t>
                </a:r>
                <a:r>
                  <a:rPr lang="en-US" sz="1400" b="1" i="0" u="none" strike="noStrike" kern="1200" cap="none" spc="0" baseline="0" dirty="0" smtClean="0">
                    <a:solidFill>
                      <a:srgbClr val="464653"/>
                    </a:solidFill>
                    <a:uFillTx/>
                    <a:latin typeface="Arial" pitchFamily="34" charset="0"/>
                    <a:cs typeface="Arial" pitchFamily="34" charset="0"/>
                  </a:rPr>
                  <a:t>~Q</a:t>
                </a:r>
                <a:endParaRPr lang="de-DE" sz="1400" b="1" i="0" u="none" strike="noStrike" kern="1200" cap="none" spc="0" baseline="0" dirty="0">
                  <a:solidFill>
                    <a:srgbClr val="464653"/>
                  </a:solidFill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38" name="Group 184"/>
              <p:cNvGrpSpPr/>
              <p:nvPr/>
            </p:nvGrpSpPr>
            <p:grpSpPr>
              <a:xfrm>
                <a:off x="5150330" y="2934337"/>
                <a:ext cx="2902735" cy="346713"/>
                <a:chOff x="5150330" y="2934337"/>
                <a:chExt cx="2902735" cy="346713"/>
              </a:xfrm>
            </p:grpSpPr>
            <p:cxnSp>
              <p:nvCxnSpPr>
                <p:cNvPr id="340" name="Straight Connector 171"/>
                <p:cNvCxnSpPr/>
                <p:nvPr/>
              </p:nvCxnSpPr>
              <p:spPr>
                <a:xfrm>
                  <a:off x="5150330" y="3279550"/>
                  <a:ext cx="457200" cy="0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  <p:cxnSp>
              <p:nvCxnSpPr>
                <p:cNvPr id="341" name="Straight Connector 174"/>
                <p:cNvCxnSpPr/>
                <p:nvPr/>
              </p:nvCxnSpPr>
              <p:spPr>
                <a:xfrm flipV="1">
                  <a:off x="6618125" y="3277054"/>
                  <a:ext cx="1434940" cy="247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  <p:cxnSp>
              <p:nvCxnSpPr>
                <p:cNvPr id="342" name="Straight Connector 175"/>
                <p:cNvCxnSpPr/>
                <p:nvPr/>
              </p:nvCxnSpPr>
              <p:spPr>
                <a:xfrm flipV="1">
                  <a:off x="5589900" y="2934337"/>
                  <a:ext cx="1034415" cy="1499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  <p:cxnSp>
              <p:nvCxnSpPr>
                <p:cNvPr id="343" name="Straight Connector 177"/>
                <p:cNvCxnSpPr/>
                <p:nvPr/>
              </p:nvCxnSpPr>
              <p:spPr>
                <a:xfrm rot="16199987" flipH="1">
                  <a:off x="5428691" y="3103501"/>
                  <a:ext cx="341473" cy="7626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  <p:cxnSp>
              <p:nvCxnSpPr>
                <p:cNvPr id="344" name="Straight Connector 180"/>
                <p:cNvCxnSpPr/>
                <p:nvPr/>
              </p:nvCxnSpPr>
              <p:spPr>
                <a:xfrm rot="5400013">
                  <a:off x="6448238" y="3107350"/>
                  <a:ext cx="345972" cy="1427"/>
                </a:xfrm>
                <a:prstGeom prst="straightConnector1">
                  <a:avLst/>
                </a:prstGeom>
                <a:noFill/>
                <a:ln w="25402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p:spPr>
            </p:cxnSp>
          </p:grpSp>
          <p:sp>
            <p:nvSpPr>
              <p:cNvPr id="339" name="Text Box 14"/>
              <p:cNvSpPr txBox="1"/>
              <p:nvPr/>
            </p:nvSpPr>
            <p:spPr>
              <a:xfrm>
                <a:off x="4946154" y="1614209"/>
                <a:ext cx="541224" cy="3887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600" b="0" i="0" u="none" strike="noStrike" kern="1200" cap="none" spc="0" baseline="0" dirty="0" err="1" smtClean="0">
                    <a:solidFill>
                      <a:srgbClr val="00B0F0"/>
                    </a:solidFill>
                    <a:uFillTx/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en-US" sz="1100" b="0" i="0" u="none" strike="noStrike" kern="1200" cap="none" spc="0" baseline="0" dirty="0" err="1" smtClean="0">
                    <a:solidFill>
                      <a:srgbClr val="00B0F0"/>
                    </a:solidFill>
                    <a:uFillTx/>
                    <a:latin typeface="Arial" pitchFamily="34" charset="0"/>
                    <a:cs typeface="Arial" pitchFamily="34" charset="0"/>
                  </a:rPr>
                  <a:t>th</a:t>
                </a:r>
                <a:endParaRPr lang="de-DE" sz="1400" b="0" i="0" u="none" strike="noStrike" kern="1200" cap="none" spc="0" baseline="0" dirty="0">
                  <a:solidFill>
                    <a:srgbClr val="00B0F0"/>
                  </a:solidFill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25" name="TextBox 220"/>
            <p:cNvSpPr txBox="1"/>
            <p:nvPr/>
          </p:nvSpPr>
          <p:spPr>
            <a:xfrm>
              <a:off x="4990465" y="2627180"/>
              <a:ext cx="562612" cy="3533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1" i="0" u="none" strike="noStrike" kern="1200" cap="none" spc="0" baseline="0" dirty="0">
                  <a:solidFill>
                    <a:schemeClr val="accent4">
                      <a:lumMod val="75000"/>
                    </a:schemeClr>
                  </a:solidFill>
                  <a:uFillTx/>
                  <a:latin typeface="Arial" pitchFamily="34" charset="0"/>
                  <a:cs typeface="Arial" pitchFamily="34" charset="0"/>
                </a:rPr>
                <a:t>LE</a:t>
              </a:r>
            </a:p>
          </p:txBody>
        </p:sp>
        <p:cxnSp>
          <p:nvCxnSpPr>
            <p:cNvPr id="326" name="Straight Arrow Connector 221"/>
            <p:cNvCxnSpPr/>
            <p:nvPr/>
          </p:nvCxnSpPr>
          <p:spPr>
            <a:xfrm rot="16199987" flipH="1">
              <a:off x="5354727" y="2937925"/>
              <a:ext cx="219081" cy="180978"/>
            </a:xfrm>
            <a:prstGeom prst="straightConnector1">
              <a:avLst/>
            </a:prstGeom>
            <a:noFill/>
            <a:ln w="19046">
              <a:solidFill>
                <a:schemeClr val="accent4">
                  <a:lumMod val="75000"/>
                </a:schemeClr>
              </a:solidFill>
              <a:prstDash val="solid"/>
              <a:tailEnd type="arrow"/>
            </a:ln>
          </p:spPr>
        </p:cxnSp>
      </p:grpSp>
      <p:sp>
        <p:nvSpPr>
          <p:cNvPr id="349" name="Rectangle 348"/>
          <p:cNvSpPr/>
          <p:nvPr/>
        </p:nvSpPr>
        <p:spPr>
          <a:xfrm>
            <a:off x="6734175" y="2514139"/>
            <a:ext cx="192405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1. Record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Transfer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3. Trigger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4. Transmit</a:t>
            </a:r>
          </a:p>
        </p:txBody>
      </p:sp>
      <p:sp>
        <p:nvSpPr>
          <p:cNvPr id="57" name="Footer Placeholder 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359394252"/>
              </p:ext>
            </p:extLst>
          </p:nvPr>
        </p:nvGraphicFramePr>
        <p:xfrm>
          <a:off x="1266825" y="1447801"/>
          <a:ext cx="6581776" cy="4238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ounded Rectangle 10"/>
          <p:cNvSpPr/>
          <p:nvPr/>
        </p:nvSpPr>
        <p:spPr>
          <a:xfrm rot="16200000">
            <a:off x="2302669" y="4021931"/>
            <a:ext cx="623888" cy="2667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LHC</a:t>
            </a:r>
            <a:endParaRPr lang="en-US" sz="1600" dirty="0"/>
          </a:p>
        </p:txBody>
      </p:sp>
      <p:sp>
        <p:nvSpPr>
          <p:cNvPr id="12" name="Rounded Rectangle 11"/>
          <p:cNvSpPr/>
          <p:nvPr/>
        </p:nvSpPr>
        <p:spPr>
          <a:xfrm rot="16200000">
            <a:off x="4050507" y="2569368"/>
            <a:ext cx="690562" cy="2667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IBL</a:t>
            </a:r>
            <a:endParaRPr lang="en-US" sz="1600" dirty="0"/>
          </a:p>
        </p:txBody>
      </p:sp>
      <p:sp>
        <p:nvSpPr>
          <p:cNvPr id="13" name="Rounded Rectangle 12"/>
          <p:cNvSpPr/>
          <p:nvPr/>
        </p:nvSpPr>
        <p:spPr>
          <a:xfrm rot="16200000">
            <a:off x="5724528" y="2347912"/>
            <a:ext cx="771524" cy="2667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SLHC</a:t>
            </a:r>
            <a:endParaRPr lang="en-US" sz="16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FE improvements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9"/>
          <p:cNvSpPr>
            <a:spLocks noGrp="1"/>
          </p:cNvSpPr>
          <p:nvPr>
            <p:ph sz="quarter" idx="1"/>
          </p:nvPr>
        </p:nvSpPr>
        <p:spPr>
          <a:xfrm>
            <a:off x="457200" y="1428750"/>
            <a:ext cx="8229600" cy="4728210"/>
          </a:xfrm>
        </p:spPr>
        <p:txBody>
          <a:bodyPr>
            <a:normAutofit/>
          </a:bodyPr>
          <a:lstStyle/>
          <a:p>
            <a:pPr lvl="0">
              <a:buClr>
                <a:srgbClr val="0070C0"/>
              </a:buClr>
            </a:pPr>
            <a:r>
              <a:rPr lang="en-US" sz="2800" dirty="0" smtClean="0"/>
              <a:t>New technology</a:t>
            </a:r>
          </a:p>
          <a:p>
            <a:pPr lvl="0">
              <a:buClr>
                <a:srgbClr val="0070C0"/>
              </a:buClr>
            </a:pPr>
            <a:r>
              <a:rPr lang="en-US" sz="2800" dirty="0" smtClean="0"/>
              <a:t>Smaller pixel size</a:t>
            </a:r>
          </a:p>
          <a:p>
            <a:r>
              <a:rPr lang="en-US" sz="2800" dirty="0" smtClean="0"/>
              <a:t>Bigger chip size and active area </a:t>
            </a:r>
          </a:p>
          <a:p>
            <a:pPr lvl="0">
              <a:buClr>
                <a:srgbClr val="0070C0"/>
              </a:buClr>
            </a:pPr>
            <a:r>
              <a:rPr lang="en-US" sz="2800" dirty="0" smtClean="0"/>
              <a:t>New digital architecture</a:t>
            </a:r>
          </a:p>
          <a:p>
            <a:pPr lvl="0">
              <a:buClr>
                <a:srgbClr val="0070C0"/>
              </a:buClr>
            </a:pPr>
            <a:r>
              <a:rPr lang="en-US" sz="2800" dirty="0" smtClean="0"/>
              <a:t>New analog pixel</a:t>
            </a:r>
          </a:p>
          <a:p>
            <a:pPr lvl="0">
              <a:buClr>
                <a:srgbClr val="0070C0"/>
              </a:buClr>
            </a:pPr>
            <a:r>
              <a:rPr lang="en-US" sz="2800" dirty="0" smtClean="0"/>
              <a:t>Reduce number of external components</a:t>
            </a:r>
          </a:p>
          <a:p>
            <a:pPr lvl="0">
              <a:buClr>
                <a:srgbClr val="0070C0"/>
              </a:buClr>
            </a:pPr>
            <a:r>
              <a:rPr lang="en-US" sz="2800" dirty="0" smtClean="0"/>
              <a:t>New powering schemes</a:t>
            </a:r>
          </a:p>
          <a:p>
            <a:pPr lvl="0">
              <a:buClr>
                <a:srgbClr val="0070C0"/>
              </a:buClr>
            </a:pPr>
            <a:r>
              <a:rPr lang="en-US" sz="2800" dirty="0" smtClean="0"/>
              <a:t>Decrease cost (per area)</a:t>
            </a:r>
          </a:p>
          <a:p>
            <a:pPr lvl="0">
              <a:buClr>
                <a:srgbClr val="0070C0"/>
              </a:buClr>
            </a:pPr>
            <a:r>
              <a:rPr lang="en-US" sz="2800" dirty="0" smtClean="0"/>
              <a:t>Better radiation hardness</a:t>
            </a:r>
          </a:p>
          <a:p>
            <a:pPr lvl="0">
              <a:buClr>
                <a:srgbClr val="0070C0"/>
              </a:buClr>
            </a:pPr>
            <a:endParaRPr lang="en-US" sz="2800" dirty="0" smtClean="0"/>
          </a:p>
          <a:p>
            <a:pPr lvl="0">
              <a:buClr>
                <a:srgbClr val="0070C0"/>
              </a:buClr>
            </a:pPr>
            <a:endParaRPr lang="en-US" sz="2800" dirty="0" smtClean="0"/>
          </a:p>
          <a:p>
            <a:pPr lvl="0">
              <a:buClr>
                <a:srgbClr val="0070C0"/>
              </a:buClr>
            </a:pPr>
            <a:endParaRPr lang="en-US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FE-I4 Functional Overview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7650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1620" y="1257908"/>
            <a:ext cx="331321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Rectangle 84"/>
          <p:cNvSpPr/>
          <p:nvPr/>
        </p:nvSpPr>
        <p:spPr>
          <a:xfrm>
            <a:off x="5067952" y="5533793"/>
            <a:ext cx="1916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Pads / RX /TX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067952" y="2049577"/>
            <a:ext cx="2051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Double Column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067952" y="2854357"/>
            <a:ext cx="2333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End Of Chip Logic</a:t>
            </a:r>
          </a:p>
        </p:txBody>
      </p:sp>
      <p:sp>
        <p:nvSpPr>
          <p:cNvPr id="89" name="Rectangle 88"/>
          <p:cNvSpPr/>
          <p:nvPr/>
        </p:nvSpPr>
        <p:spPr>
          <a:xfrm>
            <a:off x="5067952" y="3237133"/>
            <a:ext cx="2333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Data Output Block</a:t>
            </a:r>
          </a:p>
        </p:txBody>
      </p:sp>
      <p:sp>
        <p:nvSpPr>
          <p:cNvPr id="90" name="Rectangle 89"/>
          <p:cNvSpPr/>
          <p:nvPr/>
        </p:nvSpPr>
        <p:spPr>
          <a:xfrm>
            <a:off x="5067952" y="3619909"/>
            <a:ext cx="2244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Phase Lock Loop</a:t>
            </a:r>
          </a:p>
        </p:txBody>
      </p:sp>
      <p:sp>
        <p:nvSpPr>
          <p:cNvPr id="91" name="Rectangle 90"/>
          <p:cNvSpPr/>
          <p:nvPr/>
        </p:nvSpPr>
        <p:spPr>
          <a:xfrm>
            <a:off x="5067952" y="4002685"/>
            <a:ext cx="2462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Command Decoder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5067952" y="4385461"/>
            <a:ext cx="2410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SEU-Hard Memory</a:t>
            </a:r>
          </a:p>
        </p:txBody>
      </p:sp>
      <p:sp>
        <p:nvSpPr>
          <p:cNvPr id="93" name="Rectangle 92"/>
          <p:cNvSpPr/>
          <p:nvPr/>
        </p:nvSpPr>
        <p:spPr>
          <a:xfrm>
            <a:off x="5067952" y="4768237"/>
            <a:ext cx="2410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DACs &amp; Reference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067952" y="5151013"/>
            <a:ext cx="1115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Power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2419753" y="1504950"/>
            <a:ext cx="495300" cy="278130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ounded Rectangle 97"/>
          <p:cNvSpPr/>
          <p:nvPr/>
        </p:nvSpPr>
        <p:spPr>
          <a:xfrm>
            <a:off x="1371599" y="4638676"/>
            <a:ext cx="2352675" cy="428624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ounded Rectangle 98"/>
          <p:cNvSpPr/>
          <p:nvPr/>
        </p:nvSpPr>
        <p:spPr>
          <a:xfrm>
            <a:off x="3857624" y="4657726"/>
            <a:ext cx="628651" cy="790574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ounded Rectangle 99"/>
          <p:cNvSpPr/>
          <p:nvPr/>
        </p:nvSpPr>
        <p:spPr>
          <a:xfrm>
            <a:off x="3905250" y="5676901"/>
            <a:ext cx="276226" cy="190499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ounded Rectangle 100"/>
          <p:cNvSpPr/>
          <p:nvPr/>
        </p:nvSpPr>
        <p:spPr>
          <a:xfrm>
            <a:off x="2809874" y="5553076"/>
            <a:ext cx="504825" cy="285749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ounded Rectangle 101"/>
          <p:cNvSpPr/>
          <p:nvPr/>
        </p:nvSpPr>
        <p:spPr>
          <a:xfrm>
            <a:off x="2857499" y="5133976"/>
            <a:ext cx="619126" cy="285749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ounded Rectangle 102"/>
          <p:cNvSpPr/>
          <p:nvPr/>
        </p:nvSpPr>
        <p:spPr>
          <a:xfrm>
            <a:off x="1390650" y="5114926"/>
            <a:ext cx="1381125" cy="342899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ounded Rectangle 103"/>
          <p:cNvSpPr/>
          <p:nvPr/>
        </p:nvSpPr>
        <p:spPr>
          <a:xfrm>
            <a:off x="1390650" y="5514976"/>
            <a:ext cx="1381125" cy="342899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ounded Rectangle 104"/>
          <p:cNvSpPr/>
          <p:nvPr/>
        </p:nvSpPr>
        <p:spPr>
          <a:xfrm>
            <a:off x="1362075" y="5924552"/>
            <a:ext cx="3143250" cy="219074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067952" y="2432353"/>
            <a:ext cx="2140937" cy="40856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 Pixel Region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514168" y="2203158"/>
            <a:ext cx="2605548" cy="591969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067952" y="1666801"/>
            <a:ext cx="1564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070C0"/>
              </a:buClr>
              <a:buSzPct val="76000"/>
              <a:buFont typeface="Wingdings 3"/>
              <a:buChar char="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Pixel Array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1347019" y="1490202"/>
            <a:ext cx="3146112" cy="2835992"/>
          </a:xfrm>
          <a:prstGeom prst="roundRect">
            <a:avLst>
              <a:gd name="adj" fmla="val 4294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5" grpId="0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30" grpId="1" animBg="1"/>
      <p:bldP spid="31" grpId="0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Pixel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0EF5-40A4-4DBD-8066-5EB31E15D993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518827" y="4035482"/>
            <a:ext cx="5015197" cy="2155768"/>
            <a:chOff x="395002" y="3988631"/>
            <a:chExt cx="5015197" cy="2155768"/>
          </a:xfrm>
        </p:grpSpPr>
        <p:sp>
          <p:nvSpPr>
            <p:cNvPr id="22" name="Text Box 41"/>
            <p:cNvSpPr txBox="1"/>
            <p:nvPr/>
          </p:nvSpPr>
          <p:spPr>
            <a:xfrm>
              <a:off x="2521265" y="5867400"/>
              <a:ext cx="707245" cy="27699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1" i="0" u="none" strike="noStrike" kern="1200" cap="none" spc="0" baseline="0" dirty="0" smtClean="0">
                  <a:solidFill>
                    <a:srgbClr val="000000"/>
                  </a:solidFill>
                  <a:uFillTx/>
                  <a:latin typeface="Arial" pitchFamily="34" charset="0"/>
                  <a:cs typeface="Arial" pitchFamily="34" charset="0"/>
                </a:rPr>
                <a:t>150 </a:t>
              </a:r>
              <a:r>
                <a:rPr lang="de-DE" sz="1200" b="1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m</a:t>
              </a:r>
              <a:r>
                <a:rPr lang="de-DE" sz="1200" b="1" i="0" u="none" strike="noStrike" kern="1200" cap="none" spc="0" baseline="0" dirty="0" smtClean="0">
                  <a:solidFill>
                    <a:srgbClr val="000000"/>
                  </a:solidFill>
                  <a:uFillTx/>
                  <a:latin typeface="Arial" pitchFamily="34" charset="0"/>
                  <a:cs typeface="Arial" pitchFamily="34" charset="0"/>
                </a:rPr>
                <a:t>m</a:t>
              </a:r>
              <a:endParaRPr lang="de-DE" sz="12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" name="Group 35"/>
            <p:cNvGrpSpPr/>
            <p:nvPr/>
          </p:nvGrpSpPr>
          <p:grpSpPr>
            <a:xfrm>
              <a:off x="395002" y="3988631"/>
              <a:ext cx="5015197" cy="1905271"/>
              <a:chOff x="395002" y="3988631"/>
              <a:chExt cx="5015197" cy="1905271"/>
            </a:xfrm>
          </p:grpSpPr>
          <p:sp>
            <p:nvSpPr>
              <p:cNvPr id="31" name="Line 37"/>
              <p:cNvSpPr/>
              <p:nvPr/>
            </p:nvSpPr>
            <p:spPr>
              <a:xfrm flipV="1">
                <a:off x="5181600" y="3988631"/>
                <a:ext cx="0" cy="177928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  <a:headEnd type="arrow"/>
                <a:tailEnd type="arrow"/>
              </a:ln>
            </p:spPr>
            <p:txBody>
              <a:bodyPr vert="horz" wrap="square" lIns="91440" tIns="45720" rIns="91440" bIns="45720" anchor="ctr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effectLst>
                    <a:outerShdw dist="38096" dir="2700000">
                      <a:srgbClr val="000000"/>
                    </a:outerShdw>
                  </a:effectLst>
                  <a:uFillTx/>
                  <a:latin typeface="Gill Sans MT"/>
                </a:endParaRPr>
              </a:p>
            </p:txBody>
          </p:sp>
          <p:sp>
            <p:nvSpPr>
              <p:cNvPr id="32" name="Line 39"/>
              <p:cNvSpPr/>
              <p:nvPr/>
            </p:nvSpPr>
            <p:spPr>
              <a:xfrm>
                <a:off x="395002" y="5893902"/>
                <a:ext cx="4682806" cy="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9528">
                <a:solidFill>
                  <a:srgbClr val="000000"/>
                </a:solidFill>
                <a:prstDash val="solid"/>
                <a:round/>
                <a:headEnd type="arrow"/>
                <a:tailEnd type="arrow"/>
              </a:ln>
            </p:spPr>
            <p:txBody>
              <a:bodyPr vert="horz" wrap="square" lIns="91440" tIns="45720" rIns="91440" bIns="45720" anchor="ctr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Gill Sans MT"/>
                </a:endParaRPr>
              </a:p>
            </p:txBody>
          </p:sp>
          <p:sp>
            <p:nvSpPr>
              <p:cNvPr id="33" name="Text Box 42"/>
              <p:cNvSpPr txBox="1"/>
              <p:nvPr/>
            </p:nvSpPr>
            <p:spPr>
              <a:xfrm rot="5400000">
                <a:off x="4960557" y="4750179"/>
                <a:ext cx="62228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lvl="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de-DE" sz="1200" b="1" i="0" u="none" strike="noStrike" kern="1200" cap="none" spc="0" baseline="0" dirty="0">
                    <a:solidFill>
                      <a:srgbClr val="000000"/>
                    </a:solidFill>
                    <a:uFillTx/>
                    <a:latin typeface="Arial" pitchFamily="34" charset="0"/>
                    <a:cs typeface="Arial" pitchFamily="34" charset="0"/>
                  </a:rPr>
                  <a:t>50 </a:t>
                </a:r>
                <a:r>
                  <a:rPr lang="de-DE" sz="1200" b="1" dirty="0" smtClean="0">
                    <a:solidFill>
                      <a:srgbClr val="000000"/>
                    </a:solidFill>
                    <a:latin typeface="Symbol" pitchFamily="18" charset="2"/>
                    <a:cs typeface="Arial" pitchFamily="34" charset="0"/>
                  </a:rPr>
                  <a:t>m</a:t>
                </a:r>
                <a:r>
                  <a:rPr lang="de-DE" sz="1200" b="1" i="0" u="none" strike="noStrike" kern="1200" cap="none" spc="0" baseline="0" dirty="0" smtClean="0">
                    <a:solidFill>
                      <a:srgbClr val="000000"/>
                    </a:solidFill>
                    <a:uFillTx/>
                    <a:latin typeface="Arial" pitchFamily="34" charset="0"/>
                    <a:cs typeface="Arial" pitchFamily="34" charset="0"/>
                  </a:rPr>
                  <a:t>m</a:t>
                </a:r>
                <a:endParaRPr lang="de-DE" sz="1200" b="1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aphicFrame>
        <p:nvGraphicFramePr>
          <p:cNvPr id="34" name="Object 33"/>
          <p:cNvGraphicFramePr>
            <a:graphicFrameLocks noChangeAspect="1"/>
          </p:cNvGraphicFramePr>
          <p:nvPr/>
        </p:nvGraphicFramePr>
        <p:xfrm>
          <a:off x="228600" y="1403350"/>
          <a:ext cx="5416550" cy="2406650"/>
        </p:xfrm>
        <a:graphic>
          <a:graphicData uri="http://schemas.openxmlformats.org/presentationml/2006/ole">
            <p:oleObj spid="_x0000_s28686" r:id="rId4" imgW="4700588" imgH="2086928" progId="Visio.Drawing.11">
              <p:embed/>
            </p:oleObj>
          </a:graphicData>
        </a:graphic>
      </p:graphicFrame>
      <p:sp>
        <p:nvSpPr>
          <p:cNvPr id="35" name="Content Placeholder 2"/>
          <p:cNvSpPr txBox="1">
            <a:spLocks noGrp="1"/>
          </p:cNvSpPr>
          <p:nvPr>
            <p:ph idx="1"/>
          </p:nvPr>
        </p:nvSpPr>
        <p:spPr>
          <a:xfrm>
            <a:off x="5695950" y="1441452"/>
            <a:ext cx="3318845" cy="4416424"/>
          </a:xfrm>
        </p:spPr>
        <p:txBody>
          <a:bodyPr/>
          <a:lstStyle/>
          <a:p>
            <a:pPr lvl="0"/>
            <a:r>
              <a:rPr lang="en-US" sz="1600" dirty="0">
                <a:cs typeface="Arial" pitchFamily="34" charset="0"/>
              </a:rPr>
              <a:t>Two-stage architecture optimized for low power, low noise and fast rise time</a:t>
            </a:r>
          </a:p>
          <a:p>
            <a:pPr lvl="0"/>
            <a:r>
              <a:rPr lang="en-US" sz="1600" dirty="0">
                <a:cs typeface="Arial" pitchFamily="34" charset="0"/>
              </a:rPr>
              <a:t>Additional gain Cc/Cf2~ 6</a:t>
            </a:r>
          </a:p>
          <a:p>
            <a:pPr lvl="0"/>
            <a:r>
              <a:rPr lang="en-US" sz="1600" dirty="0">
                <a:cs typeface="Arial" pitchFamily="34" charset="0"/>
              </a:rPr>
              <a:t>More flexibility on choice of Cf1</a:t>
            </a:r>
          </a:p>
          <a:p>
            <a:pPr lvl="0"/>
            <a:r>
              <a:rPr lang="en-US" sz="1600" dirty="0">
                <a:cs typeface="Arial" pitchFamily="34" charset="0"/>
              </a:rPr>
              <a:t>Charge collection less dependent on detector capacitor</a:t>
            </a:r>
          </a:p>
          <a:p>
            <a:pPr lvl="0"/>
            <a:r>
              <a:rPr lang="en-US" sz="1600" dirty="0">
                <a:cs typeface="Arial" pitchFamily="34" charset="0"/>
              </a:rPr>
              <a:t>Decoupled from preamplifier DC potential shift caused by leakage</a:t>
            </a:r>
          </a:p>
          <a:p>
            <a:pPr lvl="0"/>
            <a:r>
              <a:rPr lang="en-US" sz="1600" dirty="0">
                <a:cs typeface="Arial" pitchFamily="34" charset="0"/>
              </a:rPr>
              <a:t>Local DACs for tuning feedback current and global threshold</a:t>
            </a:r>
          </a:p>
          <a:p>
            <a:pPr lvl="0"/>
            <a:r>
              <a:rPr lang="en-US" sz="1600" dirty="0">
                <a:cs typeface="Arial" pitchFamily="34" charset="0"/>
              </a:rPr>
              <a:t>Charge injection circuitry</a:t>
            </a: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466724" y="4010027"/>
            <a:ext cx="4714875" cy="1860551"/>
            <a:chOff x="288" y="2526"/>
            <a:chExt cx="2976" cy="1172"/>
          </a:xfrm>
        </p:grpSpPr>
        <p:pic>
          <p:nvPicPr>
            <p:cNvPr id="28677" name="Picture 15" descr="FEND_BLACK.png"/>
            <p:cNvPicPr>
              <a:picLocks noChangeAspect="1"/>
            </p:cNvPicPr>
            <p:nvPr/>
          </p:nvPicPr>
          <p:blipFill>
            <a:blip r:embed="rId5" cstate="print"/>
            <a:srcRect r="841" b="1079"/>
            <a:stretch>
              <a:fillRect/>
            </a:stretch>
          </p:blipFill>
          <p:spPr bwMode="auto">
            <a:xfrm>
              <a:off x="288" y="2526"/>
              <a:ext cx="2976" cy="11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8678" name="TextBox 6"/>
            <p:cNvSpPr txBox="1">
              <a:spLocks noChangeArrowheads="1"/>
            </p:cNvSpPr>
            <p:nvPr/>
          </p:nvSpPr>
          <p:spPr bwMode="auto">
            <a:xfrm>
              <a:off x="491" y="3374"/>
              <a:ext cx="552" cy="233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pitchFamily="34" charset="0"/>
                  <a:cs typeface="Arial" pitchFamily="34" charset="0"/>
                </a:rPr>
                <a:t>Preamp</a:t>
              </a: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9" name="TextBox 7"/>
            <p:cNvSpPr txBox="1">
              <a:spLocks noChangeArrowheads="1"/>
            </p:cNvSpPr>
            <p:nvPr/>
          </p:nvSpPr>
          <p:spPr bwMode="auto">
            <a:xfrm rot="16200000">
              <a:off x="1187" y="2960"/>
              <a:ext cx="454" cy="213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pitchFamily="34" charset="0"/>
                  <a:cs typeface="Arial" pitchFamily="34" charset="0"/>
                </a:rPr>
                <a:t>Amp2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0" name="TextBox 8"/>
            <p:cNvSpPr txBox="1">
              <a:spLocks noChangeArrowheads="1"/>
            </p:cNvSpPr>
            <p:nvPr/>
          </p:nvSpPr>
          <p:spPr bwMode="auto">
            <a:xfrm>
              <a:off x="1559" y="3442"/>
              <a:ext cx="425" cy="194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pitchFamily="34" charset="0"/>
                  <a:cs typeface="Arial" pitchFamily="34" charset="0"/>
                </a:rPr>
                <a:t>FDAC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1" name="TextBox 9"/>
            <p:cNvSpPr txBox="1">
              <a:spLocks noChangeArrowheads="1"/>
            </p:cNvSpPr>
            <p:nvPr/>
          </p:nvSpPr>
          <p:spPr bwMode="auto">
            <a:xfrm>
              <a:off x="1721" y="2585"/>
              <a:ext cx="424" cy="194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pitchFamily="34" charset="0"/>
                  <a:cs typeface="Arial" pitchFamily="34" charset="0"/>
                </a:rPr>
                <a:t>TDAC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2" name="TextBox 11"/>
            <p:cNvSpPr txBox="1">
              <a:spLocks noChangeArrowheads="1"/>
            </p:cNvSpPr>
            <p:nvPr/>
          </p:nvSpPr>
          <p:spPr bwMode="auto">
            <a:xfrm>
              <a:off x="2034" y="3190"/>
              <a:ext cx="380" cy="194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pitchFamily="34" charset="0"/>
                  <a:cs typeface="Arial" pitchFamily="34" charset="0"/>
                </a:rPr>
                <a:t>discri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Hemperek, University of Bonn @ TWEPP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1317</Words>
  <Application>Microsoft Office PowerPoint</Application>
  <PresentationFormat>On-screen Show (4:3)</PresentationFormat>
  <Paragraphs>393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Origin</vt:lpstr>
      <vt:lpstr>Visio</vt:lpstr>
      <vt:lpstr>Microsoft Office Visio Drawing</vt:lpstr>
      <vt:lpstr>Acrobat Document</vt:lpstr>
      <vt:lpstr>The FE-I4 Pixel Readout System-on-Chip for  ATLAS Experiment Upgrades</vt:lpstr>
      <vt:lpstr>ATLAS Detector</vt:lpstr>
      <vt:lpstr>Current Pixel Detector Module</vt:lpstr>
      <vt:lpstr>Front End Chip</vt:lpstr>
      <vt:lpstr>Inefficiencies</vt:lpstr>
      <vt:lpstr>Motivation</vt:lpstr>
      <vt:lpstr>New FE improvements</vt:lpstr>
      <vt:lpstr>FE-I4 Functional Overview</vt:lpstr>
      <vt:lpstr>Analog Pixel</vt:lpstr>
      <vt:lpstr>FE-I4-P1 (Prototype)</vt:lpstr>
      <vt:lpstr>4 Pixel Region</vt:lpstr>
      <vt:lpstr>Digital Region (simplified)</vt:lpstr>
      <vt:lpstr>FE-I4 Inefficiency</vt:lpstr>
      <vt:lpstr>Column Readout</vt:lpstr>
      <vt:lpstr>Pixel Array Layout</vt:lpstr>
      <vt:lpstr>Framing / Transmission</vt:lpstr>
      <vt:lpstr>Powering</vt:lpstr>
      <vt:lpstr>New Module Concept</vt:lpstr>
      <vt:lpstr>Design Flow</vt:lpstr>
      <vt:lpstr>Verification</vt:lpstr>
      <vt:lpstr>Conclusion</vt:lpstr>
      <vt:lpstr>Extra Slides</vt:lpstr>
      <vt:lpstr>Test Chips</vt:lpstr>
      <vt:lpstr>Clocking</vt:lpstr>
      <vt:lpstr>Data Transmission</vt:lpstr>
      <vt:lpstr>Shunt-LDO</vt:lpstr>
      <vt:lpstr>RadHARD Memory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2010-09-20T18:41:20Z</dcterms:created>
  <dcterms:modified xsi:type="dcterms:W3CDTF">2010-09-20T18:41:58Z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