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sldIdLst>
    <p:sldId id="256" r:id="rId2"/>
    <p:sldId id="312" r:id="rId3"/>
    <p:sldId id="258" r:id="rId4"/>
    <p:sldId id="332" r:id="rId5"/>
    <p:sldId id="313" r:id="rId6"/>
    <p:sldId id="316" r:id="rId7"/>
    <p:sldId id="322" r:id="rId8"/>
    <p:sldId id="262" r:id="rId9"/>
    <p:sldId id="268" r:id="rId10"/>
    <p:sldId id="284" r:id="rId11"/>
    <p:sldId id="339" r:id="rId12"/>
    <p:sldId id="310" r:id="rId13"/>
    <p:sldId id="282" r:id="rId14"/>
    <p:sldId id="291" r:id="rId15"/>
    <p:sldId id="340" r:id="rId16"/>
    <p:sldId id="287" r:id="rId17"/>
    <p:sldId id="329" r:id="rId18"/>
    <p:sldId id="330" r:id="rId19"/>
    <p:sldId id="289" r:id="rId20"/>
    <p:sldId id="338" r:id="rId21"/>
    <p:sldId id="327" r:id="rId22"/>
    <p:sldId id="290" r:id="rId23"/>
    <p:sldId id="319" r:id="rId24"/>
    <p:sldId id="334" r:id="rId25"/>
    <p:sldId id="317" r:id="rId26"/>
    <p:sldId id="318" r:id="rId27"/>
    <p:sldId id="333" r:id="rId28"/>
    <p:sldId id="328" r:id="rId29"/>
    <p:sldId id="337" r:id="rId30"/>
    <p:sldId id="336" r:id="rId31"/>
    <p:sldId id="341" r:id="rId3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CC33"/>
    <a:srgbClr val="FFFFFF"/>
    <a:srgbClr val="0033CC"/>
    <a:srgbClr val="FF0066"/>
    <a:srgbClr val="5F5F5F"/>
    <a:srgbClr val="777777"/>
    <a:srgbClr val="FF3300"/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73" autoAdjust="0"/>
    <p:restoredTop sz="90651" autoAdjust="0"/>
  </p:normalViewPr>
  <p:slideViewPr>
    <p:cSldViewPr>
      <p:cViewPr varScale="1">
        <p:scale>
          <a:sx n="71" d="100"/>
          <a:sy n="71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72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273283-8A33-426E-A7D9-6AFE7A78E5DA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9ADA620-D454-476A-9368-D7E46283C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DA620-D454-476A-9368-D7E46283CE4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DA620-D454-476A-9368-D7E46283CE4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DCS</a:t>
            </a:r>
            <a:r>
              <a:rPr lang="en-US" baseline="0" dirty="0" smtClean="0"/>
              <a:t> controls hardware – all type of interfaces</a:t>
            </a:r>
          </a:p>
          <a:p>
            <a:r>
              <a:rPr lang="en-US" dirty="0" smtClean="0"/>
              <a:t>Dedicated</a:t>
            </a:r>
            <a:r>
              <a:rPr lang="en-US" baseline="0" dirty="0" smtClean="0"/>
              <a:t> custom DDL link from all detectors to DAQ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DA620-D454-476A-9368-D7E46283CE4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Trigger interfaces to each detector via LTU</a:t>
            </a:r>
          </a:p>
          <a:p>
            <a:r>
              <a:rPr lang="en-US" baseline="0" dirty="0" smtClean="0"/>
              <a:t>   Clock tree partitioned</a:t>
            </a:r>
          </a:p>
          <a:p>
            <a:r>
              <a:rPr lang="en-US" baseline="0" dirty="0" smtClean="0"/>
              <a:t>Custom DDL interface provides the bandwidth from the FE to DAQ/HLT</a:t>
            </a:r>
          </a:p>
          <a:p>
            <a:r>
              <a:rPr lang="en-US" baseline="0" dirty="0" smtClean="0"/>
              <a:t>DAQ and HLT are separate PC farms, redundant bandwidth but great versatility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DA620-D454-476A-9368-D7E46283CE4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8382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629400"/>
            <a:ext cx="7086600" cy="228600"/>
          </a:xfrm>
        </p:spPr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629400"/>
            <a:ext cx="762000" cy="228600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8382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762000" cy="30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153400" y="6553200"/>
            <a:ext cx="762000" cy="2889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1066800" y="6553200"/>
            <a:ext cx="7086600" cy="288925"/>
          </a:xfrm>
        </p:spPr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762000" cy="304800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762000" y="6553200"/>
            <a:ext cx="7620000" cy="304800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r>
              <a:rPr kumimoji="0" lang="it-IT" sz="1000" smtClean="0">
                <a:solidFill>
                  <a:schemeClr val="tx2">
                    <a:shade val="50000"/>
                  </a:schemeClr>
                </a:solidFill>
              </a:rPr>
              <a:t>Gianluca Aglieri Rinella, TWEPP 2010, Aachen, September 24</a:t>
            </a:r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382000" y="6553200"/>
            <a:ext cx="762000" cy="3048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3718560"/>
            <a:ext cx="7876736" cy="23012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Performance of ALICE detector and electronics </a:t>
            </a:r>
            <a:br>
              <a:rPr lang="en-US" dirty="0" smtClean="0"/>
            </a:br>
            <a:r>
              <a:rPr lang="en-US" dirty="0" smtClean="0"/>
              <a:t>under first beam conditions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2133600"/>
            <a:ext cx="7796550" cy="1752600"/>
          </a:xfrm>
        </p:spPr>
        <p:txBody>
          <a:bodyPr>
            <a:normAutofit lnSpcReduction="10000"/>
          </a:bodyPr>
          <a:lstStyle/>
          <a:p>
            <a:endParaRPr lang="en-US" sz="1800" dirty="0" smtClean="0"/>
          </a:p>
          <a:p>
            <a:r>
              <a:rPr lang="en-US" dirty="0" smtClean="0"/>
              <a:t>TWEPP 2010, Aachen, Germany, 20-24 September</a:t>
            </a:r>
          </a:p>
          <a:p>
            <a:endParaRPr lang="en-US" dirty="0" smtClean="0"/>
          </a:p>
          <a:p>
            <a:r>
              <a:rPr lang="en-US" dirty="0" smtClean="0"/>
              <a:t>Gianluca Aglieri Rinella</a:t>
            </a:r>
          </a:p>
          <a:p>
            <a:r>
              <a:rPr lang="en-US" sz="2400" dirty="0" smtClean="0"/>
              <a:t>On behalf of the ALICE Collaboration</a:t>
            </a:r>
          </a:p>
          <a:p>
            <a:endParaRPr lang="en-US" sz="2400" dirty="0"/>
          </a:p>
        </p:txBody>
      </p:sp>
      <p:pic>
        <p:nvPicPr>
          <p:cNvPr id="8" name="Picture 18" descr="C:\Users\federico.CERN\AppData\Local\Microsoft\Windows\Temporary Internet Files\Content.Outlook\U7V2X3WP\LogoALICE-DEF.png"/>
          <p:cNvPicPr>
            <a:picLocks noChangeAspect="1" noChangeArrowheads="1"/>
          </p:cNvPicPr>
          <p:nvPr/>
        </p:nvPicPr>
        <p:blipFill>
          <a:blip r:embed="rId2" cstate="print"/>
          <a:srcRect b="10814"/>
          <a:stretch>
            <a:fillRect/>
          </a:stretch>
        </p:blipFill>
        <p:spPr bwMode="auto">
          <a:xfrm>
            <a:off x="5562600" y="685800"/>
            <a:ext cx="1392549" cy="11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lhc-pho-1999-0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685800"/>
            <a:ext cx="1144496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38200"/>
          </a:xfrm>
        </p:spPr>
        <p:txBody>
          <a:bodyPr/>
          <a:lstStyle/>
          <a:p>
            <a:r>
              <a:rPr lang="en-US" dirty="0" smtClean="0"/>
              <a:t>DAQ and HLT status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graphicFrame>
        <p:nvGraphicFramePr>
          <p:cNvPr id="16" name="Content Placeholder 4"/>
          <p:cNvGraphicFramePr>
            <a:graphicFrameLocks/>
          </p:cNvGraphicFramePr>
          <p:nvPr/>
        </p:nvGraphicFramePr>
        <p:xfrm>
          <a:off x="380999" y="1510105"/>
          <a:ext cx="5486401" cy="1309295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743200"/>
                <a:gridCol w="1752600"/>
                <a:gridCol w="990601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DAQ Data throughput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Required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Tested</a:t>
                      </a:r>
                      <a:endParaRPr lang="en-US" sz="1600" dirty="0"/>
                    </a:p>
                  </a:txBody>
                  <a:tcPr/>
                </a:tc>
              </a:tr>
              <a:tr h="133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DAQ to Transient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Storage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1.25</a:t>
                      </a:r>
                      <a:r>
                        <a:rPr lang="en-US" sz="1600" baseline="0" dirty="0" smtClean="0"/>
                        <a:t> GB/s (H.I.)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4.5 GB/s</a:t>
                      </a:r>
                      <a:endParaRPr lang="en-US" sz="1600" dirty="0"/>
                    </a:p>
                  </a:txBody>
                  <a:tcPr/>
                </a:tc>
              </a:tr>
              <a:tr h="638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DAQ to Permanent</a:t>
                      </a:r>
                      <a:r>
                        <a:rPr lang="en-US" sz="1600" baseline="0" dirty="0" smtClean="0"/>
                        <a:t> Storage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 MB/s (pp)</a:t>
                      </a:r>
                    </a:p>
                    <a:p>
                      <a:pPr algn="ctr"/>
                      <a:r>
                        <a:rPr lang="en-US" sz="1600" dirty="0" smtClean="0"/>
                        <a:t>1.25</a:t>
                      </a:r>
                      <a:r>
                        <a:rPr lang="en-US" sz="1600" baseline="0" dirty="0" smtClean="0"/>
                        <a:t> GB/s (H.I.)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/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2.5 GB/s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Picture 3" descr="\\cern.ch\dfs\Users\u\ufuchs\Documents\Data\ALICE DOCs\Conferences\SNW2009-4\pic\DSC00017.JPG"/>
          <p:cNvPicPr>
            <a:picLocks noChangeAspect="1" noChangeArrowheads="1"/>
          </p:cNvPicPr>
          <p:nvPr/>
        </p:nvPicPr>
        <p:blipFill>
          <a:blip r:embed="rId2" cstate="screen"/>
          <a:srcRect r="15816"/>
          <a:stretch>
            <a:fillRect/>
          </a:stretch>
        </p:blipFill>
        <p:spPr bwMode="auto">
          <a:xfrm rot="5400000">
            <a:off x="5910262" y="871538"/>
            <a:ext cx="3038475" cy="2209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657600"/>
            <a:ext cx="2228850" cy="29718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Content Placeholder 5"/>
          <p:cNvSpPr txBox="1">
            <a:spLocks/>
          </p:cNvSpPr>
          <p:nvPr/>
        </p:nvSpPr>
        <p:spPr>
          <a:xfrm>
            <a:off x="762000" y="4114800"/>
            <a:ext cx="4953000" cy="2209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20624" indent="-384048">
              <a:buClr>
                <a:schemeClr val="accent1"/>
              </a:buClr>
              <a:buSzPct val="80000"/>
            </a:pPr>
            <a:r>
              <a:rPr lang="en-US" sz="2000" noProof="0" dirty="0" smtClean="0"/>
              <a:t>HLT front end and infrastructure nodes final and complete </a:t>
            </a:r>
            <a:endParaRPr lang="en-US" sz="2000" dirty="0" smtClean="0"/>
          </a:p>
          <a:p>
            <a:pPr marL="877824" lvl="1" indent="-384048">
              <a:buClr>
                <a:schemeClr val="accent1"/>
              </a:buClr>
              <a:buSzPct val="80000"/>
            </a:pPr>
            <a:r>
              <a:rPr lang="en-US" noProof="0" dirty="0" smtClean="0"/>
              <a:t>~1000 CPUs</a:t>
            </a:r>
            <a:endParaRPr lang="en-US" sz="2000" noProof="0" dirty="0" smtClean="0"/>
          </a:p>
          <a:p>
            <a:pPr marL="420624" indent="-384048">
              <a:spcBef>
                <a:spcPts val="1200"/>
              </a:spcBef>
              <a:buClr>
                <a:schemeClr val="accent1"/>
              </a:buClr>
              <a:buSzPct val="80000"/>
            </a:pPr>
            <a:r>
              <a:rPr lang="en-US" sz="2000" dirty="0" smtClean="0"/>
              <a:t>53 of 153 computing nodes installed</a:t>
            </a:r>
          </a:p>
          <a:p>
            <a:pPr marL="877824" lvl="1" indent="-384048">
              <a:buClr>
                <a:schemeClr val="accent1"/>
              </a:buClr>
              <a:buSzPct val="80000"/>
            </a:pPr>
            <a:endParaRPr lang="en-US" dirty="0" smtClean="0"/>
          </a:p>
          <a:p>
            <a:pPr marL="420624" indent="-384048">
              <a:spcBef>
                <a:spcPts val="1200"/>
              </a:spcBef>
              <a:buClr>
                <a:schemeClr val="accent1"/>
              </a:buClr>
              <a:buSzPct val="80000"/>
            </a:pPr>
            <a:r>
              <a:rPr lang="en-US" sz="2000" dirty="0" smtClean="0"/>
              <a:t>Full pp, partial HI processing capability</a:t>
            </a:r>
          </a:p>
          <a:p>
            <a:pPr marL="420624" indent="-384048">
              <a:buClr>
                <a:schemeClr val="accent1"/>
              </a:buClr>
              <a:buSzPct val="80000"/>
            </a:pPr>
            <a:endParaRPr lang="en-US" sz="2000" noProof="0" dirty="0" smtClean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10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95400" y="1752600"/>
            <a:ext cx="6629400" cy="3733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Overview of ALICE and status of selected subsystems</a:t>
            </a:r>
          </a:p>
          <a:p>
            <a:endParaRPr lang="en-US" dirty="0" smtClean="0"/>
          </a:p>
          <a:p>
            <a:r>
              <a:rPr lang="en-US" dirty="0" smtClean="0"/>
              <a:t>pp data taking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Synchronization, luminosity, SEUs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11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Luminosity at LHC IP 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Gianluca Aglieri Rinella, TWEPP 2010, Aachen, September 24</a:t>
            </a:r>
            <a:endParaRPr lang="en-US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76200" y="1981200"/>
            <a:ext cx="4800600" cy="3505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20624" indent="-384048">
              <a:buClr>
                <a:schemeClr val="accent1"/>
              </a:buClr>
              <a:buSzPct val="80000"/>
            </a:pPr>
            <a:r>
              <a:rPr lang="en-US" sz="2000" dirty="0" smtClean="0"/>
              <a:t>ALICE 2010 pp objective</a:t>
            </a:r>
          </a:p>
          <a:p>
            <a:pPr marL="420624" indent="-384048">
              <a:buClr>
                <a:schemeClr val="accent1"/>
              </a:buClr>
              <a:buSzPct val="80000"/>
            </a:pPr>
            <a:r>
              <a:rPr lang="en-US" sz="2000" dirty="0" smtClean="0"/>
              <a:t>	Efficiently collect  good minimum bias sample</a:t>
            </a:r>
          </a:p>
          <a:p>
            <a:pPr marL="420624" indent="-384048">
              <a:buClr>
                <a:schemeClr val="accent1"/>
              </a:buClr>
              <a:buSzPct val="80000"/>
            </a:pPr>
            <a:r>
              <a:rPr lang="en-US" sz="2000" dirty="0" smtClean="0"/>
              <a:t>		Low pile-up in TPC</a:t>
            </a:r>
          </a:p>
          <a:p>
            <a:pPr marL="420624" indent="-384048">
              <a:buClr>
                <a:schemeClr val="accent1"/>
              </a:buClr>
              <a:buSzPct val="80000"/>
            </a:pPr>
            <a:r>
              <a:rPr lang="en-US" sz="2000" dirty="0" smtClean="0"/>
              <a:t>		</a:t>
            </a:r>
            <a:r>
              <a:rPr lang="en-US" dirty="0" smtClean="0"/>
              <a:t>~ 1 collision per event</a:t>
            </a:r>
            <a:endParaRPr lang="en-US" sz="2000" dirty="0" smtClean="0"/>
          </a:p>
          <a:p>
            <a:pPr marL="420624" indent="-384048"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420624" indent="-384048">
              <a:buClr>
                <a:schemeClr val="accent1"/>
              </a:buClr>
              <a:buSzPct val="80000"/>
            </a:pPr>
            <a:r>
              <a:rPr lang="en-US" sz="2000" dirty="0" smtClean="0"/>
              <a:t>~ 10 kHz pp interaction rate</a:t>
            </a:r>
          </a:p>
          <a:p>
            <a:pPr marL="420624" indent="-384048"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420624" indent="-384048">
              <a:buClr>
                <a:schemeClr val="accent1"/>
              </a:buClr>
              <a:buSzPct val="80000"/>
            </a:pPr>
            <a:r>
              <a:rPr lang="en-US" sz="2000" dirty="0" smtClean="0"/>
              <a:t>Beams displaced </a:t>
            </a:r>
          </a:p>
          <a:p>
            <a:pPr marL="877824" lvl="1" indent="-384048">
              <a:buClr>
                <a:schemeClr val="accent1"/>
              </a:buClr>
              <a:buSzPct val="80000"/>
            </a:pPr>
            <a:r>
              <a:rPr lang="el-GR" dirty="0" smtClean="0"/>
              <a:t>β</a:t>
            </a:r>
            <a:r>
              <a:rPr lang="en-US" dirty="0" smtClean="0"/>
              <a:t>*= 3.5 m, </a:t>
            </a:r>
            <a:r>
              <a:rPr lang="el-GR" dirty="0" smtClean="0"/>
              <a:t>Δ</a:t>
            </a:r>
            <a:r>
              <a:rPr lang="en-US" dirty="0" smtClean="0"/>
              <a:t>x= 266 </a:t>
            </a:r>
            <a:r>
              <a:rPr lang="el-GR" dirty="0" smtClean="0"/>
              <a:t>μ</a:t>
            </a:r>
            <a:r>
              <a:rPr lang="en-US" dirty="0" smtClean="0"/>
              <a:t>m (3.8 </a:t>
            </a:r>
            <a:r>
              <a:rPr lang="el-GR" dirty="0" smtClean="0"/>
              <a:t>σ</a:t>
            </a:r>
            <a:r>
              <a:rPr lang="en-US" dirty="0" smtClean="0"/>
              <a:t>)</a:t>
            </a:r>
          </a:p>
          <a:p>
            <a:pPr marL="877824" lvl="1" indent="-384048">
              <a:buClr>
                <a:schemeClr val="accent1"/>
              </a:buClr>
              <a:buSzPct val="80000"/>
            </a:pPr>
            <a:r>
              <a:rPr lang="en-US" dirty="0" smtClean="0"/>
              <a:t>L ~ 2.5·10</a:t>
            </a:r>
            <a:r>
              <a:rPr lang="en-US" baseline="30000" dirty="0" smtClean="0"/>
              <a:t>29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 (14 coll. bunches)</a:t>
            </a:r>
          </a:p>
          <a:p>
            <a:pPr marL="877824" lvl="1" indent="-384048"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420624" indent="-384048"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420624" indent="-384048">
              <a:buClr>
                <a:schemeClr val="accent1"/>
              </a:buClr>
              <a:buSzPct val="80000"/>
            </a:pPr>
            <a:endParaRPr lang="en-US" sz="2000" noProof="0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4953000" y="1524000"/>
            <a:ext cx="4038600" cy="4302428"/>
            <a:chOff x="4876800" y="1524000"/>
            <a:chExt cx="4038600" cy="4302428"/>
          </a:xfrm>
        </p:grpSpPr>
        <p:pic>
          <p:nvPicPr>
            <p:cNvPr id="48130" name="Picture 2" descr="G:\Services\cdsusers\gaglieri\papers_conferences\conferences\twepp10\draft\Material\LPC\lui_days_logy.png"/>
            <p:cNvPicPr>
              <a:picLocks noChangeAspect="1" noChangeArrowheads="1"/>
            </p:cNvPicPr>
            <p:nvPr/>
          </p:nvPicPr>
          <p:blipFill>
            <a:blip r:embed="rId2" cstate="print"/>
            <a:srcRect r="12335"/>
            <a:stretch>
              <a:fillRect/>
            </a:stretch>
          </p:blipFill>
          <p:spPr bwMode="auto">
            <a:xfrm>
              <a:off x="4876800" y="1524000"/>
              <a:ext cx="4038600" cy="4302428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4898410" y="5529590"/>
              <a:ext cx="2492990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ALICE: low pile-up since 1.07.2010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12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n 10"/>
          <p:cNvSpPr/>
          <p:nvPr/>
        </p:nvSpPr>
        <p:spPr>
          <a:xfrm rot="5400000">
            <a:off x="4146176" y="1066800"/>
            <a:ext cx="762000" cy="1219200"/>
          </a:xfrm>
          <a:prstGeom prst="can">
            <a:avLst>
              <a:gd name="adj" fmla="val 36504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Trigger configuration (2010 pp)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4648200"/>
            <a:ext cx="5257800" cy="1828800"/>
          </a:xfrm>
        </p:spPr>
        <p:txBody>
          <a:bodyPr numCol="1">
            <a:noAutofit/>
          </a:bodyPr>
          <a:lstStyle/>
          <a:p>
            <a:pPr>
              <a:spcBef>
                <a:spcPts val="0"/>
              </a:spcBef>
              <a:buNone/>
              <a:defRPr/>
            </a:pPr>
            <a:r>
              <a:rPr lang="en-US" sz="1800" dirty="0" smtClean="0"/>
              <a:t>Live time sharing between MB and rare triggers</a:t>
            </a:r>
          </a:p>
          <a:p>
            <a:pPr lvl="0">
              <a:spcBef>
                <a:spcPts val="0"/>
              </a:spcBef>
              <a:buNone/>
              <a:defRPr/>
            </a:pPr>
            <a:endParaRPr lang="en-US" sz="1800" dirty="0" smtClean="0"/>
          </a:p>
          <a:p>
            <a:pPr>
              <a:spcBef>
                <a:spcPts val="0"/>
              </a:spcBef>
              <a:buNone/>
              <a:defRPr/>
            </a:pPr>
            <a:endParaRPr lang="en-US" sz="1800" dirty="0" smtClean="0"/>
          </a:p>
          <a:p>
            <a:pPr lvl="0">
              <a:spcBef>
                <a:spcPts val="0"/>
              </a:spcBef>
              <a:buNone/>
              <a:defRPr/>
            </a:pPr>
            <a:r>
              <a:rPr lang="en-US" sz="1800" dirty="0" smtClean="0"/>
              <a:t>HLT selection running</a:t>
            </a:r>
          </a:p>
          <a:p>
            <a:pPr lvl="1">
              <a:spcBef>
                <a:spcPts val="0"/>
              </a:spcBef>
              <a:buNone/>
              <a:defRPr/>
            </a:pPr>
            <a:r>
              <a:rPr lang="en-US" sz="1400" dirty="0" smtClean="0"/>
              <a:t>No events rejected, sufficient DAQ capability</a:t>
            </a:r>
          </a:p>
          <a:p>
            <a:pPr lvl="0">
              <a:spcBef>
                <a:spcPts val="0"/>
              </a:spcBef>
              <a:buNone/>
              <a:defRPr/>
            </a:pPr>
            <a:r>
              <a:rPr lang="en-US" sz="1400" dirty="0" smtClean="0"/>
              <a:t>	</a:t>
            </a:r>
            <a:endParaRPr lang="en-US" sz="1600" dirty="0" smtClean="0"/>
          </a:p>
        </p:txBody>
      </p:sp>
      <p:sp>
        <p:nvSpPr>
          <p:cNvPr id="10" name="Can 9"/>
          <p:cNvSpPr/>
          <p:nvPr/>
        </p:nvSpPr>
        <p:spPr>
          <a:xfrm rot="5400000">
            <a:off x="4793876" y="1562100"/>
            <a:ext cx="304800" cy="228600"/>
          </a:xfrm>
          <a:prstGeom prst="can">
            <a:avLst>
              <a:gd name="adj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/>
          <p:cNvSpPr/>
          <p:nvPr/>
        </p:nvSpPr>
        <p:spPr>
          <a:xfrm rot="5400000">
            <a:off x="5784476" y="1485900"/>
            <a:ext cx="1066800" cy="381000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4527176" y="1143000"/>
            <a:ext cx="1676400" cy="53340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n 18"/>
          <p:cNvSpPr/>
          <p:nvPr/>
        </p:nvSpPr>
        <p:spPr>
          <a:xfrm rot="5400000">
            <a:off x="1822076" y="1485900"/>
            <a:ext cx="1066800" cy="381000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545976" y="1676400"/>
            <a:ext cx="1981200" cy="60960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27269" y="2297668"/>
            <a:ext cx="69762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V0 C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198469" y="2297668"/>
            <a:ext cx="659155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SPD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936376" y="2286000"/>
            <a:ext cx="69762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V0 A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905000" y="1676400"/>
            <a:ext cx="2393576" cy="1588"/>
          </a:xfrm>
          <a:prstGeom prst="straightConnector1">
            <a:avLst/>
          </a:prstGeom>
          <a:ln w="28575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4603376" y="1676400"/>
            <a:ext cx="2178424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23" name="Explosion 1 22"/>
          <p:cNvSpPr/>
          <p:nvPr/>
        </p:nvSpPr>
        <p:spPr>
          <a:xfrm>
            <a:off x="4298576" y="1496199"/>
            <a:ext cx="304800" cy="381000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5" name="Table 34"/>
          <p:cNvGraphicFramePr>
            <a:graphicFrameLocks noGrp="1"/>
          </p:cNvGraphicFramePr>
          <p:nvPr/>
        </p:nvGraphicFramePr>
        <p:xfrm>
          <a:off x="685800" y="2987040"/>
          <a:ext cx="7924800" cy="12801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3790122"/>
                <a:gridCol w="4134678"/>
              </a:tblGrid>
              <a:tr h="15240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1984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Interaction</a:t>
                      </a:r>
                      <a:r>
                        <a:rPr lang="en-US" sz="1600" baseline="0" dirty="0" smtClean="0"/>
                        <a:t> trigger (Minimum Bias)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 least one particle in V0 or SPD (</a:t>
                      </a:r>
                      <a:r>
                        <a:rPr lang="el-GR" sz="1600" dirty="0" smtClean="0"/>
                        <a:t>Δη</a:t>
                      </a:r>
                      <a:r>
                        <a:rPr lang="en-US" sz="1600" dirty="0" smtClean="0"/>
                        <a:t> = 8)</a:t>
                      </a:r>
                      <a:endParaRPr lang="en-US" sz="1600" dirty="0"/>
                    </a:p>
                  </a:txBody>
                  <a:tcPr/>
                </a:tc>
              </a:tr>
              <a:tr h="198444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Muon</a:t>
                      </a:r>
                      <a:r>
                        <a:rPr lang="en-US" sz="1600" dirty="0" smtClean="0"/>
                        <a:t> trigger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</a:t>
                      </a:r>
                      <a:r>
                        <a:rPr lang="en-US" sz="1600" baseline="0" dirty="0" smtClean="0"/>
                        <a:t> p</a:t>
                      </a:r>
                      <a:r>
                        <a:rPr lang="en-US" sz="1600" baseline="-25000" dirty="0" smtClean="0"/>
                        <a:t>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muon</a:t>
                      </a:r>
                      <a:r>
                        <a:rPr lang="en-US" sz="1600" baseline="0" dirty="0" smtClean="0"/>
                        <a:t> in the forward </a:t>
                      </a:r>
                      <a:r>
                        <a:rPr lang="en-US" sz="1600" baseline="0" dirty="0" err="1" smtClean="0"/>
                        <a:t>muon</a:t>
                      </a:r>
                      <a:r>
                        <a:rPr lang="en-US" sz="1600" baseline="0" dirty="0" smtClean="0"/>
                        <a:t> arm</a:t>
                      </a:r>
                      <a:endParaRPr lang="en-US" sz="1600" dirty="0"/>
                    </a:p>
                  </a:txBody>
                  <a:tcPr/>
                </a:tc>
              </a:tr>
              <a:tr h="258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High multiplicity</a:t>
                      </a:r>
                      <a:r>
                        <a:rPr lang="en-US" sz="1600" baseline="0" dirty="0" smtClean="0"/>
                        <a:t> trigger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High SPD occupancy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13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6038"/>
            <a:ext cx="7467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taking</a:t>
            </a:r>
            <a:endParaRPr lang="en-US" dirty="0"/>
          </a:p>
        </p:txBody>
      </p:sp>
      <p:pic>
        <p:nvPicPr>
          <p:cNvPr id="10" name="Picture 9" descr="lumi"/>
          <p:cNvPicPr>
            <a:picLocks noChangeAspect="1" noChangeArrowheads="1"/>
          </p:cNvPicPr>
          <p:nvPr/>
        </p:nvPicPr>
        <p:blipFill>
          <a:blip r:embed="rId2" cstate="print"/>
          <a:srcRect r="7154"/>
          <a:stretch>
            <a:fillRect/>
          </a:stretch>
        </p:blipFill>
        <p:spPr bwMode="auto">
          <a:xfrm>
            <a:off x="4419600" y="477689"/>
            <a:ext cx="4495800" cy="348471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953000" y="901563"/>
            <a:ext cx="2895600" cy="107721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</a:rPr>
              <a:t>All 7 </a:t>
            </a:r>
            <a:r>
              <a:rPr lang="en-US" sz="1600" b="1" dirty="0" err="1" smtClean="0">
                <a:solidFill>
                  <a:schemeClr val="bg1"/>
                </a:solidFill>
              </a:rPr>
              <a:t>TeV</a:t>
            </a:r>
            <a:r>
              <a:rPr lang="en-US" sz="1600" b="1" dirty="0" smtClean="0">
                <a:solidFill>
                  <a:schemeClr val="bg1"/>
                </a:solidFill>
              </a:rPr>
              <a:t> pp triggers ~860 M</a:t>
            </a:r>
          </a:p>
          <a:p>
            <a:pPr algn="r"/>
            <a:r>
              <a:rPr lang="en-US" sz="1600" b="1" dirty="0" smtClean="0">
                <a:solidFill>
                  <a:srgbClr val="0033CC"/>
                </a:solidFill>
              </a:rPr>
              <a:t>Minimum bias 694 M </a:t>
            </a:r>
          </a:p>
          <a:p>
            <a:pPr algn="r"/>
            <a:r>
              <a:rPr lang="en-US" sz="1600" b="1" dirty="0" smtClean="0">
                <a:solidFill>
                  <a:srgbClr val="FF0000"/>
                </a:solidFill>
              </a:rPr>
              <a:t>  50 M </a:t>
            </a:r>
            <a:r>
              <a:rPr lang="en-US" sz="1600" b="1" dirty="0" err="1" smtClean="0">
                <a:solidFill>
                  <a:srgbClr val="FF0000"/>
                </a:solidFill>
              </a:rPr>
              <a:t>Muon</a:t>
            </a:r>
            <a:r>
              <a:rPr lang="en-US" sz="1600" b="1" dirty="0" smtClean="0">
                <a:solidFill>
                  <a:srgbClr val="FF0000"/>
                </a:solidFill>
              </a:rPr>
              <a:t> triggers</a:t>
            </a:r>
          </a:p>
          <a:p>
            <a:pPr algn="r"/>
            <a:r>
              <a:rPr lang="en-US" sz="1600" b="1" dirty="0" smtClean="0">
                <a:solidFill>
                  <a:srgbClr val="FF0000"/>
                </a:solidFill>
              </a:rPr>
              <a:t>  </a:t>
            </a:r>
            <a:r>
              <a:rPr lang="en-US" sz="1600" b="1" dirty="0" smtClean="0">
                <a:solidFill>
                  <a:srgbClr val="00B050"/>
                </a:solidFill>
              </a:rPr>
              <a:t>16 M High multiplicity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848600" y="1130163"/>
            <a:ext cx="685800" cy="360827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848600" y="1282563"/>
            <a:ext cx="762000" cy="381000"/>
          </a:xfrm>
          <a:prstGeom prst="straightConnector1">
            <a:avLst/>
          </a:prstGeom>
          <a:ln w="19050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H="1">
            <a:off x="7848600" y="1587362"/>
            <a:ext cx="762003" cy="76200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6200000" flipH="1">
            <a:off x="7734300" y="1854063"/>
            <a:ext cx="914400" cy="8382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381000" y="2514600"/>
          <a:ext cx="3352800" cy="18897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676400"/>
                <a:gridCol w="1676400"/>
              </a:tblGrid>
              <a:tr h="24196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 </a:t>
                      </a:r>
                      <a:r>
                        <a:rPr lang="en-US" sz="1600" dirty="0" err="1" smtClean="0"/>
                        <a:t>TeV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pp run*</a:t>
                      </a:r>
                      <a:endParaRPr lang="en-US" sz="1600" dirty="0"/>
                    </a:p>
                  </a:txBody>
                  <a:tcPr/>
                </a:tc>
              </a:tr>
              <a:tr h="747312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Rate to tape</a:t>
                      </a:r>
                    </a:p>
                    <a:p>
                      <a:pPr lvl="1">
                        <a:buFontTx/>
                        <a:buChar char="-"/>
                      </a:pPr>
                      <a:r>
                        <a:rPr lang="en-US" sz="1400" baseline="0" dirty="0" smtClean="0"/>
                        <a:t> MB</a:t>
                      </a:r>
                    </a:p>
                    <a:p>
                      <a:pPr lvl="1">
                        <a:buFontTx/>
                        <a:buChar char="-"/>
                      </a:pP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Muon</a:t>
                      </a:r>
                      <a:endParaRPr lang="en-US" sz="1400" dirty="0" smtClean="0"/>
                    </a:p>
                    <a:p>
                      <a:pPr lvl="1">
                        <a:buFontTx/>
                        <a:buChar char="-"/>
                      </a:pPr>
                      <a:r>
                        <a:rPr lang="en-US" sz="1400" dirty="0" smtClean="0"/>
                        <a:t> High </a:t>
                      </a:r>
                      <a:r>
                        <a:rPr lang="en-US" sz="1400" dirty="0" err="1" smtClean="0"/>
                        <a:t>Mult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530 Hz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420 Hz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60 Hz</a:t>
                      </a:r>
                    </a:p>
                    <a:p>
                      <a:pPr algn="ctr"/>
                      <a:r>
                        <a:rPr lang="en-US" sz="1400" dirty="0" smtClean="0"/>
                        <a:t>34</a:t>
                      </a:r>
                      <a:r>
                        <a:rPr lang="en-US" sz="1400" baseline="0" dirty="0" smtClean="0"/>
                        <a:t> Hz</a:t>
                      </a:r>
                      <a:endParaRPr lang="en-US" sz="1400" dirty="0"/>
                    </a:p>
                  </a:txBody>
                  <a:tcPr/>
                </a:tc>
              </a:tr>
              <a:tr h="2218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Event 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~980 </a:t>
                      </a:r>
                      <a:r>
                        <a:rPr kumimoji="0" lang="en-US" sz="1400" kern="1200" dirty="0" err="1" smtClean="0"/>
                        <a:t>kB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671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Bytes to tape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530 MB/s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Content Placeholder 25"/>
          <p:cNvSpPr>
            <a:spLocks noGrp="1"/>
          </p:cNvSpPr>
          <p:nvPr>
            <p:ph sz="half" idx="1"/>
          </p:nvPr>
        </p:nvSpPr>
        <p:spPr>
          <a:xfrm>
            <a:off x="0" y="4953000"/>
            <a:ext cx="4724400" cy="914400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/>
              <a:t>(*) 6h 7 </a:t>
            </a:r>
            <a:r>
              <a:rPr lang="en-US" sz="1400" dirty="0" err="1" smtClean="0"/>
              <a:t>TeV</a:t>
            </a:r>
            <a:r>
              <a:rPr lang="en-US" sz="1400" dirty="0" smtClean="0"/>
              <a:t> pp run 130795, logbook values</a:t>
            </a:r>
          </a:p>
          <a:p>
            <a:pPr lvl="1">
              <a:buNone/>
            </a:pPr>
            <a:r>
              <a:rPr lang="en-US" sz="1200" dirty="0" smtClean="0"/>
              <a:t>LHC fill scheme 1000ns_50b_35_14_35</a:t>
            </a:r>
          </a:p>
          <a:p>
            <a:pPr lvl="1">
              <a:buNone/>
            </a:pPr>
            <a:r>
              <a:rPr lang="en-US" sz="1200" dirty="0" smtClean="0"/>
              <a:t>14 interacting bunches</a:t>
            </a:r>
          </a:p>
          <a:p>
            <a:pPr lvl="1">
              <a:buNone/>
            </a:pPr>
            <a:r>
              <a:rPr lang="en-US" sz="1200" dirty="0" smtClean="0"/>
              <a:t>~9 kHz interaction rate, </a:t>
            </a:r>
            <a:r>
              <a:rPr lang="el-GR" sz="1200" dirty="0" smtClean="0"/>
              <a:t>μ</a:t>
            </a:r>
            <a:r>
              <a:rPr lang="en-US" sz="1200" dirty="0" smtClean="0"/>
              <a:t> &lt; 0.05 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it-IT" dirty="0" smtClean="0"/>
              <a:t>Gianluca Aglieri Rinella, TWEPP 2010, Aachen, September 24</a:t>
            </a:r>
            <a:endParaRPr kumimoji="0" lang="en-US" dirty="0"/>
          </a:p>
        </p:txBody>
      </p:sp>
      <p:sp>
        <p:nvSpPr>
          <p:cNvPr id="13" name="Content Placeholder 25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267200" cy="1219200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Efficiency                     79 %</a:t>
            </a:r>
          </a:p>
          <a:p>
            <a:pPr>
              <a:buNone/>
            </a:pPr>
            <a:r>
              <a:rPr lang="en-US" sz="2000" dirty="0" smtClean="0"/>
              <a:t>Typical run duration     1 h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>
          <a:xfrm>
            <a:off x="8229600" y="6553200"/>
            <a:ext cx="762000" cy="304800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14</a:t>
            </a:fld>
            <a:endParaRPr kumimoji="0" lang="en-US" dirty="0"/>
          </a:p>
        </p:txBody>
      </p:sp>
      <p:pic>
        <p:nvPicPr>
          <p:cNvPr id="9217" name="Picture 1" descr="C:\Documents and Settings\gaglieri\LocalDoc\twepp10\draft\Material\SRC\DataCastor.png"/>
          <p:cNvPicPr>
            <a:picLocks noChangeAspect="1" noChangeArrowheads="1"/>
          </p:cNvPicPr>
          <p:nvPr/>
        </p:nvPicPr>
        <p:blipFill>
          <a:blip r:embed="rId3" cstate="print"/>
          <a:srcRect t="22222" r="11068"/>
          <a:stretch>
            <a:fillRect/>
          </a:stretch>
        </p:blipFill>
        <p:spPr bwMode="auto">
          <a:xfrm>
            <a:off x="4419600" y="4419600"/>
            <a:ext cx="4460967" cy="2133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486400" y="4050268"/>
            <a:ext cx="243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File size on CASTOR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648200" y="6019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48200" y="43434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510540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0000" y="626006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8800" y="7620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Recorded triggers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95400" y="1752600"/>
            <a:ext cx="6629400" cy="3733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Overview of ALICE and status of selected subsystems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pp data taking</a:t>
            </a:r>
          </a:p>
          <a:p>
            <a:endParaRPr lang="en-US" dirty="0" smtClean="0"/>
          </a:p>
          <a:p>
            <a:r>
              <a:rPr lang="en-US" dirty="0" smtClean="0"/>
              <a:t>Synchronization, luminosity, SEUs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15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Fine phase tuning of detectors clock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81310"/>
            <a:ext cx="5257800" cy="2514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SPD </a:t>
            </a:r>
            <a:endParaRPr lang="en-US" sz="1800" dirty="0" smtClean="0"/>
          </a:p>
          <a:p>
            <a:pPr lvl="1">
              <a:spcBef>
                <a:spcPts val="600"/>
              </a:spcBef>
              <a:buNone/>
            </a:pPr>
            <a:r>
              <a:rPr lang="en-US" sz="1800" dirty="0" smtClean="0"/>
              <a:t>Compensated fiber lengths and transmitters skew (+/- 1 ns)</a:t>
            </a:r>
          </a:p>
          <a:p>
            <a:pPr lvl="1">
              <a:spcBef>
                <a:spcPts val="0"/>
              </a:spcBef>
              <a:buNone/>
            </a:pPr>
            <a:r>
              <a:rPr lang="en-US" sz="1800" dirty="0" smtClean="0"/>
              <a:t>Fine time scan (</a:t>
            </a:r>
            <a:r>
              <a:rPr lang="en-US" sz="1800" dirty="0" err="1" smtClean="0"/>
              <a:t>TTCrx</a:t>
            </a:r>
            <a:r>
              <a:rPr lang="en-US" sz="1800" dirty="0" smtClean="0"/>
              <a:t> fine delay) of SPD clock with colliding beams</a:t>
            </a:r>
          </a:p>
          <a:p>
            <a:pPr lvl="1">
              <a:spcBef>
                <a:spcPts val="0"/>
              </a:spcBef>
              <a:buNone/>
            </a:pPr>
            <a:r>
              <a:rPr lang="en-US" sz="1800" dirty="0" smtClean="0"/>
              <a:t>Set optimal phase in the clock domain 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5710047" y="1228910"/>
          <a:ext cx="3079183" cy="2657290"/>
        </p:xfrm>
        <a:graphic>
          <a:graphicData uri="http://schemas.openxmlformats.org/presentationml/2006/ole">
            <p:oleObj spid="_x0000_s5124" name="Acrobat Document" r:id="rId3" imgW="4657725" imgH="4019550" progId="AcroExch.Document.7">
              <p:embed/>
            </p:oleObj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24728" y="849868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SPD strobe window time tuning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753328" y="4114800"/>
            <a:ext cx="3048000" cy="2550368"/>
            <a:chOff x="107950" y="3567956"/>
            <a:chExt cx="4319588" cy="3173412"/>
          </a:xfrm>
        </p:grpSpPr>
        <p:pic>
          <p:nvPicPr>
            <p:cNvPr id="10" name="Picture 3" descr="resoluti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950" y="3567956"/>
              <a:ext cx="4319588" cy="3173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TOFmu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00113" y="4293716"/>
              <a:ext cx="1223962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2916238" y="4550767"/>
              <a:ext cx="1469887" cy="686604"/>
            </a:xfrm>
            <a:prstGeom prst="rect">
              <a:avLst/>
            </a:prstGeom>
            <a:solidFill>
              <a:srgbClr val="99CCFF">
                <a:alpha val="49019"/>
              </a:srgbClr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l-GR" sz="1600" b="1" dirty="0">
                  <a:solidFill>
                    <a:schemeClr val="bg1"/>
                  </a:solidFill>
                  <a:cs typeface="Arial" charset="0"/>
                  <a:sym typeface="Wingdings" pitchFamily="2" charset="2"/>
                </a:rPr>
                <a:t>σ</a:t>
              </a:r>
              <a:r>
                <a:rPr lang="it-IT" sz="1600" b="1" baseline="-25000" dirty="0">
                  <a:solidFill>
                    <a:schemeClr val="bg1"/>
                  </a:solidFill>
                  <a:cs typeface="Arial" charset="0"/>
                  <a:sym typeface="Wingdings" pitchFamily="2" charset="2"/>
                </a:rPr>
                <a:t>TOF</a:t>
              </a:r>
              <a:r>
                <a:rPr lang="it-IT" sz="1600" b="1" dirty="0">
                  <a:solidFill>
                    <a:schemeClr val="bg1"/>
                  </a:solidFill>
                  <a:cs typeface="Arial" charset="0"/>
                  <a:sym typeface="Wingdings" pitchFamily="2" charset="2"/>
                </a:rPr>
                <a:t>=</a:t>
              </a:r>
              <a:r>
                <a:rPr lang="el-GR" sz="1600" b="1" dirty="0">
                  <a:solidFill>
                    <a:schemeClr val="bg1"/>
                  </a:solidFill>
                  <a:cs typeface="Arial" charset="0"/>
                  <a:sym typeface="Wingdings" pitchFamily="2" charset="2"/>
                </a:rPr>
                <a:t>σ</a:t>
              </a:r>
              <a:r>
                <a:rPr lang="it-IT" sz="1600" b="1" dirty="0">
                  <a:solidFill>
                    <a:schemeClr val="bg1"/>
                  </a:solidFill>
                  <a:cs typeface="Arial" charset="0"/>
                  <a:sym typeface="Wingdings" pitchFamily="2" charset="2"/>
                </a:rPr>
                <a:t>/</a:t>
              </a:r>
              <a:r>
                <a:rPr lang="el-GR" sz="1600" b="1" dirty="0">
                  <a:solidFill>
                    <a:schemeClr val="bg1"/>
                  </a:solidFill>
                  <a:cs typeface="Arial" charset="0"/>
                  <a:sym typeface="Wingdings" pitchFamily="2" charset="2"/>
                </a:rPr>
                <a:t>√</a:t>
              </a:r>
              <a:r>
                <a:rPr lang="it-IT" sz="1600" b="1" dirty="0">
                  <a:solidFill>
                    <a:schemeClr val="bg1"/>
                  </a:solidFill>
                  <a:cs typeface="Arial" charset="0"/>
                  <a:sym typeface="Wingdings" pitchFamily="2" charset="2"/>
                </a:rPr>
                <a:t>2 </a:t>
              </a:r>
            </a:p>
            <a:p>
              <a:pPr algn="l"/>
              <a:r>
                <a:rPr lang="it-IT" sz="1600" b="1" dirty="0">
                  <a:solidFill>
                    <a:schemeClr val="bg1"/>
                  </a:solidFill>
                  <a:cs typeface="Arial" charset="0"/>
                  <a:sym typeface="Wingdings" pitchFamily="2" charset="2"/>
                </a:rPr>
                <a:t>= 88 ps</a:t>
              </a:r>
              <a:endParaRPr lang="el-GR" sz="1600" b="1" dirty="0">
                <a:solidFill>
                  <a:schemeClr val="bg1"/>
                </a:solidFill>
                <a:cs typeface="Arial" charset="0"/>
                <a:sym typeface="Wingdings" pitchFamily="2" charset="2"/>
              </a:endParaRPr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76200" y="4419600"/>
            <a:ext cx="5638800" cy="1828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TOF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lvl="1" indent="-274320">
              <a:spcBef>
                <a:spcPts val="600"/>
              </a:spcBef>
              <a:buClr>
                <a:schemeClr val="accent1"/>
              </a:buClr>
              <a:buSzPct val="90000"/>
            </a:pPr>
            <a:r>
              <a:rPr lang="en-US" dirty="0" smtClean="0"/>
              <a:t>Dedicated low jitter clock used (no TTC data) </a:t>
            </a:r>
          </a:p>
          <a:p>
            <a:pPr marL="722376" lvl="1" indent="-274320">
              <a:spcBef>
                <a:spcPts val="600"/>
              </a:spcBef>
              <a:buClr>
                <a:schemeClr val="accent1"/>
              </a:buClr>
              <a:buSzPct val="90000"/>
            </a:pPr>
            <a:r>
              <a:rPr lang="en-US" dirty="0" smtClean="0"/>
              <a:t>Compensated skew across 72 crates due to fiber lengths (+/- 1 ns)</a:t>
            </a:r>
          </a:p>
          <a:p>
            <a:pPr marL="722376" lvl="1" indent="-274320">
              <a:spcBef>
                <a:spcPts val="600"/>
              </a:spcBef>
              <a:buClr>
                <a:schemeClr val="accent1"/>
              </a:buClr>
              <a:buSzPct val="90000"/>
            </a:pPr>
            <a:r>
              <a:rPr lang="en-US" dirty="0" smtClean="0"/>
              <a:t>Phase alignment (</a:t>
            </a:r>
            <a:r>
              <a:rPr lang="en-US" dirty="0" err="1" smtClean="0"/>
              <a:t>TTCrx</a:t>
            </a:r>
            <a:r>
              <a:rPr lang="en-US" dirty="0" smtClean="0"/>
              <a:t> fine delay)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16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Bunch clock drift first seen by TOF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209800"/>
            <a:ext cx="4038600" cy="248896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09800"/>
            <a:ext cx="44781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7765" y="1676400"/>
            <a:ext cx="4630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TOF saw clock variations soon (22/4/2010)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3352800" y="2438400"/>
            <a:ext cx="1219200" cy="1143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048000" y="365760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Long LHC fill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6448" y="4546360"/>
            <a:ext cx="249299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UTC average day time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6592094" y="3593066"/>
            <a:ext cx="1905000" cy="1588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43800" y="317476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~70 </a:t>
            </a:r>
            <a:r>
              <a:rPr lang="en-US" b="1" dirty="0" err="1" smtClean="0">
                <a:solidFill>
                  <a:srgbClr val="0070C0"/>
                </a:solidFill>
              </a:rPr>
              <a:t>ps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91200" y="1688068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Day-night variations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17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Pickup BPTX/BPIM</a:t>
            </a:r>
            <a:endParaRPr lang="en-US" dirty="0"/>
          </a:p>
        </p:txBody>
      </p:sp>
      <p:pic>
        <p:nvPicPr>
          <p:cNvPr id="6" name="Picture 7" descr="IMG_3410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143001"/>
            <a:ext cx="1447800" cy="96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6781800" y="4549914"/>
            <a:ext cx="1828800" cy="175260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en-US" dirty="0">
              <a:latin typeface="+mn-lt"/>
            </a:endParaRPr>
          </a:p>
        </p:txBody>
      </p:sp>
      <p:pic>
        <p:nvPicPr>
          <p:cNvPr id="11" name="Picture 40" descr="IMG_1915"/>
          <p:cNvPicPr>
            <a:picLocks noChangeAspect="1" noChangeArrowheads="1"/>
          </p:cNvPicPr>
          <p:nvPr/>
        </p:nvPicPr>
        <p:blipFill>
          <a:blip r:embed="rId3" cstate="print"/>
          <a:srcRect b="39999"/>
          <a:stretch>
            <a:fillRect/>
          </a:stretch>
        </p:blipFill>
        <p:spPr bwMode="auto">
          <a:xfrm>
            <a:off x="6781800" y="4731275"/>
            <a:ext cx="1752600" cy="1495039"/>
          </a:xfrm>
          <a:prstGeom prst="rect">
            <a:avLst/>
          </a:prstGeom>
          <a:noFill/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781800" y="3254514"/>
            <a:ext cx="1828800" cy="114300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latin typeface="+mn-lt"/>
            </a:endParaRPr>
          </a:p>
        </p:txBody>
      </p:sp>
      <p:pic>
        <p:nvPicPr>
          <p:cNvPr id="13" name="Picture 4" descr="BPIM_P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483114"/>
            <a:ext cx="590451" cy="838200"/>
          </a:xfrm>
          <a:prstGeom prst="rect">
            <a:avLst/>
          </a:prstGeom>
          <a:noFill/>
        </p:spPr>
      </p:pic>
      <p:pic>
        <p:nvPicPr>
          <p:cNvPr id="14" name="Picture 5" descr="BPIM_P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483114"/>
            <a:ext cx="590451" cy="838200"/>
          </a:xfrm>
          <a:prstGeom prst="rect">
            <a:avLst/>
          </a:prstGeom>
          <a:noFill/>
        </p:spPr>
      </p:pic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6172200" y="1752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V="1">
            <a:off x="7086600" y="1752598"/>
            <a:ext cx="533400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6705600" y="1143000"/>
            <a:ext cx="501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I.P.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858000" y="1828800"/>
            <a:ext cx="8306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n-lt"/>
              </a:rPr>
              <a:t>145.3 </a:t>
            </a:r>
            <a:r>
              <a:rPr lang="en-US" sz="1400" dirty="0">
                <a:latin typeface="+mn-lt"/>
              </a:rPr>
              <a:t>m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027323" y="1828800"/>
            <a:ext cx="8306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n-lt"/>
              </a:rPr>
              <a:t>146.2 </a:t>
            </a:r>
            <a:r>
              <a:rPr lang="en-US" sz="1400" dirty="0">
                <a:latin typeface="+mn-lt"/>
              </a:rPr>
              <a:t>m</a:t>
            </a: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7924800" y="1066800"/>
            <a:ext cx="728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latin typeface="+mn-lt"/>
              </a:rPr>
              <a:t>C side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6553201" y="6290846"/>
            <a:ext cx="2209799" cy="33855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ALICE Central Trigger</a:t>
            </a:r>
            <a:endParaRPr lang="en-US" sz="16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8001000" y="4321314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38" name="Text Box 46"/>
          <p:cNvSpPr txBox="1">
            <a:spLocks noChangeArrowheads="1"/>
          </p:cNvSpPr>
          <p:nvPr/>
        </p:nvSpPr>
        <p:spPr bwMode="auto">
          <a:xfrm>
            <a:off x="7436776" y="1219200"/>
            <a:ext cx="17072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FFFF99"/>
                </a:solidFill>
                <a:latin typeface="+mn-lt"/>
              </a:rPr>
              <a:t>BPTX-BEAM2</a:t>
            </a:r>
            <a:endParaRPr lang="en-US" dirty="0">
              <a:solidFill>
                <a:srgbClr val="FFFF99"/>
              </a:solidFill>
              <a:latin typeface="+mn-lt"/>
            </a:endParaRPr>
          </a:p>
        </p:txBody>
      </p:sp>
      <p:sp>
        <p:nvSpPr>
          <p:cNvPr id="39" name="Explosion 1 38"/>
          <p:cNvSpPr/>
          <p:nvPr/>
        </p:nvSpPr>
        <p:spPr>
          <a:xfrm>
            <a:off x="6749563" y="1444823"/>
            <a:ext cx="304800" cy="381000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172200" y="1600200"/>
            <a:ext cx="6096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0800000" flipV="1">
            <a:off x="7010400" y="1598810"/>
            <a:ext cx="609600" cy="13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45"/>
          <p:cNvSpPr txBox="1">
            <a:spLocks noChangeArrowheads="1"/>
          </p:cNvSpPr>
          <p:nvPr/>
        </p:nvSpPr>
        <p:spPr bwMode="auto">
          <a:xfrm>
            <a:off x="7092236" y="3178314"/>
            <a:ext cx="15183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FF99"/>
                </a:solidFill>
                <a:latin typeface="+mn-lt"/>
              </a:rPr>
              <a:t>BPIM boards</a:t>
            </a:r>
            <a:endParaRPr lang="en-US" dirty="0">
              <a:solidFill>
                <a:srgbClr val="FFFF99"/>
              </a:solidFill>
              <a:latin typeface="+mn-lt"/>
            </a:endParaRPr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7291412" y="2480846"/>
            <a:ext cx="1181100" cy="685800"/>
            <a:chOff x="5054600" y="3225800"/>
            <a:chExt cx="2324100" cy="1339850"/>
          </a:xfrm>
        </p:grpSpPr>
        <p:pic>
          <p:nvPicPr>
            <p:cNvPr id="44" name="Picture 2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54600" y="3225800"/>
              <a:ext cx="2324100" cy="1339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Forme libre 32"/>
            <p:cNvSpPr>
              <a:spLocks noChangeArrowheads="1"/>
            </p:cNvSpPr>
            <p:nvPr/>
          </p:nvSpPr>
          <p:spPr bwMode="auto">
            <a:xfrm>
              <a:off x="5289550" y="3581400"/>
              <a:ext cx="158750" cy="195262"/>
            </a:xfrm>
            <a:custGeom>
              <a:avLst/>
              <a:gdLst>
                <a:gd name="T0" fmla="*/ 0 w 1045918"/>
                <a:gd name="T1" fmla="*/ 423151 h 935983"/>
                <a:gd name="T2" fmla="*/ 90421 w 1045918"/>
                <a:gd name="T3" fmla="*/ 423151 h 935983"/>
                <a:gd name="T4" fmla="*/ 135631 w 1045918"/>
                <a:gd name="T5" fmla="*/ 390433 h 935983"/>
                <a:gd name="T6" fmla="*/ 162758 w 1045918"/>
                <a:gd name="T7" fmla="*/ 305366 h 935983"/>
                <a:gd name="T8" fmla="*/ 217010 w 1045918"/>
                <a:gd name="T9" fmla="*/ 43624 h 935983"/>
                <a:gd name="T10" fmla="*/ 253178 w 1045918"/>
                <a:gd name="T11" fmla="*/ 43624 h 935983"/>
                <a:gd name="T12" fmla="*/ 280305 w 1045918"/>
                <a:gd name="T13" fmla="*/ 207213 h 935983"/>
                <a:gd name="T14" fmla="*/ 316473 w 1045918"/>
                <a:gd name="T15" fmla="*/ 416607 h 935983"/>
                <a:gd name="T16" fmla="*/ 361684 w 1045918"/>
                <a:gd name="T17" fmla="*/ 488586 h 935983"/>
                <a:gd name="T18" fmla="*/ 515399 w 1045918"/>
                <a:gd name="T19" fmla="*/ 436238 h 935983"/>
                <a:gd name="T20" fmla="*/ 759536 w 1045918"/>
                <a:gd name="T21" fmla="*/ 429694 h 9359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5918"/>
                <a:gd name="T34" fmla="*/ 0 h 935983"/>
                <a:gd name="T35" fmla="*/ 1045918 w 1045918"/>
                <a:gd name="T36" fmla="*/ 935983 h 9359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5918" h="935983">
                  <a:moveTo>
                    <a:pt x="0" y="805236"/>
                  </a:moveTo>
                  <a:cubicBezTo>
                    <a:pt x="46693" y="810424"/>
                    <a:pt x="93386" y="815613"/>
                    <a:pt x="124514" y="805236"/>
                  </a:cubicBezTo>
                  <a:cubicBezTo>
                    <a:pt x="155642" y="794859"/>
                    <a:pt x="170169" y="780332"/>
                    <a:pt x="186771" y="742976"/>
                  </a:cubicBezTo>
                  <a:cubicBezTo>
                    <a:pt x="203373" y="705620"/>
                    <a:pt x="205448" y="691092"/>
                    <a:pt x="224125" y="581098"/>
                  </a:cubicBezTo>
                  <a:cubicBezTo>
                    <a:pt x="242802" y="471104"/>
                    <a:pt x="278082" y="166028"/>
                    <a:pt x="298834" y="83014"/>
                  </a:cubicBezTo>
                  <a:cubicBezTo>
                    <a:pt x="319586" y="0"/>
                    <a:pt x="334113" y="31130"/>
                    <a:pt x="348639" y="83014"/>
                  </a:cubicBezTo>
                  <a:cubicBezTo>
                    <a:pt x="363165" y="134898"/>
                    <a:pt x="371466" y="276021"/>
                    <a:pt x="385993" y="394316"/>
                  </a:cubicBezTo>
                  <a:cubicBezTo>
                    <a:pt x="400520" y="512611"/>
                    <a:pt x="417122" y="703544"/>
                    <a:pt x="435799" y="792784"/>
                  </a:cubicBezTo>
                  <a:cubicBezTo>
                    <a:pt x="454476" y="882024"/>
                    <a:pt x="452401" y="923531"/>
                    <a:pt x="498056" y="929757"/>
                  </a:cubicBezTo>
                  <a:cubicBezTo>
                    <a:pt x="543711" y="935983"/>
                    <a:pt x="618420" y="848818"/>
                    <a:pt x="709730" y="830140"/>
                  </a:cubicBezTo>
                  <a:cubicBezTo>
                    <a:pt x="801040" y="811462"/>
                    <a:pt x="1045918" y="817688"/>
                    <a:pt x="1045918" y="817688"/>
                  </a:cubicBezTo>
                </a:path>
              </a:pathLst>
            </a:cu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ffectLst>
              <a:outerShdw dist="25000" dir="5400000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fr-FR">
                <a:latin typeface="+mn-lt"/>
              </a:endParaRPr>
            </a:p>
          </p:txBody>
        </p:sp>
        <p:sp>
          <p:nvSpPr>
            <p:cNvPr id="46" name="Forme libre 33"/>
            <p:cNvSpPr>
              <a:spLocks noChangeArrowheads="1"/>
            </p:cNvSpPr>
            <p:nvPr/>
          </p:nvSpPr>
          <p:spPr bwMode="auto">
            <a:xfrm>
              <a:off x="5919788" y="3594100"/>
              <a:ext cx="201612" cy="169862"/>
            </a:xfrm>
            <a:custGeom>
              <a:avLst/>
              <a:gdLst>
                <a:gd name="T0" fmla="*/ 0 w 1045918"/>
                <a:gd name="T1" fmla="*/ 423151 h 935983"/>
                <a:gd name="T2" fmla="*/ 90421 w 1045918"/>
                <a:gd name="T3" fmla="*/ 423151 h 935983"/>
                <a:gd name="T4" fmla="*/ 135631 w 1045918"/>
                <a:gd name="T5" fmla="*/ 390433 h 935983"/>
                <a:gd name="T6" fmla="*/ 162758 w 1045918"/>
                <a:gd name="T7" fmla="*/ 305366 h 935983"/>
                <a:gd name="T8" fmla="*/ 217010 w 1045918"/>
                <a:gd name="T9" fmla="*/ 43624 h 935983"/>
                <a:gd name="T10" fmla="*/ 253178 w 1045918"/>
                <a:gd name="T11" fmla="*/ 43624 h 935983"/>
                <a:gd name="T12" fmla="*/ 280305 w 1045918"/>
                <a:gd name="T13" fmla="*/ 207213 h 935983"/>
                <a:gd name="T14" fmla="*/ 316473 w 1045918"/>
                <a:gd name="T15" fmla="*/ 416607 h 935983"/>
                <a:gd name="T16" fmla="*/ 361684 w 1045918"/>
                <a:gd name="T17" fmla="*/ 488586 h 935983"/>
                <a:gd name="T18" fmla="*/ 515399 w 1045918"/>
                <a:gd name="T19" fmla="*/ 436238 h 935983"/>
                <a:gd name="T20" fmla="*/ 759536 w 1045918"/>
                <a:gd name="T21" fmla="*/ 429694 h 9359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5918"/>
                <a:gd name="T34" fmla="*/ 0 h 935983"/>
                <a:gd name="T35" fmla="*/ 1045918 w 1045918"/>
                <a:gd name="T36" fmla="*/ 935983 h 9359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5918" h="935983">
                  <a:moveTo>
                    <a:pt x="0" y="805236"/>
                  </a:moveTo>
                  <a:cubicBezTo>
                    <a:pt x="46693" y="810424"/>
                    <a:pt x="93386" y="815613"/>
                    <a:pt x="124514" y="805236"/>
                  </a:cubicBezTo>
                  <a:cubicBezTo>
                    <a:pt x="155642" y="794859"/>
                    <a:pt x="170169" y="780332"/>
                    <a:pt x="186771" y="742976"/>
                  </a:cubicBezTo>
                  <a:cubicBezTo>
                    <a:pt x="203373" y="705620"/>
                    <a:pt x="205448" y="691092"/>
                    <a:pt x="224125" y="581098"/>
                  </a:cubicBezTo>
                  <a:cubicBezTo>
                    <a:pt x="242802" y="471104"/>
                    <a:pt x="278082" y="166028"/>
                    <a:pt x="298834" y="83014"/>
                  </a:cubicBezTo>
                  <a:cubicBezTo>
                    <a:pt x="319586" y="0"/>
                    <a:pt x="334113" y="31130"/>
                    <a:pt x="348639" y="83014"/>
                  </a:cubicBezTo>
                  <a:cubicBezTo>
                    <a:pt x="363165" y="134898"/>
                    <a:pt x="371466" y="276021"/>
                    <a:pt x="385993" y="394316"/>
                  </a:cubicBezTo>
                  <a:cubicBezTo>
                    <a:pt x="400520" y="512611"/>
                    <a:pt x="417122" y="703544"/>
                    <a:pt x="435799" y="792784"/>
                  </a:cubicBezTo>
                  <a:cubicBezTo>
                    <a:pt x="454476" y="882024"/>
                    <a:pt x="452401" y="923531"/>
                    <a:pt x="498056" y="929757"/>
                  </a:cubicBezTo>
                  <a:cubicBezTo>
                    <a:pt x="543711" y="935983"/>
                    <a:pt x="618420" y="848818"/>
                    <a:pt x="709730" y="830140"/>
                  </a:cubicBezTo>
                  <a:cubicBezTo>
                    <a:pt x="801040" y="811462"/>
                    <a:pt x="1045918" y="817688"/>
                    <a:pt x="1045918" y="817688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miter lim="800000"/>
              <a:headEnd/>
              <a:tailEnd/>
            </a:ln>
            <a:effectLst>
              <a:outerShdw dist="25000" dir="5400000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fr-FR">
                <a:latin typeface="+mn-lt"/>
              </a:endParaRPr>
            </a:p>
          </p:txBody>
        </p:sp>
      </p:grpSp>
      <p:pic>
        <p:nvPicPr>
          <p:cNvPr id="53" name="Picture 7" descr="IMG_3410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9024" y="1143001"/>
            <a:ext cx="1447800" cy="96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 Box 21"/>
          <p:cNvSpPr txBox="1">
            <a:spLocks noChangeArrowheads="1"/>
          </p:cNvSpPr>
          <p:nvPr/>
        </p:nvSpPr>
        <p:spPr bwMode="auto">
          <a:xfrm>
            <a:off x="4983824" y="1066800"/>
            <a:ext cx="6733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n-lt"/>
              </a:rPr>
              <a:t>A side</a:t>
            </a:r>
            <a:endParaRPr lang="en-US" sz="1400" dirty="0">
              <a:latin typeface="+mn-lt"/>
            </a:endParaRPr>
          </a:p>
        </p:txBody>
      </p:sp>
      <p:sp>
        <p:nvSpPr>
          <p:cNvPr id="55" name="Text Box 46"/>
          <p:cNvSpPr txBox="1">
            <a:spLocks noChangeArrowheads="1"/>
          </p:cNvSpPr>
          <p:nvPr/>
        </p:nvSpPr>
        <p:spPr bwMode="auto">
          <a:xfrm>
            <a:off x="4495800" y="1219200"/>
            <a:ext cx="17834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FFFF99"/>
                </a:solidFill>
                <a:latin typeface="+mn-lt"/>
              </a:rPr>
              <a:t>BPTX-BEAM1</a:t>
            </a:r>
            <a:endParaRPr lang="en-US" dirty="0">
              <a:solidFill>
                <a:srgbClr val="FFFF99"/>
              </a:solidFill>
              <a:latin typeface="+mn-lt"/>
            </a:endParaRPr>
          </a:p>
        </p:txBody>
      </p:sp>
      <p:sp>
        <p:nvSpPr>
          <p:cNvPr id="57" name="Line 30"/>
          <p:cNvSpPr>
            <a:spLocks noChangeShapeType="1"/>
          </p:cNvSpPr>
          <p:nvPr/>
        </p:nvSpPr>
        <p:spPr bwMode="auto">
          <a:xfrm>
            <a:off x="7391400" y="4321314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710149" y="4397514"/>
            <a:ext cx="757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0BPA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929349" y="439751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0BPC</a:t>
            </a:r>
            <a:endParaRPr lang="en-US" dirty="0"/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76200" y="990600"/>
            <a:ext cx="4876800" cy="2133600"/>
          </a:xfrm>
          <a:prstGeom prst="rect">
            <a:avLst/>
          </a:prstGeom>
        </p:spPr>
        <p:txBody>
          <a:bodyPr/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Monitoring of bunches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wrt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LHC clock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dirty="0" smtClean="0"/>
              <a:t>	</a:t>
            </a:r>
            <a:r>
              <a:rPr lang="en-US" sz="1600" dirty="0" smtClean="0"/>
              <a:t>Seasonal clock phase drift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1600" dirty="0" smtClean="0"/>
              <a:t>	Check fill scheme, abort gap, ghost bunches</a:t>
            </a:r>
          </a:p>
          <a:p>
            <a:pPr marL="420624" lvl="0" indent="-384048">
              <a:buClr>
                <a:schemeClr val="accent1"/>
              </a:buClr>
              <a:buSzPct val="80000"/>
              <a:defRPr/>
            </a:pPr>
            <a:r>
              <a:rPr lang="en-US" sz="1600" dirty="0" smtClean="0"/>
              <a:t>	Triggering </a:t>
            </a:r>
          </a:p>
          <a:p>
            <a:pPr marL="420624" lvl="0" indent="-384048">
              <a:buClr>
                <a:schemeClr val="accent1"/>
              </a:buClr>
              <a:buSzPct val="80000"/>
              <a:defRPr/>
            </a:pPr>
            <a:r>
              <a:rPr lang="en-US" sz="1600" dirty="0" smtClean="0"/>
              <a:t>	Bunch crossing z (cogging)</a:t>
            </a:r>
            <a:endParaRPr lang="en-US" dirty="0" smtClean="0"/>
          </a:p>
          <a:p>
            <a:pPr marL="420624" indent="-384048">
              <a:spcBef>
                <a:spcPts val="1200"/>
              </a:spcBef>
              <a:buClr>
                <a:schemeClr val="accent1"/>
              </a:buClr>
              <a:buSzPct val="80000"/>
            </a:pPr>
            <a:r>
              <a:rPr lang="en-US" dirty="0" smtClean="0"/>
              <a:t>Electronics in common with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endParaRPr lang="en-US" sz="1600" dirty="0" smtClean="0"/>
          </a:p>
          <a:p>
            <a:pPr marL="420624" indent="-384048">
              <a:buClr>
                <a:schemeClr val="accent1"/>
              </a:buClr>
              <a:buSzPct val="80000"/>
            </a:pPr>
            <a:r>
              <a:rPr lang="en-US" sz="1600" dirty="0" smtClean="0"/>
              <a:t>	See talk by F. </a:t>
            </a:r>
            <a:r>
              <a:rPr lang="en-US" sz="1600" dirty="0" err="1" smtClean="0"/>
              <a:t>Alessio</a:t>
            </a:r>
            <a:r>
              <a:rPr lang="en-US" sz="1600" dirty="0" smtClean="0"/>
              <a:t> at 12:00</a:t>
            </a:r>
            <a:endParaRPr lang="en-US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Line 30"/>
          <p:cNvSpPr>
            <a:spLocks noChangeShapeType="1"/>
          </p:cNvSpPr>
          <p:nvPr/>
        </p:nvSpPr>
        <p:spPr bwMode="auto">
          <a:xfrm>
            <a:off x="8382000" y="38862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548221" y="38862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DCS</a:t>
            </a:r>
            <a:endParaRPr lang="en-US" dirty="0"/>
          </a:p>
        </p:txBody>
      </p:sp>
      <p:sp>
        <p:nvSpPr>
          <p:cNvPr id="65" name="Line 30"/>
          <p:cNvSpPr>
            <a:spLocks noChangeShapeType="1"/>
          </p:cNvSpPr>
          <p:nvPr/>
        </p:nvSpPr>
        <p:spPr bwMode="auto">
          <a:xfrm>
            <a:off x="8472512" y="2754868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638733" y="23622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PC</a:t>
            </a:r>
            <a:endParaRPr lang="en-US" dirty="0"/>
          </a:p>
        </p:txBody>
      </p:sp>
      <p:cxnSp>
        <p:nvCxnSpPr>
          <p:cNvPr id="70" name="Elbow Connector 69"/>
          <p:cNvCxnSpPr/>
          <p:nvPr/>
        </p:nvCxnSpPr>
        <p:spPr>
          <a:xfrm rot="16200000" flipH="1">
            <a:off x="5829300" y="2247900"/>
            <a:ext cx="1295400" cy="1066800"/>
          </a:xfrm>
          <a:prstGeom prst="bentConnector3">
            <a:avLst>
              <a:gd name="adj1" fmla="val 1615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hape 75"/>
          <p:cNvCxnSpPr>
            <a:stCxn id="6" idx="2"/>
          </p:cNvCxnSpPr>
          <p:nvPr/>
        </p:nvCxnSpPr>
        <p:spPr>
          <a:xfrm rot="5400000">
            <a:off x="7093319" y="2178418"/>
            <a:ext cx="1320063" cy="1181100"/>
          </a:xfrm>
          <a:prstGeom prst="bentConnector3">
            <a:avLst>
              <a:gd name="adj1" fmla="val 1773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ooter Placeholder 4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 dirty="0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18</a:t>
            </a:fld>
            <a:endParaRPr kumimoji="0" lang="en-US"/>
          </a:p>
        </p:txBody>
      </p:sp>
      <p:pic>
        <p:nvPicPr>
          <p:cNvPr id="38914" name="Picture 2" descr="C:\Documents and Settings\gaglieri\LocalDoc\twepp10\draft\Material\AntonelloDiMauro\PicturePhase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3200400"/>
            <a:ext cx="4964113" cy="3374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/>
          <a:lstStyle/>
          <a:p>
            <a:r>
              <a:rPr lang="en-US" dirty="0" smtClean="0"/>
              <a:t>Luminosity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114800"/>
            <a:ext cx="4495800" cy="2362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Rate of interaction trigger</a:t>
            </a:r>
          </a:p>
          <a:p>
            <a:pPr>
              <a:spcBef>
                <a:spcPts val="600"/>
              </a:spcBef>
              <a:buNone/>
            </a:pPr>
            <a:endParaRPr lang="en-US" sz="2000" dirty="0" smtClean="0"/>
          </a:p>
          <a:p>
            <a:pPr>
              <a:spcBef>
                <a:spcPts val="600"/>
              </a:spcBef>
              <a:buNone/>
            </a:pPr>
            <a:r>
              <a:rPr lang="en-US" sz="2000" dirty="0" smtClean="0"/>
              <a:t>Interaction record (IR)</a:t>
            </a:r>
          </a:p>
          <a:p>
            <a:pPr lvl="1">
              <a:spcBef>
                <a:spcPts val="600"/>
              </a:spcBef>
              <a:buNone/>
            </a:pPr>
            <a:r>
              <a:rPr lang="en-US" sz="1800" dirty="0" smtClean="0"/>
              <a:t>Interaction rate </a:t>
            </a:r>
            <a:r>
              <a:rPr lang="en-US" sz="1800" dirty="0" err="1" smtClean="0"/>
              <a:t>vs</a:t>
            </a:r>
            <a:r>
              <a:rPr lang="en-US" sz="1800" dirty="0" smtClean="0"/>
              <a:t> bunch ID measured </a:t>
            </a:r>
          </a:p>
          <a:p>
            <a:pPr lvl="1">
              <a:spcBef>
                <a:spcPts val="600"/>
              </a:spcBef>
              <a:buNone/>
            </a:pPr>
            <a:r>
              <a:rPr lang="en-US" sz="1800" dirty="0" smtClean="0"/>
              <a:t>Bunch by bunch specific luminosity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0" y="5943600"/>
            <a:ext cx="11430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Central </a:t>
            </a:r>
          </a:p>
          <a:p>
            <a:pPr algn="ctr"/>
            <a:r>
              <a:rPr lang="en-US" sz="2000" dirty="0" smtClean="0"/>
              <a:t>Trigger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7660213" y="5943600"/>
            <a:ext cx="990600" cy="533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DAQ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7736413" y="4648200"/>
            <a:ext cx="8382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DCS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4572000" y="5943600"/>
            <a:ext cx="1143000" cy="533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Trigger Detector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7660213" y="5334000"/>
            <a:ext cx="990600" cy="457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Lumi</a:t>
            </a:r>
            <a:endParaRPr lang="en-US" sz="2400" dirty="0"/>
          </a:p>
        </p:txBody>
      </p:sp>
      <p:cxnSp>
        <p:nvCxnSpPr>
          <p:cNvPr id="11" name="Straight Arrow Connector 10"/>
          <p:cNvCxnSpPr>
            <a:stCxn id="8" idx="3"/>
            <a:endCxn id="5" idx="1"/>
          </p:cNvCxnSpPr>
          <p:nvPr/>
        </p:nvCxnSpPr>
        <p:spPr>
          <a:xfrm>
            <a:off x="5715000" y="6210300"/>
            <a:ext cx="381000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6" idx="1"/>
          </p:cNvCxnSpPr>
          <p:nvPr/>
        </p:nvCxnSpPr>
        <p:spPr>
          <a:xfrm>
            <a:off x="7239000" y="6210300"/>
            <a:ext cx="42121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hape 22"/>
          <p:cNvCxnSpPr>
            <a:stCxn id="8" idx="0"/>
            <a:endCxn id="7" idx="1"/>
          </p:cNvCxnSpPr>
          <p:nvPr/>
        </p:nvCxnSpPr>
        <p:spPr>
          <a:xfrm rot="5400000" flipH="1" flipV="1">
            <a:off x="5906556" y="4113744"/>
            <a:ext cx="1066800" cy="259291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stCxn id="6" idx="0"/>
            <a:endCxn id="9" idx="2"/>
          </p:cNvCxnSpPr>
          <p:nvPr/>
        </p:nvCxnSpPr>
        <p:spPr>
          <a:xfrm rot="5400000" flipH="1" flipV="1">
            <a:off x="8079313" y="5867400"/>
            <a:ext cx="1524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203013" y="58674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715000" y="4572000"/>
            <a:ext cx="142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Trigger rate</a:t>
            </a:r>
            <a:endParaRPr lang="en-US" dirty="0"/>
          </a:p>
        </p:txBody>
      </p:sp>
      <p:cxnSp>
        <p:nvCxnSpPr>
          <p:cNvPr id="46" name="Shape 45"/>
          <p:cNvCxnSpPr>
            <a:stCxn id="9" idx="0"/>
            <a:endCxn id="7" idx="2"/>
          </p:cNvCxnSpPr>
          <p:nvPr/>
        </p:nvCxnSpPr>
        <p:spPr>
          <a:xfrm rot="5400000" flipH="1" flipV="1">
            <a:off x="8041213" y="5219700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7736413" y="3886200"/>
            <a:ext cx="838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LHC</a:t>
            </a:r>
            <a:endParaRPr lang="en-US" sz="2400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cxnSp>
        <p:nvCxnSpPr>
          <p:cNvPr id="41" name="Straight Arrow Connector 40"/>
          <p:cNvCxnSpPr>
            <a:stCxn id="7" idx="0"/>
            <a:endCxn id="55" idx="2"/>
          </p:cNvCxnSpPr>
          <p:nvPr/>
        </p:nvCxnSpPr>
        <p:spPr>
          <a:xfrm rot="5400000" flipH="1" flipV="1">
            <a:off x="8003113" y="44958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19</a:t>
            </a:fld>
            <a:endParaRPr kumimoji="0"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914400" y="838200"/>
            <a:ext cx="6934200" cy="2971800"/>
            <a:chOff x="1143000" y="914400"/>
            <a:chExt cx="6705600" cy="2743765"/>
          </a:xfrm>
        </p:grpSpPr>
        <p:pic>
          <p:nvPicPr>
            <p:cNvPr id="40962" name="Picture 2" descr="C:\Documents and Settings\gaglieri\LocalDoc\twepp10\draft\Material\TIMESERIES_CHART_IMAG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914400"/>
              <a:ext cx="6477000" cy="2743765"/>
            </a:xfrm>
            <a:prstGeom prst="rect">
              <a:avLst/>
            </a:prstGeom>
            <a:noFill/>
          </p:spPr>
        </p:pic>
        <p:sp>
          <p:nvSpPr>
            <p:cNvPr id="33" name="TextBox 32"/>
            <p:cNvSpPr txBox="1"/>
            <p:nvPr/>
          </p:nvSpPr>
          <p:spPr>
            <a:xfrm>
              <a:off x="1295400" y="114300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Hz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00800" y="3276600"/>
              <a:ext cx="1223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UTC Time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43000" y="2130623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10000</a:t>
              </a:r>
              <a:endParaRPr lang="en-US" sz="1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6589" y="2590800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5000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95400" y="1752600"/>
            <a:ext cx="66294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>Overview of ALICE and status of selected subsystems</a:t>
            </a:r>
          </a:p>
          <a:p>
            <a:endParaRPr lang="en-US" dirty="0" smtClean="0"/>
          </a:p>
          <a:p>
            <a:r>
              <a:rPr lang="en-US" dirty="0" smtClean="0"/>
              <a:t>pp data taking</a:t>
            </a:r>
          </a:p>
          <a:p>
            <a:endParaRPr lang="en-US" dirty="0" smtClean="0"/>
          </a:p>
          <a:p>
            <a:r>
              <a:rPr lang="en-US" dirty="0" smtClean="0"/>
              <a:t>Synchronization, luminosity, SEUs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Luminous region 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152400" y="2359223"/>
            <a:ext cx="3733800" cy="221277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en-US" sz="2000" dirty="0" smtClean="0"/>
              <a:t>Vertex reconstruction offline</a:t>
            </a:r>
          </a:p>
          <a:p>
            <a:pPr lvl="1">
              <a:spcBef>
                <a:spcPts val="0"/>
              </a:spcBef>
              <a:buNone/>
            </a:pPr>
            <a:r>
              <a:rPr lang="en-US" sz="1800" dirty="0" smtClean="0"/>
              <a:t>Intensive fitting algorithm</a:t>
            </a:r>
          </a:p>
          <a:p>
            <a:pPr lvl="1">
              <a:spcBef>
                <a:spcPts val="0"/>
              </a:spcBef>
              <a:buNone/>
            </a:pPr>
            <a:r>
              <a:rPr lang="en-US" sz="1800" dirty="0" smtClean="0"/>
              <a:t>Full ITS + TPC</a:t>
            </a:r>
          </a:p>
          <a:p>
            <a:pPr lvl="1">
              <a:spcBef>
                <a:spcPts val="0"/>
              </a:spcBef>
              <a:buNone/>
            </a:pPr>
            <a:endParaRPr lang="en-US" sz="1800" dirty="0" smtClean="0"/>
          </a:p>
          <a:p>
            <a:pPr>
              <a:spcBef>
                <a:spcPts val="0"/>
              </a:spcBef>
              <a:buNone/>
            </a:pPr>
            <a:r>
              <a:rPr lang="en-US" sz="2200" dirty="0" smtClean="0"/>
              <a:t>Unfolding of vertex</a:t>
            </a:r>
            <a:br>
              <a:rPr lang="en-US" sz="2200" dirty="0" smtClean="0"/>
            </a:br>
            <a:r>
              <a:rPr lang="en-US" sz="2200" dirty="0" smtClean="0"/>
              <a:t>reconstruction resolution</a:t>
            </a:r>
          </a:p>
          <a:p>
            <a:pPr lvl="1">
              <a:spcBef>
                <a:spcPts val="0"/>
              </a:spcBef>
              <a:buNone/>
            </a:pPr>
            <a:endParaRPr lang="en-US" sz="1800" dirty="0" smtClean="0"/>
          </a:p>
          <a:p>
            <a:pPr lvl="1">
              <a:spcBef>
                <a:spcPts val="0"/>
              </a:spcBef>
              <a:buNone/>
            </a:pPr>
            <a:endParaRPr lang="en-US" sz="1800" dirty="0" smtClean="0"/>
          </a:p>
        </p:txBody>
      </p:sp>
      <p:pic>
        <p:nvPicPr>
          <p:cNvPr id="4098" name="Picture 2" descr="G:\Services\cdsusers\gaglieri\papers_conferences\conferences\twepp10\draft\Material\Caffarri\VertexTracksSPDData7TeV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4840" y="1600200"/>
            <a:ext cx="5189160" cy="3654623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5257800" y="5334000"/>
            <a:ext cx="2971800" cy="609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20624" indent="-384048">
              <a:buClr>
                <a:schemeClr val="accent1"/>
              </a:buClr>
              <a:buSzPct val="80000"/>
            </a:pPr>
            <a:r>
              <a:rPr lang="en-US" sz="2800" dirty="0" smtClean="0"/>
              <a:t>	</a:t>
            </a:r>
            <a:r>
              <a:rPr lang="el-GR" sz="2800" dirty="0" smtClean="0"/>
              <a:t>σ</a:t>
            </a:r>
            <a:r>
              <a:rPr lang="en-US" sz="2800" baseline="-25000" dirty="0" err="1" smtClean="0"/>
              <a:t>dx</a:t>
            </a:r>
            <a:r>
              <a:rPr lang="en-US" sz="2800" dirty="0" smtClean="0"/>
              <a:t>  ~= 34 </a:t>
            </a:r>
            <a:r>
              <a:rPr lang="el-GR" sz="2800" dirty="0" smtClean="0"/>
              <a:t>μ</a:t>
            </a:r>
            <a:r>
              <a:rPr lang="en-US" sz="2800" dirty="0" smtClean="0"/>
              <a:t>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20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SEU measurement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2400" y="1600200"/>
            <a:ext cx="4724400" cy="1371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000" dirty="0" smtClean="0"/>
              <a:t>Write fixed bit pattern to ALTRO pedestal memory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</a:t>
            </a:r>
            <a:r>
              <a:rPr lang="en-US" sz="2000" dirty="0" smtClean="0"/>
              <a:t>d the pattern at the end of run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800600" y="1335742"/>
          <a:ext cx="4038600" cy="1389919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981200"/>
                <a:gridCol w="1291459"/>
                <a:gridCol w="765941"/>
              </a:tblGrid>
              <a:tr h="38407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Interactions (*)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Bits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SEUs</a:t>
                      </a:r>
                      <a:endParaRPr lang="en-US" sz="1600" dirty="0"/>
                    </a:p>
                  </a:txBody>
                  <a:tcPr/>
                </a:tc>
              </a:tr>
              <a:tr h="29032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381 600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5.60 ·10</a:t>
                      </a:r>
                      <a:r>
                        <a:rPr lang="en-US" sz="1600" baseline="30000" dirty="0" smtClean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58</a:t>
                      </a:r>
                      <a:endParaRPr lang="en-US" sz="1600" dirty="0"/>
                    </a:p>
                  </a:txBody>
                  <a:tcPr/>
                </a:tc>
              </a:tr>
              <a:tr h="2903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154 500</a:t>
                      </a:r>
                      <a:endParaRPr lang="en-US" sz="160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5.60 ·10</a:t>
                      </a:r>
                      <a:r>
                        <a:rPr lang="en-US" sz="1600" baseline="30000" dirty="0" smtClean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</a:t>
                      </a:r>
                      <a:endParaRPr lang="en-US" sz="1600" dirty="0"/>
                    </a:p>
                  </a:txBody>
                  <a:tcPr/>
                </a:tc>
              </a:tr>
              <a:tr h="2903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OFF</a:t>
                      </a:r>
                      <a:endParaRPr lang="en-US" sz="160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4.90 ·10</a:t>
                      </a:r>
                      <a:r>
                        <a:rPr lang="en-US" sz="1600" baseline="30000" dirty="0" smtClean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0785" y="3439654"/>
            <a:ext cx="5903015" cy="303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21</a:t>
            </a:fld>
            <a:endParaRPr kumimoji="0" lang="en-US"/>
          </a:p>
        </p:txBody>
      </p:sp>
      <p:sp>
        <p:nvSpPr>
          <p:cNvPr id="10" name="TextBox 9"/>
          <p:cNvSpPr txBox="1"/>
          <p:nvPr/>
        </p:nvSpPr>
        <p:spPr>
          <a:xfrm>
            <a:off x="4780383" y="2743200"/>
            <a:ext cx="4211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(*) Time integral of LHC.BRANB.4L2:TOTAL_LUMINOSITY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93837"/>
            <a:ext cx="7696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ALICE recording pp data according to research </a:t>
            </a:r>
            <a:r>
              <a:rPr lang="en-US" sz="2800" dirty="0" err="1" smtClean="0"/>
              <a:t>programme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Installed electronic systems working to specifications</a:t>
            </a:r>
          </a:p>
          <a:p>
            <a:endParaRPr lang="en-US" sz="2800" dirty="0" smtClean="0"/>
          </a:p>
          <a:p>
            <a:r>
              <a:rPr lang="en-US" sz="2800" dirty="0" smtClean="0"/>
              <a:t>Consolidation of systems progressing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Looking forward to </a:t>
            </a:r>
            <a:r>
              <a:rPr lang="en-US" sz="2800" dirty="0" err="1" smtClean="0"/>
              <a:t>Pb-Pb</a:t>
            </a:r>
            <a:r>
              <a:rPr lang="en-US" sz="2800" dirty="0" smtClean="0"/>
              <a:t> collisions</a:t>
            </a:r>
          </a:p>
          <a:p>
            <a:pPr>
              <a:buNone/>
            </a:pPr>
            <a:r>
              <a:rPr lang="en-US" sz="2800" dirty="0" smtClean="0"/>
              <a:t>		</a:t>
            </a:r>
            <a:endParaRPr lang="en-US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22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23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Detectors configuration 2010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25220" t="24452" r="26779" b="14222"/>
          <a:stretch>
            <a:fillRect/>
          </a:stretch>
        </p:blipFill>
        <p:spPr bwMode="auto">
          <a:xfrm>
            <a:off x="4343400" y="1652473"/>
            <a:ext cx="4480064" cy="429112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304800" y="4495800"/>
            <a:ext cx="3886200" cy="1295400"/>
          </a:xfrm>
          <a:prstGeom prst="rect">
            <a:avLst/>
          </a:prstGeom>
        </p:spPr>
        <p:txBody>
          <a:bodyPr/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hadron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capability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Partial photon, electron 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2000" dirty="0" smtClean="0"/>
              <a:t>	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(PHOS,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EMCal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TRD)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1676400"/>
          <a:ext cx="3505200" cy="23469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610254"/>
                <a:gridCol w="894946"/>
              </a:tblGrid>
              <a:tr h="2503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ITS, TPC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100 %</a:t>
                      </a:r>
                      <a:endParaRPr lang="en-US" sz="1600" dirty="0"/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TOF, HMPID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100 %</a:t>
                      </a:r>
                      <a:endParaRPr lang="en-US" sz="1600" dirty="0"/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V0, T0, FMD, PMD, ZDC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100 %</a:t>
                      </a:r>
                      <a:endParaRPr lang="en-US" sz="1600" dirty="0"/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TRD (7/18)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39 %</a:t>
                      </a:r>
                      <a:endParaRPr lang="en-US" sz="1600" dirty="0"/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9900"/>
                          </a:solidFill>
                        </a:rPr>
                        <a:t>PHOS (3/5)</a:t>
                      </a:r>
                      <a:endParaRPr lang="en-US" sz="16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60 %</a:t>
                      </a:r>
                      <a:endParaRPr lang="en-US" sz="1600" dirty="0"/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EMCAL</a:t>
                      </a:r>
                      <a:r>
                        <a:rPr lang="en-US" sz="1600" b="1" baseline="0" dirty="0" smtClean="0"/>
                        <a:t> (4/10)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40 %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24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barrel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955040"/>
          <a:ext cx="8229600" cy="204724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496620"/>
                <a:gridCol w="573298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800" dirty="0" smtClean="0"/>
                        <a:t>Tracking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483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Inner Tracking</a:t>
                      </a:r>
                    </a:p>
                    <a:p>
                      <a:pPr algn="ctr"/>
                      <a:r>
                        <a:rPr lang="en-US" sz="1400" dirty="0" smtClean="0"/>
                        <a:t>(SPD,</a:t>
                      </a:r>
                      <a:r>
                        <a:rPr lang="en-US" sz="1400" baseline="0" dirty="0" smtClean="0"/>
                        <a:t> SDD, SSD)</a:t>
                      </a:r>
                      <a:endParaRPr lang="en-US" sz="1400" dirty="0" smtClean="0"/>
                    </a:p>
                    <a:p>
                      <a:pPr algn="ctr"/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dirty="0" smtClean="0"/>
                        <a:t>Silicon</a:t>
                      </a:r>
                      <a:r>
                        <a:rPr lang="en-US" sz="1400" baseline="0" dirty="0" smtClean="0"/>
                        <a:t> Pixels, Drift, Strips</a:t>
                      </a:r>
                    </a:p>
                    <a:p>
                      <a:pPr lvl="1"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 Low p</a:t>
                      </a:r>
                      <a:r>
                        <a:rPr lang="en-US" sz="1400" baseline="-25000" dirty="0" smtClean="0"/>
                        <a:t>t</a:t>
                      </a:r>
                      <a:r>
                        <a:rPr lang="en-US" sz="1400" baseline="0" dirty="0" smtClean="0"/>
                        <a:t> spectrometer, Vertex</a:t>
                      </a:r>
                    </a:p>
                    <a:p>
                      <a:pPr lvl="1"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dE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n-US" sz="1400" baseline="0" dirty="0" err="1" smtClean="0"/>
                        <a:t>dx</a:t>
                      </a:r>
                      <a:r>
                        <a:rPr lang="en-US" sz="1400" baseline="0" dirty="0" smtClean="0"/>
                        <a:t> particle identification (Drift, Strips)</a:t>
                      </a:r>
                    </a:p>
                    <a:p>
                      <a:pPr lvl="1"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 Pixel Trigger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Time Projection</a:t>
                      </a:r>
                      <a:r>
                        <a:rPr lang="en-US" sz="1400" baseline="0" dirty="0" smtClean="0"/>
                        <a:t> Chamber (TPC)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 resolution,</a:t>
                      </a:r>
                      <a:r>
                        <a:rPr lang="en-US" sz="1400" baseline="0" dirty="0" smtClean="0"/>
                        <a:t> efficient, large p</a:t>
                      </a:r>
                      <a:r>
                        <a:rPr lang="en-US" sz="1400" baseline="-25000" dirty="0" smtClean="0"/>
                        <a:t>t </a:t>
                      </a:r>
                      <a:r>
                        <a:rPr lang="en-US" sz="1400" baseline="0" dirty="0" smtClean="0"/>
                        <a:t>range tracking</a:t>
                      </a:r>
                    </a:p>
                    <a:p>
                      <a:pPr lvl="1"/>
                      <a:r>
                        <a:rPr lang="en-US" sz="1400" baseline="0" dirty="0" err="1" smtClean="0"/>
                        <a:t>dE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n-US" sz="1400" baseline="0" dirty="0" err="1" smtClean="0"/>
                        <a:t>dx</a:t>
                      </a:r>
                      <a:r>
                        <a:rPr lang="en-US" sz="1400" baseline="0" dirty="0" smtClean="0"/>
                        <a:t> particle identification</a:t>
                      </a:r>
                    </a:p>
                    <a:p>
                      <a:pPr lvl="1"/>
                      <a:r>
                        <a:rPr lang="en-US" sz="1400" dirty="0" smtClean="0"/>
                        <a:t>90 m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baseline="0" dirty="0" smtClean="0"/>
                        <a:t>, Ne/CO</a:t>
                      </a:r>
                      <a:r>
                        <a:rPr kumimoji="0" lang="en-US" sz="1400" kern="1200" baseline="-25000" dirty="0" smtClean="0"/>
                        <a:t>2</a:t>
                      </a:r>
                      <a:r>
                        <a:rPr lang="en-US" sz="1400" baseline="0" dirty="0" smtClean="0"/>
                        <a:t>/N</a:t>
                      </a:r>
                      <a:r>
                        <a:rPr kumimoji="0" lang="en-US" sz="1400" kern="1200" baseline="-25000" dirty="0" smtClean="0"/>
                        <a:t>2</a:t>
                      </a:r>
                      <a:r>
                        <a:rPr lang="en-US" sz="1400" baseline="0" dirty="0" smtClean="0"/>
                        <a:t>, MWPC</a:t>
                      </a:r>
                      <a:endParaRPr lang="en-US" sz="1400" baseline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3124200"/>
          <a:ext cx="8229600" cy="19253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496620"/>
                <a:gridCol w="573298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800" dirty="0" smtClean="0"/>
                        <a:t>Particle Identification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Transition Radiation Detector (TRD)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&gt; 1GeV/c electrons identification and tracking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Trigger, </a:t>
                      </a:r>
                      <a:r>
                        <a:rPr lang="en-US" sz="1400" dirty="0" err="1" smtClean="0"/>
                        <a:t>Tracklet</a:t>
                      </a:r>
                      <a:r>
                        <a:rPr lang="en-US" sz="1400" dirty="0" smtClean="0"/>
                        <a:t> processor distributed in the FE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Time of Flight (TOF)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Hadronic</a:t>
                      </a:r>
                      <a:r>
                        <a:rPr lang="en-US" sz="1400" baseline="0" dirty="0" smtClean="0"/>
                        <a:t> identification, Trigger</a:t>
                      </a:r>
                    </a:p>
                    <a:p>
                      <a:pPr lvl="1"/>
                      <a:r>
                        <a:rPr lang="en-US" sz="1400" baseline="0" dirty="0" smtClean="0"/>
                        <a:t>100 </a:t>
                      </a:r>
                      <a:r>
                        <a:rPr lang="en-US" sz="1400" baseline="0" dirty="0" err="1" smtClean="0"/>
                        <a:t>ps</a:t>
                      </a:r>
                      <a:r>
                        <a:rPr lang="en-US" sz="1400" baseline="0" dirty="0" smtClean="0"/>
                        <a:t>, Multi-gap Resistive Chambers</a:t>
                      </a:r>
                      <a:endParaRPr lang="en-US" sz="1400" i="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High Momentum PID (HMPID)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aseline="0" dirty="0" smtClean="0"/>
                        <a:t>Highest p</a:t>
                      </a:r>
                      <a:r>
                        <a:rPr lang="en-US" sz="1400" baseline="-25000" dirty="0" smtClean="0"/>
                        <a:t>t </a:t>
                      </a:r>
                      <a:r>
                        <a:rPr kumimoji="0" lang="en-US" sz="1400" kern="1200" baseline="0" dirty="0" err="1" smtClean="0"/>
                        <a:t>hadron</a:t>
                      </a:r>
                      <a:r>
                        <a:rPr kumimoji="0" lang="en-US" sz="1400" kern="1200" baseline="0" dirty="0" smtClean="0"/>
                        <a:t> identification</a:t>
                      </a:r>
                    </a:p>
                    <a:p>
                      <a:pPr lvl="1"/>
                      <a:r>
                        <a:rPr kumimoji="0" lang="en-US" sz="1400" kern="1200" baseline="0" dirty="0" smtClean="0"/>
                        <a:t>10 m</a:t>
                      </a:r>
                      <a:r>
                        <a:rPr kumimoji="0" lang="en-US" sz="1400" kern="1200" baseline="30000" dirty="0" smtClean="0"/>
                        <a:t>2</a:t>
                      </a:r>
                      <a:r>
                        <a:rPr kumimoji="0" lang="en-US" sz="1400" kern="1200" baseline="0" dirty="0" smtClean="0"/>
                        <a:t> Proximity focusing RICH with </a:t>
                      </a:r>
                      <a:r>
                        <a:rPr kumimoji="0" lang="en-US" sz="1400" kern="1200" baseline="0" dirty="0" err="1" smtClean="0"/>
                        <a:t>CsI</a:t>
                      </a:r>
                      <a:r>
                        <a:rPr kumimoji="0" lang="en-US" sz="1400" kern="1200" baseline="0" dirty="0" smtClean="0"/>
                        <a:t> photocathode</a:t>
                      </a:r>
                      <a:endParaRPr kumimoji="0" lang="en-US" sz="1400" i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5222240"/>
          <a:ext cx="8229600" cy="14071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496620"/>
                <a:gridCol w="573298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800" dirty="0" smtClean="0"/>
                        <a:t>Electromagnetic calorimeters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Photon Spectrometer</a:t>
                      </a:r>
                      <a:r>
                        <a:rPr kumimoji="0" lang="en-US" sz="1400" kern="1200" baseline="0" dirty="0" smtClean="0"/>
                        <a:t> </a:t>
                      </a:r>
                      <a:r>
                        <a:rPr kumimoji="0" lang="en-US" sz="1400" kern="1200" dirty="0" smtClean="0"/>
                        <a:t>(PHOS)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High resolution, high</a:t>
                      </a:r>
                      <a:r>
                        <a:rPr lang="en-US" sz="1400" baseline="0" dirty="0" smtClean="0"/>
                        <a:t> granularity electromagnetic calorimeter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PbWO</a:t>
                      </a:r>
                      <a:r>
                        <a:rPr lang="en-US" sz="1400" baseline="-25000" dirty="0" smtClean="0"/>
                        <a:t>4</a:t>
                      </a:r>
                      <a:r>
                        <a:rPr lang="en-US" sz="1400" baseline="0" dirty="0" smtClean="0"/>
                        <a:t> scintillating crystals, Trigger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Electromagnetic</a:t>
                      </a:r>
                      <a:r>
                        <a:rPr kumimoji="0" lang="en-US" sz="1400" kern="1200" baseline="0" dirty="0" smtClean="0"/>
                        <a:t> Calorimeter </a:t>
                      </a:r>
                      <a:r>
                        <a:rPr kumimoji="0" lang="en-US" sz="1400" kern="1200" dirty="0" smtClean="0"/>
                        <a:t>(EMCAL)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Large acceptance, </a:t>
                      </a:r>
                      <a:r>
                        <a:rPr lang="en-US" sz="1400" dirty="0" err="1" smtClean="0"/>
                        <a:t>Pb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scintillator</a:t>
                      </a:r>
                      <a:r>
                        <a:rPr lang="en-US" sz="1400" dirty="0" smtClean="0"/>
                        <a:t> sampling</a:t>
                      </a:r>
                      <a:r>
                        <a:rPr lang="en-US" sz="1400" baseline="0" dirty="0" smtClean="0"/>
                        <a:t> calorimeter </a:t>
                      </a:r>
                      <a:r>
                        <a:rPr lang="en-US" sz="1400" dirty="0" smtClean="0"/>
                        <a:t> </a:t>
                      </a:r>
                      <a:endParaRPr lang="en-US" sz="1400" baseline="0" dirty="0" smtClean="0"/>
                    </a:p>
                    <a:p>
                      <a:pPr lvl="1"/>
                      <a:r>
                        <a:rPr lang="en-US" sz="1400" baseline="0" dirty="0" smtClean="0"/>
                        <a:t>Enhance jet capabilities, jet quenching, Trigger</a:t>
                      </a:r>
                      <a:endParaRPr lang="en-US" sz="1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25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Arm and Forward Detectors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985520"/>
          <a:ext cx="8229600" cy="18338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590800"/>
                <a:gridCol w="56388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800" dirty="0" smtClean="0"/>
                        <a:t>Forward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err="1" smtClean="0"/>
                        <a:t>Muon</a:t>
                      </a:r>
                      <a:r>
                        <a:rPr lang="en-US" sz="1800" dirty="0" smtClean="0"/>
                        <a:t> Spectrometer</a:t>
                      </a: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Muon</a:t>
                      </a:r>
                      <a:r>
                        <a:rPr lang="en-US" sz="1400" dirty="0" smtClean="0"/>
                        <a:t> Tracking</a:t>
                      </a:r>
                    </a:p>
                    <a:p>
                      <a:pPr algn="ctr"/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Stand-alone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muon</a:t>
                      </a:r>
                      <a:r>
                        <a:rPr lang="en-US" sz="1400" baseline="0" dirty="0" smtClean="0"/>
                        <a:t> spectrometer, passive absorbers, dipole magnet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Heavy quark</a:t>
                      </a:r>
                      <a:r>
                        <a:rPr lang="en-US" sz="1400" baseline="0" dirty="0" smtClean="0"/>
                        <a:t> vector-mesons resonances (J/</a:t>
                      </a:r>
                      <a:r>
                        <a:rPr lang="el-GR" sz="1400" baseline="0" dirty="0" smtClean="0"/>
                        <a:t>ψ</a:t>
                      </a:r>
                      <a:r>
                        <a:rPr lang="en-US" sz="1400" baseline="0" dirty="0" smtClean="0"/>
                        <a:t> …)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10 planes, Cathode pad chambers, 100 m</a:t>
                      </a:r>
                      <a:r>
                        <a:rPr lang="en-US" sz="1400" baseline="30000" dirty="0" smtClean="0"/>
                        <a:t>2</a:t>
                      </a:r>
                    </a:p>
                    <a:p>
                      <a:pPr lvl="1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 100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en-US" sz="1400" baseline="0" dirty="0" smtClean="0"/>
                        <a:t>m resolution, high occupancy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Muon</a:t>
                      </a:r>
                      <a:r>
                        <a:rPr lang="en-US" sz="1400" dirty="0" smtClean="0"/>
                        <a:t> Trigger</a:t>
                      </a: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Low p</a:t>
                      </a:r>
                      <a:r>
                        <a:rPr lang="en-US" sz="1400" baseline="-25000" dirty="0" smtClean="0"/>
                        <a:t>t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high</a:t>
                      </a:r>
                      <a:r>
                        <a:rPr lang="en-US" sz="1400" dirty="0" smtClean="0"/>
                        <a:t> p</a:t>
                      </a:r>
                      <a:r>
                        <a:rPr lang="en-US" sz="1400" baseline="-25000" dirty="0" smtClean="0"/>
                        <a:t>t </a:t>
                      </a:r>
                      <a:r>
                        <a:rPr kumimoji="0" lang="en-US" sz="1400" kern="1200" baseline="0" dirty="0" smtClean="0"/>
                        <a:t>thresholds (0.5-2 </a:t>
                      </a:r>
                      <a:r>
                        <a:rPr kumimoji="0" lang="en-US" sz="1400" kern="1200" baseline="0" dirty="0" err="1" smtClean="0"/>
                        <a:t>GeV</a:t>
                      </a:r>
                      <a:r>
                        <a:rPr kumimoji="0" lang="en-US" sz="1400" kern="1200" baseline="0" dirty="0" smtClean="0"/>
                        <a:t>/c)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400" kern="1200" baseline="0" dirty="0" smtClean="0"/>
                        <a:t> 4 planes Resistive Plate Chambers, 140 </a:t>
                      </a:r>
                      <a:r>
                        <a:rPr lang="en-US" sz="1400" baseline="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2971800"/>
          <a:ext cx="8229600" cy="354584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590800"/>
                <a:gridCol w="56388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800" dirty="0" smtClean="0"/>
                        <a:t>Forward</a:t>
                      </a:r>
                      <a:r>
                        <a:rPr lang="en-US" sz="1800" baseline="0" dirty="0" smtClean="0"/>
                        <a:t> and Trigger detectors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T0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25 </a:t>
                      </a:r>
                      <a:r>
                        <a:rPr lang="en-US" sz="1400" dirty="0" err="1" smtClean="0"/>
                        <a:t>ps</a:t>
                      </a:r>
                      <a:r>
                        <a:rPr lang="en-US" sz="1400" dirty="0" smtClean="0"/>
                        <a:t> resolution event time measurement (TOF)</a:t>
                      </a:r>
                      <a:endParaRPr lang="en-US" sz="1400" baseline="0" dirty="0" smtClean="0"/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Cherenkov counters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V0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Minimum bias trigger, beam-gas rejection</a:t>
                      </a:r>
                    </a:p>
                    <a:p>
                      <a:pPr lvl="1"/>
                      <a:r>
                        <a:rPr lang="en-US" sz="1400" baseline="0" dirty="0" smtClean="0"/>
                        <a:t>Segmented </a:t>
                      </a:r>
                      <a:r>
                        <a:rPr lang="en-US" sz="1400" baseline="0" dirty="0" err="1" smtClean="0"/>
                        <a:t>scintillators</a:t>
                      </a:r>
                      <a:r>
                        <a:rPr lang="en-US" sz="1400" baseline="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Forward Multiplicity Det. (FMD)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Forward charged particles multiplicity</a:t>
                      </a:r>
                    </a:p>
                    <a:p>
                      <a:pPr lvl="1"/>
                      <a:r>
                        <a:rPr lang="en-US" sz="1400" baseline="0" dirty="0" smtClean="0"/>
                        <a:t>Rings of silicon strip sensors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Photon Multiplicity Det. (PMD)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Arrays of gas proportional counters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Zero Degree Calorimeter</a:t>
                      </a:r>
                      <a:r>
                        <a:rPr kumimoji="0" lang="en-US" sz="1400" kern="1200" baseline="0" dirty="0" smtClean="0"/>
                        <a:t> (</a:t>
                      </a:r>
                      <a:r>
                        <a:rPr kumimoji="0" lang="en-US" sz="1400" kern="1200" dirty="0" smtClean="0"/>
                        <a:t>ZDC)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Energy of non-interacting nucleons, geometry of HI collisions</a:t>
                      </a:r>
                    </a:p>
                    <a:p>
                      <a:pPr lvl="1"/>
                      <a:r>
                        <a:rPr lang="en-US" sz="1400" baseline="0" dirty="0" smtClean="0"/>
                        <a:t>Quartz fiber sampling </a:t>
                      </a:r>
                      <a:r>
                        <a:rPr lang="en-US" sz="1400" baseline="0" dirty="0" err="1" smtClean="0"/>
                        <a:t>hadron</a:t>
                      </a:r>
                      <a:r>
                        <a:rPr lang="en-US" sz="1400" baseline="0" dirty="0" smtClean="0"/>
                        <a:t> and </a:t>
                      </a:r>
                      <a:r>
                        <a:rPr lang="en-US" sz="1400" baseline="0" dirty="0" err="1" smtClean="0"/>
                        <a:t>em</a:t>
                      </a:r>
                      <a:r>
                        <a:rPr lang="en-US" sz="1400" baseline="0" dirty="0" smtClean="0"/>
                        <a:t> calorimeters, PMTs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ACORDE</a:t>
                      </a:r>
                      <a:endParaRPr kumimoji="0"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Cosmic rays physics</a:t>
                      </a:r>
                    </a:p>
                    <a:p>
                      <a:pPr lvl="1"/>
                      <a:r>
                        <a:rPr lang="en-US" sz="1400" baseline="0" dirty="0" smtClean="0"/>
                        <a:t>Array of very large </a:t>
                      </a:r>
                      <a:r>
                        <a:rPr lang="en-US" sz="1400" baseline="0" dirty="0" err="1" smtClean="0"/>
                        <a:t>scintillators</a:t>
                      </a:r>
                      <a:r>
                        <a:rPr lang="en-US" sz="1400" baseline="0" dirty="0" smtClean="0"/>
                        <a:t> on top of the solenoid</a:t>
                      </a:r>
                    </a:p>
                    <a:p>
                      <a:pPr lvl="1"/>
                      <a:r>
                        <a:rPr lang="en-US" sz="1400" baseline="0" dirty="0" err="1" smtClean="0"/>
                        <a:t>Hight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</a:t>
                      </a:r>
                      <a:r>
                        <a:rPr lang="en-US" sz="1400" baseline="-25000" dirty="0" smtClean="0"/>
                        <a:t>t </a:t>
                      </a:r>
                      <a:r>
                        <a:rPr kumimoji="0" lang="en-US" sz="1400" kern="1200" baseline="0" dirty="0" smtClean="0"/>
                        <a:t>cosmic </a:t>
                      </a:r>
                      <a:r>
                        <a:rPr kumimoji="0" lang="en-US" sz="1400" kern="1200" baseline="0" dirty="0" err="1" smtClean="0"/>
                        <a:t>muon</a:t>
                      </a:r>
                      <a:r>
                        <a:rPr kumimoji="0" lang="en-US" sz="1400" kern="1200" baseline="0" dirty="0" smtClean="0"/>
                        <a:t> t</a:t>
                      </a:r>
                      <a:r>
                        <a:rPr lang="en-US" sz="1400" baseline="0" dirty="0" smtClean="0"/>
                        <a:t>rigger for alignment and calibration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26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detector integrated circuits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038600" y="1219200"/>
          <a:ext cx="4953000" cy="15397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914400"/>
                <a:gridCol w="3130550"/>
                <a:gridCol w="908050"/>
              </a:tblGrid>
              <a:tr h="39944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Inner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Tracking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Qty</a:t>
                      </a:r>
                      <a:endParaRPr lang="en-US" dirty="0"/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Pixels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ALICE1LHCb,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DigPilot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err="1" smtClean="0"/>
                        <a:t>AnPilot</a:t>
                      </a:r>
                      <a:r>
                        <a:rPr lang="en-US" sz="1400" baseline="0" dirty="0" smtClean="0"/>
                        <a:t>, GOL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1 560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Drift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PASCAL, AMBRA, CARLOS, GOL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9 360</a:t>
                      </a:r>
                      <a:endParaRPr lang="en-US" sz="1600" dirty="0"/>
                    </a:p>
                  </a:txBody>
                  <a:tcPr/>
                </a:tc>
              </a:tr>
              <a:tr h="39944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Strips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HAL25, ALCAPONE,</a:t>
                      </a:r>
                      <a:r>
                        <a:rPr lang="en-US" sz="1400" baseline="0" dirty="0" smtClean="0"/>
                        <a:t> ALABUF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27 168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" y="1447800"/>
            <a:ext cx="42672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Inner Tracking System</a:t>
            </a:r>
          </a:p>
          <a:p>
            <a:pPr lvl="1"/>
            <a:r>
              <a:rPr lang="en-US" dirty="0" smtClean="0"/>
              <a:t>Hybrids, Al-</a:t>
            </a:r>
            <a:r>
              <a:rPr lang="en-US" dirty="0" err="1" smtClean="0"/>
              <a:t>Polymide</a:t>
            </a:r>
            <a:r>
              <a:rPr lang="en-US" dirty="0" smtClean="0"/>
              <a:t> flex circuits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Radiation tolerant ASICs</a:t>
            </a:r>
            <a:endParaRPr lang="en-US" dirty="0" smtClean="0"/>
          </a:p>
          <a:p>
            <a:pPr lvl="1"/>
            <a:r>
              <a:rPr lang="en-US" sz="1600" dirty="0" smtClean="0"/>
              <a:t>2200 </a:t>
            </a:r>
            <a:r>
              <a:rPr lang="en-US" sz="1600" dirty="0" err="1" smtClean="0"/>
              <a:t>Gy</a:t>
            </a:r>
            <a:r>
              <a:rPr lang="en-US" sz="1600" dirty="0" smtClean="0"/>
              <a:t>, 8.0·10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 </a:t>
            </a:r>
            <a:r>
              <a:rPr lang="en-US" sz="1600" dirty="0" err="1" smtClean="0"/>
              <a:t>neq</a:t>
            </a:r>
            <a:r>
              <a:rPr lang="en-US" sz="1600" dirty="0" smtClean="0"/>
              <a:t> (Pixels)</a:t>
            </a:r>
          </a:p>
          <a:p>
            <a:pPr marL="800100" lvl="1" indent="-342900"/>
            <a:r>
              <a:rPr lang="en-US" sz="1600" dirty="0" smtClean="0"/>
              <a:t>    26 </a:t>
            </a:r>
            <a:r>
              <a:rPr lang="en-US" sz="1600" dirty="0" err="1" smtClean="0"/>
              <a:t>Gy</a:t>
            </a:r>
            <a:r>
              <a:rPr lang="en-US" sz="1600" dirty="0" smtClean="0"/>
              <a:t>, 4.1·10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 </a:t>
            </a:r>
            <a:r>
              <a:rPr lang="en-US" sz="1600" dirty="0" err="1" smtClean="0"/>
              <a:t>neq</a:t>
            </a:r>
            <a:r>
              <a:rPr lang="en-US" sz="1600" dirty="0" smtClean="0"/>
              <a:t> (Strips)</a:t>
            </a:r>
          </a:p>
          <a:p>
            <a:pPr marL="800100" lvl="1" indent="-342900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038600" y="27432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0.250 </a:t>
            </a:r>
            <a:r>
              <a:rPr lang="el-GR" dirty="0" smtClean="0"/>
              <a:t>μ</a:t>
            </a:r>
            <a:r>
              <a:rPr lang="en-US" dirty="0" smtClean="0"/>
              <a:t>m, Mixed Signal, Radiation Tolerant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429000" y="3605307"/>
          <a:ext cx="5562600" cy="2251504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941363"/>
                <a:gridCol w="3249637"/>
                <a:gridCol w="1371600"/>
              </a:tblGrid>
              <a:tr h="39944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Tracking</a:t>
                      </a:r>
                      <a:r>
                        <a:rPr lang="en-US" sz="1600" baseline="0" dirty="0" smtClean="0"/>
                        <a:t> - PID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Qty</a:t>
                      </a:r>
                      <a:endParaRPr lang="en-US" sz="1600" dirty="0"/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TPC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PASA (0.35 </a:t>
                      </a:r>
                      <a:r>
                        <a:rPr lang="el-GR" sz="1200" dirty="0" smtClean="0"/>
                        <a:t>μ</a:t>
                      </a:r>
                      <a:r>
                        <a:rPr lang="en-US" sz="1200" dirty="0" smtClean="0"/>
                        <a:t>m),</a:t>
                      </a:r>
                      <a:r>
                        <a:rPr lang="en-US" sz="1200" baseline="0" dirty="0" smtClean="0"/>
                        <a:t> ALTRO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34848+34848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PASA, TRAP (0.18 </a:t>
                      </a:r>
                      <a:r>
                        <a:rPr lang="el-GR" sz="1200" dirty="0" smtClean="0"/>
                        <a:t>μ</a:t>
                      </a:r>
                      <a:r>
                        <a:rPr lang="en-US" sz="1200" dirty="0" smtClean="0"/>
                        <a:t>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141 696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NINO,  HPTDC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19116+19116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HMPID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GASSIPLEX (0.7 </a:t>
                      </a:r>
                      <a:r>
                        <a:rPr lang="el-GR" sz="1200" dirty="0" smtClean="0"/>
                        <a:t>μ</a:t>
                      </a:r>
                      <a:r>
                        <a:rPr lang="en-US" sz="1200" dirty="0" smtClean="0"/>
                        <a:t>m), DILOGIC (0.7 </a:t>
                      </a:r>
                      <a:r>
                        <a:rPr lang="el-GR" sz="1200" dirty="0" smtClean="0"/>
                        <a:t>μ</a:t>
                      </a:r>
                      <a:r>
                        <a:rPr lang="en-US" sz="1200" dirty="0" smtClean="0"/>
                        <a:t>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10080+3360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MU</a:t>
                      </a:r>
                      <a:r>
                        <a:rPr lang="en-US" sz="1400" baseline="0" dirty="0" smtClean="0"/>
                        <a:t>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MANAS, MARC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85 000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" y="4349115"/>
            <a:ext cx="35052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/>
              <a:t>&lt; 2 </a:t>
            </a:r>
            <a:r>
              <a:rPr lang="en-US" sz="2000" dirty="0" err="1" smtClean="0"/>
              <a:t>Gy</a:t>
            </a:r>
            <a:r>
              <a:rPr lang="en-US" sz="2000" dirty="0" smtClean="0"/>
              <a:t>, 2.4·10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 </a:t>
            </a:r>
            <a:r>
              <a:rPr lang="en-US" sz="2000" dirty="0" err="1" smtClean="0"/>
              <a:t>neq</a:t>
            </a:r>
            <a:endParaRPr lang="en-US" sz="2000" dirty="0" smtClean="0"/>
          </a:p>
          <a:p>
            <a:pPr marL="0" lvl="1"/>
            <a:endParaRPr lang="en-US" sz="2000" dirty="0" smtClean="0"/>
          </a:p>
          <a:p>
            <a:pPr marL="0" lvl="1"/>
            <a:r>
              <a:rPr lang="en-US" sz="2000" dirty="0" smtClean="0"/>
              <a:t>Standard CMOS</a:t>
            </a:r>
          </a:p>
          <a:p>
            <a:pPr marL="0" lvl="1"/>
            <a:r>
              <a:rPr lang="en-US" sz="2000" dirty="0" smtClean="0"/>
              <a:t>Flash or SRAM based FPGAs</a:t>
            </a:r>
          </a:p>
          <a:p>
            <a:pPr lvl="1"/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27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systems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1320800"/>
          <a:ext cx="6400800" cy="42418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493520"/>
                <a:gridCol w="4907280"/>
              </a:tblGrid>
              <a:tr h="370840">
                <a:tc gridSpan="2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483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Central Trigger</a:t>
                      </a:r>
                      <a:r>
                        <a:rPr lang="en-US" sz="1400" baseline="0" dirty="0" smtClean="0"/>
                        <a:t> Processor (CTP)</a:t>
                      </a:r>
                      <a:endParaRPr lang="en-US" sz="1400" dirty="0" smtClean="0"/>
                    </a:p>
                    <a:p>
                      <a:pPr algn="ctr"/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ALICE interface to LHC clock signals</a:t>
                      </a:r>
                    </a:p>
                    <a:p>
                      <a:pPr lvl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Trigger decision on trigger detectors inputs </a:t>
                      </a:r>
                    </a:p>
                    <a:p>
                      <a:pPr lvl="1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Past Future Protection for HI pile-up</a:t>
                      </a:r>
                    </a:p>
                    <a:p>
                      <a:pPr lvl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Distribution of clock, orbit, trigger messages to all detectors on TTC </a:t>
                      </a:r>
                    </a:p>
                    <a:p>
                      <a:pPr lvl="1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LTU interface to all detectors FERO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DAQ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Very large bandwidth from FEROs, to/from HLT, to storage</a:t>
                      </a:r>
                    </a:p>
                    <a:p>
                      <a:pPr lvl="1"/>
                      <a:r>
                        <a:rPr lang="en-US" sz="1400" baseline="0" dirty="0" smtClean="0"/>
                        <a:t>200 MB/s custom optical data link (DDL) from all detectors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HLT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aseline="0" dirty="0" smtClean="0"/>
                        <a:t>Event selection, event size compression, QA</a:t>
                      </a:r>
                    </a:p>
                    <a:p>
                      <a:pPr lvl="0"/>
                      <a:r>
                        <a:rPr lang="en-US" sz="1400" baseline="0" dirty="0" smtClean="0"/>
                        <a:t>Independent Farm</a:t>
                      </a:r>
                    </a:p>
                    <a:p>
                      <a:pPr lvl="1"/>
                      <a:r>
                        <a:rPr lang="en-US" sz="1400" baseline="0" dirty="0" smtClean="0"/>
                        <a:t>Very flexible at the price of larger bandwidth</a:t>
                      </a:r>
                      <a:endParaRPr lang="en-US" sz="14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DCS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aseline="0" dirty="0" smtClean="0"/>
                        <a:t>Configuration and control of all systems</a:t>
                      </a:r>
                    </a:p>
                    <a:p>
                      <a:pPr lvl="0"/>
                      <a:r>
                        <a:rPr lang="en-US" sz="1400" baseline="0" dirty="0" smtClean="0"/>
                        <a:t>Interface to LHC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ECS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aseline="0" dirty="0" smtClean="0"/>
                        <a:t>Supervisory control and configuration interfaces</a:t>
                      </a:r>
                    </a:p>
                    <a:p>
                      <a:pPr lvl="1"/>
                      <a:r>
                        <a:rPr lang="en-US" sz="1400" baseline="0" dirty="0" smtClean="0"/>
                        <a:t>ALICE Configuration Tool</a:t>
                      </a:r>
                      <a:endParaRPr lang="en-US" sz="1400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28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76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Event sizes and readout rates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1371600"/>
          <a:ext cx="8229600" cy="522257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435290"/>
                <a:gridCol w="993710"/>
                <a:gridCol w="1600200"/>
                <a:gridCol w="1295400"/>
                <a:gridCol w="1905000"/>
              </a:tblGrid>
              <a:tr h="376250">
                <a:tc>
                  <a:txBody>
                    <a:bodyPr/>
                    <a:lstStyle/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pp event size [</a:t>
                      </a:r>
                      <a:r>
                        <a:rPr lang="en-US" sz="1200" b="0" dirty="0" err="1" smtClean="0"/>
                        <a:t>kB</a:t>
                      </a:r>
                      <a:r>
                        <a:rPr lang="en-US" sz="1200" b="0" dirty="0" smtClean="0"/>
                        <a:t>]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/>
                        <a:t>Pb-Pb</a:t>
                      </a:r>
                      <a:r>
                        <a:rPr lang="en-US" sz="1200" b="0" dirty="0" smtClean="0"/>
                        <a:t> size [</a:t>
                      </a:r>
                      <a:r>
                        <a:rPr lang="en-US" sz="1200" b="0" dirty="0" err="1" smtClean="0"/>
                        <a:t>kB</a:t>
                      </a:r>
                      <a:r>
                        <a:rPr lang="en-US" sz="1200" b="0" dirty="0" smtClean="0"/>
                        <a:t>]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Max readout rate [Hz]</a:t>
                      </a:r>
                      <a:endParaRPr lang="en-US" sz="1200" b="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Pixels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3300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Drifts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 smtClean="0"/>
                        <a:t>SDD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 smtClean="0"/>
                        <a:t>15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 smtClean="0"/>
                        <a:t>990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Strips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lang="en-US" sz="1200" dirty="0" smtClean="0"/>
                        <a:t>SSD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kern="1200" dirty="0" smtClean="0"/>
                        <a:t>3265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 Projection Chamber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TPC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75 900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3500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Transition Radiation Detector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 smtClean="0"/>
                        <a:t>TRD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 smtClean="0"/>
                        <a:t>64</a:t>
                      </a:r>
                      <a:endParaRPr kumimoji="0" lang="en-US" sz="120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 smtClean="0"/>
                        <a:t>3500</a:t>
                      </a:r>
                      <a:endParaRPr kumimoji="0" lang="en-US" sz="120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</a:t>
                      </a:r>
                      <a:r>
                        <a:rPr lang="en-US" sz="1200" baseline="0" dirty="0" smtClean="0"/>
                        <a:t> of Flight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TOF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180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2400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 Momentum</a:t>
                      </a:r>
                      <a:r>
                        <a:rPr lang="en-US" sz="1200" baseline="0" dirty="0" smtClean="0"/>
                        <a:t> PID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HMPID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3300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EM</a:t>
                      </a:r>
                      <a:r>
                        <a:rPr lang="en-US" sz="1200" baseline="0" dirty="0" smtClean="0"/>
                        <a:t> Calorimeter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EMCAL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Photon</a:t>
                      </a:r>
                      <a:r>
                        <a:rPr lang="en-US" sz="1200" baseline="0" dirty="0" smtClean="0"/>
                        <a:t> Spectrometer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PHOS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1200</a:t>
                      </a:r>
                      <a:endParaRPr lang="en-US" sz="1200" dirty="0"/>
                    </a:p>
                  </a:txBody>
                  <a:tcPr/>
                </a:tc>
              </a:tr>
              <a:tr h="438958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Muon</a:t>
                      </a:r>
                      <a:r>
                        <a:rPr lang="en-US" sz="1200" dirty="0" smtClean="0"/>
                        <a:t> tracker</a:t>
                      </a:r>
                    </a:p>
                    <a:p>
                      <a:r>
                        <a:rPr lang="en-US" sz="1200" dirty="0" err="1" smtClean="0"/>
                        <a:t>Muon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trigger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MTK </a:t>
                      </a:r>
                    </a:p>
                    <a:p>
                      <a:pPr algn="ctr"/>
                      <a:r>
                        <a:rPr lang="en-US" sz="1200" dirty="0" smtClean="0"/>
                        <a:t>MTR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34</a:t>
                      </a:r>
                    </a:p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1200</a:t>
                      </a:r>
                    </a:p>
                    <a:p>
                      <a:pPr algn="ctr"/>
                      <a:r>
                        <a:rPr lang="en-US" sz="1200" dirty="0" smtClean="0"/>
                        <a:t>6500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Zero Degree Calorimeter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kern="1200" dirty="0" smtClean="0"/>
                        <a:t>ZDC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kern="1200" dirty="0" smtClean="0"/>
                        <a:t>0.7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9000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Photon Multiplicity Detector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PMD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Forward Multiplicity Detector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FMD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4800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13000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35000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ALICE Cosmic Ray Detector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ACORDE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9000</a:t>
                      </a:r>
                      <a:endParaRPr lang="en-US" sz="1200" dirty="0"/>
                    </a:p>
                  </a:txBody>
                  <a:tcPr/>
                </a:tc>
              </a:tr>
              <a:tr h="26337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ALL</a:t>
                      </a:r>
                      <a:r>
                        <a:rPr lang="en-US" sz="1200" b="1" baseline="0" dirty="0" smtClean="0"/>
                        <a:t> ALICE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980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86 300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" y="685800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Readout rates depend on occupancy. Values quoted were tested with no beams.</a:t>
            </a:r>
          </a:p>
          <a:p>
            <a:r>
              <a:rPr lang="en-US" sz="1600" dirty="0" smtClean="0"/>
              <a:t>pp event sizes from 6h pp reference run 130795, low pile-up conditions. </a:t>
            </a:r>
            <a:endParaRPr lang="en-US" sz="1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29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752600"/>
            <a:ext cx="4495800" cy="4495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General purpose Heavy Ion detector</a:t>
            </a:r>
          </a:p>
          <a:p>
            <a:pPr lvl="1">
              <a:spcBef>
                <a:spcPts val="0"/>
              </a:spcBef>
              <a:buNone/>
            </a:pPr>
            <a:r>
              <a:rPr lang="en-US" sz="1600" dirty="0" smtClean="0"/>
              <a:t>Extreme particle multiplicity (</a:t>
            </a:r>
            <a:r>
              <a:rPr lang="en-US" sz="1600" dirty="0" err="1" smtClean="0"/>
              <a:t>dN</a:t>
            </a:r>
            <a:r>
              <a:rPr lang="en-US" sz="1600" dirty="0" smtClean="0"/>
              <a:t>/d</a:t>
            </a:r>
            <a:r>
              <a:rPr lang="el-GR" sz="1600" dirty="0" smtClean="0"/>
              <a:t>η</a:t>
            </a:r>
            <a:r>
              <a:rPr lang="en-US" sz="1600" dirty="0" smtClean="0"/>
              <a:t>=8000)</a:t>
            </a:r>
          </a:p>
          <a:p>
            <a:pPr lvl="1">
              <a:spcBef>
                <a:spcPts val="0"/>
              </a:spcBef>
              <a:buNone/>
            </a:pPr>
            <a:r>
              <a:rPr lang="en-US" sz="1600" dirty="0" smtClean="0"/>
              <a:t>~8 kHz </a:t>
            </a:r>
            <a:r>
              <a:rPr lang="en-US" sz="1600" dirty="0" err="1" smtClean="0"/>
              <a:t>Pb-Pb</a:t>
            </a:r>
            <a:r>
              <a:rPr lang="en-US" sz="1600" dirty="0" smtClean="0"/>
              <a:t> interaction rate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High granularity tracking, lower readout rate detectors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	</a:t>
            </a:r>
            <a:r>
              <a:rPr lang="en-US" sz="1600" dirty="0" smtClean="0"/>
              <a:t>TPC, Silicon Drift </a:t>
            </a:r>
            <a:endParaRPr lang="en-US" sz="1800" dirty="0" smtClean="0"/>
          </a:p>
          <a:p>
            <a:pPr lvl="0"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Large event size: ~90 MB (</a:t>
            </a:r>
            <a:r>
              <a:rPr lang="en-US" sz="1800" dirty="0" err="1" smtClean="0"/>
              <a:t>Pb-Pb</a:t>
            </a:r>
            <a:r>
              <a:rPr lang="en-US" sz="1800" dirty="0" smtClean="0"/>
              <a:t>)</a:t>
            </a:r>
          </a:p>
          <a:p>
            <a:pPr>
              <a:spcBef>
                <a:spcPts val="0"/>
              </a:spcBef>
              <a:buNone/>
            </a:pPr>
            <a:r>
              <a:rPr lang="en-US" sz="1600" dirty="0" smtClean="0"/>
              <a:t>	Specific trigger rate and DAQ bandwidth requirements</a:t>
            </a:r>
          </a:p>
          <a:p>
            <a:pPr>
              <a:spcBef>
                <a:spcPts val="0"/>
              </a:spcBef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800" dirty="0" smtClean="0"/>
              <a:t>p-p collisions data</a:t>
            </a:r>
          </a:p>
          <a:p>
            <a:pPr lvl="1">
              <a:spcBef>
                <a:spcPts val="0"/>
              </a:spcBef>
              <a:buNone/>
            </a:pPr>
            <a:r>
              <a:rPr lang="en-US" sz="1600" dirty="0" smtClean="0"/>
              <a:t>Reference for Heavy Ions and complementary to other LHC detectors</a:t>
            </a:r>
          </a:p>
          <a:p>
            <a:pPr>
              <a:spcBef>
                <a:spcPts val="0"/>
              </a:spcBef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pic>
        <p:nvPicPr>
          <p:cNvPr id="5" name="Picture 4" descr="tracks"/>
          <p:cNvPicPr>
            <a:picLocks noChangeAspect="1" noChangeArrowheads="1"/>
          </p:cNvPicPr>
          <p:nvPr/>
        </p:nvPicPr>
        <p:blipFill>
          <a:blip r:embed="rId3" cstate="print"/>
          <a:srcRect t="-3240" b="2355"/>
          <a:stretch>
            <a:fillRect/>
          </a:stretch>
        </p:blipFill>
        <p:spPr bwMode="auto">
          <a:xfrm>
            <a:off x="4475205" y="1905000"/>
            <a:ext cx="4516395" cy="3276600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pic>
        <p:nvPicPr>
          <p:cNvPr id="9" name="Picture 18" descr="C:\Users\federico.CERN\AppData\Local\Microsoft\Windows\Temporary Internet Files\Content.Outlook\U7V2X3WP\LogoALICE-DEF.png"/>
          <p:cNvPicPr>
            <a:picLocks noChangeAspect="1" noChangeArrowheads="1"/>
          </p:cNvPicPr>
          <p:nvPr/>
        </p:nvPicPr>
        <p:blipFill>
          <a:blip r:embed="rId4" cstate="print"/>
          <a:srcRect b="10814"/>
          <a:stretch>
            <a:fillRect/>
          </a:stretch>
        </p:blipFill>
        <p:spPr bwMode="auto">
          <a:xfrm>
            <a:off x="207651" y="152401"/>
            <a:ext cx="1392549" cy="11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3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Alignment of first level trigger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4114800"/>
            <a:ext cx="6553200" cy="2209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Central Trigger samples all inputs with BC clock</a:t>
            </a:r>
          </a:p>
          <a:p>
            <a:pPr lvl="1">
              <a:spcBef>
                <a:spcPts val="0"/>
              </a:spcBef>
              <a:buNone/>
            </a:pPr>
            <a:r>
              <a:rPr lang="en-US" sz="1800" dirty="0" smtClean="0"/>
              <a:t>Snapshot Memory </a:t>
            </a:r>
          </a:p>
          <a:p>
            <a:pPr lvl="2">
              <a:spcBef>
                <a:spcPts val="0"/>
              </a:spcBef>
              <a:buNone/>
            </a:pPr>
            <a:r>
              <a:rPr lang="en-US" sz="1600" dirty="0" smtClean="0"/>
              <a:t>Real time recording of trigger inputs over ~300 orbits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Time alignment</a:t>
            </a:r>
          </a:p>
          <a:p>
            <a:pPr lvl="1">
              <a:spcBef>
                <a:spcPts val="0"/>
              </a:spcBef>
              <a:buNone/>
            </a:pPr>
            <a:r>
              <a:rPr lang="en-US" sz="1800" dirty="0" smtClean="0"/>
              <a:t>Reduction of firmware and cabling latencies </a:t>
            </a:r>
          </a:p>
        </p:txBody>
      </p:sp>
      <p:grpSp>
        <p:nvGrpSpPr>
          <p:cNvPr id="4" name="Group 7"/>
          <p:cNvGrpSpPr/>
          <p:nvPr/>
        </p:nvGrpSpPr>
        <p:grpSpPr>
          <a:xfrm>
            <a:off x="533400" y="1295400"/>
            <a:ext cx="7924800" cy="2362200"/>
            <a:chOff x="990600" y="4294191"/>
            <a:chExt cx="7315200" cy="2107955"/>
          </a:xfrm>
        </p:grpSpPr>
        <p:pic>
          <p:nvPicPr>
            <p:cNvPr id="1027" name="Picture 3" descr="G:\Services\cdsusers\gaglieri\papers_conferences\conferences\twepp10\draft\Material\Anton\1273388413.overall.png"/>
            <p:cNvPicPr>
              <a:picLocks noChangeAspect="1" noChangeArrowheads="1"/>
            </p:cNvPicPr>
            <p:nvPr/>
          </p:nvPicPr>
          <p:blipFill>
            <a:blip r:embed="rId2" cstate="print"/>
            <a:srcRect l="3883" t="29100" r="2913"/>
            <a:stretch>
              <a:fillRect/>
            </a:stretch>
          </p:blipFill>
          <p:spPr bwMode="auto">
            <a:xfrm>
              <a:off x="990600" y="4294191"/>
              <a:ext cx="7315200" cy="2107955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2608385" y="4667839"/>
              <a:ext cx="2287806" cy="646331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9 May 2010</a:t>
              </a:r>
            </a:p>
            <a:p>
              <a:r>
                <a:rPr lang="en-US" dirty="0" smtClean="0">
                  <a:solidFill>
                    <a:schemeClr val="bg1"/>
                  </a:solidFill>
                </a:rPr>
                <a:t>2 bunches per beam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371600" y="1981201"/>
            <a:ext cx="609600" cy="533400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934200" y="2057401"/>
            <a:ext cx="609600" cy="533400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371600" y="2209801"/>
            <a:ext cx="609600" cy="533400"/>
          </a:xfrm>
          <a:prstGeom prst="ellipse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105400" y="2209801"/>
            <a:ext cx="609600" cy="533400"/>
          </a:xfrm>
          <a:prstGeom prst="ellipse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30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Alignment of first level trigger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4648200"/>
            <a:ext cx="6553200" cy="1981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Central Trigger samples all inputs with BC clock</a:t>
            </a:r>
          </a:p>
          <a:p>
            <a:pPr lvl="1">
              <a:spcBef>
                <a:spcPts val="0"/>
              </a:spcBef>
              <a:buNone/>
            </a:pPr>
            <a:r>
              <a:rPr lang="en-US" sz="1800" dirty="0" smtClean="0"/>
              <a:t>Snapshot Memory </a:t>
            </a:r>
          </a:p>
          <a:p>
            <a:pPr lvl="2">
              <a:spcBef>
                <a:spcPts val="0"/>
              </a:spcBef>
              <a:buNone/>
            </a:pPr>
            <a:r>
              <a:rPr lang="en-US" sz="1600" dirty="0" smtClean="0"/>
              <a:t>Real time recording of trigger inputs over ~300 orbits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Discrete time alignment</a:t>
            </a:r>
          </a:p>
          <a:p>
            <a:pPr lvl="1">
              <a:spcBef>
                <a:spcPts val="0"/>
              </a:spcBef>
              <a:buNone/>
            </a:pPr>
            <a:r>
              <a:rPr lang="en-US" sz="1800" dirty="0" smtClean="0"/>
              <a:t>Reduction of firmware and cabling latencies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31</a:t>
            </a:fld>
            <a:endParaRPr kumimoji="0" lang="en-US"/>
          </a:p>
        </p:txBody>
      </p:sp>
      <p:pic>
        <p:nvPicPr>
          <p:cNvPr id="14" name="Picture 2" descr="G:\Services\cdsusers\gaglieri\papers_conferences\conferences\twepp10\draft\Material\Anton\2010_08_29_18h30m36s.overall.png"/>
          <p:cNvPicPr>
            <a:picLocks noChangeAspect="1" noChangeArrowheads="1"/>
          </p:cNvPicPr>
          <p:nvPr/>
        </p:nvPicPr>
        <p:blipFill>
          <a:blip r:embed="rId2" cstate="print"/>
          <a:srcRect t="6947"/>
          <a:stretch>
            <a:fillRect/>
          </a:stretch>
        </p:blipFill>
        <p:spPr bwMode="auto">
          <a:xfrm>
            <a:off x="241028" y="990600"/>
            <a:ext cx="8738144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824169"/>
            <a:ext cx="6757400" cy="504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089900" y="1002268"/>
            <a:ext cx="9779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Drift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89900" y="697468"/>
            <a:ext cx="9779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Strip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2057400"/>
            <a:ext cx="10668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TPC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535668"/>
            <a:ext cx="7620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TRD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0600" y="1154668"/>
            <a:ext cx="6858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TOF</a:t>
            </a:r>
          </a:p>
        </p:txBody>
      </p:sp>
      <p:grpSp>
        <p:nvGrpSpPr>
          <p:cNvPr id="2" name="Group 39"/>
          <p:cNvGrpSpPr/>
          <p:nvPr/>
        </p:nvGrpSpPr>
        <p:grpSpPr>
          <a:xfrm>
            <a:off x="7924800" y="5105400"/>
            <a:ext cx="833482" cy="1143000"/>
            <a:chOff x="8158118" y="5638800"/>
            <a:chExt cx="833482" cy="1143000"/>
          </a:xfrm>
        </p:grpSpPr>
        <p:grpSp>
          <p:nvGrpSpPr>
            <p:cNvPr id="4" name="Group 35"/>
            <p:cNvGrpSpPr/>
            <p:nvPr/>
          </p:nvGrpSpPr>
          <p:grpSpPr>
            <a:xfrm>
              <a:off x="8158118" y="5867400"/>
              <a:ext cx="685800" cy="685800"/>
              <a:chOff x="381000" y="3276600"/>
              <a:chExt cx="685800" cy="685800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 rot="10800000">
                <a:off x="381000" y="3657600"/>
                <a:ext cx="6858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rot="5400000" flipH="1" flipV="1">
                <a:off x="608806" y="3580606"/>
                <a:ext cx="6096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rot="10800000" flipV="1">
                <a:off x="381000" y="3733800"/>
                <a:ext cx="609600" cy="228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36"/>
            <p:cNvSpPr txBox="1"/>
            <p:nvPr/>
          </p:nvSpPr>
          <p:spPr>
            <a:xfrm>
              <a:off x="8234318" y="64124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691518" y="56388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234318" y="59436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04800" y="4343400"/>
            <a:ext cx="10668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EMCAL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4800" y="4800600"/>
            <a:ext cx="10668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PHOS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4800" y="3288268"/>
            <a:ext cx="10668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HMPID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38400" y="5181600"/>
            <a:ext cx="11430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Solenoid</a:t>
            </a:r>
          </a:p>
        </p:txBody>
      </p:sp>
      <p:grpSp>
        <p:nvGrpSpPr>
          <p:cNvPr id="5" name="Group 54"/>
          <p:cNvGrpSpPr/>
          <p:nvPr/>
        </p:nvGrpSpPr>
        <p:grpSpPr>
          <a:xfrm>
            <a:off x="2590800" y="4572000"/>
            <a:ext cx="858684" cy="381000"/>
            <a:chOff x="1524000" y="4038600"/>
            <a:chExt cx="858684" cy="381000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1524000" y="4267200"/>
              <a:ext cx="685800" cy="15240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676400" y="4038600"/>
              <a:ext cx="7062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0.5 T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2" name="Group 102"/>
          <p:cNvGrpSpPr/>
          <p:nvPr/>
        </p:nvGrpSpPr>
        <p:grpSpPr>
          <a:xfrm>
            <a:off x="4191000" y="3581400"/>
            <a:ext cx="1219200" cy="597932"/>
            <a:chOff x="4724400" y="3657600"/>
            <a:chExt cx="1219200" cy="597932"/>
          </a:xfrm>
        </p:grpSpPr>
        <p:cxnSp>
          <p:nvCxnSpPr>
            <p:cNvPr id="57" name="Straight Arrow Connector 56"/>
            <p:cNvCxnSpPr/>
            <p:nvPr/>
          </p:nvCxnSpPr>
          <p:spPr>
            <a:xfrm rot="10800000" flipV="1">
              <a:off x="5334000" y="3657600"/>
              <a:ext cx="609600" cy="22860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4724400" y="38862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3 Tm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4800600" y="2667000"/>
            <a:ext cx="9906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Dipole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24400" y="5867400"/>
            <a:ext cx="990600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Muon</a:t>
            </a:r>
            <a:r>
              <a:rPr lang="en-US" dirty="0" smtClean="0">
                <a:solidFill>
                  <a:schemeClr val="tx1"/>
                </a:solidFill>
              </a:rPr>
              <a:t> Tracker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019800" y="5867400"/>
            <a:ext cx="914400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Muon</a:t>
            </a:r>
            <a:r>
              <a:rPr lang="en-US" dirty="0" smtClean="0">
                <a:solidFill>
                  <a:schemeClr val="tx1"/>
                </a:solidFill>
              </a:rPr>
              <a:t> Trigger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rot="16200000" flipV="1">
            <a:off x="4305300" y="3619500"/>
            <a:ext cx="9144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62" idx="0"/>
          </p:cNvCxnSpPr>
          <p:nvPr/>
        </p:nvCxnSpPr>
        <p:spPr>
          <a:xfrm rot="16200000" flipV="1">
            <a:off x="4514850" y="5162550"/>
            <a:ext cx="1371600" cy="381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6200000" flipV="1">
            <a:off x="4457700" y="3771900"/>
            <a:ext cx="9144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 flipH="1" flipV="1">
            <a:off x="4838700" y="4076700"/>
            <a:ext cx="7620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rot="16200000" flipV="1">
            <a:off x="5715000" y="4953000"/>
            <a:ext cx="1524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Picture 15" descr="ALIce_SETUP_final_cf"/>
          <p:cNvPicPr>
            <a:picLocks noChangeAspect="1" noChangeArrowheads="1"/>
          </p:cNvPicPr>
          <p:nvPr/>
        </p:nvPicPr>
        <p:blipFill>
          <a:blip r:embed="rId4" cstate="print"/>
          <a:srcRect l="69832" t="6055" r="10925" b="71506"/>
          <a:stretch>
            <a:fillRect/>
          </a:stretch>
        </p:blipFill>
        <p:spPr bwMode="auto">
          <a:xfrm>
            <a:off x="6019800" y="470512"/>
            <a:ext cx="1905000" cy="1510688"/>
          </a:xfrm>
          <a:prstGeom prst="rect">
            <a:avLst/>
          </a:prstGeom>
          <a:ln>
            <a:noFil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457200" y="6031468"/>
            <a:ext cx="5334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T0</a:t>
            </a:r>
          </a:p>
        </p:txBody>
      </p:sp>
      <p:cxnSp>
        <p:nvCxnSpPr>
          <p:cNvPr id="113" name="Straight Arrow Connector 112"/>
          <p:cNvCxnSpPr/>
          <p:nvPr/>
        </p:nvCxnSpPr>
        <p:spPr>
          <a:xfrm rot="5400000" flipH="1" flipV="1">
            <a:off x="5105400" y="3962400"/>
            <a:ext cx="6096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rot="10800000" flipV="1">
            <a:off x="3352800" y="1828800"/>
            <a:ext cx="2514600" cy="13716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1066800" y="6031468"/>
            <a:ext cx="5334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514600" y="6031468"/>
            <a:ext cx="7620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PMD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772400" y="3505200"/>
            <a:ext cx="7620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ZDC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886200" y="838200"/>
            <a:ext cx="12954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ACORDE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8077200" y="1307068"/>
            <a:ext cx="9906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Pixels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1676400" y="6031468"/>
            <a:ext cx="7620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FMD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3886200" y="4800600"/>
            <a:ext cx="1295400" cy="33855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Absorbers</a:t>
            </a:r>
          </a:p>
        </p:txBody>
      </p:sp>
      <p:cxnSp>
        <p:nvCxnSpPr>
          <p:cNvPr id="133" name="Straight Arrow Connector 132"/>
          <p:cNvCxnSpPr>
            <a:stCxn id="131" idx="0"/>
          </p:cNvCxnSpPr>
          <p:nvPr/>
        </p:nvCxnSpPr>
        <p:spPr>
          <a:xfrm rot="5400000" flipH="1" flipV="1">
            <a:off x="4933950" y="4019550"/>
            <a:ext cx="381000" cy="1181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131" idx="0"/>
          </p:cNvCxnSpPr>
          <p:nvPr/>
        </p:nvCxnSpPr>
        <p:spPr>
          <a:xfrm rot="16200000" flipV="1">
            <a:off x="3676650" y="3943350"/>
            <a:ext cx="12192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1143000" y="2286000"/>
            <a:ext cx="1905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0" idx="3"/>
          </p:cNvCxnSpPr>
          <p:nvPr/>
        </p:nvCxnSpPr>
        <p:spPr>
          <a:xfrm>
            <a:off x="1524000" y="1720334"/>
            <a:ext cx="1676400" cy="8704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>
            <a:stCxn id="11" idx="3"/>
          </p:cNvCxnSpPr>
          <p:nvPr/>
        </p:nvCxnSpPr>
        <p:spPr>
          <a:xfrm>
            <a:off x="1676400" y="1339334"/>
            <a:ext cx="1600200" cy="1099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rot="5400000" flipH="1" flipV="1">
            <a:off x="762000" y="2514602"/>
            <a:ext cx="2133602" cy="15239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stCxn id="3" idx="1"/>
          </p:cNvCxnSpPr>
          <p:nvPr/>
        </p:nvCxnSpPr>
        <p:spPr>
          <a:xfrm rot="10800000" flipH="1">
            <a:off x="1219200" y="3048001"/>
            <a:ext cx="1143000" cy="2977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 flipV="1">
            <a:off x="1143000" y="4343400"/>
            <a:ext cx="14478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ooter Placeholder 5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 dirty="0"/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4</a:t>
            </a:fld>
            <a:endParaRPr kumimoji="0" lang="en-US"/>
          </a:p>
        </p:txBody>
      </p:sp>
      <p:sp>
        <p:nvSpPr>
          <p:cNvPr id="64" name="TextBox 63"/>
          <p:cNvSpPr txBox="1"/>
          <p:nvPr/>
        </p:nvSpPr>
        <p:spPr>
          <a:xfrm>
            <a:off x="6172200" y="76200"/>
            <a:ext cx="16637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Inner Tracking</a:t>
            </a:r>
          </a:p>
        </p:txBody>
      </p:sp>
      <p:cxnSp>
        <p:nvCxnSpPr>
          <p:cNvPr id="97" name="Straight Arrow Connector 96"/>
          <p:cNvCxnSpPr/>
          <p:nvPr/>
        </p:nvCxnSpPr>
        <p:spPr>
          <a:xfrm flipV="1">
            <a:off x="5181600" y="3962400"/>
            <a:ext cx="6858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9982200" y="40386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6" name="Picture 18" descr="C:\Users\federico.CERN\AppData\Local\Microsoft\Windows\Temporary Internet Files\Content.Outlook\U7V2X3WP\LogoALICE-DEF.png"/>
          <p:cNvPicPr>
            <a:picLocks noChangeAspect="1" noChangeArrowheads="1"/>
          </p:cNvPicPr>
          <p:nvPr/>
        </p:nvPicPr>
        <p:blipFill>
          <a:blip r:embed="rId5" cstate="print"/>
          <a:srcRect b="10814"/>
          <a:stretch>
            <a:fillRect/>
          </a:stretch>
        </p:blipFill>
        <p:spPr bwMode="auto">
          <a:xfrm>
            <a:off x="76200" y="76200"/>
            <a:ext cx="1087749" cy="89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detector integrated circuits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Gianluca Aglieri Rinella, TWEPP 2010, Aachen, September 24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038600" y="1383268"/>
          <a:ext cx="4953000" cy="15397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914400"/>
                <a:gridCol w="3130550"/>
                <a:gridCol w="908050"/>
              </a:tblGrid>
              <a:tr h="39944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Inner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Tracking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Qty</a:t>
                      </a:r>
                      <a:endParaRPr lang="en-US" dirty="0"/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Pixels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ALICE1LHCb,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DigPilot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err="1" smtClean="0"/>
                        <a:t>AnPilot</a:t>
                      </a:r>
                      <a:r>
                        <a:rPr lang="en-US" sz="1400" baseline="0" dirty="0" smtClean="0"/>
                        <a:t>, GOL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1 560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Drift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PASCAL, AMBRA, CARLOS, GOL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9 360</a:t>
                      </a:r>
                      <a:endParaRPr lang="en-US" sz="1600" dirty="0"/>
                    </a:p>
                  </a:txBody>
                  <a:tcPr/>
                </a:tc>
              </a:tr>
              <a:tr h="39944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Strips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HAL25, ALCAPONE,</a:t>
                      </a:r>
                      <a:r>
                        <a:rPr lang="en-US" sz="1400" baseline="0" dirty="0" smtClean="0"/>
                        <a:t> ALABUF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27 168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" y="1307068"/>
            <a:ext cx="4495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Inner Tracking System</a:t>
            </a:r>
          </a:p>
          <a:p>
            <a:pPr lvl="1"/>
            <a:r>
              <a:rPr lang="en-US" dirty="0" smtClean="0"/>
              <a:t>Hybrids, Al-</a:t>
            </a:r>
            <a:r>
              <a:rPr lang="en-US" dirty="0" err="1" smtClean="0"/>
              <a:t>Polymide</a:t>
            </a:r>
            <a:r>
              <a:rPr lang="en-US" dirty="0" smtClean="0"/>
              <a:t> flex circuits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Radiation tolerant ASICs</a:t>
            </a:r>
            <a:endParaRPr lang="en-US" dirty="0" smtClean="0"/>
          </a:p>
          <a:p>
            <a:pPr lvl="1"/>
            <a:r>
              <a:rPr lang="en-US" sz="1600" dirty="0" smtClean="0"/>
              <a:t>2200 </a:t>
            </a:r>
            <a:r>
              <a:rPr lang="en-US" sz="1600" dirty="0" err="1" smtClean="0"/>
              <a:t>Gy</a:t>
            </a:r>
            <a:r>
              <a:rPr lang="en-US" sz="1600" dirty="0" smtClean="0"/>
              <a:t>,  8·10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 (1 </a:t>
            </a:r>
            <a:r>
              <a:rPr lang="en-US" sz="1600" dirty="0" err="1" smtClean="0"/>
              <a:t>MeV</a:t>
            </a:r>
            <a:r>
              <a:rPr lang="en-US" sz="1600" dirty="0" smtClean="0"/>
              <a:t> </a:t>
            </a:r>
            <a:r>
              <a:rPr lang="en-US" sz="1600" dirty="0" err="1" smtClean="0"/>
              <a:t>neq</a:t>
            </a:r>
            <a:r>
              <a:rPr lang="en-US" sz="1600" dirty="0" smtClean="0"/>
              <a:t>)</a:t>
            </a:r>
          </a:p>
          <a:p>
            <a:pPr marL="800100" lvl="1" indent="-342900"/>
            <a:r>
              <a:rPr lang="en-US" sz="1600" dirty="0" smtClean="0"/>
              <a:t>26 </a:t>
            </a:r>
            <a:r>
              <a:rPr lang="en-US" sz="1600" dirty="0" err="1" smtClean="0"/>
              <a:t>Gy</a:t>
            </a:r>
            <a:r>
              <a:rPr lang="en-US" sz="1600" dirty="0" smtClean="0"/>
              <a:t>,  4.1·10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 (1 </a:t>
            </a:r>
            <a:r>
              <a:rPr lang="en-US" sz="1600" dirty="0" err="1" smtClean="0"/>
              <a:t>MeV</a:t>
            </a:r>
            <a:r>
              <a:rPr lang="en-US" sz="1600" dirty="0" smtClean="0"/>
              <a:t> </a:t>
            </a:r>
            <a:r>
              <a:rPr lang="en-US" sz="1600" dirty="0" err="1" smtClean="0"/>
              <a:t>neq</a:t>
            </a:r>
            <a:r>
              <a:rPr lang="en-US" sz="1600" dirty="0" smtClean="0"/>
              <a:t>)</a:t>
            </a:r>
          </a:p>
          <a:p>
            <a:pPr marL="800100" lvl="1" indent="-342900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038600" y="29072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0.250 </a:t>
            </a:r>
            <a:r>
              <a:rPr lang="el-GR" dirty="0" smtClean="0"/>
              <a:t>μ</a:t>
            </a:r>
            <a:r>
              <a:rPr lang="en-US" dirty="0" smtClean="0"/>
              <a:t>m, Mixed Signal, Radiation Tolerant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581400" y="3693175"/>
          <a:ext cx="5410200" cy="2251504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990600"/>
                <a:gridCol w="3505200"/>
                <a:gridCol w="914400"/>
              </a:tblGrid>
              <a:tr h="39944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Tracking</a:t>
                      </a:r>
                      <a:r>
                        <a:rPr lang="en-US" baseline="0" dirty="0" smtClean="0"/>
                        <a:t> - PID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Qty</a:t>
                      </a:r>
                      <a:endParaRPr lang="en-US" dirty="0"/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TPC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PASA (0.35 </a:t>
                      </a:r>
                      <a:r>
                        <a:rPr lang="el-GR" sz="1400" dirty="0" smtClean="0"/>
                        <a:t>μ</a:t>
                      </a:r>
                      <a:r>
                        <a:rPr lang="en-US" sz="1400" dirty="0" smtClean="0"/>
                        <a:t>m),</a:t>
                      </a:r>
                      <a:r>
                        <a:rPr lang="en-US" sz="1400" baseline="0" dirty="0" smtClean="0"/>
                        <a:t> ALTRO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69 696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PASA, TRAP (0.18 </a:t>
                      </a:r>
                      <a:r>
                        <a:rPr lang="el-GR" sz="1400" dirty="0" smtClean="0"/>
                        <a:t>μ</a:t>
                      </a:r>
                      <a:r>
                        <a:rPr lang="en-US" sz="1400" dirty="0" smtClean="0"/>
                        <a:t>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55 104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NINO,  HPTDC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38 232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HMPID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GASSIPLEX (0.7 </a:t>
                      </a:r>
                      <a:r>
                        <a:rPr lang="el-GR" sz="1400" dirty="0" smtClean="0"/>
                        <a:t>μ</a:t>
                      </a:r>
                      <a:r>
                        <a:rPr lang="en-US" sz="1400" dirty="0" smtClean="0"/>
                        <a:t>m), DILOGIC (0.7 </a:t>
                      </a:r>
                      <a:r>
                        <a:rPr lang="el-GR" sz="1400" dirty="0" smtClean="0"/>
                        <a:t>μ</a:t>
                      </a:r>
                      <a:r>
                        <a:rPr lang="en-US" sz="1400" dirty="0" smtClean="0"/>
                        <a:t>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13 440</a:t>
                      </a:r>
                    </a:p>
                  </a:txBody>
                  <a:tcPr/>
                </a:tc>
              </a:tr>
              <a:tr h="3704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MU</a:t>
                      </a:r>
                      <a:r>
                        <a:rPr lang="en-US" sz="1600" baseline="0" dirty="0" smtClean="0"/>
                        <a:t>ON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MANAS, MARC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85 000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" y="4436983"/>
            <a:ext cx="350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&lt; 2 </a:t>
            </a:r>
            <a:r>
              <a:rPr lang="en-US" dirty="0" err="1" smtClean="0"/>
              <a:t>Gy</a:t>
            </a:r>
            <a:r>
              <a:rPr lang="en-US" dirty="0" smtClean="0"/>
              <a:t>, 2.4·10</a:t>
            </a:r>
            <a:r>
              <a:rPr lang="en-US" baseline="30000" dirty="0" smtClean="0"/>
              <a:t>11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</a:t>
            </a:r>
            <a:r>
              <a:rPr lang="en-US" dirty="0" err="1" smtClean="0"/>
              <a:t>neq</a:t>
            </a:r>
            <a:endParaRPr lang="en-US" dirty="0" smtClean="0"/>
          </a:p>
          <a:p>
            <a:pPr marL="0" lvl="1"/>
            <a:endParaRPr lang="en-US" dirty="0" smtClean="0"/>
          </a:p>
          <a:p>
            <a:pPr marL="0" lvl="1"/>
            <a:r>
              <a:rPr lang="en-US" dirty="0" smtClean="0"/>
              <a:t>Standard CMOS</a:t>
            </a:r>
          </a:p>
          <a:p>
            <a:pPr marL="0" lvl="1"/>
            <a:r>
              <a:rPr lang="en-US" dirty="0" smtClean="0"/>
              <a:t>Flash based FPGAs</a:t>
            </a:r>
          </a:p>
          <a:p>
            <a:pPr lvl="1"/>
            <a:endParaRPr lang="en-US" sz="1600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5</a:t>
            </a:fld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038600" y="58790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0.250 </a:t>
            </a:r>
            <a:r>
              <a:rPr lang="el-GR" dirty="0" smtClean="0"/>
              <a:t>μ</a:t>
            </a:r>
            <a:r>
              <a:rPr lang="en-US" dirty="0" smtClean="0"/>
              <a:t>m when not explicitly mentioned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Tracking System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62401" y="914400"/>
          <a:ext cx="5105399" cy="27432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426508"/>
                <a:gridCol w="1276350"/>
                <a:gridCol w="1126191"/>
                <a:gridCol w="1276350"/>
              </a:tblGrid>
              <a:tr h="3006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Pixels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Drift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Strips</a:t>
                      </a:r>
                      <a:endParaRPr lang="en-US" dirty="0"/>
                    </a:p>
                  </a:txBody>
                  <a:tcPr/>
                </a:tc>
              </a:tr>
              <a:tr h="2555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Readout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Binary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Digitized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Digitized</a:t>
                      </a:r>
                      <a:endParaRPr lang="en-US" sz="1400" dirty="0"/>
                    </a:p>
                  </a:txBody>
                  <a:tcPr/>
                </a:tc>
              </a:tr>
              <a:tr h="2505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channels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9.83·10</a:t>
                      </a:r>
                      <a:r>
                        <a:rPr lang="en-US" sz="1400" baseline="300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133·10</a:t>
                      </a:r>
                      <a:r>
                        <a:rPr lang="en-US" sz="1400" baseline="30000" dirty="0" smtClean="0"/>
                        <a:t>3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2.61·10</a:t>
                      </a:r>
                      <a:r>
                        <a:rPr lang="en-US" sz="1400" baseline="300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</a:tr>
              <a:tr h="39623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modules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 of 120 </a:t>
                      </a:r>
                    </a:p>
                    <a:p>
                      <a:pPr algn="ctr"/>
                      <a:r>
                        <a:rPr lang="en-US" sz="1400" dirty="0" smtClean="0"/>
                        <a:t>(78%)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240 of 260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(92.3%)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1557 of 1698 (91.7 %)</a:t>
                      </a:r>
                      <a:endParaRPr lang="en-US" sz="1400" dirty="0"/>
                    </a:p>
                  </a:txBody>
                  <a:tcPr/>
                </a:tc>
              </a:tr>
              <a:tr h="4259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Active</a:t>
                      </a:r>
                      <a:r>
                        <a:rPr lang="en-US" sz="1400" baseline="0" dirty="0" smtClean="0"/>
                        <a:t> channels in active modules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98.8 %</a:t>
                      </a:r>
                    </a:p>
                    <a:p>
                      <a:pPr algn="ctr"/>
                      <a:r>
                        <a:rPr lang="en-US" sz="1400" dirty="0" smtClean="0"/>
                        <a:t>(1.2% dead,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0.01% noisy)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98.3 %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98.5 %</a:t>
                      </a:r>
                      <a:endParaRPr lang="en-US" sz="1400" dirty="0"/>
                    </a:p>
                  </a:txBody>
                  <a:tcPr/>
                </a:tc>
              </a:tr>
              <a:tr h="425921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Active channels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77 %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91 %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90.3 %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5"/>
          <p:cNvSpPr txBox="1">
            <a:spLocks/>
          </p:cNvSpPr>
          <p:nvPr/>
        </p:nvSpPr>
        <p:spPr>
          <a:xfrm>
            <a:off x="76200" y="1676400"/>
            <a:ext cx="4191000" cy="4343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Pixels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000" dirty="0" smtClean="0"/>
              <a:t>	</a:t>
            </a:r>
            <a:r>
              <a:rPr lang="en-US" sz="1600" dirty="0" smtClean="0"/>
              <a:t>Modules off for high temperature, low cooling flow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1600" dirty="0" smtClean="0"/>
              <a:t>Electrical issues on 1 module on 120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en-US" sz="20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000" dirty="0" smtClean="0"/>
              <a:t>Drift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000" dirty="0" smtClean="0"/>
              <a:t>	</a:t>
            </a:r>
            <a:r>
              <a:rPr lang="en-US" sz="1600" dirty="0" smtClean="0"/>
              <a:t>Bias or FEE issues on 16 modules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1600" dirty="0" smtClean="0"/>
              <a:t>	Broken hybrid connections on 4 modules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en-US" sz="20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000" dirty="0" smtClean="0"/>
              <a:t>Strips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000" dirty="0" smtClean="0"/>
              <a:t>	</a:t>
            </a:r>
            <a:r>
              <a:rPr lang="en-US" dirty="0" smtClean="0"/>
              <a:t>E</a:t>
            </a:r>
            <a:r>
              <a:rPr lang="en-US" sz="1600" dirty="0" smtClean="0"/>
              <a:t>lectrical issues on 6 half ladders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1600" dirty="0" smtClean="0"/>
              <a:t>	Few modules masked for configuration and noise issues</a:t>
            </a:r>
            <a:endParaRPr lang="en-US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000" dirty="0" smtClean="0"/>
              <a:t>	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5115" t="23674" r="7923" b="24289"/>
          <a:stretch>
            <a:fillRect/>
          </a:stretch>
        </p:blipFill>
        <p:spPr bwMode="auto">
          <a:xfrm>
            <a:off x="5855676" y="4175522"/>
            <a:ext cx="2983524" cy="228151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4484076" y="3794522"/>
            <a:ext cx="4114800" cy="3810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65176" indent="-274320">
              <a:buClr>
                <a:schemeClr val="accent1"/>
              </a:buClr>
              <a:buSzPct val="90000"/>
              <a:defRPr/>
            </a:pPr>
            <a:r>
              <a:rPr lang="en-US" dirty="0" smtClean="0"/>
              <a:t>Pixels: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clogging of cooling lines filters</a:t>
            </a:r>
          </a:p>
          <a:p>
            <a:pPr marL="722376" lvl="1" indent="-274320">
              <a:buClr>
                <a:schemeClr val="accent1"/>
              </a:buClr>
              <a:buSzPct val="90000"/>
            </a:pPr>
            <a:endParaRPr lang="en-US" dirty="0"/>
          </a:p>
        </p:txBody>
      </p:sp>
      <p:pic>
        <p:nvPicPr>
          <p:cNvPr id="9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1677" y="4876800"/>
            <a:ext cx="2133600" cy="1676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Central barrel detectors and </a:t>
            </a:r>
            <a:r>
              <a:rPr lang="en-US" sz="3600" dirty="0" err="1" smtClean="0"/>
              <a:t>muon</a:t>
            </a:r>
            <a:r>
              <a:rPr lang="en-US" sz="3600" dirty="0" smtClean="0"/>
              <a:t> tracker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Gianluca Aglieri Rinella, TWEPP 2010, Aachen, September 24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899161"/>
          <a:ext cx="8534398" cy="26212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143000"/>
                <a:gridCol w="1371600"/>
                <a:gridCol w="1371600"/>
                <a:gridCol w="1828800"/>
                <a:gridCol w="1524000"/>
                <a:gridCol w="1295398"/>
              </a:tblGrid>
              <a:tr h="53487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HMPID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Muon</a:t>
                      </a:r>
                      <a:r>
                        <a:rPr lang="en-US" dirty="0" smtClean="0"/>
                        <a:t> tracker</a:t>
                      </a:r>
                      <a:endParaRPr lang="en-US" dirty="0"/>
                    </a:p>
                  </a:txBody>
                  <a:tcPr/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 features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ADC, Digital filtering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on FE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ADC, </a:t>
                      </a:r>
                      <a:r>
                        <a:rPr lang="en-US" sz="1200" dirty="0" err="1" smtClean="0"/>
                        <a:t>Tracklet</a:t>
                      </a:r>
                      <a:r>
                        <a:rPr lang="en-US" sz="1200" baseline="0" dirty="0" smtClean="0"/>
                        <a:t> p</a:t>
                      </a:r>
                      <a:r>
                        <a:rPr lang="en-US" sz="1200" dirty="0" smtClean="0"/>
                        <a:t>rocessing on FE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TOT</a:t>
                      </a:r>
                      <a:r>
                        <a:rPr lang="en-US" sz="1200" baseline="0" dirty="0" smtClean="0"/>
                        <a:t> discrimination, TDC inside the magnet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Track</a:t>
                      </a:r>
                      <a:r>
                        <a:rPr lang="en-US" sz="1200" baseline="0" dirty="0" err="1" smtClean="0"/>
                        <a:t>&amp;Hold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dirty="0" smtClean="0"/>
                        <a:t>Analog filtering</a:t>
                      </a:r>
                      <a:r>
                        <a:rPr lang="en-US" sz="1200" baseline="0" dirty="0" smtClean="0"/>
                        <a:t>, digital processing 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Track</a:t>
                      </a:r>
                      <a:r>
                        <a:rPr lang="en-US" sz="1200" baseline="0" dirty="0" err="1" smtClean="0"/>
                        <a:t>&amp;Hold</a:t>
                      </a:r>
                      <a:endParaRPr lang="en-US" sz="1200" dirty="0"/>
                    </a:p>
                  </a:txBody>
                  <a:tcPr/>
                </a:tc>
              </a:tr>
              <a:tr h="25470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 Modules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4 356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27 552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6 372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3360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17 000</a:t>
                      </a:r>
                      <a:endParaRPr lang="en-US" sz="1400" dirty="0"/>
                    </a:p>
                  </a:txBody>
                  <a:tcPr/>
                </a:tc>
              </a:tr>
              <a:tr h="4329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Readout channels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557 568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4.6·10</a:t>
                      </a:r>
                      <a:r>
                        <a:rPr lang="en-US" sz="1400" baseline="30000" dirty="0" smtClean="0"/>
                        <a:t>5</a:t>
                      </a:r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(1.18 ·10</a:t>
                      </a:r>
                      <a:r>
                        <a:rPr lang="en-US" sz="1400" baseline="30000" dirty="0" smtClean="0"/>
                        <a:t>6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152 928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161 280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1.08 ·10</a:t>
                      </a:r>
                      <a:r>
                        <a:rPr lang="en-US" sz="1400" baseline="30000" dirty="0" smtClean="0"/>
                        <a:t>6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</a:tr>
              <a:tr h="43299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Active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dirty="0" smtClean="0"/>
                        <a:t>fraction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99.7 %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91.6 %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95 %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85 %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96 %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5"/>
          <p:cNvSpPr txBox="1">
            <a:spLocks/>
          </p:cNvSpPr>
          <p:nvPr/>
        </p:nvSpPr>
        <p:spPr>
          <a:xfrm>
            <a:off x="228600" y="3657600"/>
            <a:ext cx="4114800" cy="3048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</a:t>
            </a:r>
          </a:p>
          <a:p>
            <a:pPr marL="877824" lvl="1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en-US" sz="1600" dirty="0" smtClean="0"/>
              <a:t>5 FECs damaged by HV trips, 768 </a:t>
            </a:r>
            <a:r>
              <a:rPr lang="en-US" sz="1600" dirty="0" err="1" smtClean="0"/>
              <a:t>ch</a:t>
            </a:r>
            <a:endParaRPr lang="en-US" sz="1600" dirty="0" smtClean="0"/>
          </a:p>
          <a:p>
            <a:pPr marL="877824" lvl="1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en-US" sz="1600" dirty="0" smtClean="0"/>
              <a:t>ASICs issues: 362 </a:t>
            </a:r>
            <a:r>
              <a:rPr lang="en-US" sz="1600" dirty="0" err="1" smtClean="0"/>
              <a:t>ch</a:t>
            </a:r>
            <a:endParaRPr lang="en-US" sz="1600" dirty="0" smtClean="0"/>
          </a:p>
          <a:p>
            <a:pPr marL="877824" lvl="1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en-US" sz="1600" dirty="0" smtClean="0"/>
              <a:t>Off for noisy location: 576 </a:t>
            </a:r>
            <a:r>
              <a:rPr lang="en-US" sz="1600" dirty="0" err="1" smtClean="0"/>
              <a:t>ch</a:t>
            </a:r>
            <a:endParaRPr lang="en-US" sz="16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en-US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dirty="0" smtClean="0"/>
              <a:t>TRD</a:t>
            </a:r>
          </a:p>
          <a:p>
            <a:pPr marL="877824" lvl="1" indent="-384048">
              <a:buClr>
                <a:schemeClr val="accent1"/>
              </a:buClr>
              <a:buSzPct val="80000"/>
              <a:defRPr/>
            </a:pPr>
            <a:r>
              <a:rPr lang="en-US" sz="1600" dirty="0" smtClean="0"/>
              <a:t>7 of 18 modules installed</a:t>
            </a:r>
          </a:p>
          <a:p>
            <a:pPr marL="877824" lvl="1" indent="-384048"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1600" dirty="0" smtClean="0"/>
              <a:t>6.2 % channels with HV issues</a:t>
            </a:r>
          </a:p>
          <a:p>
            <a:pPr marL="877824" lvl="1" indent="-384048"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1600" dirty="0" smtClean="0"/>
              <a:t>2.2 % with FE issues</a:t>
            </a:r>
            <a:endParaRPr lang="en-US" sz="1400" dirty="0" smtClean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724400" y="3657600"/>
            <a:ext cx="4267200" cy="3200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0624" lvl="0" indent="-384048">
              <a:buClr>
                <a:schemeClr val="accent1"/>
              </a:buClr>
              <a:buSzPct val="80000"/>
              <a:defRPr/>
            </a:pPr>
            <a:r>
              <a:rPr lang="en-US" dirty="0" smtClean="0"/>
              <a:t>TOF</a:t>
            </a:r>
          </a:p>
          <a:p>
            <a:pPr marL="877824" lvl="1" indent="-384048"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1600" dirty="0" smtClean="0"/>
              <a:t>Off channels: TDC boards to replace, crates cooling</a:t>
            </a:r>
          </a:p>
          <a:p>
            <a:pPr marL="877824" lvl="1" indent="-384048"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dirty="0" smtClean="0"/>
              <a:t>HMPID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1600" dirty="0" smtClean="0"/>
              <a:t>	Cherenkov radiators damaged 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1600" dirty="0" smtClean="0"/>
              <a:t>	0.2% channels dead/noisy </a:t>
            </a:r>
          </a:p>
          <a:p>
            <a:pPr marL="420624" lvl="0" indent="-384048">
              <a:buClr>
                <a:schemeClr val="accent1"/>
              </a:buClr>
              <a:buSzPct val="80000"/>
              <a:defRPr/>
            </a:pPr>
            <a:endParaRPr lang="en-US" sz="1600" dirty="0" smtClean="0"/>
          </a:p>
          <a:p>
            <a:pPr marL="420624" lvl="0" indent="-384048">
              <a:buClr>
                <a:schemeClr val="accent1"/>
              </a:buClr>
              <a:buSzPct val="80000"/>
              <a:defRPr/>
            </a:pPr>
            <a:r>
              <a:rPr lang="en-US" sz="1600" dirty="0" smtClean="0"/>
              <a:t>MUON</a:t>
            </a:r>
          </a:p>
          <a:p>
            <a:pPr marL="420624" lvl="0" indent="-384048">
              <a:buClr>
                <a:schemeClr val="accent1"/>
              </a:buClr>
              <a:buSzPct val="80000"/>
              <a:defRPr/>
            </a:pPr>
            <a:r>
              <a:rPr lang="en-US" sz="1600" dirty="0" smtClean="0"/>
              <a:t>	4% channels with LV instabilities, replacement of LV connections</a:t>
            </a:r>
            <a:r>
              <a:rPr lang="en-US" dirty="0" smtClean="0"/>
              <a:t>	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7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Central Systems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3234284"/>
            <a:ext cx="4038600" cy="301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200400" y="1295400"/>
            <a:ext cx="2286000" cy="1066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Central Trigger</a:t>
            </a:r>
          </a:p>
          <a:p>
            <a:pPr algn="ctr"/>
            <a:r>
              <a:rPr lang="en-US" sz="2400" dirty="0" smtClean="0"/>
              <a:t>CTP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239000" y="3581400"/>
            <a:ext cx="1371600" cy="1066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DAQ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7086600" y="1524000"/>
            <a:ext cx="1600200" cy="10668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High Level Trigger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381000" y="3581400"/>
            <a:ext cx="1371600" cy="1066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DCS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780013" y="2667000"/>
            <a:ext cx="782587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TTC</a:t>
            </a:r>
            <a:endParaRPr lang="en-US" sz="2400" dirty="0"/>
          </a:p>
        </p:txBody>
      </p:sp>
      <p:sp>
        <p:nvSpPr>
          <p:cNvPr id="13" name="Down Arrow 12"/>
          <p:cNvSpPr/>
          <p:nvPr/>
        </p:nvSpPr>
        <p:spPr>
          <a:xfrm>
            <a:off x="4551413" y="2438400"/>
            <a:ext cx="152400" cy="91440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3962400" y="2438400"/>
            <a:ext cx="131813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019800" y="3962400"/>
            <a:ext cx="1143000" cy="228600"/>
          </a:xfrm>
          <a:prstGeom prst="rightArrow">
            <a:avLst/>
          </a:prstGeom>
          <a:solidFill>
            <a:srgbClr val="FF33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172200" y="3429000"/>
            <a:ext cx="828215" cy="523220"/>
          </a:xfrm>
          <a:prstGeom prst="rect">
            <a:avLst/>
          </a:prstGeom>
          <a:solidFill>
            <a:srgbClr val="FF33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DDL</a:t>
            </a:r>
            <a:endParaRPr lang="en-US" sz="2800" dirty="0" smtClean="0"/>
          </a:p>
        </p:txBody>
      </p:sp>
      <p:sp>
        <p:nvSpPr>
          <p:cNvPr id="17" name="Up-Down Arrow 16"/>
          <p:cNvSpPr/>
          <p:nvPr/>
        </p:nvSpPr>
        <p:spPr>
          <a:xfrm>
            <a:off x="7772400" y="2667000"/>
            <a:ext cx="304800" cy="838200"/>
          </a:xfrm>
          <a:prstGeom prst="up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/>
          <p:cNvSpPr/>
          <p:nvPr/>
        </p:nvSpPr>
        <p:spPr>
          <a:xfrm>
            <a:off x="1828800" y="4038600"/>
            <a:ext cx="9144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8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838200"/>
          </a:xfrm>
        </p:spPr>
        <p:txBody>
          <a:bodyPr/>
          <a:lstStyle/>
          <a:p>
            <a:r>
              <a:rPr lang="en-US" dirty="0" smtClean="0"/>
              <a:t>Trigger, DAQ, High Level Trigger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828800"/>
            <a:ext cx="6344553" cy="403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1447800" y="5943600"/>
            <a:ext cx="990600" cy="609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DAQ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1447800" y="1295400"/>
            <a:ext cx="1371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Central Trigger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29400" y="1066800"/>
            <a:ext cx="1143000" cy="6858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High Level Trigger</a:t>
            </a:r>
            <a:endParaRPr lang="en-US" sz="16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it-IT" smtClean="0"/>
              <a:t>Gianluca Aglieri Rinella, TWEPP 2010, Aachen, September 24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9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10009</TotalTime>
  <Words>2264</Words>
  <Application>Microsoft Office PowerPoint</Application>
  <PresentationFormat>On-screen Show (4:3)</PresentationFormat>
  <Paragraphs>673</Paragraphs>
  <Slides>31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Technic</vt:lpstr>
      <vt:lpstr>Acrobat Document</vt:lpstr>
      <vt:lpstr>Performance of ALICE detector and electronics  under first beam conditions</vt:lpstr>
      <vt:lpstr>Outline</vt:lpstr>
      <vt:lpstr>Slide 3</vt:lpstr>
      <vt:lpstr>Slide 4</vt:lpstr>
      <vt:lpstr>On detector integrated circuits</vt:lpstr>
      <vt:lpstr>Inner Tracking System</vt:lpstr>
      <vt:lpstr>Central barrel detectors and muon tracker</vt:lpstr>
      <vt:lpstr>ALICE Central Systems</vt:lpstr>
      <vt:lpstr>Trigger, DAQ, High Level Trigger</vt:lpstr>
      <vt:lpstr>DAQ and HLT status</vt:lpstr>
      <vt:lpstr>Slide 11</vt:lpstr>
      <vt:lpstr>Luminosity at LHC IP 2</vt:lpstr>
      <vt:lpstr>Trigger configuration (2010 pp)</vt:lpstr>
      <vt:lpstr>Data taking</vt:lpstr>
      <vt:lpstr>Slide 15</vt:lpstr>
      <vt:lpstr>Fine phase tuning of detectors clock</vt:lpstr>
      <vt:lpstr>Bunch clock drift first seen by TOF</vt:lpstr>
      <vt:lpstr>Beam Pickup BPTX/BPIM</vt:lpstr>
      <vt:lpstr>Luminosity monitoring</vt:lpstr>
      <vt:lpstr>Luminous region </vt:lpstr>
      <vt:lpstr>TPC SEU measurement</vt:lpstr>
      <vt:lpstr>Summary</vt:lpstr>
      <vt:lpstr>Spares</vt:lpstr>
      <vt:lpstr>Detectors configuration 2010</vt:lpstr>
      <vt:lpstr>Central barrel</vt:lpstr>
      <vt:lpstr>Muon Arm and Forward Detectors</vt:lpstr>
      <vt:lpstr>On detector integrated circuits</vt:lpstr>
      <vt:lpstr>Central systems</vt:lpstr>
      <vt:lpstr>Event sizes and readout rates</vt:lpstr>
      <vt:lpstr>Alignment of first level trigger inputs</vt:lpstr>
      <vt:lpstr>Alignment of first level trigger inputs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Cavicchioli</dc:creator>
  <cp:lastModifiedBy>Cavicchioli</cp:lastModifiedBy>
  <cp:revision>1524</cp:revision>
  <dcterms:created xsi:type="dcterms:W3CDTF">2010-09-06T12:51:37Z</dcterms:created>
  <dcterms:modified xsi:type="dcterms:W3CDTF">2010-09-23T14:57:57Z</dcterms:modified>
</cp:coreProperties>
</file>