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690" r:id="rId2"/>
    <p:sldId id="1413" r:id="rId3"/>
    <p:sldId id="682" r:id="rId4"/>
    <p:sldId id="1412" r:id="rId5"/>
    <p:sldId id="1414" r:id="rId6"/>
    <p:sldId id="1415" r:id="rId7"/>
    <p:sldId id="1416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43"/>
  </p:normalViewPr>
  <p:slideViewPr>
    <p:cSldViewPr snapToGrid="0" snapToObjects="1">
      <p:cViewPr>
        <p:scale>
          <a:sx n="120" d="100"/>
          <a:sy n="120" d="100"/>
        </p:scale>
        <p:origin x="25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584FAE-5AFF-3B4E-A3BF-9E51BA6381BA}" type="datetimeFigureOut">
              <a:rPr lang="en-US" smtClean="0"/>
              <a:t>8/25/19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DCEF-490B-884B-B7A3-E879DB5BC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94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A2FFB7-129A-F840-A770-8AD5DFD9AF5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55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5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5563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951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3048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8250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5581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77747" y="1608070"/>
            <a:ext cx="5304652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114800"/>
            <a:ext cx="109728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081705" y="1967226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923263" y="6002874"/>
            <a:ext cx="10244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5A5A5A">
                    <a:lumMod val="75000"/>
                  </a:srgbClr>
                </a:solidFill>
                <a:latin typeface="Arial"/>
              </a:rPr>
              <a:t>The </a:t>
            </a:r>
            <a:r>
              <a:rPr lang="en-US" sz="1200" dirty="0" err="1">
                <a:solidFill>
                  <a:srgbClr val="5A5A5A">
                    <a:lumMod val="75000"/>
                  </a:srgbClr>
                </a:solidFill>
                <a:latin typeface="Arial"/>
              </a:rPr>
              <a:t>HiLumi</a:t>
            </a:r>
            <a:r>
              <a:rPr lang="en-US" sz="1200" dirty="0">
                <a:solidFill>
                  <a:srgbClr val="5A5A5A">
                    <a:lumMod val="75000"/>
                  </a:srgbClr>
                </a:solidFill>
                <a:latin typeface="Arial"/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>
                <a:solidFill>
                  <a:srgbClr val="5A5A5A">
                    <a:lumMod val="75000"/>
                  </a:srgbClr>
                </a:solidFill>
                <a:latin typeface="Arial"/>
              </a:rPr>
              <a:t>Programme</a:t>
            </a:r>
            <a:r>
              <a:rPr lang="en-US" sz="1200" dirty="0">
                <a:solidFill>
                  <a:srgbClr val="5A5A5A">
                    <a:lumMod val="75000"/>
                  </a:srgbClr>
                </a:solidFill>
                <a:latin typeface="Arial"/>
              </a:rPr>
              <a:t> 7 Capacities Specific </a:t>
            </a:r>
            <a:r>
              <a:rPr lang="en-US" sz="1200" dirty="0" err="1">
                <a:solidFill>
                  <a:srgbClr val="5A5A5A">
                    <a:lumMod val="75000"/>
                  </a:srgbClr>
                </a:solidFill>
                <a:latin typeface="Arial"/>
              </a:rPr>
              <a:t>Programme</a:t>
            </a:r>
            <a:r>
              <a:rPr lang="en-US" sz="1200" dirty="0">
                <a:solidFill>
                  <a:srgbClr val="5A5A5A">
                    <a:lumMod val="75000"/>
                  </a:srgbClr>
                </a:solidFill>
                <a:latin typeface="Arial"/>
              </a:rPr>
              <a:t>, Grant Agreement 284404. </a:t>
            </a:r>
            <a:endParaRPr lang="en-GB" sz="1200" dirty="0">
              <a:solidFill>
                <a:srgbClr val="5A5A5A">
                  <a:lumMod val="75000"/>
                </a:srgbClr>
              </a:solidFill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387" y="6168006"/>
            <a:ext cx="556508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63" y="6128871"/>
            <a:ext cx="5888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86" y="1802166"/>
            <a:ext cx="5751244" cy="2079801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82400" y="6537960"/>
            <a:ext cx="609600" cy="320040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3C38BDCF-6631-A640-94E6-D8D0E0CD1EA5}"/>
              </a:ext>
            </a:extLst>
          </p:cNvPr>
          <p:cNvSpPr txBox="1">
            <a:spLocks/>
          </p:cNvSpPr>
          <p:nvPr userDrawn="1"/>
        </p:nvSpPr>
        <p:spPr>
          <a:xfrm>
            <a:off x="1778707" y="6533539"/>
            <a:ext cx="96603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/>
              <a:t>JUAS Seminar on LHC and Future Circular Colliders January 2019             Oliver Brüning, CERN</a:t>
            </a:r>
          </a:p>
        </p:txBody>
      </p:sp>
    </p:spTree>
    <p:extLst>
      <p:ext uri="{BB962C8B-B14F-4D97-AF65-F5344CB8AC3E}">
        <p14:creationId xmlns:p14="http://schemas.microsoft.com/office/powerpoint/2010/main" val="1338943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53605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79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  <a:latin typeface="+mn-lt"/>
                <a:cs typeface="Arial"/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+mn-lt"/>
                <a:cs typeface="Arial"/>
              </a:defRPr>
            </a:lvl1pPr>
            <a:lvl2pPr>
              <a:defRPr sz="2400">
                <a:latin typeface="+mn-lt"/>
                <a:cs typeface="Arial"/>
              </a:defRPr>
            </a:lvl2pPr>
            <a:lvl3pPr>
              <a:defRPr sz="2000">
                <a:latin typeface="+mn-lt"/>
                <a:cs typeface="Arial"/>
              </a:defRPr>
            </a:lvl3pPr>
            <a:lvl4pPr>
              <a:defRPr sz="1800">
                <a:latin typeface="+mn-lt"/>
                <a:cs typeface="Arial"/>
              </a:defRPr>
            </a:lvl4pPr>
            <a:lvl5pPr>
              <a:defRPr sz="1800">
                <a:latin typeface="+mn-lt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8441926-1C1E-E54C-9F76-8B06064897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454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xfrm>
            <a:off x="333376" y="178594"/>
            <a:ext cx="11525251" cy="741676"/>
          </a:xfrm>
          <a:prstGeom prst="rect">
            <a:avLst/>
          </a:prstGeom>
        </p:spPr>
        <p:txBody>
          <a:bodyPr/>
          <a:lstStyle>
            <a:lvl1pPr>
              <a:defRPr cap="none"/>
            </a:lvl1pPr>
          </a:lstStyle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 dirty="0">
                <a:solidFill>
                  <a:srgbClr val="535353"/>
                </a:solidFill>
              </a:rPr>
              <a:t>Title Text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2752EFC-BFD7-244B-9724-1EE791974C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432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18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11285837" cy="5381694"/>
          </a:xfrm>
        </p:spPr>
        <p:txBody>
          <a:bodyPr/>
          <a:lstStyle>
            <a:lvl1pPr>
              <a:defRPr sz="1650" baseline="0">
                <a:solidFill>
                  <a:schemeClr val="tx1"/>
                </a:solidFill>
                <a:latin typeface="Arial" charset="0"/>
              </a:defRPr>
            </a:lvl1pPr>
            <a:lvl2pPr marL="514350" indent="-171450">
              <a:buFont typeface="PingFangSC-Regular" charset="-122"/>
              <a:buChar char="－"/>
              <a:defRPr sz="1500" baseline="0">
                <a:solidFill>
                  <a:schemeClr val="tx1"/>
                </a:solidFill>
                <a:latin typeface="Arial" charset="0"/>
              </a:defRPr>
            </a:lvl2pPr>
            <a:lvl3pPr marL="857250" indent="-171450">
              <a:buFont typeface="Arial" charset="0"/>
              <a:buChar char="•"/>
              <a:defRPr sz="1350" baseline="0">
                <a:solidFill>
                  <a:schemeClr val="tx1"/>
                </a:solidFill>
                <a:latin typeface="Arial" charset="0"/>
              </a:defRPr>
            </a:lvl3pPr>
            <a:lvl4pPr marL="1243013" indent="-214313">
              <a:buFont typeface="PingFangSC-Regular" charset="-122"/>
              <a:buChar char="－"/>
              <a:defRPr sz="1200" baseline="0">
                <a:solidFill>
                  <a:schemeClr val="tx1"/>
                </a:solidFill>
                <a:latin typeface="Arial" charset="0"/>
              </a:defRPr>
            </a:lvl4pPr>
            <a:lvl5pPr marL="1543050" indent="-171450">
              <a:buFont typeface="Arial" charset="0"/>
              <a:buChar char="•"/>
              <a:defRPr sz="105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4" y="6467336"/>
            <a:ext cx="714877" cy="303364"/>
          </a:xfrm>
        </p:spPr>
        <p:txBody>
          <a:bodyPr/>
          <a:lstStyle>
            <a:lvl1pPr algn="ctr">
              <a:defRPr sz="75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4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-16474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25013F34-514D-AC4D-854F-54C9DC352067}"/>
              </a:ext>
            </a:extLst>
          </p:cNvPr>
          <p:cNvSpPr txBox="1">
            <a:spLocks/>
          </p:cNvSpPr>
          <p:nvPr userDrawn="1"/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z="1200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0537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07B7073-D679-8144-ABA1-62E51A90FDC4}"/>
              </a:ext>
            </a:extLst>
          </p:cNvPr>
          <p:cNvSpPr txBox="1">
            <a:spLocks/>
          </p:cNvSpPr>
          <p:nvPr userDrawn="1"/>
        </p:nvSpPr>
        <p:spPr>
          <a:xfrm>
            <a:off x="1778707" y="6544297"/>
            <a:ext cx="96603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/>
              <a:t>International Review of the HL-LHC Alignment and Metrology, 26</a:t>
            </a:r>
            <a:r>
              <a:rPr lang="en-US" sz="1200" baseline="30000" dirty="0"/>
              <a:t>th</a:t>
            </a:r>
            <a:r>
              <a:rPr lang="en-US" sz="1200" dirty="0"/>
              <a:t> to 28</a:t>
            </a:r>
            <a:r>
              <a:rPr lang="en-US" sz="1200" baseline="30000" dirty="0"/>
              <a:t>th</a:t>
            </a:r>
            <a:r>
              <a:rPr lang="en-US" sz="1200" dirty="0"/>
              <a:t>  August 2019             Oliver Brüning, CERN</a:t>
            </a:r>
          </a:p>
        </p:txBody>
      </p:sp>
    </p:spTree>
    <p:extLst>
      <p:ext uri="{BB962C8B-B14F-4D97-AF65-F5344CB8AC3E}">
        <p14:creationId xmlns:p14="http://schemas.microsoft.com/office/powerpoint/2010/main" val="152574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wmf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microsoft.com/office/2007/relationships/hdphoto" Target="../media/hdphoto2.wdp"/><Relationship Id="rId9" Type="http://schemas.openxmlformats.org/officeDocument/2006/relationships/image" Target="../media/image2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408" y="1054224"/>
            <a:ext cx="946978" cy="93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2036" y="0"/>
            <a:ext cx="8229600" cy="914400"/>
          </a:xfrm>
        </p:spPr>
        <p:txBody>
          <a:bodyPr>
            <a:normAutofit/>
          </a:bodyPr>
          <a:lstStyle/>
          <a:p>
            <a:pPr algn="l"/>
            <a:r>
              <a:rPr lang="en-US" b="1" u="sng" dirty="0">
                <a:solidFill>
                  <a:srgbClr val="FF0000"/>
                </a:solidFill>
              </a:rPr>
              <a:t>The critical zones around IP1 and IP5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3015" y="4843357"/>
            <a:ext cx="8344786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Wingdings" charset="0"/>
              <a:buChar char="è"/>
            </a:pPr>
            <a:r>
              <a:rPr lang="en-US" sz="2400" b="1" dirty="0">
                <a:sym typeface="Wingdings"/>
              </a:rPr>
              <a:t>More than </a:t>
            </a:r>
            <a:r>
              <a:rPr lang="en-US" sz="2400" b="1" dirty="0"/>
              <a:t>1.2 km of LHC !!</a:t>
            </a:r>
          </a:p>
          <a:p>
            <a:pPr marL="457200" indent="-457200">
              <a:buFont typeface="Wingdings" charset="0"/>
              <a:buChar char="è"/>
            </a:pPr>
            <a:r>
              <a:rPr lang="en-US" sz="2400" b="1" dirty="0"/>
              <a:t>Plus technical infrastructure (e.g. </a:t>
            </a:r>
            <a:r>
              <a:rPr lang="en-US" sz="2400" b="1" dirty="0" err="1"/>
              <a:t>Cryo</a:t>
            </a:r>
            <a:r>
              <a:rPr lang="en-US" sz="2400" b="1" dirty="0"/>
              <a:t> &amp; Powering)</a:t>
            </a:r>
          </a:p>
          <a:p>
            <a:pPr marL="457200" indent="-457200">
              <a:buFont typeface="Wingdings" charset="0"/>
              <a:buChar char="è"/>
            </a:pPr>
            <a:r>
              <a:rPr lang="en-US" sz="2400" b="1" dirty="0"/>
              <a:t>Alignment and aperture are critical for HL-LHC performance reach!!!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524000" y="1976265"/>
            <a:ext cx="9983788" cy="1108075"/>
            <a:chOff x="0" y="2204864"/>
            <a:chExt cx="9983788" cy="1108075"/>
          </a:xfrm>
        </p:grpSpPr>
        <p:pic>
          <p:nvPicPr>
            <p:cNvPr id="36" name="Picture 4" descr="layout_ir5_herv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204864"/>
              <a:ext cx="9144000" cy="1108075"/>
            </a:xfrm>
            <a:prstGeom prst="rect">
              <a:avLst/>
            </a:prstGeom>
            <a:noFill/>
          </p:spPr>
        </p:pic>
        <p:sp>
          <p:nvSpPr>
            <p:cNvPr id="37" name="Oval 36"/>
            <p:cNvSpPr/>
            <p:nvPr/>
          </p:nvSpPr>
          <p:spPr>
            <a:xfrm>
              <a:off x="8889120" y="2545724"/>
              <a:ext cx="1094668" cy="38672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dirty="0"/>
                <a:t>ATLAS</a:t>
              </a:r>
              <a:endParaRPr lang="en-US" sz="1400" dirty="0"/>
            </a:p>
          </p:txBody>
        </p:sp>
      </p:grpSp>
      <p:sp>
        <p:nvSpPr>
          <p:cNvPr id="38" name="Oval 37"/>
          <p:cNvSpPr/>
          <p:nvPr/>
        </p:nvSpPr>
        <p:spPr>
          <a:xfrm>
            <a:off x="6422234" y="2243088"/>
            <a:ext cx="1668285" cy="105891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9244124" y="3433441"/>
            <a:ext cx="25981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>
                <a:solidFill>
                  <a:srgbClr val="000000"/>
                </a:solidFill>
              </a:rPr>
              <a:t>New triplet </a:t>
            </a:r>
            <a:r>
              <a:rPr lang="en-US" sz="1600" dirty="0">
                <a:solidFill>
                  <a:srgbClr val="008000"/>
                </a:solidFill>
              </a:rPr>
              <a:t>Nb</a:t>
            </a:r>
            <a:r>
              <a:rPr lang="en-US" sz="1600" baseline="-25000" dirty="0">
                <a:solidFill>
                  <a:srgbClr val="008000"/>
                </a:solidFill>
              </a:rPr>
              <a:t>3</a:t>
            </a:r>
            <a:r>
              <a:rPr lang="en-US" sz="1600" dirty="0">
                <a:solidFill>
                  <a:srgbClr val="008000"/>
                </a:solidFill>
              </a:rPr>
              <a:t>Sn</a:t>
            </a:r>
          </a:p>
          <a:p>
            <a:r>
              <a:rPr lang="en-US" sz="1600" dirty="0">
                <a:solidFill>
                  <a:srgbClr val="800000"/>
                </a:solidFill>
              </a:rPr>
              <a:t>       </a:t>
            </a:r>
            <a:r>
              <a:rPr lang="en-US" sz="1600" dirty="0"/>
              <a:t>required due to:</a:t>
            </a:r>
          </a:p>
          <a:p>
            <a:r>
              <a:rPr lang="en-US" sz="1600" dirty="0">
                <a:solidFill>
                  <a:srgbClr val="800000"/>
                </a:solidFill>
              </a:rPr>
              <a:t>-Radiation damage</a:t>
            </a:r>
          </a:p>
          <a:p>
            <a:r>
              <a:rPr lang="en-US" sz="1600" dirty="0">
                <a:solidFill>
                  <a:srgbClr val="800000"/>
                </a:solidFill>
              </a:rPr>
              <a:t>-Need for more aperture</a:t>
            </a:r>
          </a:p>
          <a:p>
            <a:endParaRPr lang="en-US" sz="1600" dirty="0"/>
          </a:p>
          <a:p>
            <a:r>
              <a:rPr lang="en-US" sz="1600" dirty="0">
                <a:solidFill>
                  <a:srgbClr val="FF0000"/>
                </a:solidFill>
              </a:rPr>
              <a:t>Changing the triplet region is not enough for reaching the HL-LHC goal!</a:t>
            </a:r>
          </a:p>
        </p:txBody>
      </p:sp>
      <p:sp>
        <p:nvSpPr>
          <p:cNvPr id="40" name="Oval 39"/>
          <p:cNvSpPr/>
          <p:nvPr/>
        </p:nvSpPr>
        <p:spPr>
          <a:xfrm>
            <a:off x="8768680" y="2344688"/>
            <a:ext cx="1490464" cy="86841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4164581" y="3494060"/>
            <a:ext cx="23042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3. Need also o modify a large part of the  matching section</a:t>
            </a:r>
          </a:p>
          <a:p>
            <a:r>
              <a:rPr lang="en-US" sz="1600" dirty="0">
                <a:solidFill>
                  <a:srgbClr val="008000"/>
                </a:solidFill>
              </a:rPr>
              <a:t>e.g. Crab Cavities &amp; </a:t>
            </a:r>
          </a:p>
          <a:p>
            <a:r>
              <a:rPr lang="en-US" sz="1600" dirty="0">
                <a:solidFill>
                  <a:srgbClr val="008000"/>
                </a:solidFill>
              </a:rPr>
              <a:t>D1, D2 &amp; corrector</a:t>
            </a:r>
          </a:p>
        </p:txBody>
      </p:sp>
      <p:sp>
        <p:nvSpPr>
          <p:cNvPr id="42" name="Oval 41"/>
          <p:cNvSpPr/>
          <p:nvPr/>
        </p:nvSpPr>
        <p:spPr>
          <a:xfrm>
            <a:off x="2927648" y="2336304"/>
            <a:ext cx="2714600" cy="1008112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1587940" y="3484364"/>
            <a:ext cx="2664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4. For collimation we also need to change the DS in the continuous cryostat: </a:t>
            </a:r>
            <a:r>
              <a:rPr lang="en-US" sz="1600" dirty="0">
                <a:solidFill>
                  <a:srgbClr val="008000"/>
                </a:solidFill>
              </a:rPr>
              <a:t>11T Nb</a:t>
            </a:r>
            <a:r>
              <a:rPr lang="en-US" sz="1600" baseline="-25000" dirty="0">
                <a:solidFill>
                  <a:srgbClr val="008000"/>
                </a:solidFill>
              </a:rPr>
              <a:t>3</a:t>
            </a:r>
            <a:r>
              <a:rPr lang="en-US" sz="1600" dirty="0">
                <a:solidFill>
                  <a:srgbClr val="008000"/>
                </a:solidFill>
              </a:rPr>
              <a:t>Sn dipole</a:t>
            </a:r>
          </a:p>
        </p:txBody>
      </p:sp>
      <p:sp>
        <p:nvSpPr>
          <p:cNvPr id="44" name="Oval 43"/>
          <p:cNvSpPr/>
          <p:nvPr/>
        </p:nvSpPr>
        <p:spPr>
          <a:xfrm>
            <a:off x="10393857" y="2945807"/>
            <a:ext cx="936104" cy="36004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CMS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6972668" y="1185686"/>
            <a:ext cx="1059664" cy="849362"/>
            <a:chOff x="5448668" y="1414286"/>
            <a:chExt cx="1059664" cy="849362"/>
          </a:xfrm>
        </p:grpSpPr>
        <p:sp>
          <p:nvSpPr>
            <p:cNvPr id="45" name="Rounded Rectangular Callout 44"/>
            <p:cNvSpPr/>
            <p:nvPr/>
          </p:nvSpPr>
          <p:spPr>
            <a:xfrm>
              <a:off x="5457800" y="1414286"/>
              <a:ext cx="914400" cy="784338"/>
            </a:xfrm>
            <a:prstGeom prst="wedgeRoundRectCallout">
              <a:avLst>
                <a:gd name="adj1" fmla="val -22222"/>
                <a:gd name="adj2" fmla="val 130908"/>
                <a:gd name="adj3" fmla="val 16667"/>
              </a:avLst>
            </a:prstGeom>
            <a:noFill/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7" name="Picture 2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8668" y="1414286"/>
              <a:ext cx="1059664" cy="84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9" name="Picture 29" descr="CryoCollAxon.tif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118150"/>
            <a:ext cx="1754436" cy="1042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Rounded Rectangular Callout 47"/>
          <p:cNvSpPr/>
          <p:nvPr/>
        </p:nvSpPr>
        <p:spPr>
          <a:xfrm>
            <a:off x="1995264" y="1185687"/>
            <a:ext cx="2003872" cy="920757"/>
          </a:xfrm>
          <a:prstGeom prst="wedgeRoundRectCallout">
            <a:avLst>
              <a:gd name="adj1" fmla="val 84401"/>
              <a:gd name="adj2" fmla="val 114436"/>
              <a:gd name="adj3" fmla="val 16667"/>
            </a:avLst>
          </a:prstGeom>
          <a:noFill/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801" y="631939"/>
            <a:ext cx="1514057" cy="1136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ounded Rectangular Callout 25"/>
          <p:cNvSpPr/>
          <p:nvPr/>
        </p:nvSpPr>
        <p:spPr>
          <a:xfrm>
            <a:off x="8966200" y="480952"/>
            <a:ext cx="1701652" cy="1381137"/>
          </a:xfrm>
          <a:prstGeom prst="wedgeRoundRectCallout">
            <a:avLst>
              <a:gd name="adj1" fmla="val -6419"/>
              <a:gd name="adj2" fmla="val 118575"/>
              <a:gd name="adj3" fmla="val 16667"/>
            </a:avLst>
          </a:prstGeom>
          <a:noFill/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028" y="1271530"/>
            <a:ext cx="895431" cy="863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ounded Rectangular Callout 28"/>
          <p:cNvSpPr/>
          <p:nvPr/>
        </p:nvSpPr>
        <p:spPr>
          <a:xfrm flipH="1">
            <a:off x="5591944" y="1114538"/>
            <a:ext cx="1166686" cy="1045986"/>
          </a:xfrm>
          <a:prstGeom prst="wedgeRoundRectCallout">
            <a:avLst>
              <a:gd name="adj1" fmla="val -79915"/>
              <a:gd name="adj2" fmla="val 107839"/>
              <a:gd name="adj3" fmla="val 16667"/>
            </a:avLst>
          </a:prstGeom>
          <a:noFill/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1" y="1061866"/>
            <a:ext cx="1047232" cy="914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Rounded Rectangular Callout 32"/>
          <p:cNvSpPr/>
          <p:nvPr/>
        </p:nvSpPr>
        <p:spPr>
          <a:xfrm flipH="1">
            <a:off x="4156844" y="1000238"/>
            <a:ext cx="1166686" cy="1045986"/>
          </a:xfrm>
          <a:prstGeom prst="wedgeRoundRectCallout">
            <a:avLst>
              <a:gd name="adj1" fmla="val -222515"/>
              <a:gd name="adj2" fmla="val 139407"/>
              <a:gd name="adj3" fmla="val 16667"/>
            </a:avLst>
          </a:prstGeom>
          <a:noFill/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ounded Rectangular Callout 33"/>
          <p:cNvSpPr/>
          <p:nvPr/>
        </p:nvSpPr>
        <p:spPr>
          <a:xfrm flipH="1">
            <a:off x="7917408" y="1101838"/>
            <a:ext cx="1025622" cy="893586"/>
          </a:xfrm>
          <a:prstGeom prst="wedgeRoundRectCallout">
            <a:avLst>
              <a:gd name="adj1" fmla="val -67533"/>
              <a:gd name="adj2" fmla="val 143370"/>
              <a:gd name="adj3" fmla="val 16667"/>
            </a:avLst>
          </a:prstGeom>
          <a:noFill/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811597" y="6540027"/>
            <a:ext cx="355600" cy="3200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8A2D03-466B-4AD7-AC70-B2955EB43184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1DB1734-6A80-304C-AC77-A1043792301E}"/>
              </a:ext>
            </a:extLst>
          </p:cNvPr>
          <p:cNvSpPr/>
          <p:nvPr/>
        </p:nvSpPr>
        <p:spPr>
          <a:xfrm>
            <a:off x="10138116" y="1970024"/>
            <a:ext cx="428284" cy="273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634B33-933D-2F4A-8A2A-74080A0C099D}"/>
              </a:ext>
            </a:extLst>
          </p:cNvPr>
          <p:cNvSpPr/>
          <p:nvPr/>
        </p:nvSpPr>
        <p:spPr>
          <a:xfrm>
            <a:off x="10015869" y="2746340"/>
            <a:ext cx="222009" cy="22491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CBFF2B0-649A-B740-9B5A-A3CD764DF033}"/>
              </a:ext>
            </a:extLst>
          </p:cNvPr>
          <p:cNvSpPr/>
          <p:nvPr/>
        </p:nvSpPr>
        <p:spPr>
          <a:xfrm>
            <a:off x="7620000" y="2648143"/>
            <a:ext cx="106872" cy="38374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C49BE0-BEC4-A445-8A97-B8828E8E0ACE}"/>
              </a:ext>
            </a:extLst>
          </p:cNvPr>
          <p:cNvSpPr txBox="1"/>
          <p:nvPr/>
        </p:nvSpPr>
        <p:spPr>
          <a:xfrm>
            <a:off x="6422234" y="3497600"/>
            <a:ext cx="25207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2. Need also to change TAS and TAN passive absorbers and collimators</a:t>
            </a:r>
          </a:p>
          <a:p>
            <a:r>
              <a:rPr lang="en-US" sz="1600" dirty="0">
                <a:solidFill>
                  <a:srgbClr val="008000"/>
                </a:solidFill>
                <a:sym typeface="Wingdings" pitchFamily="2" charset="2"/>
              </a:rPr>
              <a:t> TAXS and TAXN</a:t>
            </a:r>
            <a:endParaRPr lang="en-US" sz="1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647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8" grpId="0" animBg="1"/>
      <p:bldP spid="40" grpId="0" animBg="1"/>
      <p:bldP spid="41" grpId="0"/>
      <p:bldP spid="42" grpId="0" animBg="1"/>
      <p:bldP spid="43" grpId="0"/>
      <p:bldP spid="48" grpId="0" animBg="1"/>
      <p:bldP spid="26" grpId="0" animBg="1"/>
      <p:bldP spid="29" grpId="0" animBg="1"/>
      <p:bldP spid="33" grpId="0" animBg="1"/>
      <p:bldP spid="34" grpId="0" animBg="1"/>
      <p:bldP spid="4" grpId="0" animBg="1"/>
      <p:bldP spid="30" grpId="0" animBg="1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/>
          <p:cNvGrpSpPr/>
          <p:nvPr/>
        </p:nvGrpSpPr>
        <p:grpSpPr>
          <a:xfrm>
            <a:off x="10616" y="-148162"/>
            <a:ext cx="11754923" cy="6777692"/>
            <a:chOff x="-158223" y="-169861"/>
            <a:chExt cx="8816192" cy="5083269"/>
          </a:xfrm>
        </p:grpSpPr>
        <p:grpSp>
          <p:nvGrpSpPr>
            <p:cNvPr id="51" name="Group 50"/>
            <p:cNvGrpSpPr/>
            <p:nvPr/>
          </p:nvGrpSpPr>
          <p:grpSpPr>
            <a:xfrm>
              <a:off x="-158223" y="-169861"/>
              <a:ext cx="8816192" cy="5083269"/>
              <a:chOff x="-183917" y="-220631"/>
              <a:chExt cx="8816192" cy="5083269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1726" y="280862"/>
                <a:ext cx="8120549" cy="4581776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pic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6252" b="80088" l="3924" r="99835">
                            <a14:foregroundMark x1="6609" y1="67423" x2="97315" y2="30015"/>
                            <a14:foregroundMark x1="9128" y1="39531" x2="91037" y2="25256"/>
                            <a14:foregroundMark x1="3924" y1="80088" x2="57084" y2="62006"/>
                            <a14:foregroundMark x1="52251" y1="67130" x2="99835" y2="4868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409" b="22100"/>
              <a:stretch/>
            </p:blipFill>
            <p:spPr>
              <a:xfrm>
                <a:off x="-183917" y="-220631"/>
                <a:ext cx="4227137" cy="163379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3534564" y="1683891"/>
                <a:ext cx="509303" cy="184666"/>
              </a:xfrm>
              <a:prstGeom prst="rect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/>
                  <a:t>DFHM</a:t>
                </a:r>
                <a:endParaRPr lang="fr-FR" sz="1051" dirty="0"/>
              </a:p>
            </p:txBody>
          </p:sp>
          <p:cxnSp>
            <p:nvCxnSpPr>
              <p:cNvPr id="6" name="Straight Arrow Connector 5"/>
              <p:cNvCxnSpPr>
                <a:cxnSpLocks/>
                <a:stCxn id="5" idx="2"/>
              </p:cNvCxnSpPr>
              <p:nvPr/>
            </p:nvCxnSpPr>
            <p:spPr>
              <a:xfrm>
                <a:off x="3789216" y="1868557"/>
                <a:ext cx="23989" cy="39995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4534818" y="1510767"/>
                <a:ext cx="527408" cy="173124"/>
              </a:xfrm>
              <a:prstGeom prst="rect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algn="ctr">
                  <a:defRPr sz="12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r>
                  <a:rPr lang="en-GB" sz="900" dirty="0"/>
                  <a:t>DFHX_1</a:t>
                </a:r>
                <a:endParaRPr lang="fr-FR" sz="900" dirty="0"/>
              </a:p>
            </p:txBody>
          </p:sp>
          <p:cxnSp>
            <p:nvCxnSpPr>
              <p:cNvPr id="8" name="Straight Arrow Connector 7"/>
              <p:cNvCxnSpPr>
                <a:cxnSpLocks/>
                <a:stCxn id="7" idx="2"/>
              </p:cNvCxnSpPr>
              <p:nvPr/>
            </p:nvCxnSpPr>
            <p:spPr>
              <a:xfrm>
                <a:off x="4798523" y="1683891"/>
                <a:ext cx="11914" cy="320674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5709041" y="3636774"/>
                <a:ext cx="386919" cy="184666"/>
              </a:xfrm>
              <a:prstGeom prst="rect">
                <a:avLst/>
              </a:prstGeom>
              <a:solidFill>
                <a:srgbClr val="FFC000"/>
              </a:soli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/>
                  <a:t>DFX</a:t>
                </a:r>
                <a:endParaRPr lang="fr-FR" sz="1000" dirty="0"/>
              </a:p>
            </p:txBody>
          </p:sp>
          <p:cxnSp>
            <p:nvCxnSpPr>
              <p:cNvPr id="10" name="Straight Arrow Connector 9"/>
              <p:cNvCxnSpPr>
                <a:cxnSpLocks/>
                <a:stCxn id="9" idx="0"/>
              </p:cNvCxnSpPr>
              <p:nvPr/>
            </p:nvCxnSpPr>
            <p:spPr>
              <a:xfrm flipH="1" flipV="1">
                <a:off x="5810727" y="3348407"/>
                <a:ext cx="91774" cy="288368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3683294" y="2631613"/>
                <a:ext cx="635634" cy="27699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dk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900" dirty="0"/>
                  <a:t>VALVES</a:t>
                </a:r>
              </a:p>
              <a:p>
                <a:r>
                  <a:rPr lang="en-GB" sz="900" dirty="0"/>
                  <a:t> BOX</a:t>
                </a:r>
                <a:endParaRPr lang="fr-FR" sz="900" dirty="0"/>
              </a:p>
            </p:txBody>
          </p:sp>
          <p:cxnSp>
            <p:nvCxnSpPr>
              <p:cNvPr id="12" name="Straight Arrow Connector 11"/>
              <p:cNvCxnSpPr>
                <a:cxnSpLocks/>
                <a:stCxn id="11" idx="0"/>
              </p:cNvCxnSpPr>
              <p:nvPr/>
            </p:nvCxnSpPr>
            <p:spPr>
              <a:xfrm flipV="1">
                <a:off x="4001111" y="2350612"/>
                <a:ext cx="328185" cy="281001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5536959" y="2462183"/>
                <a:ext cx="559001" cy="184666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/>
                  <a:t>SCLINK</a:t>
                </a:r>
                <a:endParaRPr lang="fr-FR" sz="1000" dirty="0"/>
              </a:p>
            </p:txBody>
          </p:sp>
          <p:cxnSp>
            <p:nvCxnSpPr>
              <p:cNvPr id="14" name="Straight Arrow Connector 13"/>
              <p:cNvCxnSpPr>
                <a:cxnSpLocks/>
                <a:stCxn id="13" idx="1"/>
              </p:cNvCxnSpPr>
              <p:nvPr/>
            </p:nvCxnSpPr>
            <p:spPr>
              <a:xfrm flipH="1">
                <a:off x="5446376" y="2554516"/>
                <a:ext cx="90583" cy="23336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 rot="20974381">
                <a:off x="2687096" y="3245674"/>
                <a:ext cx="426179" cy="184666"/>
              </a:xfrm>
              <a:prstGeom prst="rect">
                <a:avLst/>
              </a:prstGeom>
              <a:ln w="12700">
                <a:solidFill>
                  <a:schemeClr val="accent1"/>
                </a:solidFill>
              </a:ln>
              <a:effectLst>
                <a:glow rad="101600">
                  <a:srgbClr val="B2C3D7">
                    <a:alpha val="60000"/>
                  </a:srgbClr>
                </a:glo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algn="ctr">
                  <a:defRPr sz="1050"/>
                </a:lvl1pPr>
              </a:lstStyle>
              <a:p>
                <a:r>
                  <a:rPr lang="en-GB" sz="1000" dirty="0"/>
                  <a:t>UA57</a:t>
                </a:r>
                <a:endParaRPr lang="fr-FR" sz="10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799796" y="2083658"/>
                <a:ext cx="477039" cy="184666"/>
              </a:xfrm>
              <a:prstGeom prst="rect">
                <a:avLst/>
              </a:prstGeom>
              <a:ln w="12700">
                <a:solidFill>
                  <a:schemeClr val="accent1"/>
                </a:solidFill>
              </a:ln>
              <a:effectLst>
                <a:glow rad="228600">
                  <a:srgbClr val="B2C3D7">
                    <a:alpha val="60000"/>
                  </a:srgbClr>
                </a:glo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algn="ctr">
                  <a:defRPr sz="1050"/>
                </a:lvl1pPr>
              </a:lstStyle>
              <a:p>
                <a:r>
                  <a:rPr lang="en-GB" sz="1000" dirty="0"/>
                  <a:t>US57</a:t>
                </a:r>
                <a:endParaRPr lang="fr-FR" sz="10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20934991">
                <a:off x="2827130" y="2159863"/>
                <a:ext cx="442454" cy="184666"/>
              </a:xfrm>
              <a:prstGeom prst="rect">
                <a:avLst/>
              </a:prstGeom>
              <a:ln w="12700">
                <a:solidFill>
                  <a:schemeClr val="accent1"/>
                </a:solidFill>
              </a:ln>
              <a:effectLst>
                <a:glow rad="101600">
                  <a:srgbClr val="B2C3D7">
                    <a:alpha val="60000"/>
                  </a:srgbClr>
                </a:glo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algn="ctr">
                  <a:defRPr sz="1050"/>
                </a:lvl1pPr>
              </a:lstStyle>
              <a:p>
                <a:r>
                  <a:rPr lang="en-GB" sz="1000" dirty="0"/>
                  <a:t>UR55</a:t>
                </a:r>
                <a:endParaRPr lang="fr-FR" sz="10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2124292">
                <a:off x="4913899" y="2343416"/>
                <a:ext cx="557332" cy="184666"/>
              </a:xfrm>
              <a:prstGeom prst="rect">
                <a:avLst/>
              </a:prstGeom>
              <a:ln w="12700">
                <a:solidFill>
                  <a:schemeClr val="accent1"/>
                </a:solidFill>
              </a:ln>
              <a:effectLst>
                <a:glow rad="101600">
                  <a:srgbClr val="BFCEDF">
                    <a:alpha val="60000"/>
                  </a:srgbClr>
                </a:glo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algn="ctr">
                  <a:defRPr sz="1050"/>
                </a:lvl1pPr>
              </a:lstStyle>
              <a:p>
                <a:r>
                  <a:rPr lang="en-GB" sz="1000" dirty="0"/>
                  <a:t>UL57</a:t>
                </a:r>
                <a:endParaRPr lang="fr-FR" sz="10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20833461">
                <a:off x="3965230" y="3396377"/>
                <a:ext cx="422921" cy="184666"/>
              </a:xfrm>
              <a:prstGeom prst="rect">
                <a:avLst/>
              </a:prstGeom>
              <a:effectLst>
                <a:glow rad="76200">
                  <a:schemeClr val="bg1">
                    <a:alpha val="41000"/>
                  </a:schemeClr>
                </a:glow>
              </a:effectLst>
            </p:spPr>
            <p:style>
              <a:lnRef idx="0">
                <a:scrgbClr r="0" g="0" b="0"/>
              </a:lnRef>
              <a:fillRef idx="1003">
                <a:schemeClr val="lt1"/>
              </a:fillRef>
              <a:effectRef idx="0">
                <a:scrgbClr r="0" g="0" b="0"/>
              </a:effectRef>
              <a:fontRef idx="major"/>
            </p:style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algn="ctr">
                  <a:defRPr sz="1400">
                    <a:latin typeface="+mj-lt"/>
                    <a:ea typeface="+mj-ea"/>
                    <a:cs typeface="+mj-cs"/>
                  </a:defRPr>
                </a:lvl1pPr>
                <a:lvl2pPr>
                  <a:defRPr>
                    <a:latin typeface="+mj-lt"/>
                    <a:ea typeface="+mj-ea"/>
                    <a:cs typeface="+mj-cs"/>
                  </a:defRPr>
                </a:lvl2pPr>
                <a:lvl3pPr>
                  <a:defRPr>
                    <a:latin typeface="+mj-lt"/>
                    <a:ea typeface="+mj-ea"/>
                    <a:cs typeface="+mj-cs"/>
                  </a:defRPr>
                </a:lvl3pPr>
                <a:lvl4pPr>
                  <a:defRPr>
                    <a:latin typeface="+mj-lt"/>
                    <a:ea typeface="+mj-ea"/>
                    <a:cs typeface="+mj-cs"/>
                  </a:defRPr>
                </a:lvl4pPr>
                <a:lvl5pPr>
                  <a:defRPr>
                    <a:latin typeface="+mj-lt"/>
                    <a:ea typeface="+mj-ea"/>
                    <a:cs typeface="+mj-cs"/>
                  </a:defRPr>
                </a:lvl5pPr>
                <a:lvl6pPr>
                  <a:defRPr>
                    <a:latin typeface="+mj-lt"/>
                    <a:ea typeface="+mj-ea"/>
                    <a:cs typeface="+mj-cs"/>
                  </a:defRPr>
                </a:lvl6pPr>
                <a:lvl7pPr>
                  <a:defRPr>
                    <a:latin typeface="+mj-lt"/>
                    <a:ea typeface="+mj-ea"/>
                    <a:cs typeface="+mj-cs"/>
                  </a:defRPr>
                </a:lvl7pPr>
                <a:lvl8pPr>
                  <a:defRPr>
                    <a:latin typeface="+mj-lt"/>
                    <a:ea typeface="+mj-ea"/>
                    <a:cs typeface="+mj-cs"/>
                  </a:defRPr>
                </a:lvl8pPr>
                <a:lvl9pPr>
                  <a:defRPr>
                    <a:latin typeface="+mj-lt"/>
                    <a:ea typeface="+mj-ea"/>
                    <a:cs typeface="+mj-cs"/>
                  </a:defRPr>
                </a:lvl9pPr>
              </a:lstStyle>
              <a:p>
                <a:r>
                  <a:rPr lang="en-GB" sz="1000" dirty="0"/>
                  <a:t>R571</a:t>
                </a:r>
                <a:endParaRPr lang="fr-FR" sz="10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492308" y="3628820"/>
                <a:ext cx="409234" cy="184666"/>
              </a:xfrm>
              <a:prstGeom prst="rect">
                <a:avLst/>
              </a:prstGeom>
              <a:ln w="12700">
                <a:solidFill>
                  <a:schemeClr val="accent1"/>
                </a:solidFill>
              </a:ln>
              <a:effectLst>
                <a:glow rad="101600">
                  <a:srgbClr val="B2C3D7">
                    <a:alpha val="60000"/>
                  </a:srgbClr>
                </a:glo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algn="ctr">
                  <a:defRPr sz="1050"/>
                </a:lvl1pPr>
              </a:lstStyle>
              <a:p>
                <a:r>
                  <a:rPr lang="en-GB" sz="1000" dirty="0"/>
                  <a:t>UPR</a:t>
                </a:r>
                <a:endParaRPr lang="fr-FR" sz="10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20833461">
                <a:off x="4765530" y="3143039"/>
                <a:ext cx="429926" cy="184666"/>
              </a:xfrm>
              <a:prstGeom prst="rect">
                <a:avLst/>
              </a:prstGeom>
              <a:effectLst>
                <a:glow rad="76200">
                  <a:schemeClr val="bg1">
                    <a:alpha val="41000"/>
                  </a:schemeClr>
                </a:glow>
              </a:effectLst>
            </p:spPr>
            <p:style>
              <a:lnRef idx="0">
                <a:scrgbClr r="0" g="0" b="0"/>
              </a:lnRef>
              <a:fillRef idx="1003">
                <a:schemeClr val="lt1"/>
              </a:fillRef>
              <a:effectRef idx="0">
                <a:scrgbClr r="0" g="0" b="0"/>
              </a:effectRef>
              <a:fontRef idx="major"/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/>
                  <a:t>UJ57</a:t>
                </a:r>
                <a:endParaRPr lang="fr-FR" sz="1000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731387" y="2763367"/>
                <a:ext cx="554040" cy="300083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/>
                  <a:t>COLD BOX</a:t>
                </a:r>
                <a:endParaRPr lang="fr-FR" sz="1000" dirty="0"/>
              </a:p>
            </p:txBody>
          </p:sp>
          <p:cxnSp>
            <p:nvCxnSpPr>
              <p:cNvPr id="25" name="Straight Arrow Connector 24"/>
              <p:cNvCxnSpPr>
                <a:cxnSpLocks/>
                <a:stCxn id="24" idx="1"/>
              </p:cNvCxnSpPr>
              <p:nvPr/>
            </p:nvCxnSpPr>
            <p:spPr>
              <a:xfrm flipH="1" flipV="1">
                <a:off x="2233453" y="2336386"/>
                <a:ext cx="497934" cy="577023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5325584" y="1334423"/>
                <a:ext cx="527408" cy="173124"/>
              </a:xfrm>
              <a:prstGeom prst="rect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algn="ctr">
                  <a:defRPr sz="12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r>
                  <a:rPr lang="en-GB" sz="900" dirty="0"/>
                  <a:t>DFHX_2</a:t>
                </a:r>
                <a:endParaRPr lang="fr-FR" sz="900" dirty="0"/>
              </a:p>
            </p:txBody>
          </p:sp>
          <p:cxnSp>
            <p:nvCxnSpPr>
              <p:cNvPr id="35" name="Straight Arrow Connector 34"/>
              <p:cNvCxnSpPr>
                <a:cxnSpLocks/>
                <a:stCxn id="33" idx="2"/>
              </p:cNvCxnSpPr>
              <p:nvPr/>
            </p:nvCxnSpPr>
            <p:spPr>
              <a:xfrm>
                <a:off x="5589289" y="1507547"/>
                <a:ext cx="23031" cy="36101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 rot="20905595">
                <a:off x="7928140" y="2934351"/>
                <a:ext cx="308487" cy="17312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dk1"/>
                </a:solidFill>
              </a:ln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dirty="0">
                    <a:solidFill>
                      <a:srgbClr val="FF0000"/>
                    </a:solidFill>
                  </a:rPr>
                  <a:t>Q1</a:t>
                </a:r>
                <a:endParaRPr lang="fr-FR" sz="9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 rot="20992354">
                <a:off x="7470630" y="3025503"/>
                <a:ext cx="433269" cy="17312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dk1"/>
                </a:solidFill>
              </a:ln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algn="ctr">
                  <a:defRPr sz="1100">
                    <a:solidFill>
                      <a:srgbClr val="FF0000"/>
                    </a:solidFill>
                  </a:defRPr>
                </a:lvl1pPr>
              </a:lstStyle>
              <a:p>
                <a:r>
                  <a:rPr lang="en-GB" sz="900" dirty="0"/>
                  <a:t>Q2A</a:t>
                </a:r>
                <a:endParaRPr lang="fr-FR" sz="900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 rot="20905595">
                <a:off x="7032408" y="3124170"/>
                <a:ext cx="369008" cy="17312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dk1"/>
                </a:solidFill>
              </a:ln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algn="ctr">
                  <a:defRPr sz="1100">
                    <a:solidFill>
                      <a:srgbClr val="FF0000"/>
                    </a:solidFill>
                  </a:defRPr>
                </a:lvl1pPr>
              </a:lstStyle>
              <a:p>
                <a:r>
                  <a:rPr lang="en-GB" sz="900" dirty="0"/>
                  <a:t>Q2B</a:t>
                </a:r>
                <a:endParaRPr lang="fr-FR" sz="9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 rot="20905595">
                <a:off x="6669114" y="3208056"/>
                <a:ext cx="339373" cy="17312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dk1"/>
                </a:solidFill>
              </a:ln>
              <a:effec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algn="ctr">
                  <a:defRPr sz="1100">
                    <a:solidFill>
                      <a:srgbClr val="FF0000"/>
                    </a:solidFill>
                  </a:defRPr>
                </a:lvl1pPr>
              </a:lstStyle>
              <a:p>
                <a:r>
                  <a:rPr lang="en-GB" sz="900" dirty="0"/>
                  <a:t>Q3</a:t>
                </a:r>
                <a:endParaRPr lang="fr-FR" sz="900" dirty="0"/>
              </a:p>
            </p:txBody>
          </p:sp>
          <p:cxnSp>
            <p:nvCxnSpPr>
              <p:cNvPr id="38" name="Straight Arrow Connector 37"/>
              <p:cNvCxnSpPr/>
              <p:nvPr/>
            </p:nvCxnSpPr>
            <p:spPr>
              <a:xfrm>
                <a:off x="1492309" y="1113409"/>
                <a:ext cx="760538" cy="66897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sys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/>
              <p:cNvSpPr txBox="1"/>
              <p:nvPr/>
            </p:nvSpPr>
            <p:spPr>
              <a:xfrm>
                <a:off x="2407109" y="1051556"/>
                <a:ext cx="439876" cy="28474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1867" b="1" dirty="0"/>
                  <a:t>P5</a:t>
                </a:r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 flipH="1" flipV="1">
                <a:off x="2276836" y="2845627"/>
                <a:ext cx="454551" cy="7932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/>
              <p:cNvSpPr txBox="1"/>
              <p:nvPr/>
            </p:nvSpPr>
            <p:spPr>
              <a:xfrm>
                <a:off x="6327243" y="1113409"/>
                <a:ext cx="527408" cy="192409"/>
              </a:xfrm>
              <a:prstGeom prst="rect">
                <a:avLst/>
              </a:prstGeom>
              <a:solidFill>
                <a:srgbClr val="92D050"/>
              </a:solidFill>
              <a:ln w="127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algn="ctr">
                  <a:defRPr sz="12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r>
                  <a:rPr lang="en-US" sz="1067" dirty="0"/>
                  <a:t>QDS</a:t>
                </a:r>
                <a:endParaRPr lang="fr-FR" sz="1067" dirty="0"/>
              </a:p>
            </p:txBody>
          </p:sp>
          <p:cxnSp>
            <p:nvCxnSpPr>
              <p:cNvPr id="43" name="Straight Arrow Connector 42"/>
              <p:cNvCxnSpPr>
                <a:cxnSpLocks/>
                <a:stCxn id="42" idx="2"/>
              </p:cNvCxnSpPr>
              <p:nvPr/>
            </p:nvCxnSpPr>
            <p:spPr>
              <a:xfrm>
                <a:off x="6590948" y="1305818"/>
                <a:ext cx="70394" cy="224813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4549619" y="1062253"/>
                <a:ext cx="1089026" cy="192409"/>
              </a:xfrm>
              <a:prstGeom prst="rect">
                <a:avLst/>
              </a:prstGeom>
              <a:solidFill>
                <a:srgbClr val="92D050"/>
              </a:solidFill>
              <a:ln w="127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algn="ctr">
                  <a:defRPr sz="1200">
                    <a:solidFill>
                      <a:schemeClr val="dk1"/>
                    </a:solidFill>
                  </a:defRPr>
                </a:lvl1pPr>
                <a:lvl2pPr>
                  <a:defRPr>
                    <a:solidFill>
                      <a:schemeClr val="dk1"/>
                    </a:solidFill>
                  </a:defRPr>
                </a:lvl2pPr>
                <a:lvl3pPr>
                  <a:defRPr>
                    <a:solidFill>
                      <a:schemeClr val="dk1"/>
                    </a:solidFill>
                  </a:defRPr>
                </a:lvl3pPr>
                <a:lvl4pPr>
                  <a:defRPr>
                    <a:solidFill>
                      <a:schemeClr val="dk1"/>
                    </a:solidFill>
                  </a:defRPr>
                </a:lvl4pPr>
                <a:lvl5pPr>
                  <a:defRPr>
                    <a:solidFill>
                      <a:schemeClr val="dk1"/>
                    </a:solidFill>
                  </a:defRPr>
                </a:lvl5pPr>
                <a:lvl6pPr>
                  <a:defRPr>
                    <a:solidFill>
                      <a:schemeClr val="dk1"/>
                    </a:solidFill>
                  </a:defRPr>
                </a:lvl6pPr>
                <a:lvl7pPr>
                  <a:defRPr>
                    <a:solidFill>
                      <a:schemeClr val="dk1"/>
                    </a:solidFill>
                  </a:defRPr>
                </a:lvl7pPr>
                <a:lvl8pPr>
                  <a:defRPr>
                    <a:solidFill>
                      <a:schemeClr val="dk1"/>
                    </a:solidFill>
                  </a:defRPr>
                </a:lvl8pPr>
                <a:lvl9pPr>
                  <a:defRPr>
                    <a:solidFill>
                      <a:schemeClr val="dk1"/>
                    </a:solidFill>
                  </a:defRPr>
                </a:lvl9pPr>
              </a:lstStyle>
              <a:p>
                <a:r>
                  <a:rPr lang="en-US" sz="1067" dirty="0"/>
                  <a:t>Power Converters</a:t>
                </a:r>
                <a:endParaRPr lang="fr-FR" sz="1067" dirty="0"/>
              </a:p>
            </p:txBody>
          </p:sp>
          <p:cxnSp>
            <p:nvCxnSpPr>
              <p:cNvPr id="45" name="Straight Arrow Connector 44"/>
              <p:cNvCxnSpPr/>
              <p:nvPr/>
            </p:nvCxnSpPr>
            <p:spPr>
              <a:xfrm>
                <a:off x="5112778" y="1258461"/>
                <a:ext cx="58544" cy="59362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Elbow Connector 46"/>
              <p:cNvCxnSpPr/>
              <p:nvPr/>
            </p:nvCxnSpPr>
            <p:spPr>
              <a:xfrm>
                <a:off x="5638645" y="1160357"/>
                <a:ext cx="475003" cy="448514"/>
              </a:xfrm>
              <a:prstGeom prst="bentConnector3">
                <a:avLst>
                  <a:gd name="adj1" fmla="val 97753"/>
                </a:avLst>
              </a:prstGeom>
              <a:ln w="9525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TextBox 51"/>
            <p:cNvSpPr txBox="1"/>
            <p:nvPr/>
          </p:nvSpPr>
          <p:spPr>
            <a:xfrm>
              <a:off x="511726" y="3486610"/>
              <a:ext cx="681772" cy="30008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dk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/>
                <a:t>Cooling and Ventilation</a:t>
              </a:r>
              <a:endParaRPr lang="fr-FR" sz="1000" dirty="0"/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flipV="1">
              <a:off x="827584" y="2998027"/>
              <a:ext cx="72008" cy="480705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 rot="20905595">
              <a:off x="6318850" y="3347019"/>
              <a:ext cx="339373" cy="1731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dk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100">
                  <a:solidFill>
                    <a:srgbClr val="FF0000"/>
                  </a:solidFill>
                </a:defRPr>
              </a:lvl1pPr>
            </a:lstStyle>
            <a:p>
              <a:r>
                <a:rPr lang="en-US" sz="900" dirty="0"/>
                <a:t>CP</a:t>
              </a:r>
              <a:endParaRPr lang="fr-FR" sz="900" dirty="0"/>
            </a:p>
          </p:txBody>
        </p:sp>
        <p:sp>
          <p:nvSpPr>
            <p:cNvPr id="58" name="TextBox 57"/>
            <p:cNvSpPr txBox="1"/>
            <p:nvPr/>
          </p:nvSpPr>
          <p:spPr>
            <a:xfrm rot="20905595">
              <a:off x="5971596" y="3444957"/>
              <a:ext cx="339373" cy="1731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dk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100">
                  <a:solidFill>
                    <a:srgbClr val="FF0000"/>
                  </a:solidFill>
                </a:defRPr>
              </a:lvl1pPr>
            </a:lstStyle>
            <a:p>
              <a:r>
                <a:rPr lang="en-US" sz="900" dirty="0"/>
                <a:t>D1</a:t>
              </a:r>
              <a:endParaRPr lang="fr-FR" sz="900" dirty="0"/>
            </a:p>
          </p:txBody>
        </p:sp>
        <p:sp>
          <p:nvSpPr>
            <p:cNvPr id="59" name="TextBox 58"/>
            <p:cNvSpPr txBox="1"/>
            <p:nvPr/>
          </p:nvSpPr>
          <p:spPr>
            <a:xfrm rot="20905595">
              <a:off x="4157464" y="3815013"/>
              <a:ext cx="513981" cy="1731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dk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100">
                  <a:solidFill>
                    <a:srgbClr val="FF0000"/>
                  </a:solidFill>
                </a:defRPr>
              </a:lvl1pPr>
            </a:lstStyle>
            <a:p>
              <a:r>
                <a:rPr lang="en-US" sz="900" dirty="0"/>
                <a:t>TAXN</a:t>
              </a:r>
              <a:endParaRPr lang="fr-FR" sz="900" dirty="0"/>
            </a:p>
          </p:txBody>
        </p:sp>
        <p:sp>
          <p:nvSpPr>
            <p:cNvPr id="60" name="TextBox 59"/>
            <p:cNvSpPr txBox="1"/>
            <p:nvPr/>
          </p:nvSpPr>
          <p:spPr>
            <a:xfrm rot="20905595">
              <a:off x="2928840" y="4082956"/>
              <a:ext cx="614157" cy="2769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dk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100">
                  <a:solidFill>
                    <a:srgbClr val="FF0000"/>
                  </a:solidFill>
                </a:defRPr>
              </a:lvl1pPr>
            </a:lstStyle>
            <a:p>
              <a:r>
                <a:rPr lang="en-US" sz="900" dirty="0"/>
                <a:t>CRAB CAVIITIES</a:t>
              </a:r>
              <a:endParaRPr lang="fr-FR" sz="900" dirty="0"/>
            </a:p>
          </p:txBody>
        </p:sp>
        <p:sp>
          <p:nvSpPr>
            <p:cNvPr id="61" name="TextBox 60"/>
            <p:cNvSpPr txBox="1"/>
            <p:nvPr/>
          </p:nvSpPr>
          <p:spPr>
            <a:xfrm rot="20905595">
              <a:off x="2367595" y="4334487"/>
              <a:ext cx="468952" cy="1731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dk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100">
                  <a:solidFill>
                    <a:srgbClr val="FF0000"/>
                  </a:solidFill>
                </a:defRPr>
              </a:lvl1pPr>
            </a:lstStyle>
            <a:p>
              <a:r>
                <a:rPr lang="en-US" sz="900" dirty="0"/>
                <a:t>Q4</a:t>
              </a:r>
              <a:endParaRPr lang="fr-FR" sz="900" dirty="0"/>
            </a:p>
          </p:txBody>
        </p:sp>
        <p:sp>
          <p:nvSpPr>
            <p:cNvPr id="62" name="TextBox 61"/>
            <p:cNvSpPr txBox="1"/>
            <p:nvPr/>
          </p:nvSpPr>
          <p:spPr>
            <a:xfrm rot="20905595">
              <a:off x="1249407" y="4486887"/>
              <a:ext cx="468952" cy="1731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dk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100">
                  <a:solidFill>
                    <a:srgbClr val="FF0000"/>
                  </a:solidFill>
                </a:defRPr>
              </a:lvl1pPr>
            </a:lstStyle>
            <a:p>
              <a:r>
                <a:rPr lang="en-US" sz="900" dirty="0"/>
                <a:t>Q5</a:t>
              </a:r>
              <a:endParaRPr lang="fr-FR" sz="900" dirty="0"/>
            </a:p>
          </p:txBody>
        </p:sp>
        <p:sp>
          <p:nvSpPr>
            <p:cNvPr id="63" name="TextBox 62"/>
            <p:cNvSpPr txBox="1"/>
            <p:nvPr/>
          </p:nvSpPr>
          <p:spPr>
            <a:xfrm rot="20905595">
              <a:off x="3609706" y="3999678"/>
              <a:ext cx="513981" cy="1731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dk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algn="ctr">
                <a:defRPr sz="1100">
                  <a:solidFill>
                    <a:srgbClr val="FF0000"/>
                  </a:solidFill>
                </a:defRPr>
              </a:lvl1pPr>
            </a:lstStyle>
            <a:p>
              <a:r>
                <a:rPr lang="en-US" sz="900" dirty="0"/>
                <a:t>D2</a:t>
              </a:r>
              <a:endParaRPr lang="fr-FR" sz="9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8692164" y="5560698"/>
            <a:ext cx="1820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/>
              <a:t>HL-LHC WP15 </a:t>
            </a:r>
            <a:endParaRPr lang="en-GB" sz="1600" dirty="0"/>
          </a:p>
        </p:txBody>
      </p:sp>
      <p:sp>
        <p:nvSpPr>
          <p:cNvPr id="54" name="Title 1">
            <a:extLst>
              <a:ext uri="{FF2B5EF4-FFF2-40B4-BE49-F238E27FC236}">
                <a16:creationId xmlns:a16="http://schemas.microsoft.com/office/drawing/2014/main" id="{CB0434CF-6A87-344F-804F-E9C00ABD0205}"/>
              </a:ext>
            </a:extLst>
          </p:cNvPr>
          <p:cNvSpPr txBox="1">
            <a:spLocks/>
          </p:cNvSpPr>
          <p:nvPr/>
        </p:nvSpPr>
        <p:spPr>
          <a:xfrm>
            <a:off x="5809443" y="410751"/>
            <a:ext cx="5979137" cy="54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/>
              <a:t>New underground structures for the HL_LHC!</a:t>
            </a:r>
            <a:endParaRPr lang="en-GB" sz="2000" dirty="0"/>
          </a:p>
        </p:txBody>
      </p:sp>
      <p:sp>
        <p:nvSpPr>
          <p:cNvPr id="55" name="Slide Number Placeholder 2">
            <a:extLst>
              <a:ext uri="{FF2B5EF4-FFF2-40B4-BE49-F238E27FC236}">
                <a16:creationId xmlns:a16="http://schemas.microsoft.com/office/drawing/2014/main" id="{E16EC65A-104A-3244-A56A-D9896DC962A6}"/>
              </a:ext>
            </a:extLst>
          </p:cNvPr>
          <p:cNvSpPr txBox="1">
            <a:spLocks/>
          </p:cNvSpPr>
          <p:nvPr/>
        </p:nvSpPr>
        <p:spPr>
          <a:xfrm>
            <a:off x="11811597" y="6540027"/>
            <a:ext cx="3556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9144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78A2D03-466B-4AD7-AC70-B2955EB4318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125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5457" y="34447"/>
            <a:ext cx="9746585" cy="72072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u="sng" dirty="0">
                <a:solidFill>
                  <a:srgbClr val="FF0000"/>
                </a:solidFill>
                <a:latin typeface="Garamond"/>
                <a:cs typeface="Garamond"/>
              </a:rPr>
              <a:t>HL-LHC Insertion Regions around Experiments</a:t>
            </a:r>
          </a:p>
        </p:txBody>
      </p:sp>
      <p:sp>
        <p:nvSpPr>
          <p:cNvPr id="1196035" name="Rectangle 3"/>
          <p:cNvSpPr>
            <a:spLocks noChangeArrowheads="1"/>
          </p:cNvSpPr>
          <p:nvPr/>
        </p:nvSpPr>
        <p:spPr bwMode="auto">
          <a:xfrm>
            <a:off x="526311" y="3172156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defTabSz="457200">
              <a:defRPr/>
            </a:pPr>
            <a:endParaRPr lang="en-GB">
              <a:solidFill>
                <a:prstClr val="black"/>
              </a:solidFill>
              <a:latin typeface="Arial"/>
            </a:endParaRPr>
          </a:p>
        </p:txBody>
      </p:sp>
      <p:sp>
        <p:nvSpPr>
          <p:cNvPr id="1196038" name="Text Box 6"/>
          <p:cNvSpPr txBox="1">
            <a:spLocks noChangeArrowheads="1"/>
          </p:cNvSpPr>
          <p:nvPr/>
        </p:nvSpPr>
        <p:spPr bwMode="auto">
          <a:xfrm>
            <a:off x="1135911" y="3031017"/>
            <a:ext cx="5197113" cy="492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defTabSz="457200">
              <a:defRPr/>
            </a:pPr>
            <a:r>
              <a:rPr lang="en-US" sz="2600" dirty="0">
                <a:solidFill>
                  <a:srgbClr val="3333CC"/>
                </a:solidFill>
                <a:latin typeface="Arial"/>
              </a:rPr>
              <a:t>Parallel to point focusing of triplet:</a:t>
            </a:r>
          </a:p>
        </p:txBody>
      </p:sp>
      <p:sp>
        <p:nvSpPr>
          <p:cNvPr id="1196046" name="Text Box 14"/>
          <p:cNvSpPr txBox="1">
            <a:spLocks noChangeArrowheads="1"/>
          </p:cNvSpPr>
          <p:nvPr/>
        </p:nvSpPr>
        <p:spPr bwMode="auto">
          <a:xfrm>
            <a:off x="1446030" y="4600166"/>
            <a:ext cx="10356111" cy="1785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369" tIns="45685" rIns="91369" bIns="45685">
            <a:spAutoFit/>
          </a:bodyPr>
          <a:lstStyle/>
          <a:p>
            <a:pPr defTabSz="457200">
              <a:spcAft>
                <a:spcPts val="600"/>
              </a:spcAft>
              <a:defRPr/>
            </a:pPr>
            <a:r>
              <a:rPr lang="en-US" dirty="0">
                <a:solidFill>
                  <a:srgbClr val="008000"/>
                </a:solidFill>
                <a:latin typeface="Arial"/>
                <a:sym typeface="Wingdings" pitchFamily="2" charset="2"/>
              </a:rPr>
              <a:t></a:t>
            </a:r>
            <a:r>
              <a:rPr lang="en-US" dirty="0">
                <a:solidFill>
                  <a:srgbClr val="008000"/>
                </a:solidFill>
                <a:latin typeface="Arial"/>
                <a:sym typeface="Wingdings" charset="0"/>
              </a:rPr>
              <a:t> Operation requires regular orbit correction along the Matching Section</a:t>
            </a:r>
          </a:p>
          <a:p>
            <a:pPr marL="285750" indent="-285750" defTabSz="457200">
              <a:spcAft>
                <a:spcPts val="600"/>
              </a:spcAft>
              <a:buFont typeface="Wingdings" pitchFamily="2" charset="2"/>
              <a:buChar char="è"/>
              <a:defRPr/>
            </a:pPr>
            <a:r>
              <a:rPr lang="en-US" dirty="0">
                <a:solidFill>
                  <a:srgbClr val="008000"/>
                </a:solidFill>
                <a:latin typeface="Arial"/>
                <a:sym typeface="Wingdings" charset="0"/>
              </a:rPr>
              <a:t>Requires sufficient aperture margins in the elements of the Matching Section</a:t>
            </a:r>
          </a:p>
          <a:p>
            <a:pPr defTabSz="457200">
              <a:spcAft>
                <a:spcPts val="600"/>
              </a:spcAft>
              <a:defRPr/>
            </a:pPr>
            <a:r>
              <a:rPr lang="en-US" dirty="0">
                <a:solidFill>
                  <a:srgbClr val="008000"/>
                </a:solidFill>
                <a:latin typeface="Arial"/>
                <a:sym typeface="Wingdings" charset="0"/>
              </a:rPr>
              <a:t>     or regular re-alignment campaigns</a:t>
            </a:r>
          </a:p>
          <a:p>
            <a:pPr marL="285750" indent="-285750" defTabSz="457200">
              <a:spcAft>
                <a:spcPts val="600"/>
              </a:spcAft>
              <a:buFont typeface="Wingdings" pitchFamily="2" charset="2"/>
              <a:buChar char="è"/>
              <a:defRPr/>
            </a:pPr>
            <a:r>
              <a:rPr lang="en-US" dirty="0">
                <a:solidFill>
                  <a:srgbClr val="008000"/>
                </a:solidFill>
                <a:latin typeface="Arial"/>
                <a:sym typeface="Wingdings" charset="0"/>
              </a:rPr>
              <a:t>HL-LHC proposes a fully remote alignment system to cope with the radiation environment </a:t>
            </a:r>
          </a:p>
          <a:p>
            <a:pPr defTabSz="457200">
              <a:spcAft>
                <a:spcPts val="600"/>
              </a:spcAft>
              <a:defRPr/>
            </a:pPr>
            <a:r>
              <a:rPr lang="en-US" dirty="0">
                <a:solidFill>
                  <a:srgbClr val="008000"/>
                </a:solidFill>
                <a:latin typeface="Arial"/>
                <a:sym typeface="Wingdings" charset="0"/>
              </a:rPr>
              <a:t>    and to allow regular alignment campaigns  </a:t>
            </a:r>
            <a:endParaRPr lang="en-US" dirty="0">
              <a:solidFill>
                <a:srgbClr val="008000"/>
              </a:solidFill>
              <a:latin typeface="Arial"/>
            </a:endParaRPr>
          </a:p>
        </p:txBody>
      </p:sp>
      <p:pic>
        <p:nvPicPr>
          <p:cNvPr id="13" name="Picture 13" descr="Screen Shot 2013-07-22 at 4.24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33451"/>
            <a:ext cx="914400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539011" y="91598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defTabSz="457200">
              <a:defRPr/>
            </a:pPr>
            <a:endParaRPr lang="en-GB">
              <a:solidFill>
                <a:prstClr val="black"/>
              </a:solidFill>
              <a:latin typeface="Arial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1148612" y="742950"/>
            <a:ext cx="2654751" cy="492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defTabSz="457200">
              <a:defRPr/>
            </a:pPr>
            <a:r>
              <a:rPr lang="en-US" sz="2600" dirty="0">
                <a:solidFill>
                  <a:srgbClr val="3333CC"/>
                </a:solidFill>
                <a:latin typeface="Arial"/>
              </a:rPr>
              <a:t>Insertion Layout:</a:t>
            </a:r>
          </a:p>
        </p:txBody>
      </p:sp>
      <p:sp>
        <p:nvSpPr>
          <p:cNvPr id="16" name="Right Brace 15"/>
          <p:cNvSpPr/>
          <p:nvPr/>
        </p:nvSpPr>
        <p:spPr bwMode="auto">
          <a:xfrm rot="5400000">
            <a:off x="5844382" y="1593057"/>
            <a:ext cx="574675" cy="2087562"/>
          </a:xfrm>
          <a:prstGeom prst="rightBrace">
            <a:avLst>
              <a:gd name="adj1" fmla="val 8333"/>
              <a:gd name="adj2" fmla="val 49391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defTabSz="457200">
              <a:defRPr/>
            </a:pPr>
            <a:endParaRPr lang="en-US" sz="2000">
              <a:solidFill>
                <a:srgbClr val="27551F"/>
              </a:solidFill>
              <a:latin typeface="Arial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612862" y="950914"/>
            <a:ext cx="13115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457200"/>
            <a:r>
              <a:rPr lang="en-US" dirty="0">
                <a:solidFill>
                  <a:srgbClr val="700A00"/>
                </a:solidFill>
              </a:rPr>
              <a:t>ca.</a:t>
            </a:r>
            <a:r>
              <a:rPr lang="en-US" dirty="0">
                <a:solidFill>
                  <a:srgbClr val="700A00"/>
                </a:solidFill>
                <a:sym typeface="Wingdings"/>
              </a:rPr>
              <a:t> 150m</a:t>
            </a:r>
            <a:endParaRPr lang="en-US" dirty="0">
              <a:solidFill>
                <a:srgbClr val="700A00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167439" y="2606676"/>
            <a:ext cx="1082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457200"/>
            <a:r>
              <a:rPr lang="en-US">
                <a:solidFill>
                  <a:srgbClr val="700A00"/>
                </a:solidFill>
              </a:rPr>
              <a:t>ca.50m</a:t>
            </a:r>
          </a:p>
        </p:txBody>
      </p:sp>
      <p:sp>
        <p:nvSpPr>
          <p:cNvPr id="19" name="Right Brace 18"/>
          <p:cNvSpPr/>
          <p:nvPr/>
        </p:nvSpPr>
        <p:spPr bwMode="auto">
          <a:xfrm rot="16200000">
            <a:off x="5880100" y="-315912"/>
            <a:ext cx="431800" cy="3600450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defTabSz="457200">
              <a:defRPr/>
            </a:pPr>
            <a:endParaRPr lang="en-US" sz="2000">
              <a:solidFill>
                <a:srgbClr val="27551F"/>
              </a:solidFill>
              <a:latin typeface="Arial"/>
            </a:endParaRPr>
          </a:p>
        </p:txBody>
      </p:sp>
      <p:sp>
        <p:nvSpPr>
          <p:cNvPr id="1196039" name="Text Box 7"/>
          <p:cNvSpPr txBox="1">
            <a:spLocks noChangeArrowheads="1"/>
          </p:cNvSpPr>
          <p:nvPr/>
        </p:nvSpPr>
        <p:spPr bwMode="auto">
          <a:xfrm>
            <a:off x="1123210" y="3615069"/>
            <a:ext cx="9764530" cy="9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369" tIns="45685" rIns="91369" bIns="45685">
            <a:spAutoFit/>
          </a:bodyPr>
          <a:lstStyle/>
          <a:p>
            <a:pPr defTabSz="457200">
              <a:defRPr/>
            </a:pPr>
            <a:r>
              <a:rPr lang="en-US" dirty="0">
                <a:solidFill>
                  <a:prstClr val="black"/>
                </a:solidFill>
                <a:latin typeface="Arial"/>
              </a:rPr>
              <a:t>Offset of the triplet magnets generates transverse shift of the bunches at the IP equal to the triplet offset</a:t>
            </a:r>
          </a:p>
          <a:p>
            <a:pPr defTabSz="457200">
              <a:defRPr/>
            </a:pPr>
            <a:r>
              <a:rPr lang="en-US" dirty="0">
                <a:solidFill>
                  <a:prstClr val="black"/>
                </a:solidFill>
                <a:latin typeface="Arial"/>
                <a:sym typeface="Wingdings" pitchFamily="2" charset="2"/>
              </a:rPr>
              <a:t> </a:t>
            </a:r>
            <a:r>
              <a:rPr lang="en-US" sz="2000" dirty="0">
                <a:solidFill>
                  <a:prstClr val="black"/>
                </a:solidFill>
                <a:latin typeface="Symbol" pitchFamily="2" charset="2"/>
                <a:sym typeface="Wingdings" pitchFamily="2" charset="2"/>
              </a:rPr>
              <a:t>s</a:t>
            </a:r>
            <a:r>
              <a:rPr lang="en-US" dirty="0">
                <a:solidFill>
                  <a:prstClr val="black"/>
                </a:solidFill>
                <a:latin typeface="Arial"/>
                <a:sym typeface="Wingdings" pitchFamily="2" charset="2"/>
              </a:rPr>
              <a:t> = 7.5</a:t>
            </a:r>
            <a:r>
              <a:rPr lang="en-US" sz="2000" dirty="0">
                <a:solidFill>
                  <a:prstClr val="black"/>
                </a:solidFill>
                <a:latin typeface="Symbol" pitchFamily="2" charset="2"/>
                <a:sym typeface="Wingdings" pitchFamily="2" charset="2"/>
              </a:rPr>
              <a:t>m</a:t>
            </a:r>
            <a:r>
              <a:rPr lang="en-US" dirty="0">
                <a:solidFill>
                  <a:prstClr val="black"/>
                </a:solidFill>
                <a:latin typeface="Arial"/>
                <a:sym typeface="Wingdings" pitchFamily="2" charset="2"/>
              </a:rPr>
              <a:t>m  4</a:t>
            </a:r>
            <a:r>
              <a:rPr lang="en-US" sz="2000" dirty="0">
                <a:solidFill>
                  <a:prstClr val="black"/>
                </a:solidFill>
                <a:latin typeface="Symbol" pitchFamily="2" charset="2"/>
                <a:sym typeface="Wingdings" pitchFamily="2" charset="2"/>
              </a:rPr>
              <a:t>m</a:t>
            </a:r>
            <a:r>
              <a:rPr lang="en-US" dirty="0">
                <a:solidFill>
                  <a:prstClr val="black"/>
                </a:solidFill>
                <a:sym typeface="Wingdings" pitchFamily="2" charset="2"/>
              </a:rPr>
              <a:t>m triplet alignment  error separates the beams at the IP</a:t>
            </a:r>
            <a:endParaRPr lang="en-US" dirty="0">
              <a:solidFill>
                <a:srgbClr val="008000"/>
              </a:solidFill>
              <a:latin typeface="Arial"/>
            </a:endParaRPr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822226" y="6550660"/>
            <a:ext cx="355600" cy="320040"/>
          </a:xfrm>
          <a:prstGeom prst="rect">
            <a:avLst/>
          </a:prstGeom>
        </p:spPr>
        <p:txBody>
          <a:bodyPr/>
          <a:lstStyle/>
          <a:p>
            <a:pPr defTabSz="457200">
              <a:defRPr/>
            </a:pPr>
            <a:fld id="{C78A2D03-466B-4AD7-AC70-B2955EB43184}" type="slidenum">
              <a:rPr lang="en-US">
                <a:solidFill>
                  <a:prstClr val="black"/>
                </a:solidFill>
                <a:latin typeface="Arial"/>
              </a:rPr>
              <a:pPr defTabSz="457200">
                <a:defRPr/>
              </a:pPr>
              <a:t>3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338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96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96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96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96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6035" grpId="0" animBg="1"/>
      <p:bldP spid="1196038" grpId="0"/>
      <p:bldP spid="1196046" grpId="0"/>
      <p:bldP spid="16" grpId="0" animBg="1"/>
      <p:bldP spid="17" grpId="0"/>
      <p:bldP spid="18" grpId="0"/>
      <p:bldP spid="19" grpId="0" animBg="1"/>
      <p:bldP spid="11960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0485" y="20638"/>
            <a:ext cx="11419366" cy="914400"/>
          </a:xfrm>
        </p:spPr>
        <p:txBody>
          <a:bodyPr/>
          <a:lstStyle/>
          <a:p>
            <a:pPr algn="l"/>
            <a:r>
              <a:rPr lang="en-GB" sz="4000" u="sng" dirty="0">
                <a:solidFill>
                  <a:srgbClr val="FF0000"/>
                </a:solidFill>
                <a:latin typeface="Garamond"/>
                <a:cs typeface="Garamond"/>
              </a:rPr>
              <a:t>Alignment of Active components Inside a Cryostat</a:t>
            </a:r>
          </a:p>
        </p:txBody>
      </p:sp>
      <p:sp>
        <p:nvSpPr>
          <p:cNvPr id="7" name="Rectangle 6"/>
          <p:cNvSpPr/>
          <p:nvPr/>
        </p:nvSpPr>
        <p:spPr>
          <a:xfrm>
            <a:off x="3848085" y="3868081"/>
            <a:ext cx="31906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rgbClr val="00B050"/>
                </a:solidFill>
              </a:rPr>
              <a:t>Requires innovative solutions for high precision Internal Metrology!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55031" y="862162"/>
            <a:ext cx="1725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u="sng" dirty="0"/>
              <a:t>Crab Cavities</a:t>
            </a:r>
          </a:p>
        </p:txBody>
      </p:sp>
      <p:sp>
        <p:nvSpPr>
          <p:cNvPr id="24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854121" y="6561293"/>
            <a:ext cx="355600" cy="3200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8A2D03-466B-4AD7-AC70-B2955EB43184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DA5D6B5-FF12-A646-979D-B0F5D6C207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7000"/>
                    </a14:imgEffect>
                    <a14:imgEffect>
                      <a14:colorTemperature colorTemp="5900"/>
                    </a14:imgEffect>
                    <a14:imgEffect>
                      <a14:brightnessContrast bright="15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6618" b="5218"/>
          <a:stretch/>
        </p:blipFill>
        <p:spPr>
          <a:xfrm>
            <a:off x="339497" y="3531477"/>
            <a:ext cx="3311145" cy="2396757"/>
          </a:xfrm>
          <a:prstGeom prst="rect">
            <a:avLst/>
          </a:prstGeom>
          <a:ln>
            <a:noFill/>
          </a:ln>
          <a:effectLst>
            <a:outerShdw blurRad="292100" dist="139700" dir="2700000" sx="95000" sy="95000" algn="tl" rotWithShape="0">
              <a:srgbClr val="333333">
                <a:alpha val="50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64DB9E7-5FD8-1848-A4AB-F84501B06682}"/>
              </a:ext>
            </a:extLst>
          </p:cNvPr>
          <p:cNvSpPr txBox="1"/>
          <p:nvPr/>
        </p:nvSpPr>
        <p:spPr>
          <a:xfrm>
            <a:off x="6433784" y="862162"/>
            <a:ext cx="3163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u="sng" dirty="0"/>
              <a:t>Superconducting magnets</a:t>
            </a:r>
          </a:p>
        </p:txBody>
      </p:sp>
      <p:pic>
        <p:nvPicPr>
          <p:cNvPr id="13" name="Picture 12" descr="151217_mock-up.jpg">
            <a:extLst>
              <a:ext uri="{FF2B5EF4-FFF2-40B4-BE49-F238E27FC236}">
                <a16:creationId xmlns:a16="http://schemas.microsoft.com/office/drawing/2014/main" id="{BFECB0BE-9F2C-614B-9B8F-46F8AD44D57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8104" y="1418794"/>
            <a:ext cx="2239943" cy="22399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2C69F2C-0B07-C141-AC22-4384E9F4715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9756" y="1354880"/>
            <a:ext cx="2349028" cy="2319676"/>
          </a:xfrm>
          <a:prstGeom prst="ellipse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7EB3234-BE4D-E646-8273-4F7AAEC0D21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9069"/>
            <a:ext cx="2863075" cy="191070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4103084-3C89-E745-86C3-94F9D15AC25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723"/>
          <a:stretch/>
        </p:blipFill>
        <p:spPr>
          <a:xfrm>
            <a:off x="2929787" y="1434128"/>
            <a:ext cx="3608889" cy="181231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BD5C4D7-3F4C-1E48-8584-72A30CC905B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589" y="3767164"/>
            <a:ext cx="3738389" cy="280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34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145FC-98AE-114C-8745-5299CB830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791" y="180000"/>
            <a:ext cx="11559881" cy="720000"/>
          </a:xfrm>
        </p:spPr>
        <p:txBody>
          <a:bodyPr/>
          <a:lstStyle/>
          <a:p>
            <a:r>
              <a:rPr lang="en-US" sz="3600" u="sng" dirty="0">
                <a:solidFill>
                  <a:srgbClr val="FF0000"/>
                </a:solidFill>
                <a:latin typeface="Garamond" panose="02020404030301010803" pitchFamily="18" charset="0"/>
              </a:rPr>
              <a:t>Review of the HL-LHC Alignment and internal Metrology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D58203-E1F5-E548-9A3E-47E4058B62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5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98C2DA-04BD-C84F-BE44-47401B2D1A11}"/>
              </a:ext>
            </a:extLst>
          </p:cNvPr>
          <p:cNvSpPr txBox="1"/>
          <p:nvPr/>
        </p:nvSpPr>
        <p:spPr>
          <a:xfrm>
            <a:off x="310125" y="1158948"/>
            <a:ext cx="10760190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/>
              <a:t>Mandate of the review: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The main objective is to review the alignment solutions foreseen for HL-LHC, with a focus on the </a:t>
            </a:r>
          </a:p>
          <a:p>
            <a:pPr>
              <a:spcAft>
                <a:spcPts val="600"/>
              </a:spcAft>
            </a:pPr>
            <a:r>
              <a:rPr lang="en-US" dirty="0"/>
              <a:t>internal metrology, the monitoring of inner triplet cold masses and crab cavities inside their cryostat and </a:t>
            </a:r>
          </a:p>
          <a:p>
            <a:pPr>
              <a:spcAft>
                <a:spcPts val="600"/>
              </a:spcAft>
            </a:pPr>
            <a:r>
              <a:rPr lang="en-US" dirty="0"/>
              <a:t>full remote alignment systems.</a:t>
            </a:r>
          </a:p>
          <a:p>
            <a:endParaRPr lang="en-US" b="1" dirty="0"/>
          </a:p>
          <a:p>
            <a:pPr>
              <a:spcAft>
                <a:spcPts val="600"/>
              </a:spcAft>
            </a:pPr>
            <a:r>
              <a:rPr lang="en-US" b="1" dirty="0"/>
              <a:t>Scope of the review:</a:t>
            </a:r>
            <a:endParaRPr lang="en-US" dirty="0"/>
          </a:p>
          <a:p>
            <a:pPr>
              <a:spcAft>
                <a:spcPts val="600"/>
              </a:spcAft>
            </a:pPr>
            <a:r>
              <a:rPr lang="en-US" dirty="0"/>
              <a:t>The scope of this review is:</a:t>
            </a:r>
          </a:p>
          <a:p>
            <a:pPr>
              <a:spcAft>
                <a:spcPts val="600"/>
              </a:spcAft>
            </a:pPr>
            <a:r>
              <a:rPr lang="en-US" dirty="0"/>
              <a:t>To examine the soundness of the proposed solutions individually and as a global system; </a:t>
            </a:r>
          </a:p>
          <a:p>
            <a:pPr>
              <a:spcAft>
                <a:spcPts val="600"/>
              </a:spcAft>
            </a:pPr>
            <a:r>
              <a:rPr lang="en-US" dirty="0"/>
              <a:t>To verify that all requirements from equipment owners and machine operation are duly covered;</a:t>
            </a:r>
          </a:p>
          <a:p>
            <a:pPr>
              <a:spcAft>
                <a:spcPts val="600"/>
              </a:spcAft>
            </a:pPr>
            <a:r>
              <a:rPr lang="en-US" dirty="0"/>
              <a:t>To check that the interfaces between WP15.4 and the other WPs are clear;</a:t>
            </a:r>
          </a:p>
          <a:p>
            <a:pPr>
              <a:spcAft>
                <a:spcPts val="600"/>
              </a:spcAft>
            </a:pPr>
            <a:r>
              <a:rPr lang="en-US" dirty="0"/>
              <a:t>To check the readiness of the solutions proposed and evaluate the associated risk if any;</a:t>
            </a:r>
          </a:p>
          <a:p>
            <a:pPr>
              <a:spcAft>
                <a:spcPts val="600"/>
              </a:spcAft>
            </a:pPr>
            <a:r>
              <a:rPr lang="en-US" dirty="0"/>
              <a:t>To evaluate the related test plan, acceptance criteria and the overall schedule;</a:t>
            </a:r>
          </a:p>
          <a:p>
            <a:pPr>
              <a:spcAft>
                <a:spcPts val="600"/>
              </a:spcAft>
            </a:pPr>
            <a:r>
              <a:rPr lang="en-US" dirty="0"/>
              <a:t>To examine the procurement strategy, identifying possible risks;</a:t>
            </a:r>
          </a:p>
          <a:p>
            <a:pPr>
              <a:spcAft>
                <a:spcPts val="600"/>
              </a:spcAft>
            </a:pPr>
            <a:r>
              <a:rPr lang="en-US" dirty="0"/>
              <a:t>To put in evidence possible integration issues and safety aspects.</a:t>
            </a:r>
          </a:p>
        </p:txBody>
      </p:sp>
    </p:spTree>
    <p:extLst>
      <p:ext uri="{BB962C8B-B14F-4D97-AF65-F5344CB8AC3E}">
        <p14:creationId xmlns:p14="http://schemas.microsoft.com/office/powerpoint/2010/main" val="3929518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145FC-98AE-114C-8745-5299CB830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791" y="180000"/>
            <a:ext cx="11559881" cy="720000"/>
          </a:xfrm>
        </p:spPr>
        <p:txBody>
          <a:bodyPr/>
          <a:lstStyle/>
          <a:p>
            <a:r>
              <a:rPr lang="en-US" sz="3600" u="sng" dirty="0">
                <a:solidFill>
                  <a:srgbClr val="FF0000"/>
                </a:solidFill>
                <a:latin typeface="Garamond" panose="02020404030301010803" pitchFamily="18" charset="0"/>
              </a:rPr>
              <a:t>Review of the HL-LHC Alignment and internal Metrology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D58203-E1F5-E548-9A3E-47E4058B62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6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98C2DA-04BD-C84F-BE44-47401B2D1A11}"/>
              </a:ext>
            </a:extLst>
          </p:cNvPr>
          <p:cNvSpPr txBox="1"/>
          <p:nvPr/>
        </p:nvSpPr>
        <p:spPr>
          <a:xfrm>
            <a:off x="310125" y="1158948"/>
            <a:ext cx="9204764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/>
              <a:t>Review Panel members: 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Georg </a:t>
            </a:r>
            <a:r>
              <a:rPr lang="en-US" sz="2400" dirty="0" err="1"/>
              <a:t>Gassner</a:t>
            </a:r>
            <a:r>
              <a:rPr lang="en-US" sz="2400" dirty="0"/>
              <a:t> (SLAC, Chairman), 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Johannes </a:t>
            </a:r>
            <a:r>
              <a:rPr lang="en-US" sz="2400" dirty="0" err="1"/>
              <a:t>Prenting</a:t>
            </a:r>
            <a:r>
              <a:rPr lang="en-US" sz="2400" dirty="0"/>
              <a:t> (DESY), 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Jean-Philippe Tock (CERN) and </a:t>
            </a:r>
          </a:p>
          <a:p>
            <a:pPr>
              <a:spcAft>
                <a:spcPts val="600"/>
              </a:spcAft>
            </a:pPr>
            <a:r>
              <a:rPr lang="en-US" sz="2400" dirty="0" err="1"/>
              <a:t>Jörg</a:t>
            </a:r>
            <a:r>
              <a:rPr lang="en-US" sz="2400" dirty="0"/>
              <a:t> </a:t>
            </a:r>
            <a:r>
              <a:rPr lang="en-US" sz="2400" dirty="0" err="1"/>
              <a:t>Wenninger</a:t>
            </a:r>
            <a:r>
              <a:rPr lang="en-US" sz="2400" dirty="0"/>
              <a:t> (CERN)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Horst Friedsam (FNAL) via </a:t>
            </a:r>
            <a:r>
              <a:rPr lang="en-US" sz="2400"/>
              <a:t>remote connection.</a:t>
            </a:r>
            <a:endParaRPr lang="en-US" sz="2400" dirty="0"/>
          </a:p>
          <a:p>
            <a:endParaRPr lang="en-US" sz="2400" b="1" dirty="0"/>
          </a:p>
          <a:p>
            <a:r>
              <a:rPr lang="en-US" sz="2400" b="1" dirty="0"/>
              <a:t>Secretarial support</a:t>
            </a:r>
            <a:r>
              <a:rPr lang="en-US" sz="2400" dirty="0"/>
              <a:t>: Elodie </a:t>
            </a:r>
            <a:r>
              <a:rPr lang="en-US" sz="2400" dirty="0" err="1"/>
              <a:t>Kurzen</a:t>
            </a:r>
            <a:r>
              <a:rPr lang="en-US" sz="2400" dirty="0"/>
              <a:t> </a:t>
            </a:r>
          </a:p>
          <a:p>
            <a:endParaRPr lang="en-US" sz="2400" b="1" dirty="0"/>
          </a:p>
          <a:p>
            <a:r>
              <a:rPr lang="en-US" sz="2400" b="1" dirty="0"/>
              <a:t>Scientific secretary</a:t>
            </a:r>
            <a:r>
              <a:rPr lang="en-US" sz="2400" dirty="0"/>
              <a:t>: Mark Jones </a:t>
            </a:r>
          </a:p>
          <a:p>
            <a:endParaRPr lang="en-US" sz="2400" dirty="0"/>
          </a:p>
          <a:p>
            <a:r>
              <a:rPr lang="en-US" sz="2400" b="1" dirty="0"/>
              <a:t>Review link persons</a:t>
            </a:r>
            <a:r>
              <a:rPr lang="en-US" sz="2400" dirty="0"/>
              <a:t>: Hélène </a:t>
            </a:r>
            <a:r>
              <a:rPr lang="en-US" sz="2400" dirty="0" err="1"/>
              <a:t>Mainaud</a:t>
            </a:r>
            <a:r>
              <a:rPr lang="en-US" sz="2400" dirty="0"/>
              <a:t> Durand and Paolo </a:t>
            </a:r>
            <a:r>
              <a:rPr lang="en-US" sz="2400" dirty="0" err="1"/>
              <a:t>Fessia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88156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E5722-CC4E-744C-9BFC-F18D1C9D4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0D7F6B-3D79-7A44-805D-05502893D3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7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3303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1040755"/>
          </a:xfrm>
        </p:spPr>
        <p:txBody>
          <a:bodyPr/>
          <a:lstStyle/>
          <a:p>
            <a:r>
              <a:rPr lang="fr-CH" sz="2667" dirty="0"/>
              <a:t>TAXNB – absorber of </a:t>
            </a:r>
            <a:r>
              <a:rPr lang="fr-CH" sz="2667" dirty="0" err="1"/>
              <a:t>neutrals</a:t>
            </a:r>
            <a:r>
              <a:rPr lang="fr-CH" sz="2667" dirty="0"/>
              <a:t> - </a:t>
            </a:r>
            <a:r>
              <a:rPr lang="fr-CH" sz="2667" dirty="0" err="1"/>
              <a:t>necessary</a:t>
            </a:r>
            <a:r>
              <a:rPr lang="fr-CH" sz="2667" dirty="0"/>
              <a:t> for the </a:t>
            </a:r>
            <a:r>
              <a:rPr lang="fr-CH" sz="2667" dirty="0" err="1"/>
              <a:t>LHCb</a:t>
            </a:r>
            <a:r>
              <a:rPr lang="fr-CH" sz="2667" dirty="0"/>
              <a:t> upgrade</a:t>
            </a:r>
            <a:br>
              <a:rPr lang="fr-CH" sz="2667" dirty="0"/>
            </a:br>
            <a:r>
              <a:rPr lang="fr-CH" sz="2667" dirty="0"/>
              <a:t>First </a:t>
            </a:r>
            <a:r>
              <a:rPr lang="fr-CH" sz="2667" dirty="0" err="1"/>
              <a:t>harware</a:t>
            </a:r>
            <a:r>
              <a:rPr lang="fr-CH" sz="2667" dirty="0"/>
              <a:t> for HiLumi (installation Sept’19)</a:t>
            </a:r>
            <a:endParaRPr lang="en-GB" sz="2667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/>
              <a:t>Lucio Rossi - for Freddy - June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07" y="1210016"/>
            <a:ext cx="6300192" cy="47251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125" y="1214866"/>
            <a:ext cx="4341876" cy="32564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58000" y="4791294"/>
            <a:ext cx="4624400" cy="107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133" dirty="0"/>
              <a:t>The new </a:t>
            </a:r>
            <a:r>
              <a:rPr lang="fr-CH" sz="2133" dirty="0" err="1"/>
              <a:t>precise</a:t>
            </a:r>
            <a:r>
              <a:rPr lang="fr-CH" sz="2133" dirty="0"/>
              <a:t> alignement tables for TANB.</a:t>
            </a:r>
          </a:p>
          <a:p>
            <a:r>
              <a:rPr lang="fr-CH" sz="2133" dirty="0"/>
              <a:t>The 2 TANB </a:t>
            </a:r>
            <a:r>
              <a:rPr lang="fr-CH" sz="2133" dirty="0" err="1"/>
              <a:t>ready</a:t>
            </a:r>
            <a:r>
              <a:rPr lang="fr-CH" sz="2133" dirty="0"/>
              <a:t> for installation </a:t>
            </a:r>
            <a:endParaRPr lang="en-GB" sz="2133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0800523" y="4471272"/>
            <a:ext cx="0" cy="3885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4775448" y="4610486"/>
            <a:ext cx="2282273" cy="10682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17438" y="5904856"/>
            <a:ext cx="5016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/>
              <a:t>HiLumi WP8 – </a:t>
            </a:r>
            <a:r>
              <a:rPr lang="fr-CH" sz="1600" dirty="0" err="1"/>
              <a:t>Collider-Experiment</a:t>
            </a:r>
            <a:r>
              <a:rPr lang="fr-CH" sz="1600" dirty="0"/>
              <a:t> interface (EN-EA)</a:t>
            </a:r>
            <a:endParaRPr lang="en-GB" sz="1600" dirty="0"/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9A8ED71D-8258-CF4B-BD17-2B2B1BD7A786}"/>
              </a:ext>
            </a:extLst>
          </p:cNvPr>
          <p:cNvSpPr txBox="1">
            <a:spLocks/>
          </p:cNvSpPr>
          <p:nvPr/>
        </p:nvSpPr>
        <p:spPr>
          <a:xfrm>
            <a:off x="11811597" y="6540027"/>
            <a:ext cx="3556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9144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78A2D03-466B-4AD7-AC70-B2955EB4318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2318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</TotalTime>
  <Words>444</Words>
  <Application>Microsoft Macintosh PowerPoint</Application>
  <PresentationFormat>Widescreen</PresentationFormat>
  <Paragraphs>110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ＭＳ Ｐゴシック</vt:lpstr>
      <vt:lpstr>PingFangSC-Regular</vt:lpstr>
      <vt:lpstr>Arial</vt:lpstr>
      <vt:lpstr>Calibri</vt:lpstr>
      <vt:lpstr>Garamond</vt:lpstr>
      <vt:lpstr>Symbol</vt:lpstr>
      <vt:lpstr>Times New Roman</vt:lpstr>
      <vt:lpstr>Wingdings</vt:lpstr>
      <vt:lpstr>Thème Office</vt:lpstr>
      <vt:lpstr>The critical zones around IP1 and IP5</vt:lpstr>
      <vt:lpstr>PowerPoint Presentation</vt:lpstr>
      <vt:lpstr>HL-LHC Insertion Regions around Experiments</vt:lpstr>
      <vt:lpstr>Alignment of Active components Inside a Cryostat</vt:lpstr>
      <vt:lpstr>Review of the HL-LHC Alignment and internal Metrology</vt:lpstr>
      <vt:lpstr>Review of the HL-LHC Alignment and internal Metrology</vt:lpstr>
      <vt:lpstr>PowerPoint Presentation</vt:lpstr>
      <vt:lpstr>TAXNB – absorber of neutrals - necessary for the LHCb upgrade First harware for HiLumi (installation Sept’19)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Challenges: Crossing Angle I</dc:title>
  <dc:creator>Oliver Brüning</dc:creator>
  <cp:lastModifiedBy>Oliver Brüning</cp:lastModifiedBy>
  <cp:revision>10</cp:revision>
  <dcterms:created xsi:type="dcterms:W3CDTF">2019-08-25T17:38:49Z</dcterms:created>
  <dcterms:modified xsi:type="dcterms:W3CDTF">2019-08-26T06:11:58Z</dcterms:modified>
</cp:coreProperties>
</file>