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7"/>
  </p:notesMasterIdLst>
  <p:handoutMasterIdLst>
    <p:handoutMasterId r:id="rId38"/>
  </p:handoutMasterIdLst>
  <p:sldIdLst>
    <p:sldId id="263" r:id="rId5"/>
    <p:sldId id="262" r:id="rId6"/>
    <p:sldId id="293" r:id="rId7"/>
    <p:sldId id="292" r:id="rId8"/>
    <p:sldId id="299" r:id="rId9"/>
    <p:sldId id="290" r:id="rId10"/>
    <p:sldId id="267" r:id="rId11"/>
    <p:sldId id="268" r:id="rId12"/>
    <p:sldId id="273" r:id="rId13"/>
    <p:sldId id="272" r:id="rId14"/>
    <p:sldId id="274" r:id="rId15"/>
    <p:sldId id="294" r:id="rId16"/>
    <p:sldId id="295" r:id="rId17"/>
    <p:sldId id="296" r:id="rId18"/>
    <p:sldId id="276" r:id="rId19"/>
    <p:sldId id="277" r:id="rId20"/>
    <p:sldId id="302" r:id="rId21"/>
    <p:sldId id="278" r:id="rId22"/>
    <p:sldId id="303" r:id="rId23"/>
    <p:sldId id="305" r:id="rId24"/>
    <p:sldId id="304" r:id="rId25"/>
    <p:sldId id="297" r:id="rId26"/>
    <p:sldId id="280" r:id="rId27"/>
    <p:sldId id="279" r:id="rId28"/>
    <p:sldId id="298" r:id="rId29"/>
    <p:sldId id="301" r:id="rId30"/>
    <p:sldId id="300" r:id="rId31"/>
    <p:sldId id="282" r:id="rId32"/>
    <p:sldId id="283" r:id="rId33"/>
    <p:sldId id="284" r:id="rId34"/>
    <p:sldId id="285" r:id="rId35"/>
    <p:sldId id="266" r:id="rId36"/>
  </p:sldIdLst>
  <p:sldSz cx="9144000" cy="5143500" type="screen16x9"/>
  <p:notesSz cx="9799638" cy="143557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p:scale>
          <a:sx n="140" d="100"/>
          <a:sy n="140" d="100"/>
        </p:scale>
        <p:origin x="774" y="52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46510" cy="717788"/>
          </a:xfrm>
          <a:prstGeom prst="rect">
            <a:avLst/>
          </a:prstGeom>
        </p:spPr>
        <p:txBody>
          <a:bodyPr vert="horz" lIns="133091" tIns="66545" rIns="133091" bIns="66545" rtlCol="0"/>
          <a:lstStyle>
            <a:lvl1pPr algn="l">
              <a:defRPr sz="1700"/>
            </a:lvl1pPr>
          </a:lstStyle>
          <a:p>
            <a:endParaRPr lang="fr-FR"/>
          </a:p>
        </p:txBody>
      </p:sp>
      <p:sp>
        <p:nvSpPr>
          <p:cNvPr id="3" name="Espace réservé de la date 2"/>
          <p:cNvSpPr>
            <a:spLocks noGrp="1"/>
          </p:cNvSpPr>
          <p:nvPr>
            <p:ph type="dt" sz="quarter" idx="1"/>
          </p:nvPr>
        </p:nvSpPr>
        <p:spPr>
          <a:xfrm>
            <a:off x="5550861" y="0"/>
            <a:ext cx="4246510" cy="717788"/>
          </a:xfrm>
          <a:prstGeom prst="rect">
            <a:avLst/>
          </a:prstGeom>
        </p:spPr>
        <p:txBody>
          <a:bodyPr vert="horz" lIns="133091" tIns="66545" rIns="133091" bIns="66545" rtlCol="0"/>
          <a:lstStyle>
            <a:lvl1pPr algn="r">
              <a:defRPr sz="1700"/>
            </a:lvl1pPr>
          </a:lstStyle>
          <a:p>
            <a:fld id="{B3F5CDDF-3246-6843-A314-FDDEB3F3DF8E}" type="datetimeFigureOut">
              <a:rPr lang="fr-FR" smtClean="0"/>
              <a:pPr/>
              <a:t>26/08/2019</a:t>
            </a:fld>
            <a:endParaRPr lang="fr-FR"/>
          </a:p>
        </p:txBody>
      </p:sp>
      <p:sp>
        <p:nvSpPr>
          <p:cNvPr id="4" name="Espace réservé du pied de page 3"/>
          <p:cNvSpPr>
            <a:spLocks noGrp="1"/>
          </p:cNvSpPr>
          <p:nvPr>
            <p:ph type="ftr" sz="quarter" idx="2"/>
          </p:nvPr>
        </p:nvSpPr>
        <p:spPr>
          <a:xfrm>
            <a:off x="0" y="13635483"/>
            <a:ext cx="4246510" cy="717788"/>
          </a:xfrm>
          <a:prstGeom prst="rect">
            <a:avLst/>
          </a:prstGeom>
        </p:spPr>
        <p:txBody>
          <a:bodyPr vert="horz" lIns="133091" tIns="66545" rIns="133091" bIns="66545" rtlCol="0" anchor="b"/>
          <a:lstStyle>
            <a:lvl1pPr algn="l">
              <a:defRPr sz="1700"/>
            </a:lvl1pPr>
          </a:lstStyle>
          <a:p>
            <a:endParaRPr lang="fr-FR"/>
          </a:p>
        </p:txBody>
      </p:sp>
      <p:sp>
        <p:nvSpPr>
          <p:cNvPr id="5" name="Espace réservé du numéro de diapositive 4"/>
          <p:cNvSpPr>
            <a:spLocks noGrp="1"/>
          </p:cNvSpPr>
          <p:nvPr>
            <p:ph type="sldNum" sz="quarter" idx="3"/>
          </p:nvPr>
        </p:nvSpPr>
        <p:spPr>
          <a:xfrm>
            <a:off x="5550861" y="13635483"/>
            <a:ext cx="4246510" cy="717788"/>
          </a:xfrm>
          <a:prstGeom prst="rect">
            <a:avLst/>
          </a:prstGeom>
        </p:spPr>
        <p:txBody>
          <a:bodyPr vert="horz" lIns="133091" tIns="66545" rIns="133091" bIns="66545" rtlCol="0" anchor="b"/>
          <a:lstStyle>
            <a:lvl1pPr algn="r">
              <a:defRPr sz="17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46510" cy="717788"/>
          </a:xfrm>
          <a:prstGeom prst="rect">
            <a:avLst/>
          </a:prstGeom>
        </p:spPr>
        <p:txBody>
          <a:bodyPr vert="horz" lIns="133091" tIns="66545" rIns="133091" bIns="66545" rtlCol="0"/>
          <a:lstStyle>
            <a:lvl1pPr algn="l">
              <a:defRPr sz="1700"/>
            </a:lvl1pPr>
          </a:lstStyle>
          <a:p>
            <a:endParaRPr lang="fr-FR"/>
          </a:p>
        </p:txBody>
      </p:sp>
      <p:sp>
        <p:nvSpPr>
          <p:cNvPr id="3" name="Espace réservé de la date 2"/>
          <p:cNvSpPr>
            <a:spLocks noGrp="1"/>
          </p:cNvSpPr>
          <p:nvPr>
            <p:ph type="dt" idx="1"/>
          </p:nvPr>
        </p:nvSpPr>
        <p:spPr>
          <a:xfrm>
            <a:off x="5550861" y="0"/>
            <a:ext cx="4246510" cy="717788"/>
          </a:xfrm>
          <a:prstGeom prst="rect">
            <a:avLst/>
          </a:prstGeom>
        </p:spPr>
        <p:txBody>
          <a:bodyPr vert="horz" lIns="133091" tIns="66545" rIns="133091" bIns="66545" rtlCol="0"/>
          <a:lstStyle>
            <a:lvl1pPr algn="r">
              <a:defRPr sz="1700"/>
            </a:lvl1pPr>
          </a:lstStyle>
          <a:p>
            <a:fld id="{781D8F6D-3354-BF4D-834B-467E3215D30A}" type="datetimeFigureOut">
              <a:rPr lang="fr-FR" smtClean="0"/>
              <a:pPr/>
              <a:t>26/08/2019</a:t>
            </a:fld>
            <a:endParaRPr lang="fr-FR"/>
          </a:p>
        </p:txBody>
      </p:sp>
      <p:sp>
        <p:nvSpPr>
          <p:cNvPr id="4" name="Espace réservé de l'image des diapositives 3"/>
          <p:cNvSpPr>
            <a:spLocks noGrp="1" noRot="1" noChangeAspect="1"/>
          </p:cNvSpPr>
          <p:nvPr>
            <p:ph type="sldImg" idx="2"/>
          </p:nvPr>
        </p:nvSpPr>
        <p:spPr>
          <a:xfrm>
            <a:off x="112713" y="1076325"/>
            <a:ext cx="9574212" cy="5384800"/>
          </a:xfrm>
          <a:prstGeom prst="rect">
            <a:avLst/>
          </a:prstGeom>
          <a:noFill/>
          <a:ln w="12700">
            <a:solidFill>
              <a:prstClr val="black"/>
            </a:solidFill>
          </a:ln>
        </p:spPr>
        <p:txBody>
          <a:bodyPr vert="horz" lIns="133091" tIns="66545" rIns="133091" bIns="66545" rtlCol="0" anchor="ctr"/>
          <a:lstStyle/>
          <a:p>
            <a:endParaRPr lang="fr-FR"/>
          </a:p>
        </p:txBody>
      </p:sp>
      <p:sp>
        <p:nvSpPr>
          <p:cNvPr id="5" name="Espace réservé des commentaires 4"/>
          <p:cNvSpPr>
            <a:spLocks noGrp="1"/>
          </p:cNvSpPr>
          <p:nvPr>
            <p:ph type="body" sz="quarter" idx="3"/>
          </p:nvPr>
        </p:nvSpPr>
        <p:spPr>
          <a:xfrm>
            <a:off x="979964" y="6818988"/>
            <a:ext cx="7839710" cy="6460093"/>
          </a:xfrm>
          <a:prstGeom prst="rect">
            <a:avLst/>
          </a:prstGeom>
        </p:spPr>
        <p:txBody>
          <a:bodyPr vert="horz" lIns="133091" tIns="66545" rIns="133091" bIns="66545"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13635483"/>
            <a:ext cx="4246510" cy="717788"/>
          </a:xfrm>
          <a:prstGeom prst="rect">
            <a:avLst/>
          </a:prstGeom>
        </p:spPr>
        <p:txBody>
          <a:bodyPr vert="horz" lIns="133091" tIns="66545" rIns="133091" bIns="66545" rtlCol="0" anchor="b"/>
          <a:lstStyle>
            <a:lvl1pPr algn="l">
              <a:defRPr sz="1700"/>
            </a:lvl1pPr>
          </a:lstStyle>
          <a:p>
            <a:endParaRPr lang="fr-FR"/>
          </a:p>
        </p:txBody>
      </p:sp>
      <p:sp>
        <p:nvSpPr>
          <p:cNvPr id="7" name="Espace réservé du numéro de diapositive 6"/>
          <p:cNvSpPr>
            <a:spLocks noGrp="1"/>
          </p:cNvSpPr>
          <p:nvPr>
            <p:ph type="sldNum" sz="quarter" idx="5"/>
          </p:nvPr>
        </p:nvSpPr>
        <p:spPr>
          <a:xfrm>
            <a:off x="5550861" y="13635483"/>
            <a:ext cx="4246510" cy="717788"/>
          </a:xfrm>
          <a:prstGeom prst="rect">
            <a:avLst/>
          </a:prstGeom>
        </p:spPr>
        <p:txBody>
          <a:bodyPr vert="horz" lIns="133091" tIns="66545" rIns="133091" bIns="66545" rtlCol="0" anchor="b"/>
          <a:lstStyle>
            <a:lvl1pPr algn="r">
              <a:defRPr sz="17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Hélène Mainaud Durand, 26/08/2019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Hélène Mainaud Durand, 26/08/2019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Hélène Mainaud Durand, 26/08/2019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Hélène Mainaud Durand, 26/08/2019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emf"/><Relationship Id="rId7" Type="http://schemas.openxmlformats.org/officeDocument/2006/relationships/image" Target="../media/image42.emf"/><Relationship Id="rId2" Type="http://schemas.openxmlformats.org/officeDocument/2006/relationships/image" Target="../media/image37.emf"/><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s>
</file>

<file path=ppt/slides/_rels/slide2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emf"/></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Overview of WP15.4 inside the HL-LHC project</a:t>
            </a:r>
            <a:endParaRPr lang="en-GB" dirty="0"/>
          </a:p>
        </p:txBody>
      </p:sp>
      <p:sp>
        <p:nvSpPr>
          <p:cNvPr id="19" name="Sous-titre 18"/>
          <p:cNvSpPr>
            <a:spLocks noGrp="1"/>
          </p:cNvSpPr>
          <p:nvPr>
            <p:ph type="subTitle" idx="1"/>
          </p:nvPr>
        </p:nvSpPr>
        <p:spPr/>
        <p:txBody>
          <a:bodyPr/>
          <a:lstStyle/>
          <a:p>
            <a:r>
              <a:rPr lang="en-GB" dirty="0" smtClean="0"/>
              <a:t>H. Mainaud Durand</a:t>
            </a:r>
            <a:endParaRPr lang="en-GB" dirty="0"/>
          </a:p>
        </p:txBody>
      </p:sp>
      <p:sp>
        <p:nvSpPr>
          <p:cNvPr id="20" name="Espace réservé du texte 19"/>
          <p:cNvSpPr>
            <a:spLocks noGrp="1"/>
          </p:cNvSpPr>
          <p:nvPr>
            <p:ph type="body" sz="quarter" idx="14"/>
          </p:nvPr>
        </p:nvSpPr>
        <p:spPr/>
        <p:txBody>
          <a:bodyPr/>
          <a:lstStyle/>
          <a:p>
            <a:r>
              <a:rPr lang="en-GB" b="0" i="0" dirty="0" smtClean="0">
                <a:solidFill>
                  <a:schemeClr val="bg2"/>
                </a:solidFill>
              </a:rPr>
              <a:t>Review of HL-LHC alignment and Internal Metrology (WP15.4)</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Introduction to WP15.4</a:t>
            </a:r>
            <a:endParaRPr lang="en-GB"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pic>
        <p:nvPicPr>
          <p:cNvPr id="2" name="Picture 1"/>
          <p:cNvPicPr>
            <a:picLocks noChangeAspect="1"/>
          </p:cNvPicPr>
          <p:nvPr/>
        </p:nvPicPr>
        <p:blipFill>
          <a:blip r:embed="rId3"/>
          <a:stretch>
            <a:fillRect/>
          </a:stretch>
        </p:blipFill>
        <p:spPr>
          <a:xfrm>
            <a:off x="251520" y="1419622"/>
            <a:ext cx="8658397" cy="2874389"/>
          </a:xfrm>
          <a:prstGeom prst="rect">
            <a:avLst/>
          </a:prstGeom>
        </p:spPr>
      </p:pic>
    </p:spTree>
    <p:extLst>
      <p:ext uri="{BB962C8B-B14F-4D97-AF65-F5344CB8AC3E}">
        <p14:creationId xmlns:p14="http://schemas.microsoft.com/office/powerpoint/2010/main" val="3052219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23"/>
          <p:cNvSpPr>
            <a:spLocks noChangeArrowheads="1"/>
          </p:cNvSpPr>
          <p:nvPr/>
        </p:nvSpPr>
        <p:spPr bwMode="auto">
          <a:xfrm>
            <a:off x="13094" y="842464"/>
            <a:ext cx="2705100" cy="1204913"/>
          </a:xfrm>
          <a:prstGeom prst="rect">
            <a:avLst/>
          </a:prstGeom>
          <a:solidFill>
            <a:schemeClr val="bg1"/>
          </a:solid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8" name="Titre 7"/>
          <p:cNvSpPr>
            <a:spLocks noGrp="1"/>
          </p:cNvSpPr>
          <p:nvPr>
            <p:ph type="title"/>
          </p:nvPr>
        </p:nvSpPr>
        <p:spPr/>
        <p:txBody>
          <a:bodyPr/>
          <a:lstStyle/>
          <a:p>
            <a:r>
              <a:rPr lang="en-GB" dirty="0" smtClean="0"/>
              <a:t>What was achieved in the LHC</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sp>
        <p:nvSpPr>
          <p:cNvPr id="10" name="Text Box 2"/>
          <p:cNvSpPr txBox="1">
            <a:spLocks noChangeArrowheads="1"/>
          </p:cNvSpPr>
          <p:nvPr/>
        </p:nvSpPr>
        <p:spPr bwMode="auto">
          <a:xfrm>
            <a:off x="105868" y="1590494"/>
            <a:ext cx="2519551" cy="338554"/>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600" dirty="0">
                <a:solidFill>
                  <a:schemeClr val="accent5"/>
                </a:solidFill>
              </a:rPr>
              <a:t>Within</a:t>
            </a:r>
            <a:r>
              <a:rPr lang="en-US" sz="1400" dirty="0" smtClean="0">
                <a:solidFill>
                  <a:schemeClr val="bg1"/>
                </a:solidFill>
                <a:latin typeface="+mj-lt"/>
              </a:rPr>
              <a:t> </a:t>
            </a:r>
            <a:r>
              <a:rPr lang="en-US" sz="1600" dirty="0">
                <a:solidFill>
                  <a:schemeClr val="accent5"/>
                </a:solidFill>
              </a:rPr>
              <a:t>+/- 0.1 mm ? (1</a:t>
            </a:r>
            <a:r>
              <a:rPr lang="el-GR" sz="1600" dirty="0">
                <a:solidFill>
                  <a:schemeClr val="accent5"/>
                </a:solidFill>
              </a:rPr>
              <a:t>σ</a:t>
            </a:r>
            <a:r>
              <a:rPr lang="en-US" sz="1600" dirty="0">
                <a:solidFill>
                  <a:schemeClr val="accent5"/>
                </a:solidFill>
              </a:rPr>
              <a:t>)</a:t>
            </a:r>
          </a:p>
        </p:txBody>
      </p:sp>
      <p:sp>
        <p:nvSpPr>
          <p:cNvPr id="11" name="Text Box 11"/>
          <p:cNvSpPr txBox="1">
            <a:spLocks noChangeArrowheads="1"/>
          </p:cNvSpPr>
          <p:nvPr/>
        </p:nvSpPr>
        <p:spPr bwMode="auto">
          <a:xfrm>
            <a:off x="2685391" y="883388"/>
            <a:ext cx="3073005" cy="707886"/>
          </a:xfrm>
          <a:prstGeom prst="rect">
            <a:avLst/>
          </a:prstGeom>
          <a:noFill/>
          <a:ln w="9525">
            <a:noFill/>
            <a:miter lim="800000"/>
            <a:headEnd/>
            <a:tailEnd/>
          </a:ln>
        </p:spPr>
        <p:txBody>
          <a:bodyPr wrap="square">
            <a:spAutoFit/>
          </a:bodyPr>
          <a:lstStyle/>
          <a:p>
            <a:pPr algn="ctr">
              <a:spcBef>
                <a:spcPct val="50000"/>
              </a:spcBef>
            </a:pPr>
            <a:r>
              <a:rPr lang="en-US" sz="1600" dirty="0">
                <a:solidFill>
                  <a:schemeClr val="accent5"/>
                </a:solidFill>
              </a:rPr>
              <a:t>Initial </a:t>
            </a:r>
            <a:r>
              <a:rPr lang="en-US" sz="1600" dirty="0" smtClean="0">
                <a:solidFill>
                  <a:schemeClr val="accent5"/>
                </a:solidFill>
              </a:rPr>
              <a:t>alignment</a:t>
            </a:r>
            <a:endParaRPr lang="en-US" sz="1600" dirty="0">
              <a:solidFill>
                <a:schemeClr val="accent5"/>
              </a:solidFill>
            </a:endParaRPr>
          </a:p>
          <a:p>
            <a:pPr algn="ctr">
              <a:spcBef>
                <a:spcPct val="50000"/>
              </a:spcBef>
            </a:pPr>
            <a:r>
              <a:rPr lang="en-US" sz="1600" dirty="0">
                <a:solidFill>
                  <a:schemeClr val="accent5"/>
                </a:solidFill>
              </a:rPr>
              <a:t>Smoothing</a:t>
            </a:r>
          </a:p>
        </p:txBody>
      </p:sp>
      <p:sp>
        <p:nvSpPr>
          <p:cNvPr id="12" name="Text Box 10"/>
          <p:cNvSpPr txBox="1">
            <a:spLocks noChangeArrowheads="1"/>
          </p:cNvSpPr>
          <p:nvPr/>
        </p:nvSpPr>
        <p:spPr bwMode="auto">
          <a:xfrm>
            <a:off x="524870" y="1007311"/>
            <a:ext cx="1888524" cy="338554"/>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600" dirty="0">
                <a:solidFill>
                  <a:schemeClr val="accent5"/>
                </a:solidFill>
              </a:rPr>
              <a:t>Fiducialisation</a:t>
            </a:r>
          </a:p>
        </p:txBody>
      </p:sp>
      <p:sp>
        <p:nvSpPr>
          <p:cNvPr id="14" name="Text Box 2"/>
          <p:cNvSpPr txBox="1">
            <a:spLocks noChangeArrowheads="1"/>
          </p:cNvSpPr>
          <p:nvPr/>
        </p:nvSpPr>
        <p:spPr bwMode="auto">
          <a:xfrm>
            <a:off x="2959519" y="1581657"/>
            <a:ext cx="2526881" cy="338554"/>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fr-CH" sz="1600" dirty="0">
                <a:solidFill>
                  <a:schemeClr val="accent5"/>
                </a:solidFill>
              </a:rPr>
              <a:t>Within +/- 0.1 mm (1</a:t>
            </a:r>
            <a:r>
              <a:rPr lang="el-GR" sz="1600" dirty="0">
                <a:solidFill>
                  <a:schemeClr val="accent5"/>
                </a:solidFill>
              </a:rPr>
              <a:t>σ</a:t>
            </a:r>
            <a:r>
              <a:rPr lang="fr-CH" sz="1600" dirty="0">
                <a:solidFill>
                  <a:schemeClr val="accent5"/>
                </a:solidFill>
              </a:rPr>
              <a:t>)</a:t>
            </a:r>
            <a:endParaRPr lang="en-US" sz="1600" dirty="0">
              <a:solidFill>
                <a:schemeClr val="accent5"/>
              </a:solidFill>
            </a:endParaRPr>
          </a:p>
        </p:txBody>
      </p:sp>
      <p:sp>
        <p:nvSpPr>
          <p:cNvPr id="15" name="Rectangle 23"/>
          <p:cNvSpPr>
            <a:spLocks noChangeArrowheads="1"/>
          </p:cNvSpPr>
          <p:nvPr/>
        </p:nvSpPr>
        <p:spPr bwMode="auto">
          <a:xfrm>
            <a:off x="2859633" y="847866"/>
            <a:ext cx="2705100" cy="1204913"/>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16" name="Text Box 11"/>
          <p:cNvSpPr txBox="1">
            <a:spLocks noChangeArrowheads="1"/>
          </p:cNvSpPr>
          <p:nvPr/>
        </p:nvSpPr>
        <p:spPr bwMode="auto">
          <a:xfrm>
            <a:off x="6338171" y="720643"/>
            <a:ext cx="2734067" cy="954107"/>
          </a:xfrm>
          <a:prstGeom prst="rect">
            <a:avLst/>
          </a:prstGeom>
          <a:noFill/>
          <a:ln w="9525">
            <a:noFill/>
            <a:miter lim="800000"/>
            <a:headEnd/>
            <a:tailEnd/>
          </a:ln>
        </p:spPr>
        <p:txBody>
          <a:bodyPr wrap="square">
            <a:spAutoFit/>
          </a:bodyPr>
          <a:lstStyle/>
          <a:p>
            <a:pPr algn="ctr">
              <a:spcBef>
                <a:spcPct val="50000"/>
              </a:spcBef>
            </a:pPr>
            <a:r>
              <a:rPr lang="en-US" sz="1600" dirty="0">
                <a:solidFill>
                  <a:schemeClr val="accent5"/>
                </a:solidFill>
              </a:rPr>
              <a:t>Monitoring of the relative position</a:t>
            </a:r>
          </a:p>
          <a:p>
            <a:pPr algn="ctr">
              <a:spcBef>
                <a:spcPct val="50000"/>
              </a:spcBef>
            </a:pPr>
            <a:r>
              <a:rPr lang="en-US" sz="1600" dirty="0">
                <a:solidFill>
                  <a:schemeClr val="accent5"/>
                </a:solidFill>
              </a:rPr>
              <a:t>Re-adjustment if needed</a:t>
            </a:r>
          </a:p>
        </p:txBody>
      </p:sp>
      <p:sp>
        <p:nvSpPr>
          <p:cNvPr id="17" name="Text Box 2"/>
          <p:cNvSpPr txBox="1">
            <a:spLocks noChangeArrowheads="1"/>
          </p:cNvSpPr>
          <p:nvPr/>
        </p:nvSpPr>
        <p:spPr bwMode="auto">
          <a:xfrm>
            <a:off x="6680991" y="1687427"/>
            <a:ext cx="2087563" cy="338554"/>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600" dirty="0">
                <a:solidFill>
                  <a:schemeClr val="accent5"/>
                </a:solidFill>
              </a:rPr>
              <a:t>Within a few µm</a:t>
            </a:r>
          </a:p>
        </p:txBody>
      </p:sp>
      <p:sp>
        <p:nvSpPr>
          <p:cNvPr id="18" name="Rectangle 23"/>
          <p:cNvSpPr>
            <a:spLocks noChangeArrowheads="1"/>
          </p:cNvSpPr>
          <p:nvPr/>
        </p:nvSpPr>
        <p:spPr bwMode="auto">
          <a:xfrm>
            <a:off x="6400799" y="674985"/>
            <a:ext cx="2647949" cy="1860203"/>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19" name="Text Box 4"/>
          <p:cNvSpPr txBox="1">
            <a:spLocks noChangeArrowheads="1"/>
          </p:cNvSpPr>
          <p:nvPr/>
        </p:nvSpPr>
        <p:spPr bwMode="auto">
          <a:xfrm>
            <a:off x="301024" y="2848958"/>
            <a:ext cx="8230976" cy="2385268"/>
          </a:xfrm>
          <a:prstGeom prst="rect">
            <a:avLst/>
          </a:prstGeom>
          <a:noFill/>
          <a:ln w="9525" algn="ctr">
            <a:noFill/>
            <a:miter lim="800000"/>
            <a:headEnd/>
            <a:tailEnd/>
          </a:ln>
        </p:spPr>
        <p:txBody>
          <a:bodyPr wrap="square">
            <a:spAutoFit/>
          </a:bodyPr>
          <a:lstStyle/>
          <a:p>
            <a:pPr>
              <a:spcBef>
                <a:spcPct val="50000"/>
              </a:spcBef>
              <a:defRPr/>
            </a:pPr>
            <a:r>
              <a:rPr lang="en-US" sz="1600" dirty="0">
                <a:solidFill>
                  <a:schemeClr val="accent5"/>
                </a:solidFill>
                <a:sym typeface="Wingdings" pitchFamily="2" charset="2"/>
              </a:rPr>
              <a:t>Determination of the magnetic axis / geometric axis with respect to external fiducials</a:t>
            </a:r>
          </a:p>
          <a:p>
            <a:pPr marL="457200" algn="just">
              <a:spcBef>
                <a:spcPct val="50000"/>
              </a:spcBef>
            </a:pPr>
            <a:r>
              <a:rPr lang="en-US" sz="1600" i="1" dirty="0">
                <a:solidFill>
                  <a:schemeClr val="accent5"/>
                </a:solidFill>
                <a:sym typeface="Wingdings" pitchFamily="2" charset="2"/>
              </a:rPr>
              <a:t>What was achieved:</a:t>
            </a:r>
          </a:p>
          <a:p>
            <a:pPr marL="742950" indent="-285750" algn="just">
              <a:spcBef>
                <a:spcPct val="50000"/>
              </a:spcBef>
              <a:buFont typeface="Arial" pitchFamily="34" charset="0"/>
              <a:buChar char="•"/>
            </a:pPr>
            <a:r>
              <a:rPr lang="en-US" sz="1600" dirty="0">
                <a:solidFill>
                  <a:schemeClr val="accent5"/>
                </a:solidFill>
                <a:sym typeface="Wingdings" pitchFamily="2" charset="2"/>
              </a:rPr>
              <a:t>Cold measurements performed at </a:t>
            </a:r>
            <a:r>
              <a:rPr lang="en-US" sz="1600" dirty="0" smtClean="0">
                <a:solidFill>
                  <a:schemeClr val="accent5"/>
                </a:solidFill>
                <a:sym typeface="Wingdings" pitchFamily="2" charset="2"/>
              </a:rPr>
              <a:t>Fermilab (IT quadrupoles)</a:t>
            </a:r>
            <a:endParaRPr lang="en-US" sz="1600" dirty="0">
              <a:solidFill>
                <a:schemeClr val="accent5"/>
              </a:solidFill>
              <a:sym typeface="Wingdings" pitchFamily="2" charset="2"/>
            </a:endParaRPr>
          </a:p>
          <a:p>
            <a:pPr marL="742950" indent="-285750" algn="just">
              <a:spcBef>
                <a:spcPct val="50000"/>
              </a:spcBef>
              <a:buFont typeface="Arial" pitchFamily="34" charset="0"/>
              <a:buChar char="•"/>
            </a:pPr>
            <a:r>
              <a:rPr lang="en-US" sz="1600" dirty="0">
                <a:solidFill>
                  <a:schemeClr val="accent5"/>
                </a:solidFill>
                <a:sym typeface="Wingdings" pitchFamily="2" charset="2"/>
              </a:rPr>
              <a:t>Warm measurements performed at CERN, with an uncertainty of measurement of ± 0.05 mm</a:t>
            </a:r>
          </a:p>
          <a:p>
            <a:pPr marL="742950" indent="-285750" algn="just">
              <a:spcBef>
                <a:spcPct val="50000"/>
              </a:spcBef>
              <a:buFont typeface="Arial" pitchFamily="34" charset="0"/>
              <a:buChar char="•"/>
            </a:pPr>
            <a:r>
              <a:rPr lang="en-US" sz="1600" dirty="0">
                <a:solidFill>
                  <a:schemeClr val="accent5"/>
                </a:solidFill>
                <a:sym typeface="Wingdings" pitchFamily="2" charset="2"/>
              </a:rPr>
              <a:t>Stability of the cold mass inside the cryostat ????</a:t>
            </a:r>
          </a:p>
          <a:p>
            <a:pPr marL="742950" indent="-285750" algn="just">
              <a:spcBef>
                <a:spcPct val="50000"/>
              </a:spcBef>
              <a:buFont typeface="Courier New" pitchFamily="49" charset="0"/>
              <a:buChar char="o"/>
            </a:pPr>
            <a:endParaRPr lang="en-US" sz="1400" dirty="0">
              <a:solidFill>
                <a:schemeClr val="tx2"/>
              </a:solidFill>
              <a:latin typeface="+mj-lt"/>
              <a:sym typeface="Wingdings" pitchFamily="2" charset="2"/>
            </a:endParaRPr>
          </a:p>
        </p:txBody>
      </p:sp>
      <p:sp>
        <p:nvSpPr>
          <p:cNvPr id="20" name="Text Box 10"/>
          <p:cNvSpPr txBox="1">
            <a:spLocks noChangeArrowheads="1"/>
          </p:cNvSpPr>
          <p:nvPr/>
        </p:nvSpPr>
        <p:spPr bwMode="auto">
          <a:xfrm>
            <a:off x="234402" y="2252903"/>
            <a:ext cx="1482807" cy="338554"/>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600" dirty="0">
                <a:solidFill>
                  <a:schemeClr val="accent5"/>
                </a:solidFill>
              </a:rPr>
              <a:t>Fiducialisation</a:t>
            </a:r>
          </a:p>
        </p:txBody>
      </p:sp>
      <p:sp>
        <p:nvSpPr>
          <p:cNvPr id="21" name="5-Point Star 20"/>
          <p:cNvSpPr/>
          <p:nvPr/>
        </p:nvSpPr>
        <p:spPr>
          <a:xfrm>
            <a:off x="5829300" y="1350572"/>
            <a:ext cx="228600" cy="23208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Box 10"/>
          <p:cNvSpPr txBox="1">
            <a:spLocks noChangeArrowheads="1"/>
          </p:cNvSpPr>
          <p:nvPr/>
        </p:nvSpPr>
        <p:spPr bwMode="auto">
          <a:xfrm>
            <a:off x="5628208" y="1519881"/>
            <a:ext cx="749101" cy="307777"/>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j-lt"/>
              </a:rPr>
              <a:t>Beam</a:t>
            </a:r>
            <a:endParaRPr lang="en-US" sz="1400" kern="0" dirty="0">
              <a:solidFill>
                <a:srgbClr val="1F497D"/>
              </a:solidFill>
              <a:latin typeface="+mj-lt"/>
            </a:endParaRPr>
          </a:p>
        </p:txBody>
      </p:sp>
      <p:sp>
        <p:nvSpPr>
          <p:cNvPr id="2" name="Rectangle 1"/>
          <p:cNvSpPr/>
          <p:nvPr/>
        </p:nvSpPr>
        <p:spPr>
          <a:xfrm>
            <a:off x="7130879" y="2196634"/>
            <a:ext cx="1164101" cy="338554"/>
          </a:xfrm>
          <a:prstGeom prst="rect">
            <a:avLst/>
          </a:prstGeom>
        </p:spPr>
        <p:txBody>
          <a:bodyPr wrap="none">
            <a:spAutoFit/>
          </a:bodyPr>
          <a:lstStyle/>
          <a:p>
            <a:pPr algn="ctr">
              <a:spcBef>
                <a:spcPct val="50000"/>
              </a:spcBef>
            </a:pPr>
            <a:r>
              <a:rPr lang="en-US" sz="1600" dirty="0">
                <a:solidFill>
                  <a:schemeClr val="accent5"/>
                </a:solidFill>
              </a:rPr>
              <a:t>Smoothing</a:t>
            </a:r>
            <a:endParaRPr lang="en-US" sz="1600" dirty="0">
              <a:solidFill>
                <a:schemeClr val="accent5"/>
              </a:solidFill>
            </a:endParaRPr>
          </a:p>
        </p:txBody>
      </p:sp>
    </p:spTree>
    <p:extLst>
      <p:ext uri="{BB962C8B-B14F-4D97-AF65-F5344CB8AC3E}">
        <p14:creationId xmlns:p14="http://schemas.microsoft.com/office/powerpoint/2010/main" val="2726957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What was achieved in the LHC</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Box 4"/>
          <p:cNvSpPr txBox="1">
            <a:spLocks noChangeArrowheads="1"/>
          </p:cNvSpPr>
          <p:nvPr/>
        </p:nvSpPr>
        <p:spPr bwMode="auto">
          <a:xfrm>
            <a:off x="35496" y="2678686"/>
            <a:ext cx="6872064" cy="1446550"/>
          </a:xfrm>
          <a:prstGeom prst="rect">
            <a:avLst/>
          </a:prstGeom>
          <a:noFill/>
          <a:ln w="9525" algn="ctr">
            <a:noFill/>
            <a:miter lim="800000"/>
            <a:headEnd/>
            <a:tailEnd/>
          </a:ln>
        </p:spPr>
        <p:txBody>
          <a:bodyPr wrap="square">
            <a:spAutoFit/>
          </a:bodyPr>
          <a:lstStyle/>
          <a:p>
            <a:pPr marL="742950" indent="-285750" algn="just">
              <a:spcBef>
                <a:spcPct val="50000"/>
              </a:spcBef>
              <a:buFont typeface="Arial" panose="020B0604020202020204" pitchFamily="34" charset="0"/>
              <a:buChar char="•"/>
            </a:pPr>
            <a:r>
              <a:rPr lang="en-US" sz="1600" dirty="0" smtClean="0">
                <a:solidFill>
                  <a:schemeClr val="accent5"/>
                </a:solidFill>
                <a:sym typeface="Wingdings" pitchFamily="2" charset="2"/>
              </a:rPr>
              <a:t>Final errors of alignment of one triplet fiducials w.r.t. main elements of the Matching Section: ± 0.1 mm (1σ) requested but not </a:t>
            </a:r>
            <a:r>
              <a:rPr lang="en-US" sz="1600" dirty="0" smtClean="0">
                <a:solidFill>
                  <a:schemeClr val="accent5"/>
                </a:solidFill>
                <a:sym typeface="Wingdings" pitchFamily="2" charset="2"/>
              </a:rPr>
              <a:t>achieved in radial.</a:t>
            </a:r>
            <a:endParaRPr lang="en-US" sz="1600" dirty="0" smtClean="0">
              <a:solidFill>
                <a:schemeClr val="accent5"/>
              </a:solidFill>
              <a:sym typeface="Wingdings" pitchFamily="2" charset="2"/>
            </a:endParaRPr>
          </a:p>
          <a:p>
            <a:pPr marL="742950" indent="-285750" algn="just">
              <a:spcBef>
                <a:spcPct val="50000"/>
              </a:spcBef>
              <a:buFont typeface="Arial" panose="020B0604020202020204" pitchFamily="34" charset="0"/>
              <a:buChar char="•"/>
            </a:pPr>
            <a:r>
              <a:rPr lang="en-US" sz="1600" dirty="0" smtClean="0">
                <a:solidFill>
                  <a:schemeClr val="accent5"/>
                </a:solidFill>
                <a:sym typeface="Wingdings" pitchFamily="2" charset="2"/>
              </a:rPr>
              <a:t>For all other main components of the Matching Sections: smoothing of ± 0.15 mm (1σ) over 110 m. Achieved.</a:t>
            </a:r>
            <a:endParaRPr lang="en-US" sz="1600" dirty="0">
              <a:solidFill>
                <a:schemeClr val="accent5"/>
              </a:solidFill>
              <a:sym typeface="Wingdings" pitchFamily="2" charset="2"/>
            </a:endParaRPr>
          </a:p>
        </p:txBody>
      </p:sp>
      <p:sp>
        <p:nvSpPr>
          <p:cNvPr id="14" name="Text Box 10"/>
          <p:cNvSpPr txBox="1">
            <a:spLocks noChangeArrowheads="1"/>
          </p:cNvSpPr>
          <p:nvPr/>
        </p:nvSpPr>
        <p:spPr bwMode="auto">
          <a:xfrm>
            <a:off x="368186" y="2101718"/>
            <a:ext cx="2775082" cy="338554"/>
          </a:xfrm>
          <a:prstGeom prst="rect">
            <a:avLst/>
          </a:prstGeom>
          <a:solidFill>
            <a:schemeClr val="accent1">
              <a:lumMod val="20000"/>
              <a:lumOff val="80000"/>
            </a:schemeClr>
          </a:solidFill>
          <a:ln w="9525">
            <a:noFill/>
            <a:miter lim="800000"/>
            <a:headEnd/>
            <a:tailEnd/>
          </a:ln>
        </p:spPr>
        <p:txBody>
          <a:bodyPr wrap="square">
            <a:spAutoFit/>
          </a:bodyPr>
          <a:lstStyle/>
          <a:p>
            <a:pPr>
              <a:spcBef>
                <a:spcPct val="50000"/>
              </a:spcBef>
              <a:defRPr/>
            </a:pPr>
            <a:r>
              <a:rPr lang="en-US" sz="1600" dirty="0">
                <a:solidFill>
                  <a:schemeClr val="accent5"/>
                </a:solidFill>
              </a:rPr>
              <a:t>Smoothing</a:t>
            </a:r>
          </a:p>
        </p:txBody>
      </p:sp>
      <p:pic>
        <p:nvPicPr>
          <p:cNvPr id="15" name="Picture 2" descr="Gaines ecarto derniere generation (12)"/>
          <p:cNvPicPr>
            <a:picLocks noChangeAspect="1" noChangeArrowheads="1"/>
          </p:cNvPicPr>
          <p:nvPr/>
        </p:nvPicPr>
        <p:blipFill>
          <a:blip r:embed="rId3" cstate="print"/>
          <a:srcRect/>
          <a:stretch>
            <a:fillRect/>
          </a:stretch>
        </p:blipFill>
        <p:spPr bwMode="auto">
          <a:xfrm>
            <a:off x="7155899" y="1062002"/>
            <a:ext cx="1918244" cy="1438522"/>
          </a:xfrm>
          <a:prstGeom prst="rect">
            <a:avLst/>
          </a:prstGeom>
          <a:noFill/>
          <a:ln w="9525">
            <a:noFill/>
            <a:miter lim="800000"/>
            <a:headEnd/>
            <a:tailEnd/>
          </a:ln>
        </p:spPr>
      </p:pic>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9556" y="2563419"/>
            <a:ext cx="1897244" cy="2338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5"/>
          <a:stretch>
            <a:fillRect/>
          </a:stretch>
        </p:blipFill>
        <p:spPr>
          <a:xfrm>
            <a:off x="323528" y="1084508"/>
            <a:ext cx="6481970" cy="696755"/>
          </a:xfrm>
          <a:prstGeom prst="rect">
            <a:avLst/>
          </a:prstGeom>
        </p:spPr>
      </p:pic>
    </p:spTree>
    <p:extLst>
      <p:ext uri="{BB962C8B-B14F-4D97-AF65-F5344CB8AC3E}">
        <p14:creationId xmlns:p14="http://schemas.microsoft.com/office/powerpoint/2010/main" val="1492133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What was achieved in the LHC</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 Box 10"/>
          <p:cNvSpPr txBox="1">
            <a:spLocks noChangeArrowheads="1"/>
          </p:cNvSpPr>
          <p:nvPr/>
        </p:nvSpPr>
        <p:spPr bwMode="auto">
          <a:xfrm>
            <a:off x="465239" y="868233"/>
            <a:ext cx="3911352" cy="707886"/>
          </a:xfrm>
          <a:prstGeom prst="rect">
            <a:avLst/>
          </a:prstGeom>
          <a:solidFill>
            <a:schemeClr val="accent1">
              <a:lumMod val="20000"/>
              <a:lumOff val="80000"/>
            </a:schemeClr>
          </a:solidFill>
          <a:ln w="9525">
            <a:noFill/>
            <a:miter lim="800000"/>
            <a:headEnd/>
            <a:tailEnd/>
          </a:ln>
        </p:spPr>
        <p:txBody>
          <a:bodyPr wrap="square">
            <a:spAutoFit/>
          </a:bodyPr>
          <a:lstStyle/>
          <a:p>
            <a:pPr>
              <a:spcBef>
                <a:spcPct val="50000"/>
              </a:spcBef>
              <a:defRPr/>
            </a:pPr>
            <a:r>
              <a:rPr lang="en-US" sz="1600" dirty="0">
                <a:solidFill>
                  <a:schemeClr val="accent5"/>
                </a:solidFill>
              </a:rPr>
              <a:t>Monitoring of the position of the fiducials</a:t>
            </a:r>
          </a:p>
          <a:p>
            <a:pPr>
              <a:spcBef>
                <a:spcPct val="50000"/>
              </a:spcBef>
              <a:defRPr/>
            </a:pPr>
            <a:r>
              <a:rPr lang="en-US" sz="1600" dirty="0">
                <a:solidFill>
                  <a:schemeClr val="accent5"/>
                </a:solidFill>
              </a:rPr>
              <a:t>Re-adjustment if needed</a:t>
            </a:r>
          </a:p>
        </p:txBody>
      </p:sp>
      <p:sp>
        <p:nvSpPr>
          <p:cNvPr id="16" name="Text Box 4"/>
          <p:cNvSpPr txBox="1">
            <a:spLocks noChangeArrowheads="1"/>
          </p:cNvSpPr>
          <p:nvPr/>
        </p:nvSpPr>
        <p:spPr bwMode="auto">
          <a:xfrm>
            <a:off x="4519719" y="845703"/>
            <a:ext cx="4527081" cy="1077218"/>
          </a:xfrm>
          <a:prstGeom prst="rect">
            <a:avLst/>
          </a:prstGeom>
          <a:noFill/>
          <a:ln w="9525" algn="ctr">
            <a:noFill/>
            <a:miter lim="800000"/>
            <a:headEnd/>
            <a:tailEnd/>
          </a:ln>
        </p:spPr>
        <p:txBody>
          <a:bodyPr wrap="square">
            <a:spAutoFit/>
          </a:bodyPr>
          <a:lstStyle/>
          <a:p>
            <a:pPr>
              <a:spcBef>
                <a:spcPct val="50000"/>
              </a:spcBef>
              <a:defRPr/>
            </a:pPr>
            <a:r>
              <a:rPr lang="en-US" sz="1600" dirty="0">
                <a:solidFill>
                  <a:schemeClr val="accent5"/>
                </a:solidFill>
                <a:sym typeface="Wingdings" pitchFamily="2" charset="2"/>
              </a:rPr>
              <a:t>What was achieved:</a:t>
            </a:r>
          </a:p>
          <a:p>
            <a:pPr indent="-285750">
              <a:spcBef>
                <a:spcPct val="50000"/>
              </a:spcBef>
              <a:buFont typeface="Arial" pitchFamily="34" charset="0"/>
              <a:buChar char="•"/>
              <a:defRPr/>
            </a:pPr>
            <a:r>
              <a:rPr lang="en-US" sz="1600" dirty="0">
                <a:solidFill>
                  <a:schemeClr val="accent5"/>
                </a:solidFill>
                <a:sym typeface="Wingdings" pitchFamily="2" charset="2"/>
              </a:rPr>
              <a:t>Monitoring within a few microns accuracy</a:t>
            </a:r>
          </a:p>
          <a:p>
            <a:pPr indent="-285750">
              <a:spcBef>
                <a:spcPct val="50000"/>
              </a:spcBef>
              <a:buFont typeface="Arial" pitchFamily="34" charset="0"/>
              <a:buChar char="•"/>
              <a:defRPr/>
            </a:pPr>
            <a:r>
              <a:rPr lang="en-US" sz="1600" dirty="0">
                <a:solidFill>
                  <a:schemeClr val="accent5"/>
                </a:solidFill>
                <a:sym typeface="Wingdings" pitchFamily="2" charset="2"/>
              </a:rPr>
              <a:t>Adjustment: resolution &lt; 10 µm</a:t>
            </a:r>
          </a:p>
        </p:txBody>
      </p:sp>
      <p:pic>
        <p:nvPicPr>
          <p:cNvPr id="6" name="Picture 5"/>
          <p:cNvPicPr>
            <a:picLocks noChangeAspect="1"/>
          </p:cNvPicPr>
          <p:nvPr/>
        </p:nvPicPr>
        <p:blipFill>
          <a:blip r:embed="rId3"/>
          <a:stretch>
            <a:fillRect/>
          </a:stretch>
        </p:blipFill>
        <p:spPr>
          <a:xfrm>
            <a:off x="144663" y="3482849"/>
            <a:ext cx="1893572" cy="1418419"/>
          </a:xfrm>
          <a:prstGeom prst="rect">
            <a:avLst/>
          </a:prstGeom>
        </p:spPr>
      </p:pic>
      <p:pic>
        <p:nvPicPr>
          <p:cNvPr id="17" name="Picture 16"/>
          <p:cNvPicPr>
            <a:picLocks noChangeAspect="1"/>
          </p:cNvPicPr>
          <p:nvPr/>
        </p:nvPicPr>
        <p:blipFill>
          <a:blip r:embed="rId4"/>
          <a:stretch>
            <a:fillRect/>
          </a:stretch>
        </p:blipFill>
        <p:spPr>
          <a:xfrm>
            <a:off x="2267744" y="3512844"/>
            <a:ext cx="2125869" cy="1418419"/>
          </a:xfrm>
          <a:prstGeom prst="rect">
            <a:avLst/>
          </a:prstGeom>
        </p:spPr>
      </p:pic>
      <p:sp>
        <p:nvSpPr>
          <p:cNvPr id="18" name="Text Box 4"/>
          <p:cNvSpPr txBox="1">
            <a:spLocks noChangeArrowheads="1"/>
          </p:cNvSpPr>
          <p:nvPr/>
        </p:nvSpPr>
        <p:spPr bwMode="auto">
          <a:xfrm>
            <a:off x="4519719" y="2102820"/>
            <a:ext cx="4624282" cy="2923877"/>
          </a:xfrm>
          <a:prstGeom prst="rect">
            <a:avLst/>
          </a:prstGeom>
          <a:noFill/>
          <a:ln w="9525" algn="ctr">
            <a:noFill/>
            <a:miter lim="800000"/>
            <a:headEnd/>
            <a:tailEnd/>
          </a:ln>
        </p:spPr>
        <p:txBody>
          <a:bodyPr wrap="square">
            <a:spAutoFit/>
          </a:bodyPr>
          <a:lstStyle/>
          <a:p>
            <a:pPr>
              <a:spcBef>
                <a:spcPct val="50000"/>
              </a:spcBef>
              <a:defRPr/>
            </a:pPr>
            <a:r>
              <a:rPr lang="en-US" sz="1600" dirty="0" smtClean="0">
                <a:solidFill>
                  <a:schemeClr val="accent5"/>
                </a:solidFill>
                <a:sym typeface="Wingdings" pitchFamily="2" charset="2"/>
              </a:rPr>
              <a:t>Issues met on motorized jacks:</a:t>
            </a:r>
          </a:p>
          <a:p>
            <a:pPr marL="285750" indent="-285750" algn="just">
              <a:spcBef>
                <a:spcPct val="50000"/>
              </a:spcBef>
              <a:buFont typeface="Arial" panose="020B0604020202020204" pitchFamily="34" charset="0"/>
              <a:buChar char="•"/>
              <a:defRPr/>
            </a:pPr>
            <a:r>
              <a:rPr lang="en-US" sz="1600" dirty="0" smtClean="0">
                <a:solidFill>
                  <a:schemeClr val="accent5"/>
                </a:solidFill>
                <a:sym typeface="Wingdings" pitchFamily="2" charset="2"/>
              </a:rPr>
              <a:t>Motorized jacks used outside the limits of what was specified from the loads and stroke point of view: jacks in contact with their longitudinal stop, creating slip/stick effect</a:t>
            </a:r>
          </a:p>
          <a:p>
            <a:pPr marL="285750" indent="-285750" algn="just">
              <a:spcBef>
                <a:spcPct val="50000"/>
              </a:spcBef>
              <a:buFont typeface="Arial" panose="020B0604020202020204" pitchFamily="34" charset="0"/>
              <a:buChar char="•"/>
              <a:defRPr/>
            </a:pPr>
            <a:r>
              <a:rPr lang="en-US" sz="1600" dirty="0" smtClean="0">
                <a:solidFill>
                  <a:schemeClr val="accent5"/>
                </a:solidFill>
                <a:sym typeface="Wingdings" pitchFamily="2" charset="2"/>
              </a:rPr>
              <a:t>Leading to an unpredictable behavior of the triplet during remote adjustment</a:t>
            </a:r>
          </a:p>
          <a:p>
            <a:pPr marL="285750" indent="-285750" algn="just">
              <a:spcBef>
                <a:spcPct val="50000"/>
              </a:spcBef>
              <a:buFont typeface="Arial" panose="020B0604020202020204" pitchFamily="34" charset="0"/>
              <a:buChar char="•"/>
              <a:defRPr/>
            </a:pPr>
            <a:r>
              <a:rPr lang="en-US" sz="1600" dirty="0" smtClean="0">
                <a:solidFill>
                  <a:schemeClr val="accent5"/>
                </a:solidFill>
                <a:sym typeface="Wingdings" pitchFamily="2" charset="2"/>
              </a:rPr>
              <a:t>As a consequence: loss of weight on jacks and risk to displace remotely the jacks transversally</a:t>
            </a:r>
            <a:endParaRPr lang="en-US" sz="1600" dirty="0">
              <a:solidFill>
                <a:schemeClr val="accent5"/>
              </a:solidFill>
              <a:sym typeface="Wingdings" pitchFamily="2" charset="2"/>
            </a:endParaRPr>
          </a:p>
        </p:txBody>
      </p:sp>
      <p:pic>
        <p:nvPicPr>
          <p:cNvPr id="2" name="Picture 1"/>
          <p:cNvPicPr>
            <a:picLocks noChangeAspect="1"/>
          </p:cNvPicPr>
          <p:nvPr/>
        </p:nvPicPr>
        <p:blipFill>
          <a:blip r:embed="rId5"/>
          <a:stretch>
            <a:fillRect/>
          </a:stretch>
        </p:blipFill>
        <p:spPr>
          <a:xfrm>
            <a:off x="203888" y="1788782"/>
            <a:ext cx="4180584" cy="1278788"/>
          </a:xfrm>
          <a:prstGeom prst="rect">
            <a:avLst/>
          </a:prstGeom>
        </p:spPr>
      </p:pic>
    </p:spTree>
    <p:extLst>
      <p:ext uri="{BB962C8B-B14F-4D97-AF65-F5344CB8AC3E}">
        <p14:creationId xmlns:p14="http://schemas.microsoft.com/office/powerpoint/2010/main" val="4175385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What was achieved in the LHC</a:t>
            </a:r>
            <a:endParaRPr lang="en-GB"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 Box 10"/>
          <p:cNvSpPr txBox="1">
            <a:spLocks noChangeArrowheads="1"/>
          </p:cNvSpPr>
          <p:nvPr/>
        </p:nvSpPr>
        <p:spPr bwMode="auto">
          <a:xfrm>
            <a:off x="250539" y="780092"/>
            <a:ext cx="4597006" cy="338554"/>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600" dirty="0">
                <a:solidFill>
                  <a:schemeClr val="accent5"/>
                </a:solidFill>
              </a:rPr>
              <a:t>From the operation point of view</a:t>
            </a:r>
          </a:p>
        </p:txBody>
      </p:sp>
      <p:sp>
        <p:nvSpPr>
          <p:cNvPr id="12" name="Content Placeholder 2"/>
          <p:cNvSpPr txBox="1">
            <a:spLocks/>
          </p:cNvSpPr>
          <p:nvPr/>
        </p:nvSpPr>
        <p:spPr>
          <a:xfrm>
            <a:off x="202483" y="1313789"/>
            <a:ext cx="8025431" cy="493883"/>
          </a:xfrm>
          <a:prstGeom prst="rect">
            <a:avLst/>
          </a:prstGeom>
          <a:no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gn="just"/>
            <a:r>
              <a:rPr lang="en-US" sz="1600" dirty="0">
                <a:solidFill>
                  <a:schemeClr val="accent5"/>
                </a:solidFill>
              </a:rPr>
              <a:t>Important misalignments seen due to mechanical stresses caused during cool-down </a:t>
            </a:r>
            <a:r>
              <a:rPr lang="en-US" sz="1600" dirty="0">
                <a:solidFill>
                  <a:schemeClr val="accent5"/>
                </a:solidFill>
                <a:sym typeface="Wingdings" panose="05000000000000000000" pitchFamily="2" charset="2"/>
              </a:rPr>
              <a:t> remote fine tuning very interesting when no access is possible anymore</a:t>
            </a:r>
            <a:endParaRPr lang="en-US" sz="1600" dirty="0">
              <a:solidFill>
                <a:schemeClr val="accent5"/>
              </a:solidFill>
            </a:endParaRPr>
          </a:p>
        </p:txBody>
      </p:sp>
      <p:pic>
        <p:nvPicPr>
          <p:cNvPr id="9" name="Picture 8"/>
          <p:cNvPicPr>
            <a:picLocks noChangeAspect="1"/>
          </p:cNvPicPr>
          <p:nvPr/>
        </p:nvPicPr>
        <p:blipFill>
          <a:blip r:embed="rId3"/>
          <a:stretch>
            <a:fillRect/>
          </a:stretch>
        </p:blipFill>
        <p:spPr>
          <a:xfrm>
            <a:off x="250539" y="1889666"/>
            <a:ext cx="2532302" cy="1595093"/>
          </a:xfrm>
          <a:prstGeom prst="rect">
            <a:avLst/>
          </a:prstGeom>
        </p:spPr>
      </p:pic>
      <p:pic>
        <p:nvPicPr>
          <p:cNvPr id="11" name="Picture 10"/>
          <p:cNvPicPr>
            <a:picLocks noChangeAspect="1"/>
          </p:cNvPicPr>
          <p:nvPr/>
        </p:nvPicPr>
        <p:blipFill>
          <a:blip r:embed="rId4"/>
          <a:stretch>
            <a:fillRect/>
          </a:stretch>
        </p:blipFill>
        <p:spPr>
          <a:xfrm>
            <a:off x="2944663" y="1926724"/>
            <a:ext cx="2240448" cy="1588815"/>
          </a:xfrm>
          <a:prstGeom prst="rect">
            <a:avLst/>
          </a:prstGeom>
        </p:spPr>
      </p:pic>
      <p:pic>
        <p:nvPicPr>
          <p:cNvPr id="13" name="Picture 12"/>
          <p:cNvPicPr>
            <a:picLocks noChangeAspect="1"/>
          </p:cNvPicPr>
          <p:nvPr/>
        </p:nvPicPr>
        <p:blipFill>
          <a:blip r:embed="rId5"/>
          <a:stretch>
            <a:fillRect/>
          </a:stretch>
        </p:blipFill>
        <p:spPr>
          <a:xfrm>
            <a:off x="5351791" y="1943087"/>
            <a:ext cx="3188484" cy="1182727"/>
          </a:xfrm>
          <a:prstGeom prst="rect">
            <a:avLst/>
          </a:prstGeom>
        </p:spPr>
      </p:pic>
      <p:sp>
        <p:nvSpPr>
          <p:cNvPr id="18" name="Content Placeholder 2"/>
          <p:cNvSpPr txBox="1">
            <a:spLocks/>
          </p:cNvSpPr>
          <p:nvPr/>
        </p:nvSpPr>
        <p:spPr>
          <a:xfrm>
            <a:off x="202483" y="3788422"/>
            <a:ext cx="8025431" cy="978841"/>
          </a:xfrm>
          <a:prstGeom prst="rect">
            <a:avLst/>
          </a:prstGeom>
          <a:noFill/>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gn="just"/>
            <a:r>
              <a:rPr lang="en-US" sz="1600" dirty="0" smtClean="0">
                <a:solidFill>
                  <a:schemeClr val="accent5"/>
                </a:solidFill>
              </a:rPr>
              <a:t>Two ways to solve displacements of cryostats:</a:t>
            </a:r>
          </a:p>
          <a:p>
            <a:pPr lvl="1" algn="just"/>
            <a:r>
              <a:rPr lang="fr-CH" sz="1600" dirty="0" err="1" smtClean="0">
                <a:solidFill>
                  <a:schemeClr val="accent5"/>
                </a:solidFill>
              </a:rPr>
              <a:t>Remote</a:t>
            </a:r>
            <a:r>
              <a:rPr lang="fr-CH" sz="1600" dirty="0" smtClean="0">
                <a:solidFill>
                  <a:schemeClr val="accent5"/>
                </a:solidFill>
              </a:rPr>
              <a:t> </a:t>
            </a:r>
            <a:r>
              <a:rPr lang="fr-CH" sz="1600" dirty="0" err="1" smtClean="0">
                <a:solidFill>
                  <a:schemeClr val="accent5"/>
                </a:solidFill>
              </a:rPr>
              <a:t>alignment</a:t>
            </a:r>
            <a:r>
              <a:rPr lang="fr-CH" sz="1600" dirty="0" smtClean="0">
                <a:solidFill>
                  <a:schemeClr val="accent5"/>
                </a:solidFill>
              </a:rPr>
              <a:t> </a:t>
            </a:r>
            <a:r>
              <a:rPr lang="fr-CH" sz="1600" dirty="0" err="1" smtClean="0">
                <a:solidFill>
                  <a:schemeClr val="accent5"/>
                </a:solidFill>
              </a:rPr>
              <a:t>using</a:t>
            </a:r>
            <a:r>
              <a:rPr lang="fr-CH" sz="1600" dirty="0" smtClean="0">
                <a:solidFill>
                  <a:schemeClr val="accent5"/>
                </a:solidFill>
              </a:rPr>
              <a:t> WPS </a:t>
            </a:r>
            <a:r>
              <a:rPr lang="fr-CH" sz="1600" dirty="0" err="1" smtClean="0">
                <a:solidFill>
                  <a:schemeClr val="accent5"/>
                </a:solidFill>
              </a:rPr>
              <a:t>readings</a:t>
            </a:r>
            <a:r>
              <a:rPr lang="fr-CH" sz="1600" dirty="0" smtClean="0">
                <a:solidFill>
                  <a:schemeClr val="accent5"/>
                </a:solidFill>
              </a:rPr>
              <a:t> and </a:t>
            </a:r>
            <a:r>
              <a:rPr lang="fr-CH" sz="1600" dirty="0" err="1" smtClean="0">
                <a:solidFill>
                  <a:schemeClr val="accent5"/>
                </a:solidFill>
              </a:rPr>
              <a:t>motorized</a:t>
            </a:r>
            <a:r>
              <a:rPr lang="fr-CH" sz="1600" dirty="0" smtClean="0">
                <a:solidFill>
                  <a:schemeClr val="accent5"/>
                </a:solidFill>
              </a:rPr>
              <a:t> jacks</a:t>
            </a:r>
          </a:p>
          <a:p>
            <a:pPr lvl="1" algn="just"/>
            <a:r>
              <a:rPr lang="fr-CH" sz="1600" dirty="0" err="1" smtClean="0">
                <a:solidFill>
                  <a:schemeClr val="accent5"/>
                </a:solidFill>
              </a:rPr>
              <a:t>Magnetic</a:t>
            </a:r>
            <a:r>
              <a:rPr lang="fr-CH" sz="1600" dirty="0" smtClean="0">
                <a:solidFill>
                  <a:schemeClr val="accent5"/>
                </a:solidFill>
              </a:rPr>
              <a:t> corrections</a:t>
            </a:r>
            <a:endParaRPr lang="en-US" sz="1600" dirty="0">
              <a:solidFill>
                <a:schemeClr val="accent5"/>
              </a:solidFill>
            </a:endParaRPr>
          </a:p>
        </p:txBody>
      </p:sp>
    </p:spTree>
    <p:extLst>
      <p:ext uri="{BB962C8B-B14F-4D97-AF65-F5344CB8AC3E}">
        <p14:creationId xmlns:p14="http://schemas.microsoft.com/office/powerpoint/2010/main" val="3522934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Lessons learnt</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Box 4"/>
          <p:cNvSpPr txBox="1">
            <a:spLocks noChangeArrowheads="1"/>
          </p:cNvSpPr>
          <p:nvPr/>
        </p:nvSpPr>
        <p:spPr bwMode="auto">
          <a:xfrm>
            <a:off x="-180528" y="1111627"/>
            <a:ext cx="9227328" cy="1815882"/>
          </a:xfrm>
          <a:prstGeom prst="rect">
            <a:avLst/>
          </a:prstGeom>
          <a:noFill/>
          <a:ln w="9525" algn="ctr">
            <a:noFill/>
            <a:miter lim="800000"/>
            <a:headEnd/>
            <a:tailEnd/>
          </a:ln>
        </p:spPr>
        <p:txBody>
          <a:bodyPr wrap="square">
            <a:spAutoFit/>
          </a:bodyPr>
          <a:lstStyle/>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Warm and cold measurements </a:t>
            </a:r>
            <a:r>
              <a:rPr lang="en-US" sz="1600" dirty="0" smtClean="0">
                <a:solidFill>
                  <a:schemeClr val="accent5"/>
                </a:solidFill>
                <a:sym typeface="Wingdings" pitchFamily="2" charset="2"/>
              </a:rPr>
              <a:t>should </a:t>
            </a:r>
            <a:r>
              <a:rPr lang="en-US" sz="1600" dirty="0">
                <a:solidFill>
                  <a:schemeClr val="accent5"/>
                </a:solidFill>
                <a:sym typeface="Wingdings" pitchFamily="2" charset="2"/>
              </a:rPr>
              <a:t>be performed at CERN</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As it seems difficult to develop a supporting system of cold mass + transport restraints for the magnet guaranteeing no displacement of the cold mass during transport, the monitoring of the position of the cold mass inside the cryostat w.r.t the fiducials will be needed.</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Straightness of the cold mass, position of vacuum pipe and position of fiducials have to be controlled during the manufacturing</a:t>
            </a:r>
          </a:p>
        </p:txBody>
      </p:sp>
      <p:sp>
        <p:nvSpPr>
          <p:cNvPr id="12" name="Text Box 10"/>
          <p:cNvSpPr txBox="1">
            <a:spLocks noChangeArrowheads="1"/>
          </p:cNvSpPr>
          <p:nvPr/>
        </p:nvSpPr>
        <p:spPr bwMode="auto">
          <a:xfrm>
            <a:off x="243471" y="653420"/>
            <a:ext cx="1482807" cy="338554"/>
          </a:xfrm>
          <a:prstGeom prst="rect">
            <a:avLst/>
          </a:prstGeom>
          <a:solidFill>
            <a:schemeClr val="accent1">
              <a:lumMod val="20000"/>
              <a:lumOff val="80000"/>
            </a:schemeClr>
          </a:solidFill>
          <a:ln w="9525">
            <a:noFill/>
            <a:miter lim="800000"/>
            <a:headEnd/>
            <a:tailEnd/>
          </a:ln>
        </p:spPr>
        <p:txBody>
          <a:bodyPr wrap="square">
            <a:spAutoFit/>
          </a:bodyPr>
          <a:lstStyle/>
          <a:p>
            <a:pPr>
              <a:spcBef>
                <a:spcPct val="50000"/>
              </a:spcBef>
              <a:defRPr/>
            </a:pPr>
            <a:r>
              <a:rPr lang="en-US" sz="1600" dirty="0">
                <a:solidFill>
                  <a:schemeClr val="accent5"/>
                </a:solidFill>
              </a:rPr>
              <a:t>Fiducialisation</a:t>
            </a:r>
          </a:p>
        </p:txBody>
      </p:sp>
      <p:sp>
        <p:nvSpPr>
          <p:cNvPr id="13" name="Text Box 10"/>
          <p:cNvSpPr txBox="1">
            <a:spLocks noChangeArrowheads="1"/>
          </p:cNvSpPr>
          <p:nvPr/>
        </p:nvSpPr>
        <p:spPr bwMode="auto">
          <a:xfrm>
            <a:off x="243471" y="3081537"/>
            <a:ext cx="3038259" cy="338554"/>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600" dirty="0">
                <a:solidFill>
                  <a:schemeClr val="accent5"/>
                </a:solidFill>
              </a:rPr>
              <a:t>Initial alignment and smoothing</a:t>
            </a:r>
          </a:p>
        </p:txBody>
      </p:sp>
      <p:sp>
        <p:nvSpPr>
          <p:cNvPr id="14" name="Text Box 4"/>
          <p:cNvSpPr txBox="1">
            <a:spLocks noChangeArrowheads="1"/>
          </p:cNvSpPr>
          <p:nvPr/>
        </p:nvSpPr>
        <p:spPr bwMode="auto">
          <a:xfrm>
            <a:off x="-180528" y="3574119"/>
            <a:ext cx="9227328" cy="2092881"/>
          </a:xfrm>
          <a:prstGeom prst="rect">
            <a:avLst/>
          </a:prstGeom>
          <a:noFill/>
          <a:ln w="9525" algn="ctr">
            <a:noFill/>
            <a:miter lim="800000"/>
            <a:headEnd/>
            <a:tailEnd/>
          </a:ln>
        </p:spPr>
        <p:txBody>
          <a:bodyPr wrap="square">
            <a:spAutoFit/>
          </a:bodyPr>
          <a:lstStyle/>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Smoothing difficult to perform due to shieldings, ventilation, permanent systems in the area</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Improve link between triplet and LSS</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Extend the permanent wire up to </a:t>
            </a:r>
            <a:r>
              <a:rPr lang="en-US" sz="1600" dirty="0" smtClean="0">
                <a:solidFill>
                  <a:schemeClr val="accent5"/>
                </a:solidFill>
                <a:sym typeface="Wingdings" pitchFamily="2" charset="2"/>
              </a:rPr>
              <a:t>Q5</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Extend the HLS system in a safer </a:t>
            </a:r>
            <a:r>
              <a:rPr lang="en-US" sz="1600" dirty="0" smtClean="0">
                <a:solidFill>
                  <a:schemeClr val="accent5"/>
                </a:solidFill>
                <a:sym typeface="Wingdings" pitchFamily="2" charset="2"/>
              </a:rPr>
              <a:t>area</a:t>
            </a:r>
          </a:p>
          <a:p>
            <a:pPr marL="742950" indent="-285750" algn="just">
              <a:spcBef>
                <a:spcPct val="50000"/>
              </a:spcBef>
              <a:buFont typeface="Arial" panose="020B0604020202020204"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Tree>
    <p:extLst>
      <p:ext uri="{BB962C8B-B14F-4D97-AF65-F5344CB8AC3E}">
        <p14:creationId xmlns:p14="http://schemas.microsoft.com/office/powerpoint/2010/main" val="3223042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Lessons learnt</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sp>
        <p:nvSpPr>
          <p:cNvPr id="10" name="Text Box 4"/>
          <p:cNvSpPr txBox="1">
            <a:spLocks noChangeArrowheads="1"/>
          </p:cNvSpPr>
          <p:nvPr/>
        </p:nvSpPr>
        <p:spPr bwMode="auto">
          <a:xfrm>
            <a:off x="-252536" y="1494686"/>
            <a:ext cx="9299336" cy="2554545"/>
          </a:xfrm>
          <a:prstGeom prst="rect">
            <a:avLst/>
          </a:prstGeom>
          <a:noFill/>
          <a:ln w="9525" algn="ctr">
            <a:noFill/>
            <a:miter lim="800000"/>
            <a:headEnd/>
            <a:tailEnd/>
          </a:ln>
        </p:spPr>
        <p:txBody>
          <a:bodyPr wrap="square">
            <a:spAutoFit/>
          </a:bodyPr>
          <a:lstStyle/>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Performance of the alignment systems:</a:t>
            </a:r>
          </a:p>
          <a:p>
            <a:pPr marL="1200150" lvl="1" indent="-285750" algn="just">
              <a:spcBef>
                <a:spcPct val="50000"/>
              </a:spcBef>
              <a:buFont typeface="Arial" pitchFamily="34" charset="0"/>
              <a:buChar char="•"/>
            </a:pPr>
            <a:r>
              <a:rPr lang="en-US" sz="1600" dirty="0">
                <a:solidFill>
                  <a:schemeClr val="accent5"/>
                </a:solidFill>
                <a:sym typeface="Wingdings" pitchFamily="2" charset="2"/>
              </a:rPr>
              <a:t>Only 1 wire (out of 10 installed in the LHC) broke in more than </a:t>
            </a:r>
            <a:r>
              <a:rPr lang="en-US" sz="1600" dirty="0" smtClean="0">
                <a:solidFill>
                  <a:schemeClr val="accent5"/>
                </a:solidFill>
                <a:sym typeface="Wingdings" pitchFamily="2" charset="2"/>
              </a:rPr>
              <a:t>8 </a:t>
            </a:r>
            <a:r>
              <a:rPr lang="en-US" sz="1600" dirty="0">
                <a:solidFill>
                  <a:schemeClr val="accent5"/>
                </a:solidFill>
                <a:sym typeface="Wingdings" pitchFamily="2" charset="2"/>
              </a:rPr>
              <a:t>years (because of cabling team)</a:t>
            </a:r>
          </a:p>
          <a:p>
            <a:pPr marL="1200150" lvl="1" indent="-285750" algn="just">
              <a:spcBef>
                <a:spcPct val="50000"/>
              </a:spcBef>
              <a:buFont typeface="Arial" pitchFamily="34" charset="0"/>
              <a:buChar char="•"/>
            </a:pPr>
            <a:r>
              <a:rPr lang="en-US" sz="1600" dirty="0">
                <a:solidFill>
                  <a:schemeClr val="accent5"/>
                </a:solidFill>
                <a:sym typeface="Wingdings" pitchFamily="2" charset="2"/>
              </a:rPr>
              <a:t>A lot of progress was achieved on the WPS sensors thanks to the CLIC studies where «absolute» sensors are needed: e.g. the position of the sensor coordinate system is known with respect to the component to be aligned</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3D models of this area absolutely needed</a:t>
            </a:r>
          </a:p>
          <a:p>
            <a:pPr marL="742950" indent="-285750" algn="just">
              <a:spcBef>
                <a:spcPct val="50000"/>
              </a:spcBef>
              <a:buFont typeface="Arial" panose="020B0604020202020204" pitchFamily="34" charset="0"/>
              <a:buChar char="•"/>
            </a:pPr>
            <a:r>
              <a:rPr lang="en-US" sz="1600" dirty="0">
                <a:solidFill>
                  <a:schemeClr val="accent5"/>
                </a:solidFill>
                <a:sym typeface="Wingdings" pitchFamily="2" charset="2"/>
              </a:rPr>
              <a:t>A place of training before going down is needed too.</a:t>
            </a:r>
          </a:p>
        </p:txBody>
      </p:sp>
      <p:sp>
        <p:nvSpPr>
          <p:cNvPr id="14" name="Text Box 10"/>
          <p:cNvSpPr txBox="1">
            <a:spLocks noChangeArrowheads="1"/>
          </p:cNvSpPr>
          <p:nvPr/>
        </p:nvSpPr>
        <p:spPr bwMode="auto">
          <a:xfrm>
            <a:off x="411861" y="915566"/>
            <a:ext cx="3038259" cy="338554"/>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600" dirty="0" smtClean="0">
                <a:solidFill>
                  <a:schemeClr val="accent5"/>
                </a:solidFill>
              </a:rPr>
              <a:t>Remote alignment</a:t>
            </a:r>
            <a:endParaRPr lang="en-US" sz="1600" dirty="0">
              <a:solidFill>
                <a:schemeClr val="accent5"/>
              </a:solidFill>
            </a:endParaRPr>
          </a:p>
        </p:txBody>
      </p:sp>
    </p:spTree>
    <p:extLst>
      <p:ext uri="{BB962C8B-B14F-4D97-AF65-F5344CB8AC3E}">
        <p14:creationId xmlns:p14="http://schemas.microsoft.com/office/powerpoint/2010/main" val="1150687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normAutofit/>
          </a:bodyPr>
          <a:lstStyle/>
          <a:p>
            <a:pPr algn="l"/>
            <a:r>
              <a:rPr lang="en-GB" sz="1800" dirty="0" smtClean="0"/>
              <a:t>Introduction to WP15.4</a:t>
            </a:r>
          </a:p>
          <a:p>
            <a:pPr algn="l"/>
            <a:r>
              <a:rPr lang="en-GB" sz="1800" dirty="0" smtClean="0"/>
              <a:t>What was achieved in the LHC &amp; lessons learnt</a:t>
            </a:r>
          </a:p>
          <a:p>
            <a:pPr algn="l"/>
            <a:r>
              <a:rPr lang="en-GB" sz="1800" dirty="0" smtClean="0"/>
              <a:t>HL-LHC context </a:t>
            </a:r>
            <a:endParaRPr lang="en-GB" sz="1800" dirty="0" smtClean="0"/>
          </a:p>
          <a:p>
            <a:pPr algn="l"/>
            <a:r>
              <a:rPr lang="en-GB" sz="1800" dirty="0" smtClean="0"/>
              <a:t>HL-LHC </a:t>
            </a:r>
            <a:r>
              <a:rPr lang="en-GB" sz="1800" dirty="0" smtClean="0"/>
              <a:t>alignment strategy</a:t>
            </a:r>
          </a:p>
          <a:p>
            <a:pPr algn="l"/>
            <a:r>
              <a:rPr lang="en-GB" sz="1800" dirty="0" smtClean="0"/>
              <a:t>What will not be covered during the review</a:t>
            </a:r>
          </a:p>
          <a:p>
            <a:pPr algn="l"/>
            <a:r>
              <a:rPr lang="en-GB" sz="1800" dirty="0" smtClean="0"/>
              <a:t>What will be covered</a:t>
            </a:r>
            <a:endParaRPr lang="en-GB" sz="1800"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2" name="Right Arrow 1"/>
          <p:cNvSpPr/>
          <p:nvPr/>
        </p:nvSpPr>
        <p:spPr>
          <a:xfrm rot="10800000">
            <a:off x="5292080" y="1635646"/>
            <a:ext cx="100811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9752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HL-LHC context</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ontent Placeholder 2"/>
          <p:cNvSpPr txBox="1">
            <a:spLocks/>
          </p:cNvSpPr>
          <p:nvPr/>
        </p:nvSpPr>
        <p:spPr>
          <a:xfrm>
            <a:off x="107504" y="723252"/>
            <a:ext cx="8121062" cy="505777"/>
          </a:xfrm>
          <a:prstGeom prst="rect">
            <a:avLst/>
          </a:prstGeom>
          <a:solidFill>
            <a:schemeClr val="bg1">
              <a:lumMod val="85000"/>
            </a:schemeClr>
          </a:solidFill>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buNone/>
            </a:pPr>
            <a:r>
              <a:rPr lang="en-US" dirty="0" smtClean="0"/>
              <a:t>High radiation levels</a:t>
            </a:r>
          </a:p>
        </p:txBody>
      </p:sp>
      <p:pic>
        <p:nvPicPr>
          <p:cNvPr id="2" name="Picture 1"/>
          <p:cNvPicPr>
            <a:picLocks noChangeAspect="1"/>
          </p:cNvPicPr>
          <p:nvPr/>
        </p:nvPicPr>
        <p:blipFill>
          <a:blip r:embed="rId2"/>
          <a:stretch>
            <a:fillRect/>
          </a:stretch>
        </p:blipFill>
        <p:spPr>
          <a:xfrm>
            <a:off x="467544" y="1347614"/>
            <a:ext cx="4446899" cy="2434787"/>
          </a:xfrm>
          <a:prstGeom prst="rect">
            <a:avLst/>
          </a:prstGeom>
        </p:spPr>
      </p:pic>
      <p:sp>
        <p:nvSpPr>
          <p:cNvPr id="14" name="Content Placeholder 2"/>
          <p:cNvSpPr txBox="1">
            <a:spLocks/>
          </p:cNvSpPr>
          <p:nvPr/>
        </p:nvSpPr>
        <p:spPr>
          <a:xfrm>
            <a:off x="19648" y="3939902"/>
            <a:ext cx="8121063" cy="635599"/>
          </a:xfrm>
          <a:prstGeom prst="rect">
            <a:avLst/>
          </a:prstGeom>
          <a:solidFill>
            <a:schemeClr val="bg1">
              <a:lumMod val="85000"/>
            </a:schemeClr>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buNone/>
            </a:pPr>
            <a:r>
              <a:rPr lang="en-US" dirty="0" smtClean="0"/>
              <a:t>Ground motion: 0.3 mm/year max. per year, (except in a very specific area: 0.7mm/y )</a:t>
            </a:r>
          </a:p>
        </p:txBody>
      </p:sp>
      <p:sp>
        <p:nvSpPr>
          <p:cNvPr id="3" name="Rectangle 2"/>
          <p:cNvSpPr/>
          <p:nvPr/>
        </p:nvSpPr>
        <p:spPr>
          <a:xfrm>
            <a:off x="4716056" y="1367636"/>
            <a:ext cx="3970744" cy="830997"/>
          </a:xfrm>
          <a:prstGeom prst="rect">
            <a:avLst/>
          </a:prstGeom>
        </p:spPr>
        <p:txBody>
          <a:bodyPr wrap="square">
            <a:spAutoFit/>
          </a:bodyPr>
          <a:lstStyle/>
          <a:p>
            <a:pPr marL="457200" algn="just">
              <a:spcBef>
                <a:spcPct val="50000"/>
              </a:spcBef>
            </a:pPr>
            <a:r>
              <a:rPr lang="en-US" sz="1600" dirty="0" smtClean="0">
                <a:solidFill>
                  <a:schemeClr val="accent5"/>
                </a:solidFill>
                <a:sym typeface="Wingdings" pitchFamily="2" charset="2"/>
              </a:rPr>
              <a:t>Maximum Total Dose at 60 cm below the beam (jack location) for “ultimate HL-LHC”: less than 2 MGy.</a:t>
            </a:r>
            <a:endParaRPr lang="en-US" dirty="0"/>
          </a:p>
        </p:txBody>
      </p:sp>
      <p:sp>
        <p:nvSpPr>
          <p:cNvPr id="9" name="Rectangle 8"/>
          <p:cNvSpPr/>
          <p:nvPr/>
        </p:nvSpPr>
        <p:spPr>
          <a:xfrm>
            <a:off x="-108520" y="4659982"/>
            <a:ext cx="8640520" cy="338554"/>
          </a:xfrm>
          <a:prstGeom prst="rect">
            <a:avLst/>
          </a:prstGeom>
        </p:spPr>
        <p:txBody>
          <a:bodyPr wrap="square">
            <a:spAutoFit/>
          </a:bodyPr>
          <a:lstStyle/>
          <a:p>
            <a:pPr marL="457200" algn="just">
              <a:spcBef>
                <a:spcPct val="50000"/>
              </a:spcBef>
            </a:pPr>
            <a:r>
              <a:rPr lang="en-US" sz="1600" dirty="0" smtClean="0">
                <a:solidFill>
                  <a:schemeClr val="accent5"/>
                </a:solidFill>
                <a:sym typeface="Wingdings" pitchFamily="2" charset="2"/>
              </a:rPr>
              <a:t>New galleries could result in additional ground motion, but this is very difficult to estimate</a:t>
            </a:r>
            <a:endParaRPr lang="en-US" dirty="0"/>
          </a:p>
        </p:txBody>
      </p:sp>
    </p:spTree>
    <p:extLst>
      <p:ext uri="{BB962C8B-B14F-4D97-AF65-F5344CB8AC3E}">
        <p14:creationId xmlns:p14="http://schemas.microsoft.com/office/powerpoint/2010/main" val="2199597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Solution proposed for internal monitoring</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6" name="Content Placeholder 2"/>
          <p:cNvSpPr>
            <a:spLocks noGrp="1"/>
          </p:cNvSpPr>
          <p:nvPr>
            <p:ph idx="1"/>
          </p:nvPr>
        </p:nvSpPr>
        <p:spPr>
          <a:xfrm>
            <a:off x="399902" y="915566"/>
            <a:ext cx="8492578" cy="3680222"/>
          </a:xfrm>
        </p:spPr>
        <p:txBody>
          <a:bodyPr>
            <a:normAutofit/>
          </a:bodyPr>
          <a:lstStyle/>
          <a:p>
            <a:pPr algn="just"/>
            <a:r>
              <a:rPr lang="en-US" sz="1600" dirty="0" smtClean="0"/>
              <a:t>From the LHC experience: we know at the micron level the position of the cryostat, but not what happens inside 	</a:t>
            </a:r>
            <a:r>
              <a:rPr lang="en-US" sz="1600" dirty="0" smtClean="0">
                <a:sym typeface="Wingdings" panose="05000000000000000000" pitchFamily="2" charset="2"/>
              </a:rPr>
              <a:t> difficult to correlate with beam.</a:t>
            </a:r>
          </a:p>
          <a:p>
            <a:pPr algn="just"/>
            <a:r>
              <a:rPr lang="en-US" sz="1600" dirty="0" smtClean="0">
                <a:sym typeface="Wingdings" panose="05000000000000000000" pitchFamily="2" charset="2"/>
              </a:rPr>
              <a:t>Displacements up to ± 0.5 mm (3σ) seen on the LHC dipoles after transport (EDMS 677511)</a:t>
            </a:r>
          </a:p>
          <a:p>
            <a:pPr algn="just"/>
            <a:endParaRPr lang="en-US" sz="1600" dirty="0" smtClean="0">
              <a:sym typeface="Wingdings" panose="05000000000000000000" pitchFamily="2" charset="2"/>
            </a:endParaRPr>
          </a:p>
          <a:p>
            <a:pPr algn="just"/>
            <a:r>
              <a:rPr lang="en-US" sz="1600" dirty="0" smtClean="0">
                <a:sym typeface="Wingdings" panose="05000000000000000000" pitchFamily="2" charset="2"/>
              </a:rPr>
              <a:t>Decision to include in the baseline the internal monitoring of the inner triplet cold masses using laser interferometer (less «invasive» solution)</a:t>
            </a:r>
          </a:p>
          <a:p>
            <a:pPr algn="just"/>
            <a:r>
              <a:rPr lang="en-US" sz="1600" dirty="0" smtClean="0">
                <a:sym typeface="Wingdings" panose="05000000000000000000" pitchFamily="2" charset="2"/>
              </a:rPr>
              <a:t>Validation of the commercial solution based on Frequency Scanning Interferometry (FSI), providing absolute distance measurements.</a:t>
            </a:r>
          </a:p>
          <a:p>
            <a:pPr algn="just"/>
            <a:endParaRPr lang="en-US" sz="1600" dirty="0" smtClean="0">
              <a:sym typeface="Wingdings" panose="05000000000000000000" pitchFamily="2" charset="2"/>
            </a:endParaRPr>
          </a:p>
          <a:p>
            <a:pPr algn="just"/>
            <a:endParaRPr lang="en-US" sz="1600" dirty="0"/>
          </a:p>
        </p:txBody>
      </p:sp>
      <p:pic>
        <p:nvPicPr>
          <p:cNvPr id="11" name="Picture 10"/>
          <p:cNvPicPr>
            <a:picLocks noChangeAspect="1"/>
          </p:cNvPicPr>
          <p:nvPr/>
        </p:nvPicPr>
        <p:blipFill>
          <a:blip r:embed="rId2"/>
          <a:stretch>
            <a:fillRect/>
          </a:stretch>
        </p:blipFill>
        <p:spPr>
          <a:xfrm>
            <a:off x="2267744" y="3395670"/>
            <a:ext cx="3792952" cy="1371593"/>
          </a:xfrm>
          <a:prstGeom prst="rect">
            <a:avLst/>
          </a:prstGeom>
        </p:spPr>
      </p:pic>
    </p:spTree>
    <p:extLst>
      <p:ext uri="{BB962C8B-B14F-4D97-AF65-F5344CB8AC3E}">
        <p14:creationId xmlns:p14="http://schemas.microsoft.com/office/powerpoint/2010/main" val="2781699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normAutofit/>
          </a:bodyPr>
          <a:lstStyle/>
          <a:p>
            <a:pPr algn="l"/>
            <a:r>
              <a:rPr lang="en-GB" sz="2000" dirty="0" smtClean="0"/>
              <a:t>Introduction to WP15.4</a:t>
            </a:r>
          </a:p>
          <a:p>
            <a:pPr algn="l"/>
            <a:r>
              <a:rPr lang="en-GB" sz="2000" dirty="0" smtClean="0"/>
              <a:t>What was achieved in the LHC &amp; lessons learnt</a:t>
            </a:r>
          </a:p>
          <a:p>
            <a:pPr algn="l"/>
            <a:r>
              <a:rPr lang="en-GB" sz="2000" dirty="0" smtClean="0"/>
              <a:t>HL-LHC context </a:t>
            </a:r>
            <a:endParaRPr lang="en-GB" sz="2000" dirty="0" smtClean="0"/>
          </a:p>
          <a:p>
            <a:pPr algn="l"/>
            <a:r>
              <a:rPr lang="en-GB" sz="2000" dirty="0" smtClean="0"/>
              <a:t>HL-LHC </a:t>
            </a:r>
            <a:r>
              <a:rPr lang="en-GB" sz="2000" dirty="0" smtClean="0"/>
              <a:t>alignment strategy</a:t>
            </a:r>
          </a:p>
          <a:p>
            <a:pPr algn="l"/>
            <a:r>
              <a:rPr lang="en-GB" sz="2000" dirty="0" smtClean="0"/>
              <a:t>What will not be covered during the review</a:t>
            </a:r>
          </a:p>
          <a:p>
            <a:pPr algn="l"/>
            <a:r>
              <a:rPr lang="en-GB" sz="2000" dirty="0" smtClean="0"/>
              <a:t>What will be covered</a:t>
            </a:r>
            <a:endParaRPr lang="en-GB" sz="2000"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8520"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Solution proposed for internal monitoring</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6" name="Content Placeholder 2"/>
          <p:cNvSpPr>
            <a:spLocks noGrp="1"/>
          </p:cNvSpPr>
          <p:nvPr>
            <p:ph idx="1"/>
          </p:nvPr>
        </p:nvSpPr>
        <p:spPr>
          <a:xfrm>
            <a:off x="399902" y="915566"/>
            <a:ext cx="8204546" cy="587069"/>
          </a:xfrm>
        </p:spPr>
        <p:txBody>
          <a:bodyPr>
            <a:noAutofit/>
          </a:bodyPr>
          <a:lstStyle/>
          <a:p>
            <a:pPr algn="just"/>
            <a:r>
              <a:rPr lang="en-US" sz="1600" dirty="0" smtClean="0"/>
              <a:t>Monitoring of the position of one or several components inside a vacuum vessel using absolute distance measurement between an optical collimator (located on the cryostat) and a target (located on the internal component), with no contact.</a:t>
            </a:r>
          </a:p>
          <a:p>
            <a:pPr algn="just"/>
            <a:r>
              <a:rPr lang="en-US" sz="1600" dirty="0" smtClean="0"/>
              <a:t>Measurement context:</a:t>
            </a:r>
            <a:endParaRPr lang="en-US" sz="1600" dirty="0" smtClean="0">
              <a:sym typeface="Wingdings" panose="05000000000000000000" pitchFamily="2" charset="2"/>
            </a:endParaRPr>
          </a:p>
          <a:p>
            <a:pPr lvl="1" algn="just"/>
            <a:r>
              <a:rPr lang="en-US" sz="1600" dirty="0" smtClean="0">
                <a:sym typeface="Wingdings" panose="05000000000000000000" pitchFamily="2" charset="2"/>
              </a:rPr>
              <a:t>Technical vacuum: 10</a:t>
            </a:r>
            <a:r>
              <a:rPr lang="en-US" sz="1600" baseline="30000" dirty="0" smtClean="0">
                <a:sym typeface="Wingdings" panose="05000000000000000000" pitchFamily="2" charset="2"/>
              </a:rPr>
              <a:t>-6</a:t>
            </a:r>
            <a:r>
              <a:rPr lang="en-US" sz="1600" dirty="0" smtClean="0">
                <a:sym typeface="Wingdings" panose="05000000000000000000" pitchFamily="2" charset="2"/>
              </a:rPr>
              <a:t> mbar,</a:t>
            </a:r>
          </a:p>
          <a:p>
            <a:pPr lvl="1" algn="just"/>
            <a:r>
              <a:rPr lang="en-US" sz="1600" dirty="0" smtClean="0">
                <a:sym typeface="Wingdings" panose="05000000000000000000" pitchFamily="2" charset="2"/>
              </a:rPr>
              <a:t>Total Ionizing Dose : 5 MGy max. at the level of the component, 1 MGy max. at the level of the cryostat,</a:t>
            </a:r>
          </a:p>
          <a:p>
            <a:pPr lvl="1" algn="just"/>
            <a:r>
              <a:rPr lang="en-US" sz="1600" dirty="0" smtClean="0">
                <a:sym typeface="Wingdings" panose="05000000000000000000" pitchFamily="2" charset="2"/>
              </a:rPr>
              <a:t>From ambient temperature (cryostat) to cryogenic temperature (2K) (component).</a:t>
            </a:r>
          </a:p>
          <a:p>
            <a:pPr algn="just"/>
            <a:endParaRPr lang="en-US" sz="1600" dirty="0" smtClean="0">
              <a:sym typeface="Wingdings" panose="05000000000000000000" pitchFamily="2" charset="2"/>
            </a:endParaRPr>
          </a:p>
        </p:txBody>
      </p:sp>
      <p:pic>
        <p:nvPicPr>
          <p:cNvPr id="8" name="Picture 7"/>
          <p:cNvPicPr>
            <a:picLocks noChangeAspect="1"/>
          </p:cNvPicPr>
          <p:nvPr/>
        </p:nvPicPr>
        <p:blipFill>
          <a:blip r:embed="rId2"/>
          <a:stretch>
            <a:fillRect/>
          </a:stretch>
        </p:blipFill>
        <p:spPr>
          <a:xfrm>
            <a:off x="2505598" y="3116838"/>
            <a:ext cx="1346322" cy="1530352"/>
          </a:xfrm>
          <a:prstGeom prst="rect">
            <a:avLst/>
          </a:prstGeom>
        </p:spPr>
      </p:pic>
      <p:pic>
        <p:nvPicPr>
          <p:cNvPr id="9" name="Picture 8"/>
          <p:cNvPicPr>
            <a:picLocks noChangeAspect="1"/>
          </p:cNvPicPr>
          <p:nvPr/>
        </p:nvPicPr>
        <p:blipFill>
          <a:blip r:embed="rId3"/>
          <a:stretch>
            <a:fillRect/>
          </a:stretch>
        </p:blipFill>
        <p:spPr>
          <a:xfrm>
            <a:off x="128273" y="3472004"/>
            <a:ext cx="2314560" cy="619529"/>
          </a:xfrm>
          <a:prstGeom prst="rect">
            <a:avLst/>
          </a:prstGeom>
        </p:spPr>
      </p:pic>
      <p:pic>
        <p:nvPicPr>
          <p:cNvPr id="10" name="Picture 9"/>
          <p:cNvPicPr>
            <a:picLocks noChangeAspect="1"/>
          </p:cNvPicPr>
          <p:nvPr/>
        </p:nvPicPr>
        <p:blipFill>
          <a:blip r:embed="rId4"/>
          <a:stretch>
            <a:fillRect/>
          </a:stretch>
        </p:blipFill>
        <p:spPr>
          <a:xfrm>
            <a:off x="5508104" y="3192105"/>
            <a:ext cx="1722642" cy="1390841"/>
          </a:xfrm>
          <a:prstGeom prst="rect">
            <a:avLst/>
          </a:prstGeom>
        </p:spPr>
      </p:pic>
      <p:sp>
        <p:nvSpPr>
          <p:cNvPr id="12" name="Content Placeholder 2"/>
          <p:cNvSpPr txBox="1">
            <a:spLocks/>
          </p:cNvSpPr>
          <p:nvPr/>
        </p:nvSpPr>
        <p:spPr>
          <a:xfrm>
            <a:off x="298812" y="4651319"/>
            <a:ext cx="3471678" cy="339502"/>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sym typeface="Wingdings" panose="05000000000000000000" pitchFamily="2" charset="2"/>
              </a:rPr>
              <a:t>Position of the cold mass inside the IT quadrupoles</a:t>
            </a:r>
          </a:p>
        </p:txBody>
      </p:sp>
      <p:sp>
        <p:nvSpPr>
          <p:cNvPr id="13" name="Content Placeholder 2"/>
          <p:cNvSpPr txBox="1">
            <a:spLocks/>
          </p:cNvSpPr>
          <p:nvPr/>
        </p:nvSpPr>
        <p:spPr>
          <a:xfrm>
            <a:off x="5076056" y="4651319"/>
            <a:ext cx="3128489" cy="339502"/>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sym typeface="Wingdings" panose="05000000000000000000" pitchFamily="2" charset="2"/>
              </a:rPr>
              <a:t>Position of the two crab cavities inside their cryostat</a:t>
            </a:r>
          </a:p>
        </p:txBody>
      </p:sp>
      <p:cxnSp>
        <p:nvCxnSpPr>
          <p:cNvPr id="4" name="Straight Connector 3"/>
          <p:cNvCxnSpPr/>
          <p:nvPr/>
        </p:nvCxnSpPr>
        <p:spPr>
          <a:xfrm flipH="1">
            <a:off x="3419872" y="3579862"/>
            <a:ext cx="144016" cy="144016"/>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flipV="1">
            <a:off x="3491880" y="4091534"/>
            <a:ext cx="224408" cy="136400"/>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780782" y="3538039"/>
            <a:ext cx="202111" cy="185839"/>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2708774" y="4091534"/>
            <a:ext cx="173063" cy="94000"/>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0631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Alignment solutions: towards FRAS</a:t>
            </a:r>
            <a:endParaRPr lang="en-US" dirty="0"/>
          </a:p>
        </p:txBody>
      </p:sp>
      <p:sp>
        <p:nvSpPr>
          <p:cNvPr id="3" name="Content Placeholder 2"/>
          <p:cNvSpPr>
            <a:spLocks noGrp="1"/>
          </p:cNvSpPr>
          <p:nvPr>
            <p:ph idx="1"/>
          </p:nvPr>
        </p:nvSpPr>
        <p:spPr>
          <a:xfrm>
            <a:off x="612000" y="914401"/>
            <a:ext cx="7920000" cy="1801365"/>
          </a:xfrm>
        </p:spPr>
        <p:txBody>
          <a:bodyPr>
            <a:normAutofit/>
          </a:bodyPr>
          <a:lstStyle/>
          <a:p>
            <a:pPr algn="just"/>
            <a:r>
              <a:rPr lang="en-US" sz="1600" dirty="0" smtClean="0"/>
              <a:t>Alignment = determination of position + adjustment</a:t>
            </a:r>
          </a:p>
          <a:p>
            <a:pPr algn="just"/>
            <a:r>
              <a:rPr lang="en-US" sz="1600" dirty="0" smtClean="0"/>
              <a:t>Considering the environment, ground motions, alignment requirements from beam dynamics: decision to perform the remote alignment of all the main components of a LSS (using sensors for the position determination and motors for the remote adjustment), based on the LHC solutions applied on the LHC inner triplets.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pic>
        <p:nvPicPr>
          <p:cNvPr id="10" name="Picture 9"/>
          <p:cNvPicPr>
            <a:picLocks noChangeAspect="1"/>
          </p:cNvPicPr>
          <p:nvPr/>
        </p:nvPicPr>
        <p:blipFill>
          <a:blip r:embed="rId2"/>
          <a:stretch>
            <a:fillRect/>
          </a:stretch>
        </p:blipFill>
        <p:spPr>
          <a:xfrm>
            <a:off x="374772" y="2264832"/>
            <a:ext cx="3785944" cy="1810669"/>
          </a:xfrm>
          <a:prstGeom prst="rect">
            <a:avLst/>
          </a:prstGeom>
        </p:spPr>
      </p:pic>
      <p:pic>
        <p:nvPicPr>
          <p:cNvPr id="11" name="Picture 10"/>
          <p:cNvPicPr>
            <a:picLocks noChangeAspect="1"/>
          </p:cNvPicPr>
          <p:nvPr/>
        </p:nvPicPr>
        <p:blipFill>
          <a:blip r:embed="rId3"/>
          <a:stretch>
            <a:fillRect/>
          </a:stretch>
        </p:blipFill>
        <p:spPr>
          <a:xfrm>
            <a:off x="4507366" y="2525583"/>
            <a:ext cx="4365114" cy="1072989"/>
          </a:xfrm>
          <a:prstGeom prst="rect">
            <a:avLst/>
          </a:prstGeom>
        </p:spPr>
      </p:pic>
      <p:sp>
        <p:nvSpPr>
          <p:cNvPr id="12" name="Rectangle 11"/>
          <p:cNvSpPr/>
          <p:nvPr/>
        </p:nvSpPr>
        <p:spPr>
          <a:xfrm>
            <a:off x="35496" y="4142648"/>
            <a:ext cx="4248472" cy="830997"/>
          </a:xfrm>
          <a:prstGeom prst="rect">
            <a:avLst/>
          </a:prstGeom>
        </p:spPr>
        <p:txBody>
          <a:bodyPr wrap="square">
            <a:spAutoFit/>
          </a:bodyPr>
          <a:lstStyle/>
          <a:p>
            <a:pPr marL="457200" algn="just">
              <a:spcBef>
                <a:spcPct val="50000"/>
              </a:spcBef>
            </a:pPr>
            <a:r>
              <a:rPr lang="en-US" sz="1600" dirty="0">
                <a:solidFill>
                  <a:schemeClr val="accent5"/>
                </a:solidFill>
                <a:sym typeface="Wingdings" pitchFamily="2" charset="2"/>
              </a:rPr>
              <a:t>Mechanical axes of the magnets included in a cylinder with a radius of 0.1 mm</a:t>
            </a:r>
          </a:p>
        </p:txBody>
      </p:sp>
      <p:sp>
        <p:nvSpPr>
          <p:cNvPr id="13" name="Rectangle 12"/>
          <p:cNvSpPr/>
          <p:nvPr/>
        </p:nvSpPr>
        <p:spPr>
          <a:xfrm>
            <a:off x="4200484" y="4150850"/>
            <a:ext cx="4572000" cy="830997"/>
          </a:xfrm>
          <a:prstGeom prst="rect">
            <a:avLst/>
          </a:prstGeom>
        </p:spPr>
        <p:txBody>
          <a:bodyPr>
            <a:spAutoFit/>
          </a:bodyPr>
          <a:lstStyle/>
          <a:p>
            <a:pPr marL="457200" algn="just">
              <a:spcBef>
                <a:spcPct val="50000"/>
              </a:spcBef>
            </a:pPr>
            <a:r>
              <a:rPr lang="en-US" sz="1600" dirty="0">
                <a:solidFill>
                  <a:schemeClr val="accent5"/>
                </a:solidFill>
                <a:sym typeface="Wingdings" pitchFamily="2" charset="2"/>
              </a:rPr>
              <a:t>Mean axis of right side included in a cylinder with a radius of 0.15 mm around the mean axis of left side </a:t>
            </a:r>
          </a:p>
        </p:txBody>
      </p:sp>
    </p:spTree>
    <p:extLst>
      <p:ext uri="{BB962C8B-B14F-4D97-AF65-F5344CB8AC3E}">
        <p14:creationId xmlns:p14="http://schemas.microsoft.com/office/powerpoint/2010/main" val="17124376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Towards Full Remote Alignment System</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22</a:t>
            </a:fld>
            <a:endParaRPr lang="fr-FR"/>
          </a:p>
        </p:txBody>
      </p:sp>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612000" y="914401"/>
            <a:ext cx="7920000" cy="3680222"/>
          </a:xfrm>
        </p:spPr>
        <p:txBody>
          <a:bodyPr>
            <a:normAutofit/>
          </a:bodyPr>
          <a:lstStyle/>
          <a:p>
            <a:pPr algn="just"/>
            <a:r>
              <a:rPr lang="en-US" sz="1600" dirty="0" smtClean="0"/>
              <a:t>Remote alignment foreseen initially only for the main components</a:t>
            </a:r>
          </a:p>
          <a:p>
            <a:pPr algn="just"/>
            <a:r>
              <a:rPr lang="en-US" sz="1600" dirty="0" smtClean="0"/>
              <a:t>Considering the uncertainty in the position of the inner tracker w.r.t. machine after the first installation and other components that might need a remote alignment considering the high level of radiations, a deeper study was launched to propose the Full Remote Alignment System.</a:t>
            </a:r>
          </a:p>
          <a:p>
            <a:pPr algn="just"/>
            <a:r>
              <a:rPr lang="en-US" sz="1600" dirty="0" smtClean="0"/>
              <a:t>The components were classified into 3 types:</a:t>
            </a:r>
          </a:p>
          <a:p>
            <a:pPr lvl="1" algn="just"/>
            <a:r>
              <a:rPr lang="en-US" sz="1600" dirty="0" smtClean="0"/>
              <a:t>Components needing a remote alignment</a:t>
            </a:r>
          </a:p>
          <a:p>
            <a:pPr lvl="1" algn="just"/>
            <a:r>
              <a:rPr lang="en-US" sz="1600" dirty="0" smtClean="0"/>
              <a:t>Components to be aligned at the end of a YETS or LS</a:t>
            </a:r>
          </a:p>
          <a:p>
            <a:pPr lvl="1" algn="just"/>
            <a:r>
              <a:rPr lang="en-US" sz="1600" dirty="0" smtClean="0"/>
              <a:t>Components to be measured at the end LS (static components that will never need an adjustment)</a:t>
            </a:r>
            <a:endParaRPr lang="en-US" sz="1600" dirty="0"/>
          </a:p>
        </p:txBody>
      </p:sp>
    </p:spTree>
    <p:extLst>
      <p:ext uri="{BB962C8B-B14F-4D97-AF65-F5344CB8AC3E}">
        <p14:creationId xmlns:p14="http://schemas.microsoft.com/office/powerpoint/2010/main" val="1898248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FRAS: 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23</a:t>
            </a:fld>
            <a:endParaRPr lang="fr-FR"/>
          </a:p>
        </p:txBody>
      </p:sp>
      <p:pic>
        <p:nvPicPr>
          <p:cNvPr id="2" name="Picture 1"/>
          <p:cNvPicPr>
            <a:picLocks noChangeAspect="1"/>
          </p:cNvPicPr>
          <p:nvPr/>
        </p:nvPicPr>
        <p:blipFill>
          <a:blip r:embed="rId2"/>
          <a:stretch>
            <a:fillRect/>
          </a:stretch>
        </p:blipFill>
        <p:spPr>
          <a:xfrm rot="5400000">
            <a:off x="2321400" y="-1243717"/>
            <a:ext cx="4242570" cy="8094301"/>
          </a:xfrm>
          <a:prstGeom prst="rect">
            <a:avLst/>
          </a:prstGeom>
        </p:spPr>
      </p:pic>
    </p:spTree>
    <p:extLst>
      <p:ext uri="{BB962C8B-B14F-4D97-AF65-F5344CB8AC3E}">
        <p14:creationId xmlns:p14="http://schemas.microsoft.com/office/powerpoint/2010/main" val="4214683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135000"/>
            <a:ext cx="8640520" cy="540000"/>
          </a:xfrm>
        </p:spPr>
        <p:txBody>
          <a:bodyPr/>
          <a:lstStyle/>
          <a:p>
            <a:r>
              <a:rPr lang="en-GB" dirty="0" smtClean="0"/>
              <a:t>Solution proposed</a:t>
            </a:r>
            <a:r>
              <a:rPr lang="en-GB" dirty="0"/>
              <a:t> </a:t>
            </a:r>
            <a:r>
              <a:rPr lang="en-GB" dirty="0" smtClean="0"/>
              <a:t>for the position determination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24</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99122" y="1145083"/>
            <a:ext cx="4810161" cy="1414395"/>
          </a:xfrm>
          <a:prstGeom prst="rect">
            <a:avLst/>
          </a:prstGeom>
        </p:spPr>
      </p:pic>
      <p:pic>
        <p:nvPicPr>
          <p:cNvPr id="3" name="Picture 2"/>
          <p:cNvPicPr>
            <a:picLocks noChangeAspect="1"/>
          </p:cNvPicPr>
          <p:nvPr/>
        </p:nvPicPr>
        <p:blipFill>
          <a:blip r:embed="rId4"/>
          <a:stretch>
            <a:fillRect/>
          </a:stretch>
        </p:blipFill>
        <p:spPr>
          <a:xfrm>
            <a:off x="631817" y="2970154"/>
            <a:ext cx="2572032" cy="2159173"/>
          </a:xfrm>
          <a:prstGeom prst="rect">
            <a:avLst/>
          </a:prstGeom>
        </p:spPr>
      </p:pic>
      <p:sp>
        <p:nvSpPr>
          <p:cNvPr id="4" name="Rectangle 3"/>
          <p:cNvSpPr/>
          <p:nvPr/>
        </p:nvSpPr>
        <p:spPr>
          <a:xfrm>
            <a:off x="599122" y="794981"/>
            <a:ext cx="7709162" cy="338554"/>
          </a:xfrm>
          <a:prstGeom prst="rect">
            <a:avLst/>
          </a:prstGeom>
        </p:spPr>
        <p:txBody>
          <a:bodyPr wrap="none">
            <a:spAutoFit/>
          </a:bodyPr>
          <a:lstStyle/>
          <a:p>
            <a:pPr marL="285750" indent="-285750">
              <a:buFont typeface="Wingdings" panose="05000000000000000000" pitchFamily="2" charset="2"/>
              <a:buChar char="§"/>
            </a:pPr>
            <a:r>
              <a:rPr lang="en-US" sz="1600" dirty="0">
                <a:solidFill>
                  <a:schemeClr val="accent5"/>
                </a:solidFill>
              </a:rPr>
              <a:t>Measure the position of components using Laser tracker and permanent targets</a:t>
            </a:r>
          </a:p>
        </p:txBody>
      </p:sp>
      <p:sp>
        <p:nvSpPr>
          <p:cNvPr id="9" name="Rectangle 8"/>
          <p:cNvSpPr/>
          <p:nvPr/>
        </p:nvSpPr>
        <p:spPr>
          <a:xfrm>
            <a:off x="551703" y="2571026"/>
            <a:ext cx="6952544" cy="338554"/>
          </a:xfrm>
          <a:prstGeom prst="rect">
            <a:avLst/>
          </a:prstGeom>
        </p:spPr>
        <p:txBody>
          <a:bodyPr wrap="none">
            <a:spAutoFit/>
          </a:bodyPr>
          <a:lstStyle/>
          <a:p>
            <a:pPr marL="285750" indent="-285750">
              <a:buFont typeface="Wingdings" panose="05000000000000000000" pitchFamily="2" charset="2"/>
              <a:buChar char="§"/>
            </a:pPr>
            <a:r>
              <a:rPr lang="en-US" sz="1600" dirty="0">
                <a:solidFill>
                  <a:schemeClr val="accent5"/>
                </a:solidFill>
              </a:rPr>
              <a:t>Measure the position using permanent sensors installed on the cryostat</a:t>
            </a:r>
          </a:p>
        </p:txBody>
      </p:sp>
      <p:sp>
        <p:nvSpPr>
          <p:cNvPr id="6" name="Rectangle 5"/>
          <p:cNvSpPr/>
          <p:nvPr/>
        </p:nvSpPr>
        <p:spPr>
          <a:xfrm>
            <a:off x="5434884" y="1463221"/>
            <a:ext cx="3390159" cy="584775"/>
          </a:xfrm>
          <a:prstGeom prst="rect">
            <a:avLst/>
          </a:prstGeom>
        </p:spPr>
        <p:txBody>
          <a:bodyPr wrap="none">
            <a:spAutoFit/>
          </a:bodyPr>
          <a:lstStyle/>
          <a:p>
            <a:pPr marL="285750" indent="-285750">
              <a:buFont typeface="Wingdings" panose="05000000000000000000" pitchFamily="2" charset="2"/>
              <a:buChar char="ü"/>
            </a:pPr>
            <a:r>
              <a:rPr lang="en-US" sz="1600" dirty="0" smtClean="0">
                <a:solidFill>
                  <a:schemeClr val="bg1">
                    <a:lumMod val="50000"/>
                  </a:schemeClr>
                </a:solidFill>
              </a:rPr>
              <a:t>Only at the end of YETS and LS</a:t>
            </a:r>
          </a:p>
          <a:p>
            <a:pPr marL="285750" indent="-285750">
              <a:buFont typeface="Wingdings" panose="05000000000000000000" pitchFamily="2" charset="2"/>
              <a:buChar char="ü"/>
            </a:pPr>
            <a:r>
              <a:rPr lang="fr-CH" sz="1600" dirty="0" smtClean="0">
                <a:solidFill>
                  <a:schemeClr val="bg1">
                    <a:lumMod val="50000"/>
                  </a:schemeClr>
                </a:solidFill>
              </a:rPr>
              <a:t>In the tunnel</a:t>
            </a:r>
            <a:endParaRPr lang="en-US" sz="1600" dirty="0">
              <a:solidFill>
                <a:schemeClr val="bg1">
                  <a:lumMod val="50000"/>
                </a:schemeClr>
              </a:solidFill>
            </a:endParaRPr>
          </a:p>
        </p:txBody>
      </p:sp>
      <p:sp>
        <p:nvSpPr>
          <p:cNvPr id="11" name="Rectangle 10"/>
          <p:cNvSpPr/>
          <p:nvPr/>
        </p:nvSpPr>
        <p:spPr>
          <a:xfrm>
            <a:off x="4399937" y="3272699"/>
            <a:ext cx="4020652" cy="584775"/>
          </a:xfrm>
          <a:prstGeom prst="rect">
            <a:avLst/>
          </a:prstGeom>
        </p:spPr>
        <p:txBody>
          <a:bodyPr wrap="none">
            <a:spAutoFit/>
          </a:bodyPr>
          <a:lstStyle/>
          <a:p>
            <a:pPr marL="285750" indent="-285750">
              <a:buFont typeface="Wingdings" panose="05000000000000000000" pitchFamily="2" charset="2"/>
              <a:buChar char="ü"/>
            </a:pPr>
            <a:r>
              <a:rPr lang="fr-CH" sz="1600" dirty="0" err="1" smtClean="0">
                <a:solidFill>
                  <a:schemeClr val="bg1">
                    <a:lumMod val="50000"/>
                  </a:schemeClr>
                </a:solidFill>
              </a:rPr>
              <a:t>Continuous</a:t>
            </a:r>
            <a:r>
              <a:rPr lang="fr-CH" sz="1600" dirty="0" smtClean="0">
                <a:solidFill>
                  <a:schemeClr val="bg1">
                    <a:lumMod val="50000"/>
                  </a:schemeClr>
                </a:solidFill>
              </a:rPr>
              <a:t> and </a:t>
            </a:r>
            <a:r>
              <a:rPr lang="fr-CH" sz="1600" dirty="0" err="1" smtClean="0">
                <a:solidFill>
                  <a:schemeClr val="bg1">
                    <a:lumMod val="50000"/>
                  </a:schemeClr>
                </a:solidFill>
              </a:rPr>
              <a:t>remote</a:t>
            </a:r>
            <a:r>
              <a:rPr lang="fr-CH" sz="1600" dirty="0" smtClean="0">
                <a:solidFill>
                  <a:schemeClr val="bg1">
                    <a:lumMod val="50000"/>
                  </a:schemeClr>
                </a:solidFill>
              </a:rPr>
              <a:t> measurements</a:t>
            </a:r>
          </a:p>
          <a:p>
            <a:pPr marL="285750" indent="-285750">
              <a:buFont typeface="Wingdings" panose="05000000000000000000" pitchFamily="2" charset="2"/>
              <a:buChar char="ü"/>
            </a:pPr>
            <a:r>
              <a:rPr lang="fr-CH" sz="1600" dirty="0" err="1" smtClean="0">
                <a:solidFill>
                  <a:schemeClr val="bg1">
                    <a:lumMod val="50000"/>
                  </a:schemeClr>
                </a:solidFill>
              </a:rPr>
              <a:t>From</a:t>
            </a:r>
            <a:r>
              <a:rPr lang="fr-CH" sz="1600" dirty="0" smtClean="0">
                <a:solidFill>
                  <a:schemeClr val="bg1">
                    <a:lumMod val="50000"/>
                  </a:schemeClr>
                </a:solidFill>
              </a:rPr>
              <a:t> the CCC</a:t>
            </a:r>
            <a:endParaRPr lang="en-US" sz="1600" dirty="0">
              <a:solidFill>
                <a:schemeClr val="bg1">
                  <a:lumMod val="50000"/>
                </a:schemeClr>
              </a:solidFill>
            </a:endParaRPr>
          </a:p>
        </p:txBody>
      </p:sp>
    </p:spTree>
    <p:extLst>
      <p:ext uri="{BB962C8B-B14F-4D97-AF65-F5344CB8AC3E}">
        <p14:creationId xmlns:p14="http://schemas.microsoft.com/office/powerpoint/2010/main" val="1186666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107504" y="135000"/>
            <a:ext cx="9145016" cy="540000"/>
          </a:xfrm>
        </p:spPr>
        <p:txBody>
          <a:bodyPr/>
          <a:lstStyle/>
          <a:p>
            <a:r>
              <a:rPr lang="en-GB" dirty="0"/>
              <a:t>S</a:t>
            </a:r>
            <a:r>
              <a:rPr lang="en-GB" dirty="0" smtClean="0"/>
              <a:t>olution proposed for the adjustment solution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25</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683568" y="3304314"/>
            <a:ext cx="6114818" cy="1755800"/>
          </a:xfrm>
          <a:prstGeom prst="rect">
            <a:avLst/>
          </a:prstGeom>
        </p:spPr>
      </p:pic>
      <p:pic>
        <p:nvPicPr>
          <p:cNvPr id="3" name="Picture 2"/>
          <p:cNvPicPr>
            <a:picLocks noChangeAspect="1"/>
          </p:cNvPicPr>
          <p:nvPr/>
        </p:nvPicPr>
        <p:blipFill>
          <a:blip r:embed="rId4"/>
          <a:stretch>
            <a:fillRect/>
          </a:stretch>
        </p:blipFill>
        <p:spPr>
          <a:xfrm>
            <a:off x="1619672" y="1378754"/>
            <a:ext cx="1944216" cy="1457482"/>
          </a:xfrm>
          <a:prstGeom prst="rect">
            <a:avLst/>
          </a:prstGeom>
        </p:spPr>
      </p:pic>
      <p:pic>
        <p:nvPicPr>
          <p:cNvPr id="4" name="Picture 3"/>
          <p:cNvPicPr>
            <a:picLocks noChangeAspect="1"/>
          </p:cNvPicPr>
          <p:nvPr/>
        </p:nvPicPr>
        <p:blipFill>
          <a:blip r:embed="rId5"/>
          <a:stretch>
            <a:fillRect/>
          </a:stretch>
        </p:blipFill>
        <p:spPr>
          <a:xfrm>
            <a:off x="3851920" y="1164313"/>
            <a:ext cx="3243353" cy="1828959"/>
          </a:xfrm>
          <a:prstGeom prst="rect">
            <a:avLst/>
          </a:prstGeom>
        </p:spPr>
      </p:pic>
      <p:sp>
        <p:nvSpPr>
          <p:cNvPr id="9" name="Rectangle 8"/>
          <p:cNvSpPr/>
          <p:nvPr/>
        </p:nvSpPr>
        <p:spPr>
          <a:xfrm>
            <a:off x="599122" y="794981"/>
            <a:ext cx="7566495" cy="338554"/>
          </a:xfrm>
          <a:prstGeom prst="rect">
            <a:avLst/>
          </a:prstGeom>
        </p:spPr>
        <p:txBody>
          <a:bodyPr wrap="none">
            <a:spAutoFit/>
          </a:bodyPr>
          <a:lstStyle/>
          <a:p>
            <a:pPr marL="285750" indent="-285750">
              <a:buFont typeface="Wingdings" panose="05000000000000000000" pitchFamily="2" charset="2"/>
              <a:buChar char="§"/>
            </a:pPr>
            <a:r>
              <a:rPr lang="en-US" sz="1600" dirty="0">
                <a:solidFill>
                  <a:schemeClr val="accent5"/>
                </a:solidFill>
              </a:rPr>
              <a:t>For components with a weight above 2t: jacks, with motorization when needed</a:t>
            </a:r>
          </a:p>
        </p:txBody>
      </p:sp>
      <p:sp>
        <p:nvSpPr>
          <p:cNvPr id="11" name="Rectangle 10"/>
          <p:cNvSpPr/>
          <p:nvPr/>
        </p:nvSpPr>
        <p:spPr>
          <a:xfrm>
            <a:off x="599091" y="3018876"/>
            <a:ext cx="7920758" cy="338554"/>
          </a:xfrm>
          <a:prstGeom prst="rect">
            <a:avLst/>
          </a:prstGeom>
        </p:spPr>
        <p:txBody>
          <a:bodyPr wrap="none">
            <a:spAutoFit/>
          </a:bodyPr>
          <a:lstStyle/>
          <a:p>
            <a:pPr marL="285750" indent="-285750">
              <a:buFont typeface="Wingdings" panose="05000000000000000000" pitchFamily="2" charset="2"/>
              <a:buChar char="§"/>
            </a:pPr>
            <a:r>
              <a:rPr lang="en-US" sz="1600" dirty="0">
                <a:solidFill>
                  <a:schemeClr val="accent5"/>
                </a:solidFill>
              </a:rPr>
              <a:t>For components with a weight below 2t: platforms, with motorization when needed</a:t>
            </a:r>
          </a:p>
        </p:txBody>
      </p:sp>
    </p:spTree>
    <p:extLst>
      <p:ext uri="{BB962C8B-B14F-4D97-AF65-F5344CB8AC3E}">
        <p14:creationId xmlns:p14="http://schemas.microsoft.com/office/powerpoint/2010/main" val="4218888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Mandate and scope of the review</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a:p>
        </p:txBody>
      </p:sp>
      <p:sp>
        <p:nvSpPr>
          <p:cNvPr id="10" name="Espace réservé du contenu 8"/>
          <p:cNvSpPr txBox="1">
            <a:spLocks/>
          </p:cNvSpPr>
          <p:nvPr/>
        </p:nvSpPr>
        <p:spPr>
          <a:xfrm>
            <a:off x="764400" y="1066801"/>
            <a:ext cx="7920000" cy="3680222"/>
          </a:xfrm>
          <a:prstGeom prst="rect">
            <a:avLst/>
          </a:prstGeom>
        </p:spPr>
        <p:txBody>
          <a:bodyPr vert="horz" lIns="0" tIns="0" rIns="0" bIns="0" rtlCol="0">
            <a:normAutofit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1800" dirty="0" smtClean="0"/>
              <a:t>Mandate : to review the alignment solutions foreseen for HL-LHC, with a focus on the internal metrology, the monitoring of inner triplet cold masses and crab cavities inside their cryostat and Full Remote Alignment System</a:t>
            </a:r>
          </a:p>
          <a:p>
            <a:pPr algn="l"/>
            <a:r>
              <a:rPr lang="en-GB" sz="1800" dirty="0" smtClean="0"/>
              <a:t>Scope of the review:</a:t>
            </a:r>
          </a:p>
          <a:p>
            <a:pPr lvl="1" algn="l"/>
            <a:r>
              <a:rPr lang="en-GB" sz="1600" dirty="0" smtClean="0"/>
              <a:t>To examine the soundness of the proposed solutions individually and as a global system</a:t>
            </a:r>
          </a:p>
          <a:p>
            <a:pPr lvl="1" algn="l"/>
            <a:r>
              <a:rPr lang="en-GB" sz="1600" dirty="0" smtClean="0"/>
              <a:t>To verify that all requirements from equipment owners and machine operation are duly covered</a:t>
            </a:r>
          </a:p>
          <a:p>
            <a:pPr lvl="1" algn="l"/>
            <a:r>
              <a:rPr lang="en-GB" sz="1600" dirty="0" smtClean="0"/>
              <a:t>To check that the interfaces between WP15.4 and the other WPs are clear</a:t>
            </a:r>
          </a:p>
          <a:p>
            <a:pPr lvl="1" algn="l"/>
            <a:r>
              <a:rPr lang="en-GB" sz="1600" dirty="0" smtClean="0"/>
              <a:t>To check the readiness of the solutions proposed and evaluate the associated risk if any</a:t>
            </a:r>
          </a:p>
          <a:p>
            <a:pPr lvl="1" algn="l"/>
            <a:r>
              <a:rPr lang="en-GB" sz="1600" dirty="0" smtClean="0"/>
              <a:t>To evaluate the related test plan, acceptance criteria and the overall schedule</a:t>
            </a:r>
          </a:p>
          <a:p>
            <a:pPr lvl="1" algn="l"/>
            <a:r>
              <a:rPr lang="en-GB" sz="1600" dirty="0" smtClean="0"/>
              <a:t>To examine the procurement strategy, identifying possible risks</a:t>
            </a:r>
          </a:p>
          <a:p>
            <a:pPr lvl="1" algn="l"/>
            <a:r>
              <a:rPr lang="en-GB" sz="1600" dirty="0" smtClean="0"/>
              <a:t>To put in evidence possible integration issues and safety aspects</a:t>
            </a:r>
            <a:endParaRPr lang="en-GB" sz="1600" dirty="0"/>
          </a:p>
        </p:txBody>
      </p:sp>
    </p:spTree>
    <p:extLst>
      <p:ext uri="{BB962C8B-B14F-4D97-AF65-F5344CB8AC3E}">
        <p14:creationId xmlns:p14="http://schemas.microsoft.com/office/powerpoint/2010/main" val="48954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What will not be covered during the review</a:t>
            </a:r>
            <a:endParaRPr lang="en-GB" dirty="0"/>
          </a:p>
        </p:txBody>
      </p:sp>
      <p:sp>
        <p:nvSpPr>
          <p:cNvPr id="9" name="Espace réservé du contenu 8"/>
          <p:cNvSpPr>
            <a:spLocks noGrp="1"/>
          </p:cNvSpPr>
          <p:nvPr>
            <p:ph idx="1"/>
          </p:nvPr>
        </p:nvSpPr>
        <p:spPr>
          <a:xfrm>
            <a:off x="612000" y="1275605"/>
            <a:ext cx="7920000" cy="3319017"/>
          </a:xfrm>
        </p:spPr>
        <p:txBody>
          <a:bodyPr>
            <a:normAutofit/>
          </a:bodyPr>
          <a:lstStyle/>
          <a:p>
            <a:pPr algn="l"/>
            <a:r>
              <a:rPr lang="en-GB" sz="1800" dirty="0" smtClean="0"/>
              <a:t>Geodetic aspects</a:t>
            </a:r>
          </a:p>
          <a:p>
            <a:pPr algn="l"/>
            <a:r>
              <a:rPr lang="en-GB" sz="1800" dirty="0" smtClean="0"/>
              <a:t>Fiducialisation and internal metrology for HL-LHC components to be installed during LS2</a:t>
            </a:r>
          </a:p>
          <a:p>
            <a:pPr algn="l"/>
            <a:r>
              <a:rPr lang="en-GB" sz="1800" dirty="0" smtClean="0"/>
              <a:t>Standard alignment activities (determination of the underground geodetic network, marking, jacks heads alignment, initial alignment w.r.t. geodetic network, smoothing)</a:t>
            </a:r>
          </a:p>
          <a:p>
            <a:pPr algn="l"/>
            <a:r>
              <a:rPr lang="en-GB" sz="1800" dirty="0" smtClean="0"/>
              <a:t>3D scans</a:t>
            </a:r>
          </a:p>
          <a:p>
            <a:pPr algn="l"/>
            <a:r>
              <a:rPr lang="en-GB" sz="1800" dirty="0" smtClean="0"/>
              <a:t>R&amp;D on train measurements</a:t>
            </a:r>
            <a:endParaRPr lang="en-GB" sz="1800"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27</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326260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What will be covered during the review</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28</a:t>
            </a:fld>
            <a:endParaRPr lang="fr-FR"/>
          </a:p>
        </p:txBody>
      </p:sp>
      <p:pic>
        <p:nvPicPr>
          <p:cNvPr id="3" name="Picture 2"/>
          <p:cNvPicPr>
            <a:picLocks noChangeAspect="1"/>
          </p:cNvPicPr>
          <p:nvPr/>
        </p:nvPicPr>
        <p:blipFill>
          <a:blip r:embed="rId2"/>
          <a:stretch>
            <a:fillRect/>
          </a:stretch>
        </p:blipFill>
        <p:spPr>
          <a:xfrm>
            <a:off x="510548" y="1027120"/>
            <a:ext cx="6294746" cy="588761"/>
          </a:xfrm>
          <a:prstGeom prst="rect">
            <a:avLst/>
          </a:prstGeom>
        </p:spPr>
      </p:pic>
      <p:pic>
        <p:nvPicPr>
          <p:cNvPr id="6" name="Picture 5"/>
          <p:cNvPicPr>
            <a:picLocks noChangeAspect="1"/>
          </p:cNvPicPr>
          <p:nvPr/>
        </p:nvPicPr>
        <p:blipFill>
          <a:blip r:embed="rId3"/>
          <a:stretch>
            <a:fillRect/>
          </a:stretch>
        </p:blipFill>
        <p:spPr>
          <a:xfrm>
            <a:off x="493341" y="1642082"/>
            <a:ext cx="6311953" cy="584491"/>
          </a:xfrm>
          <a:prstGeom prst="rect">
            <a:avLst/>
          </a:prstGeom>
        </p:spPr>
      </p:pic>
      <p:pic>
        <p:nvPicPr>
          <p:cNvPr id="10" name="Picture 9"/>
          <p:cNvPicPr>
            <a:picLocks noChangeAspect="1"/>
          </p:cNvPicPr>
          <p:nvPr/>
        </p:nvPicPr>
        <p:blipFill>
          <a:blip r:embed="rId4"/>
          <a:stretch>
            <a:fillRect/>
          </a:stretch>
        </p:blipFill>
        <p:spPr>
          <a:xfrm>
            <a:off x="510548" y="2249496"/>
            <a:ext cx="6294746" cy="500491"/>
          </a:xfrm>
          <a:prstGeom prst="rect">
            <a:avLst/>
          </a:prstGeom>
        </p:spPr>
      </p:pic>
      <p:pic>
        <p:nvPicPr>
          <p:cNvPr id="11" name="Picture 10"/>
          <p:cNvPicPr>
            <a:picLocks noChangeAspect="1"/>
          </p:cNvPicPr>
          <p:nvPr/>
        </p:nvPicPr>
        <p:blipFill>
          <a:blip r:embed="rId5"/>
          <a:stretch>
            <a:fillRect/>
          </a:stretch>
        </p:blipFill>
        <p:spPr>
          <a:xfrm>
            <a:off x="522345" y="3112464"/>
            <a:ext cx="6311953" cy="487720"/>
          </a:xfrm>
          <a:prstGeom prst="rect">
            <a:avLst/>
          </a:prstGeom>
        </p:spPr>
      </p:pic>
      <p:pic>
        <p:nvPicPr>
          <p:cNvPr id="12" name="Picture 11"/>
          <p:cNvPicPr>
            <a:picLocks noChangeAspect="1"/>
          </p:cNvPicPr>
          <p:nvPr/>
        </p:nvPicPr>
        <p:blipFill>
          <a:blip r:embed="rId6"/>
          <a:stretch>
            <a:fillRect/>
          </a:stretch>
        </p:blipFill>
        <p:spPr>
          <a:xfrm>
            <a:off x="489734" y="3621495"/>
            <a:ext cx="6344563" cy="594354"/>
          </a:xfrm>
          <a:prstGeom prst="rect">
            <a:avLst/>
          </a:prstGeom>
        </p:spPr>
      </p:pic>
      <p:pic>
        <p:nvPicPr>
          <p:cNvPr id="14" name="Picture 13"/>
          <p:cNvPicPr>
            <a:picLocks noChangeAspect="1"/>
          </p:cNvPicPr>
          <p:nvPr/>
        </p:nvPicPr>
        <p:blipFill>
          <a:blip r:embed="rId7"/>
          <a:stretch>
            <a:fillRect/>
          </a:stretch>
        </p:blipFill>
        <p:spPr>
          <a:xfrm>
            <a:off x="496548" y="4227221"/>
            <a:ext cx="6337750" cy="488942"/>
          </a:xfrm>
          <a:prstGeom prst="rect">
            <a:avLst/>
          </a:prstGeom>
        </p:spPr>
      </p:pic>
      <p:sp>
        <p:nvSpPr>
          <p:cNvPr id="15" name="Rectangle 14"/>
          <p:cNvSpPr/>
          <p:nvPr/>
        </p:nvSpPr>
        <p:spPr>
          <a:xfrm>
            <a:off x="6850549" y="1615881"/>
            <a:ext cx="2095445" cy="369332"/>
          </a:xfrm>
          <a:prstGeom prst="rect">
            <a:avLst/>
          </a:prstGeom>
        </p:spPr>
        <p:txBody>
          <a:bodyPr wrap="none">
            <a:spAutoFit/>
          </a:bodyPr>
          <a:lstStyle/>
          <a:p>
            <a:r>
              <a:rPr lang="en-GB" dirty="0" smtClean="0">
                <a:solidFill>
                  <a:schemeClr val="accent6">
                    <a:lumMod val="75000"/>
                  </a:schemeClr>
                </a:solidFill>
              </a:rPr>
              <a:t>Internal monitoring</a:t>
            </a:r>
            <a:endParaRPr lang="en-GB" dirty="0">
              <a:solidFill>
                <a:schemeClr val="accent6">
                  <a:lumMod val="75000"/>
                </a:schemeClr>
              </a:solidFill>
            </a:endParaRPr>
          </a:p>
        </p:txBody>
      </p:sp>
      <p:sp>
        <p:nvSpPr>
          <p:cNvPr id="16" name="Rectangle 15"/>
          <p:cNvSpPr/>
          <p:nvPr/>
        </p:nvSpPr>
        <p:spPr>
          <a:xfrm>
            <a:off x="6834297" y="3669223"/>
            <a:ext cx="1770151" cy="646331"/>
          </a:xfrm>
          <a:prstGeom prst="rect">
            <a:avLst/>
          </a:prstGeom>
        </p:spPr>
        <p:txBody>
          <a:bodyPr wrap="square">
            <a:spAutoFit/>
          </a:bodyPr>
          <a:lstStyle/>
          <a:p>
            <a:pPr algn="ctr"/>
            <a:r>
              <a:rPr lang="en-GB" dirty="0" smtClean="0">
                <a:solidFill>
                  <a:srgbClr val="0070C0"/>
                </a:solidFill>
              </a:rPr>
              <a:t>Fiducialisation aspects</a:t>
            </a:r>
            <a:endParaRPr lang="en-GB" dirty="0">
              <a:solidFill>
                <a:srgbClr val="0070C0"/>
              </a:solidFill>
            </a:endParaRPr>
          </a:p>
        </p:txBody>
      </p:sp>
    </p:spTree>
    <p:extLst>
      <p:ext uri="{BB962C8B-B14F-4D97-AF65-F5344CB8AC3E}">
        <p14:creationId xmlns:p14="http://schemas.microsoft.com/office/powerpoint/2010/main" val="26999305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What will be covered during the review</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29</a:t>
            </a:fld>
            <a:endParaRPr lang="fr-FR"/>
          </a:p>
        </p:txBody>
      </p:sp>
      <p:pic>
        <p:nvPicPr>
          <p:cNvPr id="3" name="Picture 2"/>
          <p:cNvPicPr>
            <a:picLocks noChangeAspect="1"/>
          </p:cNvPicPr>
          <p:nvPr/>
        </p:nvPicPr>
        <p:blipFill>
          <a:blip r:embed="rId2"/>
          <a:stretch>
            <a:fillRect/>
          </a:stretch>
        </p:blipFill>
        <p:spPr>
          <a:xfrm>
            <a:off x="240085" y="1419622"/>
            <a:ext cx="4464496" cy="2748916"/>
          </a:xfrm>
          <a:prstGeom prst="rect">
            <a:avLst/>
          </a:prstGeom>
        </p:spPr>
      </p:pic>
      <p:pic>
        <p:nvPicPr>
          <p:cNvPr id="6" name="Picture 5"/>
          <p:cNvPicPr>
            <a:picLocks noChangeAspect="1"/>
          </p:cNvPicPr>
          <p:nvPr/>
        </p:nvPicPr>
        <p:blipFill>
          <a:blip r:embed="rId3"/>
          <a:stretch>
            <a:fillRect/>
          </a:stretch>
        </p:blipFill>
        <p:spPr>
          <a:xfrm>
            <a:off x="4716016" y="1419622"/>
            <a:ext cx="4352782" cy="1368152"/>
          </a:xfrm>
          <a:prstGeom prst="rect">
            <a:avLst/>
          </a:prstGeom>
        </p:spPr>
      </p:pic>
      <p:sp>
        <p:nvSpPr>
          <p:cNvPr id="7" name="Rectangle 6"/>
          <p:cNvSpPr/>
          <p:nvPr/>
        </p:nvSpPr>
        <p:spPr>
          <a:xfrm>
            <a:off x="5148064" y="2886065"/>
            <a:ext cx="3456384" cy="646331"/>
          </a:xfrm>
          <a:prstGeom prst="rect">
            <a:avLst/>
          </a:prstGeom>
        </p:spPr>
        <p:txBody>
          <a:bodyPr wrap="square">
            <a:spAutoFit/>
          </a:bodyPr>
          <a:lstStyle/>
          <a:p>
            <a:pPr algn="ctr"/>
            <a:r>
              <a:rPr lang="en-GB" dirty="0" smtClean="0">
                <a:solidFill>
                  <a:srgbClr val="92D050"/>
                </a:solidFill>
              </a:rPr>
              <a:t>Full Remote Alignment System (FRAS)</a:t>
            </a:r>
            <a:endParaRPr lang="en-GB" dirty="0">
              <a:solidFill>
                <a:srgbClr val="92D050"/>
              </a:solidFill>
            </a:endParaRPr>
          </a:p>
        </p:txBody>
      </p:sp>
    </p:spTree>
    <p:extLst>
      <p:ext uri="{BB962C8B-B14F-4D97-AF65-F5344CB8AC3E}">
        <p14:creationId xmlns:p14="http://schemas.microsoft.com/office/powerpoint/2010/main" val="2334742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2" name="Picture 1"/>
          <p:cNvPicPr>
            <a:picLocks noChangeAspect="1"/>
          </p:cNvPicPr>
          <p:nvPr/>
        </p:nvPicPr>
        <p:blipFill>
          <a:blip r:embed="rId2"/>
          <a:stretch>
            <a:fillRect/>
          </a:stretch>
        </p:blipFill>
        <p:spPr>
          <a:xfrm>
            <a:off x="-1" y="0"/>
            <a:ext cx="9163005" cy="5143500"/>
          </a:xfrm>
          <a:prstGeom prst="rect">
            <a:avLst/>
          </a:prstGeom>
        </p:spPr>
      </p:pic>
    </p:spTree>
    <p:extLst>
      <p:ext uri="{BB962C8B-B14F-4D97-AF65-F5344CB8AC3E}">
        <p14:creationId xmlns:p14="http://schemas.microsoft.com/office/powerpoint/2010/main" val="11615271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What will be covered during the review</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30</a:t>
            </a:fld>
            <a:endParaRPr lang="fr-FR"/>
          </a:p>
        </p:txBody>
      </p:sp>
      <p:pic>
        <p:nvPicPr>
          <p:cNvPr id="2" name="Picture 1"/>
          <p:cNvPicPr>
            <a:picLocks noChangeAspect="1"/>
          </p:cNvPicPr>
          <p:nvPr/>
        </p:nvPicPr>
        <p:blipFill>
          <a:blip r:embed="rId2"/>
          <a:stretch>
            <a:fillRect/>
          </a:stretch>
        </p:blipFill>
        <p:spPr>
          <a:xfrm>
            <a:off x="179512" y="1699310"/>
            <a:ext cx="4328535" cy="1774090"/>
          </a:xfrm>
          <a:prstGeom prst="rect">
            <a:avLst/>
          </a:prstGeom>
        </p:spPr>
      </p:pic>
      <p:pic>
        <p:nvPicPr>
          <p:cNvPr id="3" name="Picture 2"/>
          <p:cNvPicPr>
            <a:picLocks noChangeAspect="1"/>
          </p:cNvPicPr>
          <p:nvPr/>
        </p:nvPicPr>
        <p:blipFill>
          <a:blip r:embed="rId3"/>
          <a:stretch>
            <a:fillRect/>
          </a:stretch>
        </p:blipFill>
        <p:spPr>
          <a:xfrm>
            <a:off x="4572000" y="1699310"/>
            <a:ext cx="4384297" cy="1479919"/>
          </a:xfrm>
          <a:prstGeom prst="rect">
            <a:avLst/>
          </a:prstGeom>
        </p:spPr>
      </p:pic>
      <p:pic>
        <p:nvPicPr>
          <p:cNvPr id="6" name="Picture 5"/>
          <p:cNvPicPr>
            <a:picLocks noChangeAspect="1"/>
          </p:cNvPicPr>
          <p:nvPr/>
        </p:nvPicPr>
        <p:blipFill>
          <a:blip r:embed="rId4"/>
          <a:stretch>
            <a:fillRect/>
          </a:stretch>
        </p:blipFill>
        <p:spPr>
          <a:xfrm>
            <a:off x="1957470" y="4034952"/>
            <a:ext cx="4735942" cy="855910"/>
          </a:xfrm>
          <a:prstGeom prst="rect">
            <a:avLst/>
          </a:prstGeom>
        </p:spPr>
      </p:pic>
      <p:sp>
        <p:nvSpPr>
          <p:cNvPr id="9" name="Rectangle 8"/>
          <p:cNvSpPr/>
          <p:nvPr/>
        </p:nvSpPr>
        <p:spPr>
          <a:xfrm>
            <a:off x="467544" y="1324981"/>
            <a:ext cx="3456384" cy="369332"/>
          </a:xfrm>
          <a:prstGeom prst="rect">
            <a:avLst/>
          </a:prstGeom>
        </p:spPr>
        <p:txBody>
          <a:bodyPr wrap="square">
            <a:spAutoFit/>
          </a:bodyPr>
          <a:lstStyle/>
          <a:p>
            <a:pPr algn="ctr"/>
            <a:r>
              <a:rPr lang="en-GB" dirty="0" smtClean="0">
                <a:solidFill>
                  <a:srgbClr val="92D050"/>
                </a:solidFill>
              </a:rPr>
              <a:t>Adjustment solutions</a:t>
            </a:r>
            <a:endParaRPr lang="en-GB" dirty="0">
              <a:solidFill>
                <a:srgbClr val="92D050"/>
              </a:solidFill>
            </a:endParaRPr>
          </a:p>
        </p:txBody>
      </p:sp>
      <p:sp>
        <p:nvSpPr>
          <p:cNvPr id="11" name="Rectangle 10"/>
          <p:cNvSpPr/>
          <p:nvPr/>
        </p:nvSpPr>
        <p:spPr>
          <a:xfrm>
            <a:off x="4799504" y="1321155"/>
            <a:ext cx="3456384" cy="369332"/>
          </a:xfrm>
          <a:prstGeom prst="rect">
            <a:avLst/>
          </a:prstGeom>
        </p:spPr>
        <p:txBody>
          <a:bodyPr wrap="square">
            <a:spAutoFit/>
          </a:bodyPr>
          <a:lstStyle/>
          <a:p>
            <a:pPr algn="ctr"/>
            <a:r>
              <a:rPr lang="en-GB" dirty="0" smtClean="0">
                <a:solidFill>
                  <a:srgbClr val="92D050"/>
                </a:solidFill>
              </a:rPr>
              <a:t>Position determination solutions</a:t>
            </a:r>
            <a:endParaRPr lang="en-GB" dirty="0">
              <a:solidFill>
                <a:srgbClr val="92D050"/>
              </a:solidFill>
            </a:endParaRPr>
          </a:p>
        </p:txBody>
      </p:sp>
      <p:sp>
        <p:nvSpPr>
          <p:cNvPr id="12" name="Rectangle 11"/>
          <p:cNvSpPr/>
          <p:nvPr/>
        </p:nvSpPr>
        <p:spPr>
          <a:xfrm>
            <a:off x="2505709" y="3707920"/>
            <a:ext cx="3456384" cy="369332"/>
          </a:xfrm>
          <a:prstGeom prst="rect">
            <a:avLst/>
          </a:prstGeom>
        </p:spPr>
        <p:txBody>
          <a:bodyPr wrap="square">
            <a:spAutoFit/>
          </a:bodyPr>
          <a:lstStyle/>
          <a:p>
            <a:pPr algn="ctr"/>
            <a:r>
              <a:rPr lang="en-GB" dirty="0" smtClean="0">
                <a:solidFill>
                  <a:srgbClr val="92D050"/>
                </a:solidFill>
              </a:rPr>
              <a:t>Perspectives and conclusions</a:t>
            </a:r>
            <a:endParaRPr lang="en-GB" dirty="0">
              <a:solidFill>
                <a:srgbClr val="92D050"/>
              </a:solidFill>
            </a:endParaRPr>
          </a:p>
        </p:txBody>
      </p:sp>
    </p:spTree>
    <p:extLst>
      <p:ext uri="{BB962C8B-B14F-4D97-AF65-F5344CB8AC3E}">
        <p14:creationId xmlns:p14="http://schemas.microsoft.com/office/powerpoint/2010/main" val="462304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Conclusion</a:t>
            </a:r>
            <a:endParaRPr lang="en-GB" dirty="0"/>
          </a:p>
        </p:txBody>
      </p:sp>
      <p:sp>
        <p:nvSpPr>
          <p:cNvPr id="9" name="Espace réservé du contenu 8"/>
          <p:cNvSpPr>
            <a:spLocks noGrp="1"/>
          </p:cNvSpPr>
          <p:nvPr>
            <p:ph idx="1"/>
          </p:nvPr>
        </p:nvSpPr>
        <p:spPr/>
        <p:txBody>
          <a:bodyPr>
            <a:normAutofit/>
          </a:bodyPr>
          <a:lstStyle/>
          <a:p>
            <a:pPr algn="l"/>
            <a:r>
              <a:rPr lang="en-GB" sz="1800" dirty="0" smtClean="0"/>
              <a:t>WP15.4 includes a large variety of activities in the survey and alignment field, from the internal metrology to the development of new methods of measurements through geodetic aspects. It concerns components to be installed during LS3, but also during LS2.</a:t>
            </a:r>
          </a:p>
          <a:p>
            <a:pPr algn="l"/>
            <a:r>
              <a:rPr lang="en-GB" sz="1800" dirty="0" smtClean="0"/>
              <a:t>This review will address the activities that are the more risky from the technical and cost aspects, as requiring new developments or interacting with a lot of different work packages of the HL-LHC project.</a:t>
            </a:r>
            <a:endParaRPr lang="en-GB" sz="1800" dirty="0"/>
          </a:p>
        </p:txBody>
      </p:sp>
      <p:sp>
        <p:nvSpPr>
          <p:cNvPr id="4" name="Espace réservé du pied de page 3"/>
          <p:cNvSpPr>
            <a:spLocks noGrp="1"/>
          </p:cNvSpPr>
          <p:nvPr>
            <p:ph type="ftr" sz="quarter" idx="11"/>
          </p:nvPr>
        </p:nvSpPr>
        <p:spPr/>
        <p:txBody>
          <a:bodyPr/>
          <a:lstStyle/>
          <a:p>
            <a:r>
              <a:rPr lang="fr-FR" noProof="0" dirty="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31</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690766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very much!</a:t>
            </a:r>
            <a:endParaRPr lang="en-GB" dirty="0"/>
          </a:p>
        </p:txBody>
      </p:sp>
      <p:sp>
        <p:nvSpPr>
          <p:cNvPr id="3" name="Espace réservé du pied de page 2"/>
          <p:cNvSpPr>
            <a:spLocks noGrp="1"/>
          </p:cNvSpPr>
          <p:nvPr>
            <p:ph type="ftr" sz="quarter" idx="11"/>
          </p:nvPr>
        </p:nvSpPr>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32</a:t>
            </a:fld>
            <a:endParaRPr lang="fr-FR"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095" y="369298"/>
            <a:ext cx="3370346" cy="391244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Slide Number Placeholder 3"/>
          <p:cNvSpPr>
            <a:spLocks noGrp="1"/>
          </p:cNvSpPr>
          <p:nvPr>
            <p:ph type="sldNum" sz="quarter" idx="12"/>
          </p:nvPr>
        </p:nvSpPr>
        <p:spPr/>
        <p:txBody>
          <a:bodyPr/>
          <a:lstStyle/>
          <a:p>
            <a:fld id="{4FAB73BC-B049-4115-A692-8D63A059BFB8}" type="slidenum">
              <a:rPr lang="en-US" smtClean="0"/>
              <a:pPr/>
              <a:t>4</a:t>
            </a:fld>
            <a:endParaRPr lang="en-US" dirty="0"/>
          </a:p>
        </p:txBody>
      </p:sp>
      <p:sp>
        <p:nvSpPr>
          <p:cNvPr id="29" name="Rectangle 28"/>
          <p:cNvSpPr/>
          <p:nvPr/>
        </p:nvSpPr>
        <p:spPr>
          <a:xfrm>
            <a:off x="6032333" y="4281739"/>
            <a:ext cx="2517608" cy="716228"/>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Content Placeholder 2"/>
          <p:cNvSpPr txBox="1">
            <a:spLocks/>
          </p:cNvSpPr>
          <p:nvPr/>
        </p:nvSpPr>
        <p:spPr>
          <a:xfrm>
            <a:off x="2339752" y="4570603"/>
            <a:ext cx="6135302" cy="393285"/>
          </a:xfrm>
          <a:prstGeom prst="rect">
            <a:avLst/>
          </a:prstGeom>
          <a:solidFill>
            <a:schemeClr val="bg1">
              <a:lumMod val="65000"/>
            </a:schemeClr>
          </a:solidFill>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800" b="1" dirty="0">
                <a:solidFill>
                  <a:schemeClr val="bg1"/>
                </a:solidFill>
                <a:sym typeface="Wingdings"/>
              </a:rPr>
              <a:t>Major intervention on more than 1.2 km of the LHC</a:t>
            </a:r>
            <a:endParaRPr lang="en-GB" sz="1350" b="1" dirty="0">
              <a:solidFill>
                <a:schemeClr val="bg1"/>
              </a:solidFill>
              <a:sym typeface="Wingdings"/>
            </a:endParaRPr>
          </a:p>
        </p:txBody>
      </p:sp>
      <p:sp>
        <p:nvSpPr>
          <p:cNvPr id="38" name="Content Placeholder 2"/>
          <p:cNvSpPr txBox="1">
            <a:spLocks/>
          </p:cNvSpPr>
          <p:nvPr/>
        </p:nvSpPr>
        <p:spPr>
          <a:xfrm>
            <a:off x="4499992" y="264784"/>
            <a:ext cx="4546808" cy="4104169"/>
          </a:xfrm>
          <a:prstGeom prst="rect">
            <a:avLst/>
          </a:prstGeom>
        </p:spPr>
        <p:txBody>
          <a:bodyPr vert="horz" lIns="68580" tIns="34290" rIns="68580" bIns="3429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22860" algn="just" defTabSz="685800">
              <a:lnSpc>
                <a:spcPct val="90000"/>
              </a:lnSpc>
              <a:spcBef>
                <a:spcPts val="188"/>
              </a:spcBef>
              <a:spcAft>
                <a:spcPts val="188"/>
              </a:spcAft>
              <a:buClr>
                <a:schemeClr val="accent1"/>
              </a:buClr>
              <a:buNone/>
            </a:pPr>
            <a:r>
              <a:rPr lang="en-GB" sz="1700" b="1" dirty="0" smtClean="0">
                <a:solidFill>
                  <a:schemeClr val="bg1">
                    <a:lumMod val="50000"/>
                  </a:schemeClr>
                </a:solidFill>
              </a:rPr>
              <a:t>Impact on Alignment &amp;</a:t>
            </a:r>
            <a:r>
              <a:rPr lang="en-GB" sz="1700" b="1" dirty="0">
                <a:solidFill>
                  <a:schemeClr val="bg1">
                    <a:lumMod val="50000"/>
                  </a:schemeClr>
                </a:solidFill>
              </a:rPr>
              <a:t> </a:t>
            </a:r>
            <a:r>
              <a:rPr lang="en-GB" sz="1700" b="1" dirty="0" smtClean="0">
                <a:solidFill>
                  <a:schemeClr val="bg1">
                    <a:lumMod val="50000"/>
                  </a:schemeClr>
                </a:solidFill>
              </a:rPr>
              <a:t>internal metrology:</a:t>
            </a:r>
          </a:p>
          <a:p>
            <a:pPr marL="0" indent="-22860" algn="just" defTabSz="685800">
              <a:lnSpc>
                <a:spcPct val="90000"/>
              </a:lnSpc>
              <a:spcBef>
                <a:spcPts val="188"/>
              </a:spcBef>
              <a:spcAft>
                <a:spcPts val="188"/>
              </a:spcAft>
              <a:buClr>
                <a:schemeClr val="accent1"/>
              </a:buClr>
              <a:buNone/>
            </a:pPr>
            <a:endParaRPr lang="en-GB" sz="1700" b="1" dirty="0" smtClean="0">
              <a:solidFill>
                <a:schemeClr val="bg1">
                  <a:lumMod val="50000"/>
                </a:schemeClr>
              </a:solidFill>
            </a:endParaRPr>
          </a:p>
          <a:p>
            <a:pPr marL="634365" lvl="1" indent="-257175" algn="just" defTabSz="685800">
              <a:lnSpc>
                <a:spcPct val="90000"/>
              </a:lnSpc>
              <a:spcBef>
                <a:spcPts val="188"/>
              </a:spcBef>
              <a:spcAft>
                <a:spcPts val="188"/>
              </a:spcAft>
              <a:buClr>
                <a:schemeClr val="accent1"/>
              </a:buClr>
              <a:buFont typeface="Wingdings" panose="05000000000000000000" pitchFamily="2" charset="2"/>
              <a:buChar char="ü"/>
            </a:pPr>
            <a:r>
              <a:rPr lang="en-GB" sz="1400" dirty="0" smtClean="0">
                <a:solidFill>
                  <a:schemeClr val="bg1">
                    <a:lumMod val="50000"/>
                  </a:schemeClr>
                </a:solidFill>
              </a:rPr>
              <a:t>New surface buildings and new underground galleries:</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Redetermination of the geodetic network</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Determination of the LSS azimuths in the LHC</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Follow-up of geodetic aspects of civil engineering</a:t>
            </a:r>
          </a:p>
          <a:p>
            <a:pPr marL="777240" lvl="2" indent="0" algn="just" defTabSz="685800">
              <a:lnSpc>
                <a:spcPct val="90000"/>
              </a:lnSpc>
              <a:spcBef>
                <a:spcPts val="188"/>
              </a:spcBef>
              <a:spcAft>
                <a:spcPts val="188"/>
              </a:spcAft>
              <a:buClr>
                <a:schemeClr val="accent1"/>
              </a:buClr>
              <a:buNone/>
            </a:pPr>
            <a:endParaRPr lang="en-GB" sz="1400" dirty="0">
              <a:solidFill>
                <a:schemeClr val="bg1">
                  <a:lumMod val="50000"/>
                </a:schemeClr>
              </a:solidFill>
            </a:endParaRPr>
          </a:p>
          <a:p>
            <a:pPr marL="634365" lvl="1" indent="-257175" algn="just" defTabSz="685800">
              <a:lnSpc>
                <a:spcPct val="90000"/>
              </a:lnSpc>
              <a:spcBef>
                <a:spcPts val="188"/>
              </a:spcBef>
              <a:spcAft>
                <a:spcPts val="188"/>
              </a:spcAft>
              <a:buClr>
                <a:schemeClr val="accent1"/>
              </a:buClr>
              <a:buFont typeface="Wingdings" panose="05000000000000000000" pitchFamily="2" charset="2"/>
              <a:buChar char="ü"/>
            </a:pPr>
            <a:r>
              <a:rPr lang="en-GB" sz="1400" dirty="0" smtClean="0">
                <a:solidFill>
                  <a:schemeClr val="bg1">
                    <a:lumMod val="50000"/>
                  </a:schemeClr>
                </a:solidFill>
              </a:rPr>
              <a:t>New components (to be installed in LS2 and LS3)</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Internal metrology</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Assembly measurements</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Fiducialisation measurements</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Marking</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Pre-alignment</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Smoothing</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smtClean="0">
                <a:solidFill>
                  <a:schemeClr val="bg1">
                    <a:lumMod val="50000"/>
                  </a:schemeClr>
                </a:solidFill>
              </a:rPr>
              <a:t>Permanent monitoring &amp; remote adjustment solutions</a:t>
            </a:r>
          </a:p>
          <a:p>
            <a:pPr marL="777240" lvl="2" indent="0" algn="just" defTabSz="685800">
              <a:lnSpc>
                <a:spcPct val="90000"/>
              </a:lnSpc>
              <a:spcBef>
                <a:spcPts val="188"/>
              </a:spcBef>
              <a:spcAft>
                <a:spcPts val="188"/>
              </a:spcAft>
              <a:buClr>
                <a:schemeClr val="accent1"/>
              </a:buClr>
              <a:buNone/>
            </a:pPr>
            <a:endParaRPr lang="en-GB" sz="1400" dirty="0">
              <a:solidFill>
                <a:schemeClr val="bg1">
                  <a:lumMod val="50000"/>
                </a:schemeClr>
              </a:solidFill>
            </a:endParaRPr>
          </a:p>
          <a:p>
            <a:pPr marL="634365" lvl="1" indent="-257175" algn="just" defTabSz="685800">
              <a:lnSpc>
                <a:spcPct val="90000"/>
              </a:lnSpc>
              <a:spcBef>
                <a:spcPts val="188"/>
              </a:spcBef>
              <a:spcAft>
                <a:spcPts val="188"/>
              </a:spcAft>
              <a:buClr>
                <a:schemeClr val="accent1"/>
              </a:buClr>
              <a:buFont typeface="Wingdings" panose="05000000000000000000" pitchFamily="2" charset="2"/>
              <a:buChar char="ü"/>
            </a:pPr>
            <a:r>
              <a:rPr lang="en-GB" sz="1500" dirty="0" smtClean="0">
                <a:solidFill>
                  <a:schemeClr val="bg1">
                    <a:lumMod val="50000"/>
                  </a:schemeClr>
                </a:solidFill>
              </a:rPr>
              <a:t>Development of new alignment solutions:</a:t>
            </a:r>
            <a:endParaRPr lang="en-GB" sz="1500" dirty="0">
              <a:solidFill>
                <a:schemeClr val="bg1">
                  <a:lumMod val="50000"/>
                </a:schemeClr>
              </a:solidFill>
            </a:endParaRP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a:solidFill>
                  <a:schemeClr val="bg1">
                    <a:lumMod val="50000"/>
                  </a:schemeClr>
                </a:solidFill>
              </a:rPr>
              <a:t>For the internal monitoring of components inside their cryostat</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a:solidFill>
                  <a:schemeClr val="bg1">
                    <a:lumMod val="50000"/>
                  </a:schemeClr>
                </a:solidFill>
              </a:rPr>
              <a:t>For the permanent monitoring</a:t>
            </a:r>
          </a:p>
          <a:p>
            <a:pPr marL="1034415" lvl="2" indent="-257175" algn="just" defTabSz="685800">
              <a:lnSpc>
                <a:spcPct val="90000"/>
              </a:lnSpc>
              <a:spcBef>
                <a:spcPts val="188"/>
              </a:spcBef>
              <a:spcAft>
                <a:spcPts val="188"/>
              </a:spcAft>
              <a:buClr>
                <a:schemeClr val="accent1"/>
              </a:buClr>
              <a:buFont typeface="Arial" panose="020B0604020202020204" pitchFamily="34" charset="0"/>
              <a:buChar char="•"/>
            </a:pPr>
            <a:r>
              <a:rPr lang="en-GB" sz="1400" dirty="0">
                <a:solidFill>
                  <a:schemeClr val="bg1">
                    <a:lumMod val="50000"/>
                  </a:schemeClr>
                </a:solidFill>
              </a:rPr>
              <a:t>For the remote adjustment</a:t>
            </a:r>
          </a:p>
        </p:txBody>
      </p:sp>
      <p:sp>
        <p:nvSpPr>
          <p:cNvPr id="40" name="Title 1"/>
          <p:cNvSpPr>
            <a:spLocks noGrp="1"/>
          </p:cNvSpPr>
          <p:nvPr>
            <p:ph type="title"/>
          </p:nvPr>
        </p:nvSpPr>
        <p:spPr>
          <a:xfrm>
            <a:off x="7638" y="0"/>
            <a:ext cx="4189315" cy="529568"/>
          </a:xfrm>
          <a:solidFill>
            <a:schemeClr val="bg1">
              <a:lumMod val="65000"/>
            </a:schemeClr>
          </a:solidFill>
        </p:spPr>
        <p:txBody>
          <a:bodyPr>
            <a:normAutofit/>
          </a:bodyPr>
          <a:lstStyle/>
          <a:p>
            <a:pPr algn="ctr"/>
            <a:r>
              <a:rPr lang="en-GB" sz="3000" dirty="0">
                <a:solidFill>
                  <a:schemeClr val="bg1"/>
                </a:solidFill>
                <a:latin typeface="+mn-lt"/>
                <a:ea typeface="+mn-ea"/>
                <a:cs typeface="+mn-cs"/>
              </a:rPr>
              <a:t>The HL-LHC Project</a:t>
            </a:r>
          </a:p>
        </p:txBody>
      </p:sp>
      <p:pic>
        <p:nvPicPr>
          <p:cNvPr id="2" name="Picture 1"/>
          <p:cNvPicPr>
            <a:picLocks noChangeAspect="1"/>
          </p:cNvPicPr>
          <p:nvPr/>
        </p:nvPicPr>
        <p:blipFill>
          <a:blip r:embed="rId2"/>
          <a:stretch>
            <a:fillRect/>
          </a:stretch>
        </p:blipFill>
        <p:spPr>
          <a:xfrm>
            <a:off x="-108520" y="792665"/>
            <a:ext cx="4995706" cy="3695152"/>
          </a:xfrm>
          <a:prstGeom prst="rect">
            <a:avLst/>
          </a:prstGeom>
        </p:spPr>
      </p:pic>
    </p:spTree>
    <p:extLst>
      <p:ext uri="{BB962C8B-B14F-4D97-AF65-F5344CB8AC3E}">
        <p14:creationId xmlns:p14="http://schemas.microsoft.com/office/powerpoint/2010/main" val="4165206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496" y="4417492"/>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fr-CH" dirty="0" smtClean="0"/>
              <a:t>The tunnel and HL-LHC major components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p:cNvPicPr>
            <a:picLocks noChangeAspect="1"/>
          </p:cNvPicPr>
          <p:nvPr/>
        </p:nvPicPr>
        <p:blipFill>
          <a:blip r:embed="rId2"/>
          <a:stretch>
            <a:fillRect/>
          </a:stretch>
        </p:blipFill>
        <p:spPr>
          <a:xfrm>
            <a:off x="467544" y="987574"/>
            <a:ext cx="7813200" cy="3672408"/>
          </a:xfrm>
          <a:prstGeom prst="rect">
            <a:avLst/>
          </a:prstGeom>
        </p:spPr>
      </p:pic>
      <p:sp>
        <p:nvSpPr>
          <p:cNvPr id="9" name="Rectangle 8"/>
          <p:cNvSpPr/>
          <p:nvPr/>
        </p:nvSpPr>
        <p:spPr>
          <a:xfrm>
            <a:off x="7702580" y="3109775"/>
            <a:ext cx="1441420" cy="646331"/>
          </a:xfrm>
          <a:prstGeom prst="rect">
            <a:avLst/>
          </a:prstGeom>
        </p:spPr>
        <p:txBody>
          <a:bodyPr wrap="none">
            <a:spAutoFit/>
          </a:bodyPr>
          <a:lstStyle/>
          <a:p>
            <a:pPr algn="ctr"/>
            <a:r>
              <a:rPr lang="en-US" dirty="0" smtClean="0"/>
              <a:t>Intersection </a:t>
            </a:r>
          </a:p>
          <a:p>
            <a:pPr algn="ctr"/>
            <a:r>
              <a:rPr lang="en-US" dirty="0" smtClean="0"/>
              <a:t>Point (IP)</a:t>
            </a:r>
            <a:endParaRPr lang="en-US" dirty="0"/>
          </a:p>
        </p:txBody>
      </p:sp>
    </p:spTree>
    <p:extLst>
      <p:ext uri="{BB962C8B-B14F-4D97-AF65-F5344CB8AC3E}">
        <p14:creationId xmlns:p14="http://schemas.microsoft.com/office/powerpoint/2010/main" val="2877858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pPr algn="l"/>
            <a:r>
              <a:rPr lang="en-GB" dirty="0" smtClean="0"/>
              <a:t>Introduction to WP15.4</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9" name="Picture 8"/>
          <p:cNvPicPr>
            <a:picLocks noChangeAspect="1"/>
          </p:cNvPicPr>
          <p:nvPr/>
        </p:nvPicPr>
        <p:blipFill>
          <a:blip r:embed="rId2"/>
          <a:stretch>
            <a:fillRect/>
          </a:stretch>
        </p:blipFill>
        <p:spPr>
          <a:xfrm>
            <a:off x="329507" y="1131590"/>
            <a:ext cx="5338004" cy="3518123"/>
          </a:xfrm>
          <a:prstGeom prst="rect">
            <a:avLst/>
          </a:prstGeom>
        </p:spPr>
      </p:pic>
      <p:sp>
        <p:nvSpPr>
          <p:cNvPr id="12" name="Rectangle 11"/>
          <p:cNvSpPr/>
          <p:nvPr/>
        </p:nvSpPr>
        <p:spPr>
          <a:xfrm>
            <a:off x="5991374" y="2643758"/>
            <a:ext cx="3055426" cy="1477328"/>
          </a:xfrm>
          <a:prstGeom prst="rect">
            <a:avLst/>
          </a:prstGeom>
          <a:ln w="22225">
            <a:solidFill>
              <a:schemeClr val="tx2">
                <a:lumMod val="75000"/>
              </a:schemeClr>
            </a:solidFill>
          </a:ln>
        </p:spPr>
        <p:txBody>
          <a:bodyPr wrap="square">
            <a:spAutoFit/>
          </a:bodyPr>
          <a:lstStyle/>
          <a:p>
            <a:r>
              <a:rPr lang="en-US" dirty="0">
                <a:solidFill>
                  <a:schemeClr val="accent5"/>
                </a:solidFill>
              </a:rPr>
              <a:t>WP15.1: Integration</a:t>
            </a:r>
          </a:p>
          <a:p>
            <a:r>
              <a:rPr lang="fr-CH" dirty="0">
                <a:solidFill>
                  <a:schemeClr val="accent5"/>
                </a:solidFill>
              </a:rPr>
              <a:t>WP15.2: Installation</a:t>
            </a:r>
          </a:p>
          <a:p>
            <a:r>
              <a:rPr lang="fr-CH" dirty="0">
                <a:solidFill>
                  <a:schemeClr val="accent5"/>
                </a:solidFill>
              </a:rPr>
              <a:t>WP15.3: De-Installation</a:t>
            </a:r>
          </a:p>
          <a:p>
            <a:r>
              <a:rPr lang="fr-CH" dirty="0">
                <a:solidFill>
                  <a:schemeClr val="accent5"/>
                </a:solidFill>
              </a:rPr>
              <a:t>WP15.4: </a:t>
            </a:r>
            <a:r>
              <a:rPr lang="fr-CH" dirty="0" err="1">
                <a:solidFill>
                  <a:schemeClr val="accent5"/>
                </a:solidFill>
              </a:rPr>
              <a:t>Alignment</a:t>
            </a:r>
            <a:r>
              <a:rPr lang="fr-CH" dirty="0">
                <a:solidFill>
                  <a:schemeClr val="accent5"/>
                </a:solidFill>
              </a:rPr>
              <a:t> &amp; 			       </a:t>
            </a:r>
            <a:r>
              <a:rPr lang="fr-CH" dirty="0" err="1">
                <a:solidFill>
                  <a:schemeClr val="accent5"/>
                </a:solidFill>
              </a:rPr>
              <a:t>internal</a:t>
            </a:r>
            <a:r>
              <a:rPr lang="fr-CH" dirty="0">
                <a:solidFill>
                  <a:schemeClr val="accent5"/>
                </a:solidFill>
              </a:rPr>
              <a:t> metrology</a:t>
            </a:r>
            <a:endParaRPr lang="en-US" dirty="0">
              <a:solidFill>
                <a:schemeClr val="accent5"/>
              </a:solidFill>
            </a:endParaRPr>
          </a:p>
        </p:txBody>
      </p:sp>
      <p:sp>
        <p:nvSpPr>
          <p:cNvPr id="13" name="Right Arrow 12"/>
          <p:cNvSpPr/>
          <p:nvPr/>
        </p:nvSpPr>
        <p:spPr>
          <a:xfrm>
            <a:off x="5657326" y="3177196"/>
            <a:ext cx="277619" cy="216024"/>
          </a:xfrm>
          <a:prstGeom prst="rightArrow">
            <a:avLst/>
          </a:prstGeom>
          <a:gradFill>
            <a:gsLst>
              <a:gs pos="0">
                <a:schemeClr val="bg2">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5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pPr algn="l"/>
            <a:r>
              <a:rPr lang="en-GB" dirty="0" smtClean="0"/>
              <a:t>Introduction to WP15.4</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Content Placeholder 2"/>
          <p:cNvSpPr>
            <a:spLocks noGrp="1"/>
          </p:cNvSpPr>
          <p:nvPr>
            <p:ph idx="1"/>
          </p:nvPr>
        </p:nvSpPr>
        <p:spPr/>
        <p:txBody>
          <a:bodyPr>
            <a:normAutofit/>
          </a:bodyPr>
          <a:lstStyle/>
          <a:p>
            <a:pPr marL="0" indent="0" algn="just">
              <a:buNone/>
            </a:pPr>
            <a:r>
              <a:rPr lang="en-US" sz="1800" dirty="0" smtClean="0"/>
              <a:t>Mandate of WP15.4:</a:t>
            </a:r>
          </a:p>
          <a:p>
            <a:pPr lvl="1" algn="just"/>
            <a:r>
              <a:rPr lang="en-US" sz="1800" dirty="0" smtClean="0"/>
              <a:t>Cover all geodetic aspects of the project</a:t>
            </a:r>
          </a:p>
          <a:p>
            <a:pPr lvl="1" algn="just"/>
            <a:r>
              <a:rPr lang="en-US" sz="1800" dirty="0" smtClean="0"/>
              <a:t>Perform the alignment of the components of the beam lines &amp; specific components in MDI area</a:t>
            </a:r>
          </a:p>
          <a:p>
            <a:pPr lvl="2" algn="just"/>
            <a:r>
              <a:rPr lang="en-US" sz="1800" dirty="0" smtClean="0"/>
              <a:t>Using standard means when possible</a:t>
            </a:r>
          </a:p>
          <a:p>
            <a:pPr lvl="2" algn="just"/>
            <a:r>
              <a:rPr lang="en-US" sz="1800" dirty="0" smtClean="0"/>
              <a:t>With specific alignment systems (sensors &amp; actuators) </a:t>
            </a:r>
          </a:p>
          <a:p>
            <a:pPr lvl="1" algn="just"/>
            <a:r>
              <a:rPr lang="en-US" sz="1800" dirty="0" smtClean="0"/>
              <a:t>Cover the internal metrology aspects </a:t>
            </a:r>
          </a:p>
          <a:p>
            <a:pPr lvl="1" algn="just"/>
            <a:r>
              <a:rPr lang="en-US" sz="1800" dirty="0" smtClean="0"/>
              <a:t>Carry out the as-built measurements needed in all newly equipped area</a:t>
            </a:r>
          </a:p>
          <a:p>
            <a:pPr algn="just"/>
            <a:endParaRPr lang="en-US" sz="1800" dirty="0"/>
          </a:p>
        </p:txBody>
      </p:sp>
      <p:sp>
        <p:nvSpPr>
          <p:cNvPr id="11" name="Rectangle 10"/>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7577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Introduction to WP15.4</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Content Placeholder 2"/>
          <p:cNvSpPr txBox="1">
            <a:spLocks/>
          </p:cNvSpPr>
          <p:nvPr/>
        </p:nvSpPr>
        <p:spPr>
          <a:xfrm>
            <a:off x="539552" y="843560"/>
            <a:ext cx="8434800" cy="261087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1800" dirty="0" smtClean="0"/>
              <a:t>All tasks related to alignment &amp; internal metrology for HL-LHC divided into 4 WPs:</a:t>
            </a:r>
          </a:p>
          <a:p>
            <a:pPr lvl="1" algn="just"/>
            <a:r>
              <a:rPr lang="en-US" sz="1800" dirty="0" smtClean="0"/>
              <a:t>Internal metrology</a:t>
            </a:r>
          </a:p>
          <a:p>
            <a:pPr lvl="1" algn="just"/>
            <a:r>
              <a:rPr lang="en-US" sz="1800" dirty="0" smtClean="0"/>
              <a:t>Monitoring of the position of the inner triplet magnet cold mass &amp; crab cavities w.r.t their cryostat</a:t>
            </a:r>
          </a:p>
          <a:p>
            <a:pPr lvl="1" algn="just"/>
            <a:r>
              <a:rPr lang="en-US" sz="1800" dirty="0" smtClean="0"/>
              <a:t>Standard alignment</a:t>
            </a:r>
          </a:p>
          <a:p>
            <a:pPr lvl="1" algn="just"/>
            <a:r>
              <a:rPr lang="en-US" sz="1800" dirty="0" smtClean="0"/>
              <a:t>Remote determination of the position and readjustment of the components</a:t>
            </a:r>
          </a:p>
          <a:p>
            <a:pPr algn="just"/>
            <a:endParaRPr lang="en-US" sz="1800" dirty="0"/>
          </a:p>
        </p:txBody>
      </p:sp>
      <p:sp>
        <p:nvSpPr>
          <p:cNvPr id="11" name="Rectangle 10"/>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417665" y="3897833"/>
            <a:ext cx="1440160" cy="646331"/>
          </a:xfrm>
          <a:prstGeom prst="rect">
            <a:avLst/>
          </a:prstGeom>
          <a:noFill/>
          <a:ln>
            <a:solidFill>
              <a:schemeClr val="tx1">
                <a:lumMod val="50000"/>
                <a:lumOff val="50000"/>
              </a:schemeClr>
            </a:solidFill>
          </a:ln>
        </p:spPr>
        <p:txBody>
          <a:bodyPr wrap="square" rtlCol="0">
            <a:spAutoFit/>
          </a:bodyPr>
          <a:lstStyle/>
          <a:p>
            <a:pPr algn="ctr"/>
            <a:r>
              <a:rPr lang="fr-CH" dirty="0" err="1" smtClean="0">
                <a:solidFill>
                  <a:schemeClr val="tx1">
                    <a:lumMod val="65000"/>
                    <a:lumOff val="35000"/>
                  </a:schemeClr>
                </a:solidFill>
              </a:rPr>
              <a:t>Internal</a:t>
            </a:r>
            <a:r>
              <a:rPr lang="fr-CH" dirty="0" smtClean="0">
                <a:solidFill>
                  <a:schemeClr val="tx1">
                    <a:lumMod val="65000"/>
                    <a:lumOff val="35000"/>
                  </a:schemeClr>
                </a:solidFill>
              </a:rPr>
              <a:t> metrology</a:t>
            </a:r>
            <a:endParaRPr lang="en-US" dirty="0">
              <a:solidFill>
                <a:schemeClr val="tx1">
                  <a:lumMod val="65000"/>
                  <a:lumOff val="35000"/>
                </a:schemeClr>
              </a:solidFill>
            </a:endParaRPr>
          </a:p>
        </p:txBody>
      </p:sp>
      <p:sp>
        <p:nvSpPr>
          <p:cNvPr id="3" name="TextBox 2"/>
          <p:cNvSpPr txBox="1"/>
          <p:nvPr/>
        </p:nvSpPr>
        <p:spPr>
          <a:xfrm>
            <a:off x="1417665" y="3549650"/>
            <a:ext cx="1440160" cy="369332"/>
          </a:xfrm>
          <a:prstGeom prst="rect">
            <a:avLst/>
          </a:prstGeom>
          <a:noFill/>
          <a:ln>
            <a:solidFill>
              <a:schemeClr val="tx1">
                <a:lumMod val="50000"/>
                <a:lumOff val="50000"/>
              </a:schemeClr>
            </a:solidFill>
          </a:ln>
        </p:spPr>
        <p:txBody>
          <a:bodyPr wrap="square" rtlCol="0">
            <a:spAutoFit/>
          </a:bodyPr>
          <a:lstStyle/>
          <a:p>
            <a:pPr algn="ctr"/>
            <a:r>
              <a:rPr lang="fr-CH" dirty="0" smtClean="0">
                <a:solidFill>
                  <a:schemeClr val="tx1">
                    <a:lumMod val="65000"/>
                    <a:lumOff val="35000"/>
                  </a:schemeClr>
                </a:solidFill>
              </a:rPr>
              <a:t>WP 15.4.1</a:t>
            </a:r>
            <a:endParaRPr lang="en-US" dirty="0">
              <a:solidFill>
                <a:schemeClr val="tx1">
                  <a:lumMod val="65000"/>
                  <a:lumOff val="35000"/>
                </a:schemeClr>
              </a:solidFill>
            </a:endParaRPr>
          </a:p>
        </p:txBody>
      </p:sp>
      <p:sp>
        <p:nvSpPr>
          <p:cNvPr id="6" name="Rectangle 5"/>
          <p:cNvSpPr/>
          <p:nvPr/>
        </p:nvSpPr>
        <p:spPr>
          <a:xfrm>
            <a:off x="1417665" y="3549650"/>
            <a:ext cx="1440160" cy="994514"/>
          </a:xfrm>
          <a:prstGeom prst="rect">
            <a:avLst/>
          </a:prstGeom>
          <a:noFill/>
          <a:ln w="19050">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lumMod val="65000"/>
                  <a:lumOff val="35000"/>
                </a:schemeClr>
              </a:solidFill>
            </a:endParaRPr>
          </a:p>
        </p:txBody>
      </p:sp>
      <p:cxnSp>
        <p:nvCxnSpPr>
          <p:cNvPr id="13" name="Straight Connector 12"/>
          <p:cNvCxnSpPr/>
          <p:nvPr/>
        </p:nvCxnSpPr>
        <p:spPr>
          <a:xfrm>
            <a:off x="1417665" y="3918982"/>
            <a:ext cx="1440160" cy="0"/>
          </a:xfrm>
          <a:prstGeom prst="line">
            <a:avLst/>
          </a:prstGeom>
          <a:ln w="158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027419" y="3901159"/>
            <a:ext cx="1440160" cy="646331"/>
          </a:xfrm>
          <a:prstGeom prst="rect">
            <a:avLst/>
          </a:prstGeom>
          <a:noFill/>
          <a:ln>
            <a:solidFill>
              <a:schemeClr val="tx1">
                <a:lumMod val="50000"/>
                <a:lumOff val="50000"/>
              </a:schemeClr>
            </a:solidFill>
          </a:ln>
        </p:spPr>
        <p:txBody>
          <a:bodyPr wrap="square" rtlCol="0">
            <a:spAutoFit/>
          </a:bodyPr>
          <a:lstStyle/>
          <a:p>
            <a:pPr algn="ctr"/>
            <a:r>
              <a:rPr lang="fr-CH" dirty="0" err="1" smtClean="0">
                <a:solidFill>
                  <a:schemeClr val="tx1">
                    <a:lumMod val="65000"/>
                    <a:lumOff val="35000"/>
                  </a:schemeClr>
                </a:solidFill>
              </a:rPr>
              <a:t>Internal</a:t>
            </a:r>
            <a:r>
              <a:rPr lang="fr-CH" dirty="0" smtClean="0">
                <a:solidFill>
                  <a:schemeClr val="tx1">
                    <a:lumMod val="65000"/>
                    <a:lumOff val="35000"/>
                  </a:schemeClr>
                </a:solidFill>
              </a:rPr>
              <a:t> monitoring</a:t>
            </a:r>
            <a:endParaRPr lang="en-US" dirty="0">
              <a:solidFill>
                <a:schemeClr val="tx1">
                  <a:lumMod val="65000"/>
                  <a:lumOff val="35000"/>
                </a:schemeClr>
              </a:solidFill>
            </a:endParaRPr>
          </a:p>
        </p:txBody>
      </p:sp>
      <p:sp>
        <p:nvSpPr>
          <p:cNvPr id="21" name="Rectangle 20"/>
          <p:cNvSpPr/>
          <p:nvPr/>
        </p:nvSpPr>
        <p:spPr>
          <a:xfrm>
            <a:off x="3027419" y="3552976"/>
            <a:ext cx="1440160" cy="994514"/>
          </a:xfrm>
          <a:prstGeom prst="rect">
            <a:avLst/>
          </a:prstGeom>
          <a:noFill/>
          <a:ln w="19050">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lumMod val="65000"/>
                  <a:lumOff val="35000"/>
                </a:schemeClr>
              </a:solidFill>
            </a:endParaRPr>
          </a:p>
        </p:txBody>
      </p:sp>
      <p:cxnSp>
        <p:nvCxnSpPr>
          <p:cNvPr id="22" name="Straight Connector 21"/>
          <p:cNvCxnSpPr/>
          <p:nvPr/>
        </p:nvCxnSpPr>
        <p:spPr>
          <a:xfrm>
            <a:off x="3027419" y="3922308"/>
            <a:ext cx="1440160" cy="0"/>
          </a:xfrm>
          <a:prstGeom prst="line">
            <a:avLst/>
          </a:prstGeom>
          <a:ln w="158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027419" y="3542402"/>
            <a:ext cx="1440160" cy="369332"/>
          </a:xfrm>
          <a:prstGeom prst="rect">
            <a:avLst/>
          </a:prstGeom>
          <a:noFill/>
          <a:ln>
            <a:solidFill>
              <a:schemeClr val="tx1">
                <a:lumMod val="50000"/>
                <a:lumOff val="50000"/>
              </a:schemeClr>
            </a:solidFill>
          </a:ln>
        </p:spPr>
        <p:txBody>
          <a:bodyPr wrap="square" rtlCol="0">
            <a:spAutoFit/>
          </a:bodyPr>
          <a:lstStyle/>
          <a:p>
            <a:pPr algn="ctr"/>
            <a:r>
              <a:rPr lang="fr-CH" dirty="0" smtClean="0">
                <a:solidFill>
                  <a:schemeClr val="tx1">
                    <a:lumMod val="65000"/>
                    <a:lumOff val="35000"/>
                  </a:schemeClr>
                </a:solidFill>
              </a:rPr>
              <a:t>WP 15.4.2</a:t>
            </a:r>
            <a:endParaRPr lang="en-US" dirty="0">
              <a:solidFill>
                <a:schemeClr val="tx1">
                  <a:lumMod val="65000"/>
                  <a:lumOff val="35000"/>
                </a:schemeClr>
              </a:solidFill>
            </a:endParaRPr>
          </a:p>
        </p:txBody>
      </p:sp>
      <p:sp>
        <p:nvSpPr>
          <p:cNvPr id="24" name="TextBox 23"/>
          <p:cNvSpPr txBox="1"/>
          <p:nvPr/>
        </p:nvSpPr>
        <p:spPr>
          <a:xfrm>
            <a:off x="4645971" y="3905895"/>
            <a:ext cx="1440160" cy="646331"/>
          </a:xfrm>
          <a:prstGeom prst="rect">
            <a:avLst/>
          </a:prstGeom>
          <a:noFill/>
          <a:ln>
            <a:solidFill>
              <a:schemeClr val="tx1">
                <a:lumMod val="50000"/>
                <a:lumOff val="50000"/>
              </a:schemeClr>
            </a:solidFill>
          </a:ln>
        </p:spPr>
        <p:txBody>
          <a:bodyPr wrap="square" rtlCol="0">
            <a:spAutoFit/>
          </a:bodyPr>
          <a:lstStyle/>
          <a:p>
            <a:pPr algn="ctr"/>
            <a:r>
              <a:rPr lang="fr-CH" dirty="0" smtClean="0">
                <a:solidFill>
                  <a:schemeClr val="tx1">
                    <a:lumMod val="65000"/>
                    <a:lumOff val="35000"/>
                  </a:schemeClr>
                </a:solidFill>
              </a:rPr>
              <a:t>Standard </a:t>
            </a:r>
            <a:r>
              <a:rPr lang="fr-CH" dirty="0" err="1" smtClean="0">
                <a:solidFill>
                  <a:schemeClr val="tx1">
                    <a:lumMod val="65000"/>
                    <a:lumOff val="35000"/>
                  </a:schemeClr>
                </a:solidFill>
              </a:rPr>
              <a:t>alignment</a:t>
            </a:r>
            <a:endParaRPr lang="en-US" dirty="0">
              <a:solidFill>
                <a:schemeClr val="tx1">
                  <a:lumMod val="65000"/>
                  <a:lumOff val="35000"/>
                </a:schemeClr>
              </a:solidFill>
            </a:endParaRPr>
          </a:p>
        </p:txBody>
      </p:sp>
      <p:sp>
        <p:nvSpPr>
          <p:cNvPr id="25" name="Rectangle 24"/>
          <p:cNvSpPr/>
          <p:nvPr/>
        </p:nvSpPr>
        <p:spPr>
          <a:xfrm>
            <a:off x="4645971" y="3557712"/>
            <a:ext cx="1440160" cy="994514"/>
          </a:xfrm>
          <a:prstGeom prst="rect">
            <a:avLst/>
          </a:prstGeom>
          <a:noFill/>
          <a:ln w="19050">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lumMod val="65000"/>
                  <a:lumOff val="35000"/>
                </a:schemeClr>
              </a:solidFill>
            </a:endParaRPr>
          </a:p>
        </p:txBody>
      </p:sp>
      <p:cxnSp>
        <p:nvCxnSpPr>
          <p:cNvPr id="26" name="Straight Connector 25"/>
          <p:cNvCxnSpPr/>
          <p:nvPr/>
        </p:nvCxnSpPr>
        <p:spPr>
          <a:xfrm>
            <a:off x="4645971" y="3927044"/>
            <a:ext cx="1440160" cy="0"/>
          </a:xfrm>
          <a:prstGeom prst="line">
            <a:avLst/>
          </a:prstGeom>
          <a:ln w="158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645971" y="3547138"/>
            <a:ext cx="1440160" cy="369332"/>
          </a:xfrm>
          <a:prstGeom prst="rect">
            <a:avLst/>
          </a:prstGeom>
          <a:noFill/>
          <a:ln>
            <a:solidFill>
              <a:schemeClr val="tx1">
                <a:lumMod val="50000"/>
                <a:lumOff val="50000"/>
              </a:schemeClr>
            </a:solidFill>
          </a:ln>
        </p:spPr>
        <p:txBody>
          <a:bodyPr wrap="square" rtlCol="0">
            <a:spAutoFit/>
          </a:bodyPr>
          <a:lstStyle/>
          <a:p>
            <a:pPr algn="ctr"/>
            <a:r>
              <a:rPr lang="fr-CH" dirty="0" smtClean="0">
                <a:solidFill>
                  <a:schemeClr val="tx1">
                    <a:lumMod val="65000"/>
                    <a:lumOff val="35000"/>
                  </a:schemeClr>
                </a:solidFill>
              </a:rPr>
              <a:t>WP 15.4.3</a:t>
            </a:r>
            <a:endParaRPr lang="en-US" dirty="0">
              <a:solidFill>
                <a:schemeClr val="tx1">
                  <a:lumMod val="65000"/>
                  <a:lumOff val="35000"/>
                </a:schemeClr>
              </a:solidFill>
            </a:endParaRPr>
          </a:p>
        </p:txBody>
      </p:sp>
      <p:sp>
        <p:nvSpPr>
          <p:cNvPr id="28" name="TextBox 27"/>
          <p:cNvSpPr txBox="1"/>
          <p:nvPr/>
        </p:nvSpPr>
        <p:spPr>
          <a:xfrm>
            <a:off x="6287121" y="3905895"/>
            <a:ext cx="1440160" cy="646331"/>
          </a:xfrm>
          <a:prstGeom prst="rect">
            <a:avLst/>
          </a:prstGeom>
          <a:noFill/>
          <a:ln>
            <a:solidFill>
              <a:schemeClr val="tx1">
                <a:lumMod val="50000"/>
                <a:lumOff val="50000"/>
              </a:schemeClr>
            </a:solidFill>
          </a:ln>
        </p:spPr>
        <p:txBody>
          <a:bodyPr wrap="square" rtlCol="0">
            <a:spAutoFit/>
          </a:bodyPr>
          <a:lstStyle/>
          <a:p>
            <a:pPr algn="ctr"/>
            <a:r>
              <a:rPr lang="fr-CH" dirty="0" err="1" smtClean="0">
                <a:solidFill>
                  <a:schemeClr val="tx1">
                    <a:lumMod val="65000"/>
                    <a:lumOff val="35000"/>
                  </a:schemeClr>
                </a:solidFill>
              </a:rPr>
              <a:t>Remote</a:t>
            </a:r>
            <a:r>
              <a:rPr lang="fr-CH" dirty="0" smtClean="0">
                <a:solidFill>
                  <a:schemeClr val="tx1">
                    <a:lumMod val="65000"/>
                    <a:lumOff val="35000"/>
                  </a:schemeClr>
                </a:solidFill>
              </a:rPr>
              <a:t> </a:t>
            </a:r>
            <a:r>
              <a:rPr lang="fr-CH" dirty="0" err="1" smtClean="0">
                <a:solidFill>
                  <a:schemeClr val="tx1">
                    <a:lumMod val="65000"/>
                    <a:lumOff val="35000"/>
                  </a:schemeClr>
                </a:solidFill>
              </a:rPr>
              <a:t>alignment</a:t>
            </a:r>
            <a:endParaRPr lang="en-US" dirty="0">
              <a:solidFill>
                <a:schemeClr val="tx1">
                  <a:lumMod val="65000"/>
                  <a:lumOff val="35000"/>
                </a:schemeClr>
              </a:solidFill>
            </a:endParaRPr>
          </a:p>
        </p:txBody>
      </p:sp>
      <p:sp>
        <p:nvSpPr>
          <p:cNvPr id="29" name="Rectangle 28"/>
          <p:cNvSpPr/>
          <p:nvPr/>
        </p:nvSpPr>
        <p:spPr>
          <a:xfrm>
            <a:off x="6287121" y="3557712"/>
            <a:ext cx="1440160" cy="994514"/>
          </a:xfrm>
          <a:prstGeom prst="rect">
            <a:avLst/>
          </a:prstGeom>
          <a:noFill/>
          <a:ln w="19050">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lumMod val="65000"/>
                  <a:lumOff val="35000"/>
                </a:schemeClr>
              </a:solidFill>
            </a:endParaRPr>
          </a:p>
        </p:txBody>
      </p:sp>
      <p:cxnSp>
        <p:nvCxnSpPr>
          <p:cNvPr id="30" name="Straight Connector 29"/>
          <p:cNvCxnSpPr/>
          <p:nvPr/>
        </p:nvCxnSpPr>
        <p:spPr>
          <a:xfrm>
            <a:off x="6287121" y="3927044"/>
            <a:ext cx="1440160" cy="0"/>
          </a:xfrm>
          <a:prstGeom prst="line">
            <a:avLst/>
          </a:prstGeom>
          <a:ln w="158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287121" y="3547138"/>
            <a:ext cx="1440160" cy="369332"/>
          </a:xfrm>
          <a:prstGeom prst="rect">
            <a:avLst/>
          </a:prstGeom>
          <a:noFill/>
          <a:ln>
            <a:solidFill>
              <a:schemeClr val="tx1">
                <a:lumMod val="50000"/>
                <a:lumOff val="50000"/>
              </a:schemeClr>
            </a:solidFill>
          </a:ln>
        </p:spPr>
        <p:txBody>
          <a:bodyPr wrap="square" rtlCol="0">
            <a:spAutoFit/>
          </a:bodyPr>
          <a:lstStyle/>
          <a:p>
            <a:pPr algn="ctr"/>
            <a:r>
              <a:rPr lang="fr-CH" dirty="0" smtClean="0">
                <a:solidFill>
                  <a:schemeClr val="tx1">
                    <a:lumMod val="65000"/>
                    <a:lumOff val="35000"/>
                  </a:schemeClr>
                </a:solidFill>
              </a:rPr>
              <a:t>WP 15.4.4</a:t>
            </a:r>
            <a:endParaRPr lang="en-US" dirty="0">
              <a:solidFill>
                <a:schemeClr val="tx1">
                  <a:lumMod val="65000"/>
                  <a:lumOff val="35000"/>
                </a:schemeClr>
              </a:solidFill>
            </a:endParaRPr>
          </a:p>
        </p:txBody>
      </p:sp>
    </p:spTree>
    <p:extLst>
      <p:ext uri="{BB962C8B-B14F-4D97-AF65-F5344CB8AC3E}">
        <p14:creationId xmlns:p14="http://schemas.microsoft.com/office/powerpoint/2010/main" val="1876311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5496" y="4443958"/>
            <a:ext cx="2232248" cy="6995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Introduction to WP15.4</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3" name="Picture 2"/>
          <p:cNvPicPr>
            <a:picLocks noChangeAspect="1"/>
          </p:cNvPicPr>
          <p:nvPr/>
        </p:nvPicPr>
        <p:blipFill>
          <a:blip r:embed="rId2"/>
          <a:stretch>
            <a:fillRect/>
          </a:stretch>
        </p:blipFill>
        <p:spPr>
          <a:xfrm>
            <a:off x="395537" y="1446406"/>
            <a:ext cx="1728192" cy="1293094"/>
          </a:xfrm>
          <a:prstGeom prst="rect">
            <a:avLst/>
          </a:prstGeom>
        </p:spPr>
      </p:pic>
      <p:pic>
        <p:nvPicPr>
          <p:cNvPr id="6" name="Picture 5"/>
          <p:cNvPicPr>
            <a:picLocks noChangeAspect="1"/>
          </p:cNvPicPr>
          <p:nvPr/>
        </p:nvPicPr>
        <p:blipFill>
          <a:blip r:embed="rId3"/>
          <a:stretch>
            <a:fillRect/>
          </a:stretch>
        </p:blipFill>
        <p:spPr>
          <a:xfrm>
            <a:off x="2483768" y="1442716"/>
            <a:ext cx="1818480" cy="1304256"/>
          </a:xfrm>
          <a:prstGeom prst="rect">
            <a:avLst/>
          </a:prstGeom>
        </p:spPr>
      </p:pic>
      <p:pic>
        <p:nvPicPr>
          <p:cNvPr id="10" name="Picture 9"/>
          <p:cNvPicPr>
            <a:picLocks noChangeAspect="1"/>
          </p:cNvPicPr>
          <p:nvPr/>
        </p:nvPicPr>
        <p:blipFill>
          <a:blip r:embed="rId4"/>
          <a:stretch>
            <a:fillRect/>
          </a:stretch>
        </p:blipFill>
        <p:spPr>
          <a:xfrm>
            <a:off x="4517545" y="1569070"/>
            <a:ext cx="1710110" cy="1177902"/>
          </a:xfrm>
          <a:prstGeom prst="rect">
            <a:avLst/>
          </a:prstGeom>
        </p:spPr>
      </p:pic>
      <p:pic>
        <p:nvPicPr>
          <p:cNvPr id="11" name="Picture 10"/>
          <p:cNvPicPr>
            <a:picLocks noChangeAspect="1"/>
          </p:cNvPicPr>
          <p:nvPr/>
        </p:nvPicPr>
        <p:blipFill>
          <a:blip r:embed="rId5"/>
          <a:stretch>
            <a:fillRect/>
          </a:stretch>
        </p:blipFill>
        <p:spPr>
          <a:xfrm>
            <a:off x="6660232" y="1483225"/>
            <a:ext cx="1911608" cy="1431690"/>
          </a:xfrm>
          <a:prstGeom prst="rect">
            <a:avLst/>
          </a:prstGeom>
        </p:spPr>
      </p:pic>
      <p:sp>
        <p:nvSpPr>
          <p:cNvPr id="12" name="TextBox 11"/>
          <p:cNvSpPr txBox="1"/>
          <p:nvPr/>
        </p:nvSpPr>
        <p:spPr>
          <a:xfrm>
            <a:off x="512214" y="1046084"/>
            <a:ext cx="1440160" cy="369332"/>
          </a:xfrm>
          <a:prstGeom prst="rect">
            <a:avLst/>
          </a:prstGeom>
          <a:noFill/>
          <a:ln>
            <a:noFill/>
          </a:ln>
        </p:spPr>
        <p:txBody>
          <a:bodyPr wrap="square" rtlCol="0">
            <a:spAutoFit/>
          </a:bodyPr>
          <a:lstStyle/>
          <a:p>
            <a:pPr algn="ctr"/>
            <a:r>
              <a:rPr lang="fr-CH" dirty="0" smtClean="0">
                <a:solidFill>
                  <a:schemeClr val="tx1">
                    <a:lumMod val="65000"/>
                    <a:lumOff val="35000"/>
                  </a:schemeClr>
                </a:solidFill>
              </a:rPr>
              <a:t>WP 15.4.1</a:t>
            </a:r>
            <a:endParaRPr lang="en-US" dirty="0">
              <a:solidFill>
                <a:schemeClr val="tx1">
                  <a:lumMod val="65000"/>
                  <a:lumOff val="35000"/>
                </a:schemeClr>
              </a:solidFill>
            </a:endParaRPr>
          </a:p>
        </p:txBody>
      </p:sp>
      <p:sp>
        <p:nvSpPr>
          <p:cNvPr id="13" name="TextBox 12"/>
          <p:cNvSpPr txBox="1"/>
          <p:nvPr/>
        </p:nvSpPr>
        <p:spPr>
          <a:xfrm>
            <a:off x="2662256" y="1046084"/>
            <a:ext cx="1440160" cy="369332"/>
          </a:xfrm>
          <a:prstGeom prst="rect">
            <a:avLst/>
          </a:prstGeom>
          <a:noFill/>
          <a:ln>
            <a:noFill/>
          </a:ln>
        </p:spPr>
        <p:txBody>
          <a:bodyPr wrap="square" rtlCol="0">
            <a:spAutoFit/>
          </a:bodyPr>
          <a:lstStyle/>
          <a:p>
            <a:pPr algn="ctr"/>
            <a:r>
              <a:rPr lang="fr-CH" dirty="0" smtClean="0">
                <a:solidFill>
                  <a:schemeClr val="tx1">
                    <a:lumMod val="65000"/>
                    <a:lumOff val="35000"/>
                  </a:schemeClr>
                </a:solidFill>
              </a:rPr>
              <a:t>WP 15.4.2</a:t>
            </a:r>
            <a:endParaRPr lang="en-US" dirty="0">
              <a:solidFill>
                <a:schemeClr val="tx1">
                  <a:lumMod val="65000"/>
                  <a:lumOff val="35000"/>
                </a:schemeClr>
              </a:solidFill>
            </a:endParaRPr>
          </a:p>
        </p:txBody>
      </p:sp>
      <p:sp>
        <p:nvSpPr>
          <p:cNvPr id="14" name="TextBox 13"/>
          <p:cNvSpPr txBox="1"/>
          <p:nvPr/>
        </p:nvSpPr>
        <p:spPr>
          <a:xfrm>
            <a:off x="4652520" y="1046084"/>
            <a:ext cx="1440160" cy="369332"/>
          </a:xfrm>
          <a:prstGeom prst="rect">
            <a:avLst/>
          </a:prstGeom>
          <a:noFill/>
          <a:ln>
            <a:noFill/>
          </a:ln>
        </p:spPr>
        <p:txBody>
          <a:bodyPr wrap="square" rtlCol="0">
            <a:spAutoFit/>
          </a:bodyPr>
          <a:lstStyle/>
          <a:p>
            <a:pPr algn="ctr"/>
            <a:r>
              <a:rPr lang="fr-CH" dirty="0" smtClean="0">
                <a:solidFill>
                  <a:schemeClr val="tx1">
                    <a:lumMod val="65000"/>
                    <a:lumOff val="35000"/>
                  </a:schemeClr>
                </a:solidFill>
              </a:rPr>
              <a:t>WP 15.4.2</a:t>
            </a:r>
            <a:endParaRPr lang="en-US" dirty="0">
              <a:solidFill>
                <a:schemeClr val="tx1">
                  <a:lumMod val="65000"/>
                  <a:lumOff val="35000"/>
                </a:schemeClr>
              </a:solidFill>
            </a:endParaRPr>
          </a:p>
        </p:txBody>
      </p:sp>
      <p:sp>
        <p:nvSpPr>
          <p:cNvPr id="15" name="TextBox 14"/>
          <p:cNvSpPr txBox="1"/>
          <p:nvPr/>
        </p:nvSpPr>
        <p:spPr>
          <a:xfrm>
            <a:off x="6862937" y="1031674"/>
            <a:ext cx="1440160" cy="369332"/>
          </a:xfrm>
          <a:prstGeom prst="rect">
            <a:avLst/>
          </a:prstGeom>
          <a:noFill/>
          <a:ln>
            <a:noFill/>
          </a:ln>
        </p:spPr>
        <p:txBody>
          <a:bodyPr wrap="square" rtlCol="0">
            <a:spAutoFit/>
          </a:bodyPr>
          <a:lstStyle/>
          <a:p>
            <a:pPr algn="ctr"/>
            <a:r>
              <a:rPr lang="fr-CH" dirty="0" smtClean="0">
                <a:solidFill>
                  <a:schemeClr val="tx1">
                    <a:lumMod val="65000"/>
                    <a:lumOff val="35000"/>
                  </a:schemeClr>
                </a:solidFill>
              </a:rPr>
              <a:t>WP 15.4.2</a:t>
            </a:r>
            <a:endParaRPr lang="en-US" dirty="0">
              <a:solidFill>
                <a:schemeClr val="tx1">
                  <a:lumMod val="65000"/>
                  <a:lumOff val="35000"/>
                </a:schemeClr>
              </a:solidFill>
            </a:endParaRPr>
          </a:p>
        </p:txBody>
      </p:sp>
      <p:pic>
        <p:nvPicPr>
          <p:cNvPr id="2" name="Picture 1"/>
          <p:cNvPicPr>
            <a:picLocks noChangeAspect="1"/>
          </p:cNvPicPr>
          <p:nvPr/>
        </p:nvPicPr>
        <p:blipFill>
          <a:blip r:embed="rId6"/>
          <a:stretch>
            <a:fillRect/>
          </a:stretch>
        </p:blipFill>
        <p:spPr>
          <a:xfrm>
            <a:off x="53767" y="3347784"/>
            <a:ext cx="8960855" cy="1400472"/>
          </a:xfrm>
          <a:prstGeom prst="rect">
            <a:avLst/>
          </a:prstGeom>
        </p:spPr>
      </p:pic>
    </p:spTree>
    <p:extLst>
      <p:ext uri="{BB962C8B-B14F-4D97-AF65-F5344CB8AC3E}">
        <p14:creationId xmlns:p14="http://schemas.microsoft.com/office/powerpoint/2010/main" val="87592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Props1.xml><?xml version="1.0" encoding="utf-8"?>
<ds:datastoreItem xmlns:ds="http://schemas.openxmlformats.org/officeDocument/2006/customXml" ds:itemID="{FAF4CCA9-6824-4E14-B8F9-6E0278422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F26443-B57E-462D-8A1B-8B66904E8E2E}">
  <ds:schemaRefs>
    <ds:schemaRef ds:uri="http://schemas.microsoft.com/sharepoint/v3/contenttype/forms"/>
  </ds:schemaRefs>
</ds:datastoreItem>
</file>

<file path=customXml/itemProps3.xml><?xml version="1.0" encoding="utf-8"?>
<ds:datastoreItem xmlns:ds="http://schemas.openxmlformats.org/officeDocument/2006/customXml" ds:itemID="{E21DCB4E-5F44-49E2-937F-E6AC00142344}">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8946e33d-fd2f-4ae4-8ee9-d90c129cdf9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HLU-Pres-test01.thmx</Template>
  <TotalTime>4355</TotalTime>
  <Words>1722</Words>
  <Application>Microsoft Office PowerPoint</Application>
  <PresentationFormat>On-screen Show (16:9)</PresentationFormat>
  <Paragraphs>238</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Courier New</vt:lpstr>
      <vt:lpstr>Wingdings</vt:lpstr>
      <vt:lpstr>Wingdings 2</vt:lpstr>
      <vt:lpstr>Thème Office</vt:lpstr>
      <vt:lpstr>Overview of WP15.4 inside the HL-LHC project</vt:lpstr>
      <vt:lpstr>Outline</vt:lpstr>
      <vt:lpstr>PowerPoint Presentation</vt:lpstr>
      <vt:lpstr>The HL-LHC Project</vt:lpstr>
      <vt:lpstr>The tunnel and HL-LHC major components</vt:lpstr>
      <vt:lpstr>Introduction to WP15.4</vt:lpstr>
      <vt:lpstr>Introduction to WP15.4</vt:lpstr>
      <vt:lpstr>Introduction to WP15.4</vt:lpstr>
      <vt:lpstr>Introduction to WP15.4</vt:lpstr>
      <vt:lpstr>Introduction to WP15.4</vt:lpstr>
      <vt:lpstr>What was achieved in the LHC</vt:lpstr>
      <vt:lpstr>What was achieved in the LHC</vt:lpstr>
      <vt:lpstr>What was achieved in the LHC</vt:lpstr>
      <vt:lpstr>What was achieved in the LHC</vt:lpstr>
      <vt:lpstr>Lessons learnt</vt:lpstr>
      <vt:lpstr>Lessons learnt</vt:lpstr>
      <vt:lpstr>Outline</vt:lpstr>
      <vt:lpstr>HL-LHC context</vt:lpstr>
      <vt:lpstr>Solution proposed for internal monitoring</vt:lpstr>
      <vt:lpstr>Solution proposed for internal monitoring</vt:lpstr>
      <vt:lpstr>Alignment solutions: towards FRAS</vt:lpstr>
      <vt:lpstr>Towards Full Remote Alignment System</vt:lpstr>
      <vt:lpstr>FRAS: summary</vt:lpstr>
      <vt:lpstr>Solution proposed for the position determination</vt:lpstr>
      <vt:lpstr>Solution proposed for the adjustment solution</vt:lpstr>
      <vt:lpstr>Mandate and scope of the review</vt:lpstr>
      <vt:lpstr>What will not be covered during the review</vt:lpstr>
      <vt:lpstr>What will be covered during the review</vt:lpstr>
      <vt:lpstr>What will be covered during the review</vt:lpstr>
      <vt:lpstr>What will be covered during the review</vt:lpstr>
      <vt:lpstr>Conclusion</vt:lpstr>
      <vt:lpstr>Thank you very much!</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Helene Mainaud Durand</cp:lastModifiedBy>
  <cp:revision>96</cp:revision>
  <cp:lastPrinted>2019-07-16T15:05:06Z</cp:lastPrinted>
  <dcterms:created xsi:type="dcterms:W3CDTF">2016-02-12T09:02:01Z</dcterms:created>
  <dcterms:modified xsi:type="dcterms:W3CDTF">2019-08-26T05:47:17Z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