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06" r:id="rId5"/>
    <p:sldId id="318" r:id="rId6"/>
    <p:sldId id="319" r:id="rId7"/>
    <p:sldId id="345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54" r:id="rId18"/>
    <p:sldId id="330" r:id="rId19"/>
    <p:sldId id="331" r:id="rId20"/>
    <p:sldId id="332" r:id="rId21"/>
    <p:sldId id="333" r:id="rId22"/>
    <p:sldId id="347" r:id="rId23"/>
    <p:sldId id="334" r:id="rId24"/>
    <p:sldId id="348" r:id="rId25"/>
    <p:sldId id="342" r:id="rId26"/>
    <p:sldId id="353" r:id="rId27"/>
    <p:sldId id="344" r:id="rId28"/>
    <p:sldId id="335" r:id="rId29"/>
    <p:sldId id="349" r:id="rId30"/>
    <p:sldId id="350" r:id="rId31"/>
    <p:sldId id="351" r:id="rId32"/>
    <p:sldId id="336" r:id="rId33"/>
    <p:sldId id="337" r:id="rId34"/>
    <p:sldId id="338" r:id="rId35"/>
    <p:sldId id="339" r:id="rId36"/>
    <p:sldId id="340" r:id="rId37"/>
    <p:sldId id="341" r:id="rId38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2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0AFFFF"/>
    <a:srgbClr val="7FFBFF"/>
    <a:srgbClr val="FF00FF"/>
    <a:srgbClr val="00FF00"/>
    <a:srgbClr val="66FFCC"/>
    <a:srgbClr val="339933"/>
    <a:srgbClr val="0000FF"/>
    <a:srgbClr val="64BCD9"/>
    <a:srgbClr val="E65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9" autoAdjust="0"/>
    <p:restoredTop sz="96047" autoAdjust="0"/>
  </p:normalViewPr>
  <p:slideViewPr>
    <p:cSldViewPr snapToObjects="1" showGuides="1">
      <p:cViewPr varScale="1">
        <p:scale>
          <a:sx n="111" d="100"/>
          <a:sy n="111" d="100"/>
        </p:scale>
        <p:origin x="74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delete val="1"/>
          </c:dLbls>
          <c:cat>
            <c:numRef>
              <c:f>Sheet1!$D$7:$D$98</c:f>
              <c:numCache>
                <c:formatCode>m/d/yyyy</c:formatCode>
                <c:ptCount val="92"/>
                <c:pt idx="0">
                  <c:v>43374</c:v>
                </c:pt>
                <c:pt idx="1">
                  <c:v>43375</c:v>
                </c:pt>
                <c:pt idx="2">
                  <c:v>43376</c:v>
                </c:pt>
                <c:pt idx="3">
                  <c:v>43377</c:v>
                </c:pt>
                <c:pt idx="4">
                  <c:v>43378</c:v>
                </c:pt>
                <c:pt idx="5">
                  <c:v>43379</c:v>
                </c:pt>
                <c:pt idx="6">
                  <c:v>43380</c:v>
                </c:pt>
                <c:pt idx="7">
                  <c:v>43381</c:v>
                </c:pt>
                <c:pt idx="8">
                  <c:v>43382</c:v>
                </c:pt>
                <c:pt idx="9">
                  <c:v>43383</c:v>
                </c:pt>
                <c:pt idx="10">
                  <c:v>43384</c:v>
                </c:pt>
                <c:pt idx="11">
                  <c:v>43385</c:v>
                </c:pt>
                <c:pt idx="12">
                  <c:v>43386</c:v>
                </c:pt>
                <c:pt idx="13">
                  <c:v>43387</c:v>
                </c:pt>
                <c:pt idx="14">
                  <c:v>43388</c:v>
                </c:pt>
                <c:pt idx="15">
                  <c:v>43389</c:v>
                </c:pt>
                <c:pt idx="16">
                  <c:v>43390</c:v>
                </c:pt>
                <c:pt idx="17">
                  <c:v>43391</c:v>
                </c:pt>
                <c:pt idx="18">
                  <c:v>43392</c:v>
                </c:pt>
                <c:pt idx="19">
                  <c:v>43393</c:v>
                </c:pt>
                <c:pt idx="20">
                  <c:v>43394</c:v>
                </c:pt>
                <c:pt idx="21">
                  <c:v>43395</c:v>
                </c:pt>
                <c:pt idx="22">
                  <c:v>43396</c:v>
                </c:pt>
                <c:pt idx="23">
                  <c:v>43397</c:v>
                </c:pt>
                <c:pt idx="24">
                  <c:v>43398</c:v>
                </c:pt>
                <c:pt idx="25">
                  <c:v>43399</c:v>
                </c:pt>
                <c:pt idx="26">
                  <c:v>43400</c:v>
                </c:pt>
                <c:pt idx="27">
                  <c:v>43401</c:v>
                </c:pt>
                <c:pt idx="28">
                  <c:v>43402</c:v>
                </c:pt>
                <c:pt idx="29">
                  <c:v>43403</c:v>
                </c:pt>
                <c:pt idx="30">
                  <c:v>43404</c:v>
                </c:pt>
                <c:pt idx="31">
                  <c:v>43405</c:v>
                </c:pt>
                <c:pt idx="32">
                  <c:v>43406</c:v>
                </c:pt>
                <c:pt idx="33">
                  <c:v>43407</c:v>
                </c:pt>
                <c:pt idx="34">
                  <c:v>43408</c:v>
                </c:pt>
                <c:pt idx="35">
                  <c:v>43409</c:v>
                </c:pt>
                <c:pt idx="36">
                  <c:v>43410</c:v>
                </c:pt>
                <c:pt idx="37">
                  <c:v>43411</c:v>
                </c:pt>
                <c:pt idx="38">
                  <c:v>43412</c:v>
                </c:pt>
                <c:pt idx="39">
                  <c:v>43413</c:v>
                </c:pt>
                <c:pt idx="40">
                  <c:v>43414</c:v>
                </c:pt>
                <c:pt idx="41">
                  <c:v>43415</c:v>
                </c:pt>
                <c:pt idx="42">
                  <c:v>43416</c:v>
                </c:pt>
                <c:pt idx="43">
                  <c:v>43417</c:v>
                </c:pt>
                <c:pt idx="44">
                  <c:v>43418</c:v>
                </c:pt>
                <c:pt idx="45">
                  <c:v>43419</c:v>
                </c:pt>
                <c:pt idx="46">
                  <c:v>43420</c:v>
                </c:pt>
                <c:pt idx="47">
                  <c:v>43421</c:v>
                </c:pt>
                <c:pt idx="48">
                  <c:v>43422</c:v>
                </c:pt>
                <c:pt idx="49">
                  <c:v>43423</c:v>
                </c:pt>
                <c:pt idx="50">
                  <c:v>43424</c:v>
                </c:pt>
                <c:pt idx="51">
                  <c:v>43425</c:v>
                </c:pt>
                <c:pt idx="52">
                  <c:v>43426</c:v>
                </c:pt>
                <c:pt idx="53">
                  <c:v>43427</c:v>
                </c:pt>
                <c:pt idx="54">
                  <c:v>43428</c:v>
                </c:pt>
                <c:pt idx="55">
                  <c:v>43429</c:v>
                </c:pt>
                <c:pt idx="56">
                  <c:v>43430</c:v>
                </c:pt>
                <c:pt idx="57">
                  <c:v>43431</c:v>
                </c:pt>
                <c:pt idx="58">
                  <c:v>43432</c:v>
                </c:pt>
                <c:pt idx="59">
                  <c:v>43433</c:v>
                </c:pt>
                <c:pt idx="60">
                  <c:v>43434</c:v>
                </c:pt>
                <c:pt idx="61">
                  <c:v>43435</c:v>
                </c:pt>
                <c:pt idx="62">
                  <c:v>43436</c:v>
                </c:pt>
                <c:pt idx="63">
                  <c:v>43437</c:v>
                </c:pt>
                <c:pt idx="64">
                  <c:v>43438</c:v>
                </c:pt>
                <c:pt idx="65">
                  <c:v>43439</c:v>
                </c:pt>
                <c:pt idx="66">
                  <c:v>43440</c:v>
                </c:pt>
                <c:pt idx="67">
                  <c:v>43441</c:v>
                </c:pt>
                <c:pt idx="68">
                  <c:v>43442</c:v>
                </c:pt>
                <c:pt idx="69">
                  <c:v>43443</c:v>
                </c:pt>
                <c:pt idx="70">
                  <c:v>43444</c:v>
                </c:pt>
                <c:pt idx="71">
                  <c:v>43445</c:v>
                </c:pt>
                <c:pt idx="72">
                  <c:v>43446</c:v>
                </c:pt>
                <c:pt idx="73">
                  <c:v>43447</c:v>
                </c:pt>
                <c:pt idx="74">
                  <c:v>43448</c:v>
                </c:pt>
                <c:pt idx="75">
                  <c:v>43449</c:v>
                </c:pt>
                <c:pt idx="76">
                  <c:v>43450</c:v>
                </c:pt>
                <c:pt idx="77">
                  <c:v>43451</c:v>
                </c:pt>
                <c:pt idx="78">
                  <c:v>43452</c:v>
                </c:pt>
                <c:pt idx="79">
                  <c:v>43453</c:v>
                </c:pt>
                <c:pt idx="80">
                  <c:v>43454</c:v>
                </c:pt>
                <c:pt idx="81">
                  <c:v>43455</c:v>
                </c:pt>
                <c:pt idx="82">
                  <c:v>43456</c:v>
                </c:pt>
                <c:pt idx="83">
                  <c:v>43457</c:v>
                </c:pt>
                <c:pt idx="84">
                  <c:v>43458</c:v>
                </c:pt>
                <c:pt idx="85">
                  <c:v>43459</c:v>
                </c:pt>
                <c:pt idx="86">
                  <c:v>43460</c:v>
                </c:pt>
                <c:pt idx="87">
                  <c:v>43461</c:v>
                </c:pt>
                <c:pt idx="88">
                  <c:v>43462</c:v>
                </c:pt>
                <c:pt idx="89">
                  <c:v>43463</c:v>
                </c:pt>
                <c:pt idx="90">
                  <c:v>43464</c:v>
                </c:pt>
                <c:pt idx="91">
                  <c:v>43465</c:v>
                </c:pt>
              </c:numCache>
            </c:numRef>
          </c:cat>
          <c:val>
            <c:numRef>
              <c:f>Sheet1!$E$7:$E$98</c:f>
              <c:numCache>
                <c:formatCode>General</c:formatCode>
                <c:ptCount val="92"/>
                <c:pt idx="0">
                  <c:v>293</c:v>
                </c:pt>
                <c:pt idx="1">
                  <c:v>293</c:v>
                </c:pt>
                <c:pt idx="2">
                  <c:v>293</c:v>
                </c:pt>
                <c:pt idx="3">
                  <c:v>293</c:v>
                </c:pt>
                <c:pt idx="4">
                  <c:v>293</c:v>
                </c:pt>
                <c:pt idx="5">
                  <c:v>293</c:v>
                </c:pt>
                <c:pt idx="6">
                  <c:v>293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293</c:v>
                </c:pt>
                <c:pt idx="36">
                  <c:v>293</c:v>
                </c:pt>
                <c:pt idx="37">
                  <c:v>293</c:v>
                </c:pt>
                <c:pt idx="38">
                  <c:v>293</c:v>
                </c:pt>
                <c:pt idx="39">
                  <c:v>293</c:v>
                </c:pt>
                <c:pt idx="40">
                  <c:v>293</c:v>
                </c:pt>
                <c:pt idx="41">
                  <c:v>293</c:v>
                </c:pt>
                <c:pt idx="42">
                  <c:v>293</c:v>
                </c:pt>
                <c:pt idx="43">
                  <c:v>293</c:v>
                </c:pt>
                <c:pt idx="44">
                  <c:v>293</c:v>
                </c:pt>
                <c:pt idx="45">
                  <c:v>293</c:v>
                </c:pt>
                <c:pt idx="46">
                  <c:v>293</c:v>
                </c:pt>
                <c:pt idx="47">
                  <c:v>293</c:v>
                </c:pt>
                <c:pt idx="48">
                  <c:v>293</c:v>
                </c:pt>
                <c:pt idx="49">
                  <c:v>293</c:v>
                </c:pt>
                <c:pt idx="50">
                  <c:v>293</c:v>
                </c:pt>
                <c:pt idx="51">
                  <c:v>293</c:v>
                </c:pt>
                <c:pt idx="52">
                  <c:v>293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293</c:v>
                </c:pt>
                <c:pt idx="61">
                  <c:v>293</c:v>
                </c:pt>
                <c:pt idx="62">
                  <c:v>293</c:v>
                </c:pt>
                <c:pt idx="63">
                  <c:v>293</c:v>
                </c:pt>
                <c:pt idx="64">
                  <c:v>293</c:v>
                </c:pt>
                <c:pt idx="65">
                  <c:v>293</c:v>
                </c:pt>
                <c:pt idx="66">
                  <c:v>293</c:v>
                </c:pt>
                <c:pt idx="67">
                  <c:v>293</c:v>
                </c:pt>
                <c:pt idx="68">
                  <c:v>293</c:v>
                </c:pt>
                <c:pt idx="69">
                  <c:v>293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293</c:v>
                </c:pt>
                <c:pt idx="78">
                  <c:v>293</c:v>
                </c:pt>
                <c:pt idx="79">
                  <c:v>293</c:v>
                </c:pt>
                <c:pt idx="80">
                  <c:v>293</c:v>
                </c:pt>
                <c:pt idx="81">
                  <c:v>293</c:v>
                </c:pt>
                <c:pt idx="82">
                  <c:v>293</c:v>
                </c:pt>
                <c:pt idx="83">
                  <c:v>293</c:v>
                </c:pt>
                <c:pt idx="84">
                  <c:v>293</c:v>
                </c:pt>
                <c:pt idx="85">
                  <c:v>293</c:v>
                </c:pt>
                <c:pt idx="86">
                  <c:v>293</c:v>
                </c:pt>
                <c:pt idx="87">
                  <c:v>293</c:v>
                </c:pt>
                <c:pt idx="88">
                  <c:v>293</c:v>
                </c:pt>
                <c:pt idx="89">
                  <c:v>293</c:v>
                </c:pt>
                <c:pt idx="90">
                  <c:v>293</c:v>
                </c:pt>
                <c:pt idx="91">
                  <c:v>293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20-4518-94B5-137D7154390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7120176"/>
        <c:axId val="397115256"/>
      </c:lineChart>
      <c:dateAx>
        <c:axId val="397120176"/>
        <c:scaling>
          <c:orientation val="minMax"/>
          <c:max val="4346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[$-409]d\-mmm\-yy;@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115256"/>
        <c:crosses val="autoZero"/>
        <c:auto val="1"/>
        <c:lblOffset val="100"/>
        <c:baseTimeUnit val="days"/>
        <c:majorUnit val="1"/>
        <c:majorTimeUnit val="months"/>
      </c:dateAx>
      <c:valAx>
        <c:axId val="397115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12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584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26.08.2019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2.tiff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413847" y="3140968"/>
            <a:ext cx="9793088" cy="1185664"/>
          </a:xfrm>
        </p:spPr>
        <p:txBody>
          <a:bodyPr/>
          <a:lstStyle/>
          <a:p>
            <a:pPr algn="ctr"/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FSI qualification</a:t>
            </a:r>
            <a:b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for Internal monitoring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Alignment review 2019</a:t>
            </a:r>
            <a:endParaRPr lang="en-GB" sz="24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199456" y="5661248"/>
            <a:ext cx="2232248" cy="79208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 smtClean="0"/>
              <a:t>2019-08-26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1127448" y="379369"/>
            <a:ext cx="8673793" cy="6098703"/>
            <a:chOff x="407665" y="510851"/>
            <a:chExt cx="7584104" cy="533252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2FFFF"/>
                </a:clrFrom>
                <a:clrTo>
                  <a:srgbClr val="F2FFFF">
                    <a:alpha val="0"/>
                  </a:srgbClr>
                </a:clrTo>
              </a:clrChange>
            </a:blip>
            <a:srcRect l="3435" t="8452" r="28945" b="992"/>
            <a:stretch/>
          </p:blipFill>
          <p:spPr>
            <a:xfrm>
              <a:off x="407665" y="620688"/>
              <a:ext cx="7529662" cy="522268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21420000">
              <a:off x="2013056" y="510851"/>
              <a:ext cx="4404838" cy="441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71188" y="792952"/>
              <a:ext cx="520581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67408" y="110292"/>
            <a:ext cx="6593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/>
              <a:t>Intercomparison</a:t>
            </a:r>
            <a:r>
              <a:rPr lang="fr-CH" sz="2200" b="1" u="sng" dirty="0"/>
              <a:t> </a:t>
            </a:r>
            <a:r>
              <a:rPr lang="fr-CH" sz="2200" b="1" u="sng" dirty="0" smtClean="0"/>
              <a:t>at Cold condition (FSI – BCAM)</a:t>
            </a:r>
            <a:endParaRPr lang="en-US" sz="2200" b="1" u="sng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rcRect l="68221" t="12127" r="14497" b="77233"/>
          <a:stretch/>
        </p:blipFill>
        <p:spPr>
          <a:xfrm>
            <a:off x="8827743" y="361258"/>
            <a:ext cx="3304849" cy="105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54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27142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Long </a:t>
            </a:r>
            <a:r>
              <a:rPr lang="fr-CH" sz="2200" b="1" u="sng" dirty="0" err="1" smtClean="0"/>
              <a:t>term</a:t>
            </a:r>
            <a:r>
              <a:rPr lang="fr-CH" sz="2200" b="1" u="sng" dirty="0" smtClean="0"/>
              <a:t> </a:t>
            </a:r>
            <a:r>
              <a:rPr lang="fr-CH" sz="2200" b="1" u="sng" dirty="0" err="1" smtClean="0"/>
              <a:t>stability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79" y="-33624"/>
            <a:ext cx="7303421" cy="5483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518" y="708010"/>
            <a:ext cx="4988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April 2018, the monitoring of the Crab-cavities worked correctly.</a:t>
            </a:r>
          </a:p>
          <a:p>
            <a:endParaRPr lang="fr-CH" dirty="0" smtClean="0">
              <a:sym typeface="Wingdings" panose="05000000000000000000" pitchFamily="2" charset="2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227605"/>
              </p:ext>
            </p:extLst>
          </p:nvPr>
        </p:nvGraphicFramePr>
        <p:xfrm>
          <a:off x="1102347" y="1555445"/>
          <a:ext cx="378623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16">
                  <a:extLst>
                    <a:ext uri="{9D8B030D-6E8A-4147-A177-3AD203B41FA5}">
                      <a16:colId xmlns:a16="http://schemas.microsoft.com/office/drawing/2014/main" val="3411135155"/>
                    </a:ext>
                  </a:extLst>
                </a:gridCol>
                <a:gridCol w="1893116">
                  <a:extLst>
                    <a:ext uri="{9D8B030D-6E8A-4147-A177-3AD203B41FA5}">
                      <a16:colId xmlns:a16="http://schemas.microsoft.com/office/drawing/2014/main" val="2233165824"/>
                    </a:ext>
                  </a:extLst>
                </a:gridCol>
              </a:tblGrid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Precision</a:t>
                      </a:r>
                      <a:r>
                        <a:rPr lang="fr-CH" sz="1400" dirty="0" smtClean="0"/>
                        <a:t> (1</a:t>
                      </a:r>
                      <a:r>
                        <a:rPr lang="el-GR" sz="1400" dirty="0" smtClean="0"/>
                        <a:t>σ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946878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Tx</a:t>
                      </a:r>
                      <a:r>
                        <a:rPr lang="fr-CH" sz="1400" dirty="0" smtClean="0"/>
                        <a:t> (radial)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+/- 25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27903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Ty</a:t>
                      </a:r>
                      <a:r>
                        <a:rPr lang="fr-CH" sz="1400" dirty="0" smtClean="0"/>
                        <a:t> (longitudinal)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+/- 45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m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95879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Tz</a:t>
                      </a:r>
                      <a:r>
                        <a:rPr lang="fr-CH" sz="1400" dirty="0" smtClean="0"/>
                        <a:t> (vertical)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+/- 10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m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180852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Rx</a:t>
                      </a:r>
                      <a:r>
                        <a:rPr lang="fr-CH" sz="1400" dirty="0" smtClean="0"/>
                        <a:t> (pitch)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+/- 30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rad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042487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Ry</a:t>
                      </a:r>
                      <a:r>
                        <a:rPr lang="fr-CH" sz="1400" dirty="0" smtClean="0"/>
                        <a:t> (roll)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+/- 150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rad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652506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Rz</a:t>
                      </a:r>
                      <a:r>
                        <a:rPr lang="fr-CH" sz="1400" dirty="0" smtClean="0"/>
                        <a:t> (</a:t>
                      </a:r>
                      <a:r>
                        <a:rPr lang="fr-CH" sz="1400" dirty="0" err="1" smtClean="0"/>
                        <a:t>yaw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+/- 70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fr-CH" sz="1400" baseline="0" dirty="0" smtClean="0"/>
                        <a:t>rad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57385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Scale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+/- 60</a:t>
                      </a:r>
                      <a:r>
                        <a:rPr lang="fr-CH" sz="1400" baseline="0" dirty="0" smtClean="0"/>
                        <a:t> ppm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55755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7408" y="5013176"/>
            <a:ext cx="94538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Redundancy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 observation for 7 unknowns </a:t>
            </a:r>
            <a:r>
              <a:rPr lang="en-US" dirty="0" smtClean="0">
                <a:sym typeface="Wingdings" panose="05000000000000000000" pitchFamily="2" charset="2"/>
              </a:rPr>
              <a:t> 1 degree of freedom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If some optical sight views are not possible  Hypothesis (for example : Fixed Ry or </a:t>
            </a:r>
            <a:r>
              <a:rPr lang="en-US" dirty="0" err="1" smtClean="0">
                <a:sym typeface="Wingdings" panose="05000000000000000000" pitchFamily="2" charset="2"/>
              </a:rPr>
              <a:t>Tx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9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1630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Dipole</a:t>
            </a:r>
            <a:r>
              <a:rPr lang="fr-CH" sz="2200" b="1" u="sng" dirty="0" smtClean="0"/>
              <a:t> test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1631504" y="1556792"/>
            <a:ext cx="820891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70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Objective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263352" y="2310981"/>
            <a:ext cx="8392050" cy="41960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03327" y="4794786"/>
            <a:ext cx="2078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u="none" dirty="0" smtClean="0"/>
              <a:t>Vacuum </a:t>
            </a:r>
            <a:r>
              <a:rPr lang="en-US" sz="1400" b="0" u="none" dirty="0"/>
              <a:t>: </a:t>
            </a:r>
            <a:r>
              <a:rPr lang="en-GB" sz="1400" b="0" u="none" dirty="0"/>
              <a:t>10</a:t>
            </a:r>
            <a:r>
              <a:rPr lang="en-GB" sz="1400" b="0" u="none" baseline="30000" dirty="0"/>
              <a:t>-6</a:t>
            </a:r>
            <a:r>
              <a:rPr lang="en-GB" sz="1400" b="0" u="none" dirty="0"/>
              <a:t> </a:t>
            </a:r>
            <a:r>
              <a:rPr lang="en-US" sz="1400" b="0" u="none" dirty="0"/>
              <a:t> </a:t>
            </a:r>
            <a:r>
              <a:rPr lang="en-US" sz="1400" b="0" u="none" dirty="0" smtClean="0"/>
              <a:t>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u="none" dirty="0" smtClean="0"/>
              <a:t>Temperature </a:t>
            </a:r>
            <a:r>
              <a:rPr lang="en-US" sz="1400" b="0" u="none" dirty="0"/>
              <a:t>: </a:t>
            </a:r>
            <a:r>
              <a:rPr lang="en-US" sz="1400" b="0" u="none" dirty="0" smtClean="0"/>
              <a:t>1.9 </a:t>
            </a:r>
            <a:r>
              <a:rPr lang="en-US" sz="1400" b="0" u="none" dirty="0"/>
              <a:t>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1251" b="12017"/>
          <a:stretch/>
        </p:blipFill>
        <p:spPr>
          <a:xfrm>
            <a:off x="7608169" y="163104"/>
            <a:ext cx="4469218" cy="28839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9376" y="704218"/>
            <a:ext cx="7128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validate</a:t>
            </a:r>
            <a:r>
              <a:rPr lang="fr-CH" dirty="0" smtClean="0"/>
              <a:t> </a:t>
            </a:r>
            <a:r>
              <a:rPr lang="fr-CH" dirty="0">
                <a:sym typeface="Wingdings" panose="05000000000000000000" pitchFamily="2" charset="2"/>
              </a:rPr>
              <a:t>the </a:t>
            </a:r>
            <a:r>
              <a:rPr lang="fr-CH" dirty="0" err="1">
                <a:sym typeface="Wingdings" panose="05000000000000000000" pitchFamily="2" charset="2"/>
              </a:rPr>
              <a:t>internal</a:t>
            </a:r>
            <a:r>
              <a:rPr lang="fr-CH" dirty="0">
                <a:sym typeface="Wingdings" panose="05000000000000000000" pitchFamily="2" charset="2"/>
              </a:rPr>
              <a:t> monitoring </a:t>
            </a:r>
            <a:r>
              <a:rPr lang="fr-CH" dirty="0" smtClean="0">
                <a:sym typeface="Wingdings" panose="05000000000000000000" pitchFamily="2" charset="2"/>
              </a:rPr>
              <a:t>solution for </a:t>
            </a:r>
            <a:r>
              <a:rPr lang="fr-CH" dirty="0">
                <a:sym typeface="Wingdings" panose="05000000000000000000" pitchFamily="2" charset="2"/>
              </a:rPr>
              <a:t>the </a:t>
            </a:r>
            <a:r>
              <a:rPr lang="fr-CH" dirty="0" err="1" smtClean="0">
                <a:sym typeface="Wingdings" panose="05000000000000000000" pitchFamily="2" charset="2"/>
              </a:rPr>
              <a:t>Low</a:t>
            </a:r>
            <a:r>
              <a:rPr lang="fr-CH" dirty="0" smtClean="0">
                <a:sym typeface="Wingdings" panose="05000000000000000000" pitchFamily="2" charset="2"/>
              </a:rPr>
              <a:t>-Beta </a:t>
            </a:r>
            <a:r>
              <a:rPr lang="fr-CH" dirty="0" err="1" smtClean="0">
                <a:sym typeface="Wingdings" panose="05000000000000000000" pitchFamily="2" charset="2"/>
              </a:rPr>
              <a:t>quadrupoles</a:t>
            </a:r>
            <a:r>
              <a:rPr lang="fr-CH" dirty="0" smtClean="0">
                <a:sym typeface="Wingdings" panose="05000000000000000000" pitchFamily="2" charset="2"/>
              </a:rPr>
              <a:t>, a </a:t>
            </a:r>
            <a:r>
              <a:rPr lang="fr-CH" dirty="0" err="1" smtClean="0">
                <a:sym typeface="Wingdings" panose="05000000000000000000" pitchFamily="2" charset="2"/>
              </a:rPr>
              <a:t>dipole</a:t>
            </a:r>
            <a:r>
              <a:rPr lang="fr-CH" dirty="0" smtClean="0">
                <a:sym typeface="Wingdings" panose="05000000000000000000" pitchFamily="2" charset="2"/>
              </a:rPr>
              <a:t> has been </a:t>
            </a:r>
            <a:r>
              <a:rPr lang="fr-CH" dirty="0" err="1" smtClean="0">
                <a:sym typeface="Wingdings" panose="05000000000000000000" pitchFamily="2" charset="2"/>
              </a:rPr>
              <a:t>used</a:t>
            </a:r>
            <a:r>
              <a:rPr lang="fr-CH" dirty="0" smtClean="0">
                <a:sym typeface="Wingdings" panose="05000000000000000000" pitchFamily="2" charset="2"/>
              </a:rPr>
              <a:t> as test setup.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8305" y="215992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74504" y="2549307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15459" y="333875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3</a:t>
            </a:r>
          </a:p>
        </p:txBody>
      </p:sp>
    </p:spTree>
    <p:extLst>
      <p:ext uri="{BB962C8B-B14F-4D97-AF65-F5344CB8AC3E}">
        <p14:creationId xmlns:p14="http://schemas.microsoft.com/office/powerpoint/2010/main" val="4078477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26.08.2019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263352" y="2310981"/>
            <a:ext cx="8392050" cy="4196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408" y="110292"/>
            <a:ext cx="20393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Configuration</a:t>
            </a:r>
            <a:endParaRPr lang="en-US" sz="22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758305" y="215992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4504" y="2549307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5459" y="333875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8305" y="901634"/>
            <a:ext cx="1121813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Long object (15 m) </a:t>
            </a:r>
            <a:r>
              <a:rPr lang="en-US" sz="1700" dirty="0" smtClean="0">
                <a:sym typeface="Wingdings" panose="05000000000000000000" pitchFamily="2" charset="2"/>
              </a:rPr>
              <a:t> Cryostat and cold mass may not be </a:t>
            </a:r>
            <a:r>
              <a:rPr lang="en-US" sz="1700" dirty="0" smtClean="0">
                <a:sym typeface="Wingdings" panose="05000000000000000000" pitchFamily="2" charset="2"/>
              </a:rPr>
              <a:t>consider</a:t>
            </a:r>
            <a:r>
              <a:rPr lang="en-US" sz="1700" dirty="0" smtClean="0">
                <a:sym typeface="Wingdings" panose="05000000000000000000" pitchFamily="2" charset="2"/>
              </a:rPr>
              <a:t>ed </a:t>
            </a:r>
            <a:r>
              <a:rPr lang="en-US" sz="1700" dirty="0" smtClean="0">
                <a:sym typeface="Wingdings" panose="05000000000000000000" pitchFamily="2" charset="2"/>
              </a:rPr>
              <a:t>as rigid body  Measurement on 3 sections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9376" y="5368001"/>
            <a:ext cx="4606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smtClean="0"/>
              <a:t>12 distances </a:t>
            </a:r>
            <a:r>
              <a:rPr lang="fr-CH" sz="1600" b="1" dirty="0" err="1" smtClean="0"/>
              <a:t>measurements</a:t>
            </a:r>
            <a:r>
              <a:rPr lang="fr-CH" sz="1600" b="1" dirty="0" smtClean="0"/>
              <a:t> (FSI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smtClean="0"/>
              <a:t>3 sections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41379" y="1552956"/>
            <a:ext cx="5070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Deformation up to 0.25 mm has been observed </a:t>
            </a:r>
          </a:p>
          <a:p>
            <a:pPr algn="ctr"/>
            <a:r>
              <a:rPr lang="en-US" dirty="0" smtClean="0">
                <a:solidFill>
                  <a:schemeClr val="accent3"/>
                </a:solidFill>
              </a:rPr>
              <a:t>on the cryostat and the cold mass</a:t>
            </a:r>
          </a:p>
          <a:p>
            <a:pPr algn="ctr"/>
            <a:r>
              <a:rPr lang="en-US" dirty="0">
                <a:solidFill>
                  <a:schemeClr val="accent3"/>
                </a:solidFill>
              </a:rPr>
              <a:t>d</a:t>
            </a:r>
            <a:r>
              <a:rPr lang="en-US" dirty="0" smtClean="0">
                <a:solidFill>
                  <a:schemeClr val="accent3"/>
                </a:solidFill>
              </a:rPr>
              <a:t>uring transport and during cool down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648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49423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Summary </a:t>
            </a:r>
            <a:r>
              <a:rPr lang="en-US" sz="2200" b="1" u="sng" dirty="0"/>
              <a:t>of </a:t>
            </a:r>
            <a:r>
              <a:rPr lang="en-US" sz="2200" b="1" u="sng" dirty="0" smtClean="0"/>
              <a:t>first </a:t>
            </a:r>
            <a:r>
              <a:rPr lang="en-US" sz="2200" b="1" u="sng" dirty="0"/>
              <a:t>tests </a:t>
            </a:r>
            <a:r>
              <a:rPr lang="en-US" sz="2200" b="1" u="sng" dirty="0" smtClean="0"/>
              <a:t>(2017 - 2018)</a:t>
            </a:r>
            <a:endParaRPr lang="en-US" sz="2200" b="1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629298"/>
            <a:ext cx="3995936" cy="299695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95536" y="5479239"/>
            <a:ext cx="10980464" cy="8116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 err="1" smtClean="0"/>
              <a:t>Cryo</a:t>
            </a:r>
            <a:r>
              <a:rPr lang="pl-PL" sz="1800" dirty="0" smtClean="0"/>
              <a:t>-</a:t>
            </a:r>
            <a:r>
              <a:rPr lang="en-GB" sz="1800" dirty="0" smtClean="0"/>
              <a:t>condensation on the laser reflectors is a main showstopper for optical distance measurements in “dusty” cryostat</a:t>
            </a:r>
          </a:p>
          <a:p>
            <a:endParaRPr lang="en-GB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2293" t="1285" r="4406" b="66267"/>
          <a:stretch/>
        </p:blipFill>
        <p:spPr>
          <a:xfrm>
            <a:off x="6888089" y="1999410"/>
            <a:ext cx="2735002" cy="25070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44072" y="1536502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-condensation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48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25587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Insulated support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1251" b="12017"/>
          <a:stretch/>
        </p:blipFill>
        <p:spPr>
          <a:xfrm>
            <a:off x="8140909" y="1577268"/>
            <a:ext cx="3709037" cy="239338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5360" y="1584954"/>
            <a:ext cx="7759128" cy="3747443"/>
            <a:chOff x="2351584" y="977701"/>
            <a:chExt cx="3694285" cy="178423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1584" y="977701"/>
              <a:ext cx="2378983" cy="1784237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3543456" y="1384883"/>
              <a:ext cx="1073105" cy="1073105"/>
            </a:xfrm>
            <a:prstGeom prst="ellipse">
              <a:avLst/>
            </a:prstGeom>
            <a:noFill/>
            <a:ln w="38100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2669" y="1590080"/>
              <a:ext cx="1293200" cy="1171858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9003264" y="49559"/>
            <a:ext cx="3070790" cy="153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23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35556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Test summary (end 2018)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3643" y="5061768"/>
            <a:ext cx="629233" cy="7369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D2D0B9"/>
              </a:clrFrom>
              <a:clrTo>
                <a:srgbClr val="D2D0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5" t="19079" r="34110" b="29293"/>
          <a:stretch/>
        </p:blipFill>
        <p:spPr>
          <a:xfrm>
            <a:off x="3652219" y="3207765"/>
            <a:ext cx="1231643" cy="114989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665365" y="3998697"/>
            <a:ext cx="108012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732" y="577750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>
                    <a:lumMod val="75000"/>
                  </a:schemeClr>
                </a:solidFill>
              </a:rPr>
              <a:t>Cold mass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418" y="378271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Cryostat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996074" y="3998697"/>
            <a:ext cx="873435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95309" y="4497416"/>
            <a:ext cx="1384467" cy="0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98982" y="4497416"/>
            <a:ext cx="1589942" cy="0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1593" y="4184056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Thermal</a:t>
            </a:r>
          </a:p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shielding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4775" y="4763807"/>
            <a:ext cx="1797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r>
              <a:rPr lang="en-US" sz="1400" b="0" i="1" u="none" dirty="0" smtClean="0"/>
              <a:t>Vacuum </a:t>
            </a:r>
            <a:r>
              <a:rPr lang="en-US" sz="1400" b="0" i="1" u="none" dirty="0"/>
              <a:t>: </a:t>
            </a:r>
            <a:r>
              <a:rPr lang="en-GB" sz="1400" b="0" i="1" u="none" dirty="0"/>
              <a:t>10</a:t>
            </a:r>
            <a:r>
              <a:rPr lang="en-GB" sz="1400" b="0" i="1" u="none" baseline="30000" dirty="0"/>
              <a:t>-6</a:t>
            </a:r>
            <a:r>
              <a:rPr lang="en-GB" sz="1400" b="0" i="1" u="none" dirty="0"/>
              <a:t> </a:t>
            </a:r>
            <a:r>
              <a:rPr lang="en-US" sz="1400" b="0" i="1" u="none" dirty="0"/>
              <a:t> </a:t>
            </a:r>
            <a:r>
              <a:rPr lang="en-US" sz="1400" b="0" i="1" u="none" dirty="0" smtClean="0"/>
              <a:t>mbar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857" y="3221857"/>
            <a:ext cx="1983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r>
              <a:rPr lang="en-US" sz="1400" b="0" i="1" u="none" dirty="0" smtClean="0"/>
              <a:t>Vacuum </a:t>
            </a:r>
            <a:r>
              <a:rPr lang="en-US" sz="1400" b="0" i="1" u="none" dirty="0"/>
              <a:t>: </a:t>
            </a:r>
            <a:r>
              <a:rPr lang="fr-CH" sz="1400" b="0" i="1" u="none" dirty="0" smtClean="0"/>
              <a:t>Ambient</a:t>
            </a:r>
            <a:endParaRPr lang="en-US" sz="1400" b="0" i="1" u="none" dirty="0" smtClean="0"/>
          </a:p>
          <a:p>
            <a:r>
              <a:rPr lang="en-US" sz="1400" b="0" i="1" u="none" dirty="0" smtClean="0"/>
              <a:t>Temperature </a:t>
            </a:r>
            <a:r>
              <a:rPr lang="en-US" sz="1400" b="0" i="1" u="none" dirty="0"/>
              <a:t>: </a:t>
            </a:r>
            <a:r>
              <a:rPr lang="fr-CH" sz="1400" b="0" i="1" u="none" dirty="0"/>
              <a:t>Ambient</a:t>
            </a:r>
            <a:endParaRPr lang="en-US" sz="1400" b="0" i="1" u="none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276650" y="4497416"/>
            <a:ext cx="1080120" cy="0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783" y="3594846"/>
            <a:ext cx="1285758" cy="745067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1299294" y="3998697"/>
            <a:ext cx="674317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90662" y="3499002"/>
            <a:ext cx="0" cy="19111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3611" y="2783403"/>
            <a:ext cx="1022463" cy="8900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2088" y="5279207"/>
            <a:ext cx="399369" cy="374127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033685"/>
              </p:ext>
            </p:extLst>
          </p:nvPr>
        </p:nvGraphicFramePr>
        <p:xfrm>
          <a:off x="8694392" y="22888"/>
          <a:ext cx="321963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9633">
                  <a:extLst>
                    <a:ext uri="{9D8B030D-6E8A-4147-A177-3AD203B41FA5}">
                      <a16:colId xmlns:a16="http://schemas.microsoft.com/office/drawing/2014/main" val="649332535"/>
                    </a:ext>
                  </a:extLst>
                </a:gridCol>
              </a:tblGrid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Acquisition</a:t>
                      </a:r>
                      <a:r>
                        <a:rPr lang="fr-CH" sz="1600" baseline="0" dirty="0" smtClean="0"/>
                        <a:t> system : FSI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Commercial : Etalon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Multi-</a:t>
                      </a:r>
                      <a:r>
                        <a:rPr lang="fr-CH" sz="1600" dirty="0" err="1" smtClean="0"/>
                        <a:t>Targets</a:t>
                      </a:r>
                      <a:r>
                        <a:rPr lang="fr-CH" sz="1600" dirty="0" smtClean="0"/>
                        <a:t> : CERN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73066"/>
              </p:ext>
            </p:extLst>
          </p:nvPr>
        </p:nvGraphicFramePr>
        <p:xfrm>
          <a:off x="8667285" y="2968379"/>
          <a:ext cx="321963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9633">
                  <a:extLst>
                    <a:ext uri="{9D8B030D-6E8A-4147-A177-3AD203B41FA5}">
                      <a16:colId xmlns:a16="http://schemas.microsoft.com/office/drawing/2014/main" val="183481126"/>
                    </a:ext>
                  </a:extLst>
                </a:gridCol>
              </a:tblGrid>
              <a:tr h="1955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Collimator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955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Parallel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lens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95545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Divergent </a:t>
                      </a:r>
                      <a:r>
                        <a:rPr lang="fr-CH" sz="1600" dirty="0" err="1" smtClean="0"/>
                        <a:t>collimator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700990"/>
              </p:ext>
            </p:extLst>
          </p:nvPr>
        </p:nvGraphicFramePr>
        <p:xfrm>
          <a:off x="8694392" y="1307529"/>
          <a:ext cx="3203337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7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161244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FSI Head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Feedthrough</a:t>
                      </a:r>
                      <a:r>
                        <a:rPr lang="fr-CH" sz="1600" dirty="0" smtClean="0"/>
                        <a:t> (</a:t>
                      </a:r>
                      <a:r>
                        <a:rPr lang="fr-CH" sz="1600" dirty="0" err="1" smtClean="0"/>
                        <a:t>adjustable</a:t>
                      </a:r>
                      <a:r>
                        <a:rPr lang="fr-CH" sz="1600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Feedthrough</a:t>
                      </a:r>
                      <a:r>
                        <a:rPr lang="fr-CH" sz="1600" dirty="0" smtClean="0"/>
                        <a:t> (</a:t>
                      </a:r>
                      <a:r>
                        <a:rPr lang="fr-CH" sz="1600" dirty="0" err="1" smtClean="0"/>
                        <a:t>fixed</a:t>
                      </a:r>
                      <a:r>
                        <a:rPr lang="fr-CH" sz="1600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075859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Window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/>
          </p:nvPr>
        </p:nvGraphicFramePr>
        <p:xfrm>
          <a:off x="8683580" y="4159827"/>
          <a:ext cx="320333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8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229676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Targets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Newport </a:t>
                      </a:r>
                      <a:r>
                        <a:rPr lang="fr-CH" sz="1600" dirty="0" err="1" smtClean="0"/>
                        <a:t>reflector</a:t>
                      </a:r>
                      <a:r>
                        <a:rPr lang="fr-CH" sz="1600" dirty="0" smtClean="0"/>
                        <a:t> (3 </a:t>
                      </a:r>
                      <a:r>
                        <a:rPr lang="fr-CH" sz="1600" dirty="0" err="1" smtClean="0"/>
                        <a:t>mirrors</a:t>
                      </a:r>
                      <a:r>
                        <a:rPr lang="fr-CH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Glass </a:t>
                      </a:r>
                      <a:r>
                        <a:rPr lang="fr-CH" sz="1600" dirty="0" err="1" smtClean="0"/>
                        <a:t>sphere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without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coating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Glass </a:t>
                      </a:r>
                      <a:r>
                        <a:rPr lang="fr-CH" sz="1600" dirty="0" err="1" smtClean="0"/>
                        <a:t>sphere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with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coating</a:t>
                      </a:r>
                      <a:endParaRPr 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812715"/>
                  </a:ext>
                </a:extLst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2803085" y="1065922"/>
            <a:ext cx="1475612" cy="762158"/>
            <a:chOff x="4980428" y="533552"/>
            <a:chExt cx="1475612" cy="76215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10285" y="742662"/>
              <a:ext cx="415898" cy="413709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4980428" y="533552"/>
              <a:ext cx="1475612" cy="76215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00393" y="1048291"/>
            <a:ext cx="1475612" cy="762158"/>
            <a:chOff x="2097038" y="533552"/>
            <a:chExt cx="1475612" cy="762158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05684" y="695097"/>
              <a:ext cx="1258321" cy="466955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2097038" y="533552"/>
              <a:ext cx="1475612" cy="76215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5436" y="3594846"/>
            <a:ext cx="1285758" cy="74506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6028" y="2783403"/>
            <a:ext cx="1022463" cy="890058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7791896" y="3499002"/>
            <a:ext cx="286831" cy="19968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7495550" y="3483467"/>
            <a:ext cx="303331" cy="20123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91593" y="5781566"/>
            <a:ext cx="82143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330634" y="5641265"/>
            <a:ext cx="312049" cy="109300"/>
          </a:xfrm>
          <a:prstGeom prst="rect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132466" y="5641265"/>
            <a:ext cx="312049" cy="109300"/>
          </a:xfrm>
          <a:prstGeom prst="rect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6733" y="5279207"/>
            <a:ext cx="399369" cy="374127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7639586" y="5641265"/>
            <a:ext cx="312049" cy="109300"/>
          </a:xfrm>
          <a:prstGeom prst="rect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73955" y="5511843"/>
            <a:ext cx="1609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Temperature : 4 K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73955" y="5256249"/>
            <a:ext cx="1808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Temperature : </a:t>
            </a:r>
            <a:r>
              <a:rPr lang="en-US" sz="1400" i="1" dirty="0" smtClean="0"/>
              <a:t>180 </a:t>
            </a:r>
            <a:r>
              <a:rPr lang="en-US" sz="1400" i="1" dirty="0"/>
              <a:t>K</a:t>
            </a:r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8691340" y="5798747"/>
          <a:ext cx="320333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8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18779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Target Support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87798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Insulated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target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8779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Nothing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cxnSp>
        <p:nvCxnSpPr>
          <p:cNvPr id="47" name="Straight Connector 46"/>
          <p:cNvCxnSpPr/>
          <p:nvPr/>
        </p:nvCxnSpPr>
        <p:spPr>
          <a:xfrm>
            <a:off x="6600056" y="3998697"/>
            <a:ext cx="648072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980917" y="4134469"/>
            <a:ext cx="207618" cy="13773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240586" y="4139207"/>
            <a:ext cx="204666" cy="14248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065747" y="5641265"/>
            <a:ext cx="312049" cy="109300"/>
          </a:xfrm>
          <a:prstGeom prst="rect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9507" y="5061768"/>
            <a:ext cx="629233" cy="736979"/>
          </a:xfrm>
          <a:prstGeom prst="rect">
            <a:avLst/>
          </a:prstGeom>
        </p:spPr>
      </p:pic>
      <p:cxnSp>
        <p:nvCxnSpPr>
          <p:cNvPr id="52" name="Straight Connector 51"/>
          <p:cNvCxnSpPr/>
          <p:nvPr/>
        </p:nvCxnSpPr>
        <p:spPr>
          <a:xfrm>
            <a:off x="4278931" y="3499002"/>
            <a:ext cx="0" cy="19111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9">
            <a:clrChange>
              <a:clrFrom>
                <a:srgbClr val="D2D0B9"/>
              </a:clrFrom>
              <a:clrTo>
                <a:srgbClr val="D2D0B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9751" y="3745077"/>
            <a:ext cx="1060256" cy="47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20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335360" y="1988840"/>
          <a:ext cx="1107896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84032" y="1136937"/>
            <a:ext cx="1787669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3 </a:t>
            </a:r>
            <a:r>
              <a:rPr lang="fr-CH" dirty="0" err="1" smtClean="0"/>
              <a:t>Cooling</a:t>
            </a:r>
            <a:r>
              <a:rPr lang="fr-CH" dirty="0" smtClean="0"/>
              <a:t>-down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7408" y="110292"/>
            <a:ext cx="1441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Schedule</a:t>
            </a:r>
            <a:endParaRPr 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126172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44" b="10101"/>
          <a:stretch/>
        </p:blipFill>
        <p:spPr>
          <a:xfrm>
            <a:off x="263352" y="116632"/>
            <a:ext cx="7303526" cy="61653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1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813399" y="1300057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3399" y="5235573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89662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104112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65" name="Oval 64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721650" y="731061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(FSI)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69" name="Oval 68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73" name="Oval 7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76" name="Group 75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77" name="Oval 7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81" name="Oval 80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</a:t>
            </a:r>
            <a:r>
              <a:rPr lang="fr-CH" sz="1200" dirty="0" smtClean="0"/>
              <a:t>(FSI)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86" name="Oval 85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9" name="Group 88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90" name="Oval 89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1812331" y="4997701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1432898" y="4604854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51983" y="2374258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300464" y="1969343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1</a:t>
            </a:r>
          </a:p>
        </p:txBody>
      </p:sp>
    </p:spTree>
    <p:extLst>
      <p:ext uri="{BB962C8B-B14F-4D97-AF65-F5344CB8AC3E}">
        <p14:creationId xmlns:p14="http://schemas.microsoft.com/office/powerpoint/2010/main" val="398108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5702647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26.08.2019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7408" y="110292"/>
            <a:ext cx="11592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Outline</a:t>
            </a:r>
            <a:endParaRPr lang="en-US" sz="2200" b="1" u="sng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0549" y="763395"/>
            <a:ext cx="11521280" cy="52103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b="1" dirty="0" err="1" smtClean="0">
                <a:solidFill>
                  <a:schemeClr val="tx1"/>
                </a:solidFill>
              </a:rPr>
              <a:t>Internal</a:t>
            </a:r>
            <a:r>
              <a:rPr lang="fr-CH" sz="2200" b="1" dirty="0" smtClean="0">
                <a:solidFill>
                  <a:schemeClr val="tx1"/>
                </a:solidFill>
              </a:rPr>
              <a:t> monitoring</a:t>
            </a:r>
          </a:p>
          <a:p>
            <a:endParaRPr lang="fr-CH" sz="2200" b="1" dirty="0" smtClean="0">
              <a:solidFill>
                <a:schemeClr val="tx1"/>
              </a:solidFill>
            </a:endParaRPr>
          </a:p>
          <a:p>
            <a:endParaRPr lang="fr-CH" sz="22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  <a:p>
            <a:endParaRPr lang="fr-CH" sz="2200" b="1" dirty="0">
              <a:solidFill>
                <a:schemeClr val="tx1"/>
              </a:solidFill>
            </a:endParaRPr>
          </a:p>
          <a:p>
            <a:r>
              <a:rPr lang="fr-CH" sz="2200" b="1" dirty="0" err="1" smtClean="0">
                <a:solidFill>
                  <a:schemeClr val="tx1"/>
                </a:solidFill>
              </a:rPr>
              <a:t>Crab-Cavities</a:t>
            </a:r>
            <a:r>
              <a:rPr lang="fr-CH" sz="2200" b="1" dirty="0" smtClean="0">
                <a:solidFill>
                  <a:schemeClr val="tx1"/>
                </a:solidFill>
              </a:rPr>
              <a:t> </a:t>
            </a:r>
            <a:r>
              <a:rPr lang="fr-CH" sz="2200" b="1" dirty="0" err="1" smtClean="0">
                <a:solidFill>
                  <a:schemeClr val="tx1"/>
                </a:solidFill>
              </a:rPr>
              <a:t>project</a:t>
            </a:r>
            <a:endParaRPr lang="fr-CH" sz="2200" b="1" dirty="0" smtClean="0">
              <a:solidFill>
                <a:schemeClr val="tx1"/>
              </a:solidFill>
            </a:endParaRPr>
          </a:p>
          <a:p>
            <a:endParaRPr lang="fr-CH" sz="2200" b="1" dirty="0" smtClean="0">
              <a:solidFill>
                <a:schemeClr val="tx1"/>
              </a:solidFill>
            </a:endParaRPr>
          </a:p>
          <a:p>
            <a:endParaRPr lang="fr-CH" sz="2200" b="1" dirty="0">
              <a:solidFill>
                <a:schemeClr val="tx1"/>
              </a:solidFill>
            </a:endParaRPr>
          </a:p>
          <a:p>
            <a:endParaRPr lang="fr-CH" sz="22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  <a:p>
            <a:r>
              <a:rPr lang="fr-CH" sz="2200" b="1" dirty="0" err="1" smtClean="0">
                <a:solidFill>
                  <a:schemeClr val="tx1"/>
                </a:solidFill>
              </a:rPr>
              <a:t>Dipole</a:t>
            </a:r>
            <a:r>
              <a:rPr lang="fr-CH" sz="2200" b="1" dirty="0" smtClean="0">
                <a:solidFill>
                  <a:schemeClr val="tx1"/>
                </a:solidFill>
              </a:rPr>
              <a:t> Test </a:t>
            </a:r>
            <a:r>
              <a:rPr lang="fr-CH" sz="2200" b="1" dirty="0" err="1" smtClean="0">
                <a:solidFill>
                  <a:schemeClr val="tx1"/>
                </a:solidFill>
              </a:rPr>
              <a:t>project</a:t>
            </a:r>
            <a:endParaRPr lang="fr-CH" sz="2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CH" sz="2200" b="1" dirty="0" smtClean="0">
                <a:solidFill>
                  <a:schemeClr val="tx1"/>
                </a:solidFill>
              </a:rPr>
              <a:t>	(Test for HL-LHC </a:t>
            </a:r>
            <a:r>
              <a:rPr lang="fr-CH" sz="2200" b="1" dirty="0" err="1" smtClean="0">
                <a:solidFill>
                  <a:schemeClr val="tx1"/>
                </a:solidFill>
              </a:rPr>
              <a:t>quadrupole</a:t>
            </a:r>
            <a:r>
              <a:rPr lang="fr-CH" sz="2200" b="1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6244" b="16096"/>
          <a:stretch/>
        </p:blipFill>
        <p:spPr>
          <a:xfrm>
            <a:off x="8889031" y="896369"/>
            <a:ext cx="3220705" cy="1914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1251" b="12017"/>
          <a:stretch/>
        </p:blipFill>
        <p:spPr>
          <a:xfrm>
            <a:off x="8880045" y="4126027"/>
            <a:ext cx="3220705" cy="20782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10339" y="383420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Crab-Cavities in SPS accelerator</a:t>
            </a:r>
            <a:endParaRPr lang="en-US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536160" y="35816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Dipole-test in SM18</a:t>
            </a:r>
            <a:endParaRPr lang="en-US" b="1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2" t="16773" r="23060" b="9015"/>
          <a:stretch/>
        </p:blipFill>
        <p:spPr>
          <a:xfrm>
            <a:off x="5951984" y="935957"/>
            <a:ext cx="2592288" cy="18349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5437955" y="4360442"/>
            <a:ext cx="3384376" cy="169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1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86" b="10101"/>
          <a:stretch/>
        </p:blipFill>
        <p:spPr>
          <a:xfrm>
            <a:off x="248311" y="116632"/>
            <a:ext cx="6943486" cy="61653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2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770442" y="1168177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64053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770442" y="5185798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46705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1527751" y="4727521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1148318" y="4334674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006171" y="845280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/>
          <p:cNvSpPr txBox="1"/>
          <p:nvPr/>
        </p:nvSpPr>
        <p:spPr>
          <a:xfrm>
            <a:off x="1626738" y="452433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619122" y="4856086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239689" y="4463239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>
          <a:xfrm>
            <a:off x="7887491" y="2419777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292751" y="2056026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</a:t>
            </a:r>
            <a:r>
              <a:rPr lang="fr-CH" dirty="0">
                <a:solidFill>
                  <a:srgbClr val="FF0000"/>
                </a:solidFill>
              </a:rPr>
              <a:t>2</a:t>
            </a:r>
            <a:endParaRPr lang="fr-CH" dirty="0" smtClean="0">
              <a:solidFill>
                <a:srgbClr val="FF0000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105" name="Oval 104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9721650" y="731061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(FSI)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108" name="Group 107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109" name="Oval 108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113" name="Oval 11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117" name="Oval 11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120" name="Group 119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121" name="Oval 120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</a:t>
            </a:r>
            <a:r>
              <a:rPr lang="fr-CH" sz="1200" dirty="0" smtClean="0"/>
              <a:t>(FSI)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124" name="TextBox 123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126" name="Oval 125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129" name="Group 128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130" name="Oval 129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984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/>
      <p:bldP spid="92" grpId="0" animBg="1"/>
      <p:bldP spid="93" grpId="0"/>
      <p:bldP spid="94" grpId="0" animBg="1"/>
      <p:bldP spid="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09" b="10101"/>
          <a:stretch/>
        </p:blipFill>
        <p:spPr>
          <a:xfrm>
            <a:off x="257829" y="116632"/>
            <a:ext cx="7087502" cy="61653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</a:t>
            </a:r>
            <a:r>
              <a:rPr lang="fr-CH" dirty="0">
                <a:solidFill>
                  <a:srgbClr val="0000FF"/>
                </a:solidFill>
              </a:rPr>
              <a:t>3</a:t>
            </a:r>
            <a:endParaRPr lang="fr-CH" dirty="0" smtClean="0">
              <a:solidFill>
                <a:srgbClr val="0000FF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814860" y="1300057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4860" y="5185798"/>
            <a:ext cx="77048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91123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108471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271464" y="4778843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892031" y="4385996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143356" y="4891816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2763923" y="4498969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cxnSp>
        <p:nvCxnSpPr>
          <p:cNvPr id="81" name="Straight Arrow Connector 80"/>
          <p:cNvCxnSpPr/>
          <p:nvPr/>
        </p:nvCxnSpPr>
        <p:spPr>
          <a:xfrm>
            <a:off x="8519716" y="2490644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771045" y="2134896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3</a:t>
            </a: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92" name="Oval 91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721650" y="731061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(FSI)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96" name="Oval 95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99" name="Group 98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100" name="Oval 99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104" name="Oval 103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108" name="Oval 107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</a:t>
            </a:r>
            <a:r>
              <a:rPr lang="fr-CH" sz="1200" dirty="0" smtClean="0"/>
              <a:t>(FSI)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113" name="Oval 11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MT-FSI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117" name="Oval 11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774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78" grpId="0" animBg="1"/>
      <p:bldP spid="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1725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Conclusion</a:t>
            </a:r>
            <a:endParaRPr lang="en-US" sz="2200" b="1" u="sng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555429"/>
              </p:ext>
            </p:extLst>
          </p:nvPr>
        </p:nvGraphicFramePr>
        <p:xfrm>
          <a:off x="5237792" y="1010777"/>
          <a:ext cx="321963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9633">
                  <a:extLst>
                    <a:ext uri="{9D8B030D-6E8A-4147-A177-3AD203B41FA5}">
                      <a16:colId xmlns:a16="http://schemas.microsoft.com/office/drawing/2014/main" val="649332535"/>
                    </a:ext>
                  </a:extLst>
                </a:gridCol>
              </a:tblGrid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Acquisition</a:t>
                      </a:r>
                      <a:r>
                        <a:rPr lang="fr-CH" sz="1600" baseline="0" dirty="0" smtClean="0"/>
                        <a:t> system : FSI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Commercial : Etalon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20172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Multi-</a:t>
                      </a:r>
                      <a:r>
                        <a:rPr lang="fr-CH" sz="1600" dirty="0" err="1" smtClean="0"/>
                        <a:t>Targets</a:t>
                      </a:r>
                      <a:r>
                        <a:rPr lang="fr-CH" sz="1600" dirty="0" smtClean="0"/>
                        <a:t> : CERN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67954"/>
              </p:ext>
            </p:extLst>
          </p:nvPr>
        </p:nvGraphicFramePr>
        <p:xfrm>
          <a:off x="5210685" y="4707566"/>
          <a:ext cx="321963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9633">
                  <a:extLst>
                    <a:ext uri="{9D8B030D-6E8A-4147-A177-3AD203B41FA5}">
                      <a16:colId xmlns:a16="http://schemas.microsoft.com/office/drawing/2014/main" val="183481126"/>
                    </a:ext>
                  </a:extLst>
                </a:gridCol>
              </a:tblGrid>
              <a:tr h="1955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Collimator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955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Parallel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lens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95545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Divergent </a:t>
                      </a:r>
                      <a:r>
                        <a:rPr lang="fr-CH" sz="1600" dirty="0" err="1" smtClean="0"/>
                        <a:t>collimator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469025"/>
              </p:ext>
            </p:extLst>
          </p:nvPr>
        </p:nvGraphicFramePr>
        <p:xfrm>
          <a:off x="5210685" y="3026721"/>
          <a:ext cx="3203337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7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161244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FSI Head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Feedthrough</a:t>
                      </a:r>
                      <a:r>
                        <a:rPr lang="fr-CH" sz="1600" dirty="0" smtClean="0"/>
                        <a:t> (</a:t>
                      </a:r>
                      <a:r>
                        <a:rPr lang="fr-CH" sz="1600" dirty="0" err="1" smtClean="0"/>
                        <a:t>adjustable</a:t>
                      </a:r>
                      <a:r>
                        <a:rPr lang="fr-CH" sz="1600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Feedthrough</a:t>
                      </a:r>
                      <a:r>
                        <a:rPr lang="fr-CH" sz="1600" dirty="0" smtClean="0"/>
                        <a:t> (</a:t>
                      </a:r>
                      <a:r>
                        <a:rPr lang="fr-CH" sz="1600" dirty="0" err="1" smtClean="0"/>
                        <a:t>fixed</a:t>
                      </a:r>
                      <a:r>
                        <a:rPr lang="fr-CH" sz="1600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886638"/>
                  </a:ext>
                </a:extLst>
              </a:tr>
              <a:tr h="178345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Window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621564"/>
              </p:ext>
            </p:extLst>
          </p:nvPr>
        </p:nvGraphicFramePr>
        <p:xfrm>
          <a:off x="8760296" y="1024125"/>
          <a:ext cx="320333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8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229676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Targets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Newport </a:t>
                      </a:r>
                      <a:r>
                        <a:rPr lang="fr-CH" sz="1600" dirty="0" err="1" smtClean="0"/>
                        <a:t>reflector</a:t>
                      </a:r>
                      <a:r>
                        <a:rPr lang="fr-CH" sz="1600" dirty="0" smtClean="0"/>
                        <a:t> (3 </a:t>
                      </a:r>
                      <a:r>
                        <a:rPr lang="fr-CH" sz="1600" dirty="0" err="1" smtClean="0"/>
                        <a:t>mirrors</a:t>
                      </a:r>
                      <a:r>
                        <a:rPr lang="fr-CH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Glass </a:t>
                      </a:r>
                      <a:r>
                        <a:rPr lang="fr-CH" sz="1600" dirty="0" err="1" smtClean="0"/>
                        <a:t>sphere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without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coating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  <a:tr h="2296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Glass </a:t>
                      </a:r>
                      <a:r>
                        <a:rPr lang="fr-CH" sz="1600" dirty="0" err="1" smtClean="0"/>
                        <a:t>sphere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with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coating</a:t>
                      </a:r>
                      <a:endParaRPr 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81271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696574"/>
              </p:ext>
            </p:extLst>
          </p:nvPr>
        </p:nvGraphicFramePr>
        <p:xfrm>
          <a:off x="8760296" y="3195371"/>
          <a:ext cx="320333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38">
                  <a:extLst>
                    <a:ext uri="{9D8B030D-6E8A-4147-A177-3AD203B41FA5}">
                      <a16:colId xmlns:a16="http://schemas.microsoft.com/office/drawing/2014/main" val="2153561262"/>
                    </a:ext>
                  </a:extLst>
                </a:gridCol>
              </a:tblGrid>
              <a:tr h="18779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Target Support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3961"/>
                  </a:ext>
                </a:extLst>
              </a:tr>
              <a:tr h="187798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Insulated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target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696779"/>
                  </a:ext>
                </a:extLst>
              </a:tr>
              <a:tr h="18779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Nothing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800308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5237792" y="1680585"/>
            <a:ext cx="3192526" cy="336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210685" y="3659022"/>
            <a:ext cx="3192526" cy="336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237792" y="5337902"/>
            <a:ext cx="3192526" cy="336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1108" y="1992109"/>
            <a:ext cx="3192526" cy="336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763348" y="3530275"/>
            <a:ext cx="3192526" cy="336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655" y="5286702"/>
            <a:ext cx="399369" cy="374127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H="1">
            <a:off x="1759200" y="2887526"/>
            <a:ext cx="418033" cy="27733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46678" y="2887526"/>
            <a:ext cx="396633" cy="27612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048314" y="5648760"/>
            <a:ext cx="312049" cy="109300"/>
          </a:xfrm>
          <a:prstGeom prst="rect">
            <a:avLst/>
          </a:prstGeom>
          <a:solidFill>
            <a:srgbClr val="66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04301" y="5754637"/>
            <a:ext cx="127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>
                    <a:lumMod val="75000"/>
                  </a:schemeClr>
                </a:solidFill>
              </a:rPr>
              <a:t>Cold mass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26162" y="5758702"/>
            <a:ext cx="388534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2543" y="23732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Cryostat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26162" y="2730700"/>
            <a:ext cx="1269605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clrChange>
              <a:clrFrom>
                <a:srgbClr val="D2D0B9"/>
              </a:clrFrom>
              <a:clrTo>
                <a:srgbClr val="D2D0B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8185" y="2320546"/>
            <a:ext cx="1472023" cy="665467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2774185" y="2730700"/>
            <a:ext cx="1269605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2944" y="735142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Multi-Targets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Acquisition system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 rot="5400000">
            <a:off x="1076382" y="1420864"/>
            <a:ext cx="1178516" cy="1123701"/>
          </a:xfrm>
          <a:custGeom>
            <a:avLst/>
            <a:gdLst>
              <a:gd name="connsiteX0" fmla="*/ 0 w 409575"/>
              <a:gd name="connsiteY0" fmla="*/ 390525 h 390525"/>
              <a:gd name="connsiteX1" fmla="*/ 85725 w 409575"/>
              <a:gd name="connsiteY1" fmla="*/ 200025 h 390525"/>
              <a:gd name="connsiteX2" fmla="*/ 28575 w 409575"/>
              <a:gd name="connsiteY2" fmla="*/ 47625 h 390525"/>
              <a:gd name="connsiteX3" fmla="*/ 409575 w 409575"/>
              <a:gd name="connsiteY3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575" h="390525">
                <a:moveTo>
                  <a:pt x="0" y="390525"/>
                </a:moveTo>
                <a:cubicBezTo>
                  <a:pt x="40481" y="323850"/>
                  <a:pt x="80963" y="257175"/>
                  <a:pt x="85725" y="200025"/>
                </a:cubicBezTo>
                <a:cubicBezTo>
                  <a:pt x="90488" y="142875"/>
                  <a:pt x="-25400" y="80962"/>
                  <a:pt x="28575" y="47625"/>
                </a:cubicBezTo>
                <a:cubicBezTo>
                  <a:pt x="82550" y="14288"/>
                  <a:pt x="233363" y="11112"/>
                  <a:pt x="409575" y="0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674569" y="184053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Feedthrough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5638" y="2918945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Divergent 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collimator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28830" y="463024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Glass </a:t>
            </a:r>
            <a:r>
              <a:rPr lang="fr-CH" dirty="0" err="1" smtClean="0">
                <a:solidFill>
                  <a:srgbClr val="FF0000"/>
                </a:solidFill>
              </a:rPr>
              <a:t>sphere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WITH </a:t>
            </a:r>
            <a:r>
              <a:rPr lang="fr-CH" dirty="0" err="1" smtClean="0">
                <a:solidFill>
                  <a:srgbClr val="FF0000"/>
                </a:solidFill>
              </a:rPr>
              <a:t>coating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68216" y="6246407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Insulated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target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510986" y="2186965"/>
            <a:ext cx="366398" cy="366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2350682" y="2907199"/>
            <a:ext cx="466078" cy="299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2295026" y="4982557"/>
            <a:ext cx="651970" cy="458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3" idx="0"/>
          </p:cNvCxnSpPr>
          <p:nvPr/>
        </p:nvCxnSpPr>
        <p:spPr>
          <a:xfrm flipH="1" flipV="1">
            <a:off x="2295026" y="5707234"/>
            <a:ext cx="560613" cy="539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049" y="5035921"/>
            <a:ext cx="1279676" cy="126545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1" t="20385" b="25812"/>
          <a:stretch/>
        </p:blipFill>
        <p:spPr>
          <a:xfrm>
            <a:off x="10444179" y="5054094"/>
            <a:ext cx="1465687" cy="122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8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00566"/>
              </p:ext>
            </p:extLst>
          </p:nvPr>
        </p:nvGraphicFramePr>
        <p:xfrm>
          <a:off x="1919679" y="4227391"/>
          <a:ext cx="3786232" cy="2194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93116">
                  <a:extLst>
                    <a:ext uri="{9D8B030D-6E8A-4147-A177-3AD203B41FA5}">
                      <a16:colId xmlns:a16="http://schemas.microsoft.com/office/drawing/2014/main" val="3411135155"/>
                    </a:ext>
                  </a:extLst>
                </a:gridCol>
                <a:gridCol w="1893116">
                  <a:extLst>
                    <a:ext uri="{9D8B030D-6E8A-4147-A177-3AD203B41FA5}">
                      <a16:colId xmlns:a16="http://schemas.microsoft.com/office/drawing/2014/main" val="2233165824"/>
                    </a:ext>
                  </a:extLst>
                </a:gridCol>
              </a:tblGrid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Parameter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Precision</a:t>
                      </a:r>
                      <a:r>
                        <a:rPr lang="fr-CH" sz="1200" dirty="0" smtClean="0"/>
                        <a:t> (1</a:t>
                      </a:r>
                      <a:r>
                        <a:rPr lang="el-GR" sz="1200" dirty="0" smtClean="0"/>
                        <a:t>σ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946878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Tx</a:t>
                      </a:r>
                      <a:r>
                        <a:rPr lang="fr-CH" sz="1200" b="1" dirty="0" smtClean="0"/>
                        <a:t> (radial) 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/>
                        <a:t>+/- 25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27903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Ty</a:t>
                      </a:r>
                      <a:r>
                        <a:rPr lang="fr-CH" sz="1200" b="1" dirty="0" smtClean="0"/>
                        <a:t> (longitudinal)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/>
                        <a:t>+/- 45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95879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Tz</a:t>
                      </a:r>
                      <a:r>
                        <a:rPr lang="fr-CH" sz="1200" b="1" dirty="0" smtClean="0"/>
                        <a:t> (vertical)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/>
                        <a:t>+/- 10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180852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Rx</a:t>
                      </a:r>
                      <a:r>
                        <a:rPr lang="fr-CH" sz="1200" dirty="0" smtClean="0"/>
                        <a:t> (pitch)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+/- 30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042487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Ry</a:t>
                      </a:r>
                      <a:r>
                        <a:rPr lang="fr-CH" sz="1200" dirty="0" smtClean="0"/>
                        <a:t> (roll)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+/- 150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652506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Rz</a:t>
                      </a:r>
                      <a:r>
                        <a:rPr lang="fr-CH" sz="1200" dirty="0" smtClean="0"/>
                        <a:t> (</a:t>
                      </a:r>
                      <a:r>
                        <a:rPr lang="fr-CH" sz="1200" dirty="0" err="1" smtClean="0"/>
                        <a:t>yaw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+/- 70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57385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Scale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+/- 60</a:t>
                      </a:r>
                      <a:r>
                        <a:rPr lang="fr-CH" sz="1200" baseline="0" dirty="0" smtClean="0"/>
                        <a:t> ppm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55755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843443"/>
              </p:ext>
            </p:extLst>
          </p:nvPr>
        </p:nvGraphicFramePr>
        <p:xfrm>
          <a:off x="8340968" y="4223550"/>
          <a:ext cx="378623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16">
                  <a:extLst>
                    <a:ext uri="{9D8B030D-6E8A-4147-A177-3AD203B41FA5}">
                      <a16:colId xmlns:a16="http://schemas.microsoft.com/office/drawing/2014/main" val="3411135155"/>
                    </a:ext>
                  </a:extLst>
                </a:gridCol>
                <a:gridCol w="1893116">
                  <a:extLst>
                    <a:ext uri="{9D8B030D-6E8A-4147-A177-3AD203B41FA5}">
                      <a16:colId xmlns:a16="http://schemas.microsoft.com/office/drawing/2014/main" val="2233165824"/>
                    </a:ext>
                  </a:extLst>
                </a:gridCol>
              </a:tblGrid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Parameter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Precision</a:t>
                      </a:r>
                      <a:r>
                        <a:rPr lang="fr-CH" sz="1200" dirty="0" smtClean="0"/>
                        <a:t> (1</a:t>
                      </a:r>
                      <a:r>
                        <a:rPr lang="el-GR" sz="1200" dirty="0" smtClean="0"/>
                        <a:t>σ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946878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Tx</a:t>
                      </a:r>
                      <a:r>
                        <a:rPr lang="fr-CH" sz="1200" b="1" dirty="0" smtClean="0"/>
                        <a:t> (radial) 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/>
                        <a:t>+/- 50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27903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Ty</a:t>
                      </a:r>
                      <a:r>
                        <a:rPr lang="fr-CH" sz="1200" b="1" dirty="0" smtClean="0"/>
                        <a:t> (longitudinal)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/>
                        <a:t>+/- 55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95879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b="1" dirty="0" err="1" smtClean="0"/>
                        <a:t>Tz</a:t>
                      </a:r>
                      <a:r>
                        <a:rPr lang="fr-CH" sz="1200" b="1" dirty="0" smtClean="0"/>
                        <a:t> (vertical)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/>
                        <a:t>+/- 15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el-GR" sz="1200" b="1" baseline="0" dirty="0" smtClean="0"/>
                        <a:t>μ</a:t>
                      </a:r>
                      <a:r>
                        <a:rPr lang="fr-CH" sz="1200" b="1" baseline="0" dirty="0" smtClean="0"/>
                        <a:t>m</a:t>
                      </a:r>
                      <a:endParaRPr lang="en-GB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180852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Rx</a:t>
                      </a:r>
                      <a:r>
                        <a:rPr lang="fr-CH" sz="1200" dirty="0" smtClean="0"/>
                        <a:t> (pitch)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+/- 5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042487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Ry</a:t>
                      </a:r>
                      <a:r>
                        <a:rPr lang="fr-CH" sz="1200" dirty="0" smtClean="0"/>
                        <a:t> (roll)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+/- 1500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652506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Rz</a:t>
                      </a:r>
                      <a:r>
                        <a:rPr lang="fr-CH" sz="1200" dirty="0" smtClean="0"/>
                        <a:t> (</a:t>
                      </a:r>
                      <a:r>
                        <a:rPr lang="fr-CH" sz="1200" dirty="0" err="1" smtClean="0"/>
                        <a:t>yaw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+/- 5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el-GR" sz="1200" baseline="0" dirty="0" smtClean="0"/>
                        <a:t>μ</a:t>
                      </a:r>
                      <a:r>
                        <a:rPr lang="fr-CH" sz="1200" baseline="0" dirty="0" smtClean="0"/>
                        <a:t>rad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573853"/>
                  </a:ext>
                </a:extLst>
              </a:tr>
              <a:tr h="271299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Scale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+/- 10</a:t>
                      </a:r>
                      <a:r>
                        <a:rPr lang="fr-CH" sz="1200" baseline="0" dirty="0" smtClean="0"/>
                        <a:t> ppm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55755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2" t="16773" r="23060" b="9015"/>
          <a:stretch/>
        </p:blipFill>
        <p:spPr>
          <a:xfrm>
            <a:off x="1708905" y="1342132"/>
            <a:ext cx="3739023" cy="2646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 flipH="1">
            <a:off x="7537560" y="1395425"/>
            <a:ext cx="4510534" cy="22552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7408" y="110292"/>
            <a:ext cx="27606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Internal</a:t>
            </a:r>
            <a:r>
              <a:rPr lang="fr-CH" sz="2200" b="1" u="sng" dirty="0" smtClean="0"/>
              <a:t> monitoring</a:t>
            </a:r>
            <a:endParaRPr lang="en-US" sz="2200" b="1" u="sng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8414" y="2058469"/>
            <a:ext cx="1741265" cy="1732645"/>
            <a:chOff x="488971" y="3794292"/>
            <a:chExt cx="1808567" cy="1799615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980901" y="4738185"/>
              <a:ext cx="744661" cy="1663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971144" y="4164269"/>
              <a:ext cx="0" cy="740242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038213" y="5210300"/>
              <a:ext cx="977665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X (mm)</a:t>
              </a:r>
              <a:endParaRPr lang="fr-CH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24201" y="4335264"/>
              <a:ext cx="973337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B050"/>
                  </a:solidFill>
                </a:rPr>
                <a:t>Y (mm)</a:t>
              </a:r>
              <a:endParaRPr lang="fr-CH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8971" y="3794292"/>
              <a:ext cx="964345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Z (mm)</a:t>
              </a:r>
              <a:endParaRPr lang="fr-CH" dirty="0">
                <a:solidFill>
                  <a:schemeClr val="bg2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980904" y="4909786"/>
              <a:ext cx="372327" cy="39962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265930" y="2239454"/>
            <a:ext cx="1741265" cy="1732645"/>
            <a:chOff x="488971" y="3794292"/>
            <a:chExt cx="1808567" cy="179961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980901" y="4738185"/>
              <a:ext cx="744661" cy="1663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971144" y="4164269"/>
              <a:ext cx="0" cy="740242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038213" y="5210300"/>
              <a:ext cx="977665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X (mm)</a:t>
              </a:r>
              <a:endParaRPr lang="fr-CH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201" y="4335264"/>
              <a:ext cx="973337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B050"/>
                  </a:solidFill>
                </a:rPr>
                <a:t>Y (mm)</a:t>
              </a:r>
              <a:endParaRPr lang="fr-CH" dirty="0">
                <a:solidFill>
                  <a:srgbClr val="00B05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8971" y="3794292"/>
              <a:ext cx="964345" cy="38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Z (mm)</a:t>
              </a:r>
              <a:endParaRPr lang="fr-CH" dirty="0">
                <a:solidFill>
                  <a:schemeClr val="bg2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980904" y="4909786"/>
              <a:ext cx="372327" cy="39962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087367" y="541179"/>
            <a:ext cx="0" cy="63168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84347" y="681913"/>
            <a:ext cx="22765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accent6"/>
                </a:solidFill>
              </a:rPr>
              <a:t>Crab-cavity</a:t>
            </a:r>
            <a:endParaRPr lang="en-US" sz="3000" b="1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96442" y="681913"/>
            <a:ext cx="13400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accent1"/>
                </a:solidFill>
              </a:rPr>
              <a:t>Triplet</a:t>
            </a:r>
            <a:endParaRPr lang="en-US" sz="3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70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553506" y="178814"/>
            <a:ext cx="7423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solidFill>
                  <a:schemeClr val="tx2"/>
                </a:solidFill>
                <a:latin typeface="Viner Hand ITC" panose="03070502030502020203" pitchFamily="66" charset="0"/>
              </a:rPr>
              <a:t>Thank you for your attention</a:t>
            </a:r>
            <a:endParaRPr lang="en-US" sz="4000" b="1" u="sng" dirty="0">
              <a:solidFill>
                <a:schemeClr val="tx2"/>
              </a:solidFill>
              <a:latin typeface="Viner Hand ITC" panose="03070502030502020203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91" y="936002"/>
            <a:ext cx="3645057" cy="2733793"/>
          </a:xfrm>
          <a:prstGeom prst="rect">
            <a:avLst/>
          </a:prstGeom>
        </p:spPr>
      </p:pic>
      <p:sp>
        <p:nvSpPr>
          <p:cNvPr id="9" name="Sous-titre 2"/>
          <p:cNvSpPr txBox="1">
            <a:spLocks/>
          </p:cNvSpPr>
          <p:nvPr/>
        </p:nvSpPr>
        <p:spPr>
          <a:xfrm>
            <a:off x="862162" y="965971"/>
            <a:ext cx="3355676" cy="26444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On behalf of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Mateusz </a:t>
            </a:r>
            <a:r>
              <a:rPr lang="en-GB" sz="1800" dirty="0"/>
              <a:t>Sosin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Hélène Mainaud </a:t>
            </a:r>
            <a:r>
              <a:rPr lang="en-GB" sz="1800" dirty="0" smtClean="0"/>
              <a:t>Durand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Thibault </a:t>
            </a:r>
            <a:r>
              <a:rPr lang="en-GB" sz="1800" dirty="0" smtClean="0"/>
              <a:t>Dijoud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Mathieu </a:t>
            </a:r>
            <a:r>
              <a:rPr lang="en-GB" sz="1800" dirty="0" smtClean="0"/>
              <a:t>Duquenne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Anna Zemanek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Kacper </a:t>
            </a:r>
            <a:r>
              <a:rPr lang="en-GB" sz="1800" dirty="0" err="1" smtClean="0"/>
              <a:t>Widuck</a:t>
            </a:r>
            <a:endParaRPr lang="en-GB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Jan Gabka</a:t>
            </a:r>
            <a:endParaRPr lang="en-GB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32" y="888749"/>
            <a:ext cx="3631673" cy="27237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91399" y="4085690"/>
            <a:ext cx="3168353" cy="23762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32" r="49387"/>
          <a:stretch/>
        </p:blipFill>
        <p:spPr>
          <a:xfrm>
            <a:off x="6304066" y="3689646"/>
            <a:ext cx="2995972" cy="31683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55"/>
          <a:stretch/>
        </p:blipFill>
        <p:spPr>
          <a:xfrm>
            <a:off x="9488336" y="3664107"/>
            <a:ext cx="2684782" cy="319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itre 7"/>
          <p:cNvSpPr>
            <a:spLocks noGrp="1"/>
          </p:cNvSpPr>
          <p:nvPr>
            <p:ph type="title"/>
          </p:nvPr>
        </p:nvSpPr>
        <p:spPr>
          <a:xfrm>
            <a:off x="2999656" y="2690888"/>
            <a:ext cx="6712379" cy="828032"/>
          </a:xfrm>
        </p:spPr>
        <p:txBody>
          <a:bodyPr/>
          <a:lstStyle/>
          <a:p>
            <a:pPr algn="l"/>
            <a:r>
              <a:rPr lang="en-GB" sz="10000" dirty="0" smtClean="0"/>
              <a:t>SPARE</a:t>
            </a:r>
            <a:endParaRPr lang="en-GB" sz="10000" dirty="0"/>
          </a:p>
        </p:txBody>
      </p:sp>
    </p:spTree>
    <p:extLst>
      <p:ext uri="{BB962C8B-B14F-4D97-AF65-F5344CB8AC3E}">
        <p14:creationId xmlns:p14="http://schemas.microsoft.com/office/powerpoint/2010/main" val="53155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42" b="9702"/>
          <a:stretch/>
        </p:blipFill>
        <p:spPr>
          <a:xfrm>
            <a:off x="263352" y="116632"/>
            <a:ext cx="7102775" cy="61926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1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813399" y="1300057"/>
            <a:ext cx="770485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3399" y="5185798"/>
            <a:ext cx="77048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89662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104112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65" name="Oval 64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721650" y="731061"/>
            <a:ext cx="2007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69" name="Oval 68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73" name="Oval 7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76" name="Group 75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77" name="Oval 7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81" name="Oval 80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86" name="Oval 85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9" name="Group 88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90" name="Oval 89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1865167" y="4912187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1485734" y="4519340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51983" y="2374258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300464" y="1969343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1</a:t>
            </a:r>
          </a:p>
        </p:txBody>
      </p:sp>
    </p:spTree>
    <p:extLst>
      <p:ext uri="{BB962C8B-B14F-4D97-AF65-F5344CB8AC3E}">
        <p14:creationId xmlns:p14="http://schemas.microsoft.com/office/powerpoint/2010/main" val="148851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97" b="9051"/>
          <a:stretch/>
        </p:blipFill>
        <p:spPr>
          <a:xfrm>
            <a:off x="249178" y="116632"/>
            <a:ext cx="7015494" cy="62373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2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770442" y="1168177"/>
            <a:ext cx="770485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64053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770442" y="5185798"/>
            <a:ext cx="77048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46705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61" name="Oval 60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721650" y="731061"/>
            <a:ext cx="2007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65" name="Oval 64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69" name="Oval 68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73" name="Oval 7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76" name="Group 75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77" name="Oval 7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1" name="Group 80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82" name="Oval 81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86" name="Oval 85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1527751" y="4727521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1148318" y="4334674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006171" y="845280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/>
          <p:cNvSpPr txBox="1"/>
          <p:nvPr/>
        </p:nvSpPr>
        <p:spPr>
          <a:xfrm>
            <a:off x="1626738" y="452433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619122" y="4856086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3239689" y="4463239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>
          <a:xfrm>
            <a:off x="7887491" y="2419777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292751" y="2056026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</a:t>
            </a:r>
            <a:r>
              <a:rPr lang="fr-CH" dirty="0">
                <a:solidFill>
                  <a:srgbClr val="FF0000"/>
                </a:solidFill>
              </a:rPr>
              <a:t>2</a:t>
            </a:r>
            <a:endParaRPr lang="fr-CH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9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/>
      <p:bldP spid="92" grpId="0" animBg="1"/>
      <p:bldP spid="93" grpId="0"/>
      <p:bldP spid="94" grpId="0" animBg="1"/>
      <p:bldP spid="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74" b="9702"/>
          <a:stretch/>
        </p:blipFill>
        <p:spPr>
          <a:xfrm>
            <a:off x="263352" y="116632"/>
            <a:ext cx="6871478" cy="61926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27" name="TextBox 26"/>
          <p:cNvSpPr txBox="1"/>
          <p:nvPr/>
        </p:nvSpPr>
        <p:spPr>
          <a:xfrm rot="19383748">
            <a:off x="-85834" y="29603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Section </a:t>
            </a:r>
            <a:r>
              <a:rPr lang="fr-CH" dirty="0">
                <a:solidFill>
                  <a:srgbClr val="0000FF"/>
                </a:solidFill>
              </a:rPr>
              <a:t>3</a:t>
            </a:r>
            <a:endParaRPr lang="fr-CH" dirty="0" smtClean="0">
              <a:solidFill>
                <a:srgbClr val="0000FF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814860" y="1300057"/>
            <a:ext cx="770485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4860" y="5185798"/>
            <a:ext cx="77048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91123" y="4854333"/>
            <a:ext cx="14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2"/>
                </a:solidFill>
              </a:rPr>
              <a:t>COLD (4K)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86333" y="7385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u="sng" dirty="0" err="1" smtClean="0"/>
              <a:t>Legend</a:t>
            </a:r>
            <a:endParaRPr lang="en-US" sz="200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108471" y="836712"/>
            <a:ext cx="177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/>
                </a:solidFill>
              </a:rPr>
              <a:t>WARM (293 K)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120336" y="0"/>
            <a:ext cx="0" cy="6858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9120336" y="658078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9120336" y="375420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9120335" y="2204864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9120336" y="5312303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9120336" y="608458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120336" y="4539454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9120336" y="2945117"/>
            <a:ext cx="3071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9120335" y="1410440"/>
            <a:ext cx="30716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9304827" y="909695"/>
            <a:ext cx="288032" cy="288032"/>
            <a:chOff x="9671847" y="764704"/>
            <a:chExt cx="288032" cy="288032"/>
          </a:xfrm>
        </p:grpSpPr>
        <p:sp>
          <p:nvSpPr>
            <p:cNvPr id="49" name="Oval 48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721650" y="731061"/>
            <a:ext cx="2007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9304827" y="1692411"/>
            <a:ext cx="288032" cy="288032"/>
            <a:chOff x="9671847" y="764704"/>
            <a:chExt cx="288032" cy="288032"/>
          </a:xfrm>
        </p:grpSpPr>
        <p:sp>
          <p:nvSpPr>
            <p:cNvPr id="53" name="Oval 52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721650" y="1603818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Laser </a:t>
            </a:r>
            <a:r>
              <a:rPr lang="fr-CH" sz="1200" dirty="0" err="1" smtClean="0"/>
              <a:t>tacker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r>
              <a:rPr lang="fr-CH" sz="1200" dirty="0" smtClean="0"/>
              <a:t> / 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9304827" y="2431905"/>
            <a:ext cx="288032" cy="288032"/>
            <a:chOff x="9671847" y="764704"/>
            <a:chExt cx="288032" cy="288032"/>
          </a:xfrm>
        </p:grpSpPr>
        <p:sp>
          <p:nvSpPr>
            <p:cNvPr id="57" name="Oval 56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721650" y="2264439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Glass </a:t>
            </a:r>
            <a:r>
              <a:rPr lang="fr-CH" sz="1200" dirty="0" err="1" smtClean="0"/>
              <a:t>sphere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9304827" y="3168563"/>
            <a:ext cx="288032" cy="288032"/>
            <a:chOff x="9671847" y="764704"/>
            <a:chExt cx="288032" cy="288032"/>
          </a:xfrm>
        </p:grpSpPr>
        <p:sp>
          <p:nvSpPr>
            <p:cNvPr id="61" name="Oval 60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721650" y="302715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Multi-</a:t>
            </a:r>
            <a:r>
              <a:rPr lang="fr-CH" sz="1200" dirty="0" err="1" smtClean="0"/>
              <a:t>targets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Newport </a:t>
            </a:r>
            <a:r>
              <a:rPr lang="fr-CH" sz="1200" dirty="0" err="1" smtClean="0"/>
              <a:t>prism</a:t>
            </a:r>
            <a:endParaRPr lang="en-US" sz="12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9304827" y="3958315"/>
            <a:ext cx="288032" cy="288032"/>
            <a:chOff x="9671847" y="764704"/>
            <a:chExt cx="288032" cy="288032"/>
          </a:xfrm>
        </p:grpSpPr>
        <p:sp>
          <p:nvSpPr>
            <p:cNvPr id="65" name="Oval 64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721650" y="3816908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ETALON (commercial)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9721650" y="4608996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Window</a:t>
            </a:r>
            <a:r>
              <a:rPr lang="fr-CH" sz="1200" dirty="0" smtClean="0"/>
              <a:t> (</a:t>
            </a:r>
            <a:r>
              <a:rPr lang="fr-CH" sz="1200" dirty="0" err="1" smtClean="0"/>
              <a:t>crossing</a:t>
            </a:r>
            <a:r>
              <a:rPr lang="fr-CH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69" name="Group 68"/>
          <p:cNvGrpSpPr/>
          <p:nvPr/>
        </p:nvGrpSpPr>
        <p:grpSpPr>
          <a:xfrm>
            <a:off x="9304827" y="4765855"/>
            <a:ext cx="288032" cy="288032"/>
            <a:chOff x="9671847" y="764704"/>
            <a:chExt cx="288032" cy="288032"/>
          </a:xfrm>
        </p:grpSpPr>
        <p:sp>
          <p:nvSpPr>
            <p:cNvPr id="70" name="Oval 69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0AFFFF"/>
            </a:solidFill>
            <a:ln>
              <a:solidFill>
                <a:srgbClr val="0A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9721650" y="5374957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Multi-</a:t>
            </a:r>
            <a:r>
              <a:rPr lang="fr-CH" sz="1200" dirty="0" err="1"/>
              <a:t>targets</a:t>
            </a:r>
            <a:endParaRPr lang="fr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err="1" smtClean="0"/>
              <a:t>Feedthrough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/>
              <a:t>Glass </a:t>
            </a:r>
            <a:r>
              <a:rPr lang="fr-CH" sz="1200" dirty="0" err="1" smtClean="0"/>
              <a:t>sphere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coating</a:t>
            </a:r>
            <a:endParaRPr lang="en-US" sz="12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9304827" y="5531816"/>
            <a:ext cx="288032" cy="288032"/>
            <a:chOff x="9671847" y="764704"/>
            <a:chExt cx="288032" cy="288032"/>
          </a:xfrm>
        </p:grpSpPr>
        <p:sp>
          <p:nvSpPr>
            <p:cNvPr id="74" name="Oval 73"/>
            <p:cNvSpPr/>
            <p:nvPr/>
          </p:nvSpPr>
          <p:spPr>
            <a:xfrm>
              <a:off x="9671847" y="764704"/>
              <a:ext cx="288032" cy="288032"/>
            </a:xfrm>
            <a:prstGeom prst="ellipse">
              <a:avLst/>
            </a:prstGeom>
            <a:noFill/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9783046" y="877677"/>
              <a:ext cx="72008" cy="72008"/>
            </a:xfrm>
            <a:prstGeom prst="ellipse">
              <a:avLst/>
            </a:prstGeom>
            <a:solidFill>
              <a:srgbClr val="808000"/>
            </a:solidFill>
            <a:ln>
              <a:solidFill>
                <a:srgbClr val="8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1271464" y="4778843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892031" y="4385996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143356" y="4891816"/>
            <a:ext cx="674833" cy="7529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2763923" y="4498969"/>
            <a:ext cx="1433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312096" y="2838595"/>
            <a:ext cx="1617332" cy="808666"/>
          </a:xfrm>
          <a:prstGeom prst="rect">
            <a:avLst/>
          </a:prstGeom>
        </p:spPr>
      </p:pic>
      <p:cxnSp>
        <p:nvCxnSpPr>
          <p:cNvPr id="81" name="Straight Arrow Connector 80"/>
          <p:cNvCxnSpPr/>
          <p:nvPr/>
        </p:nvCxnSpPr>
        <p:spPr>
          <a:xfrm>
            <a:off x="8519716" y="2490644"/>
            <a:ext cx="0" cy="536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771045" y="2134896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Section 3</a:t>
            </a:r>
          </a:p>
        </p:txBody>
      </p:sp>
    </p:spTree>
    <p:extLst>
      <p:ext uri="{BB962C8B-B14F-4D97-AF65-F5344CB8AC3E}">
        <p14:creationId xmlns:p14="http://schemas.microsoft.com/office/powerpoint/2010/main" val="9230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78" grpId="0" animBg="1"/>
      <p:bldP spid="7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67" y="332656"/>
            <a:ext cx="9867056" cy="49386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408" y="110292"/>
            <a:ext cx="55547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Thermal contraction : </a:t>
            </a:r>
            <a:r>
              <a:rPr lang="fr-CH" sz="2200" b="1" u="sng" dirty="0" err="1" smtClean="0"/>
              <a:t>From</a:t>
            </a:r>
            <a:r>
              <a:rPr lang="fr-CH" sz="2200" b="1" u="sng" dirty="0" smtClean="0"/>
              <a:t> 293 K to 4 K</a:t>
            </a:r>
            <a:endParaRPr lang="en-US" sz="2200" b="1" u="sng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6574655" y="4709558"/>
          <a:ext cx="529495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9286">
                  <a:extLst>
                    <a:ext uri="{9D8B030D-6E8A-4147-A177-3AD203B41FA5}">
                      <a16:colId xmlns:a16="http://schemas.microsoft.com/office/drawing/2014/main" val="1648721697"/>
                    </a:ext>
                  </a:extLst>
                </a:gridCol>
                <a:gridCol w="959286">
                  <a:extLst>
                    <a:ext uri="{9D8B030D-6E8A-4147-A177-3AD203B41FA5}">
                      <a16:colId xmlns:a16="http://schemas.microsoft.com/office/drawing/2014/main" val="870899915"/>
                    </a:ext>
                  </a:extLst>
                </a:gridCol>
                <a:gridCol w="959286">
                  <a:extLst>
                    <a:ext uri="{9D8B030D-6E8A-4147-A177-3AD203B41FA5}">
                      <a16:colId xmlns:a16="http://schemas.microsoft.com/office/drawing/2014/main" val="2504518185"/>
                    </a:ext>
                  </a:extLst>
                </a:gridCol>
                <a:gridCol w="959286">
                  <a:extLst>
                    <a:ext uri="{9D8B030D-6E8A-4147-A177-3AD203B41FA5}">
                      <a16:colId xmlns:a16="http://schemas.microsoft.com/office/drawing/2014/main" val="4083513342"/>
                    </a:ext>
                  </a:extLst>
                </a:gridCol>
              </a:tblGrid>
              <a:tr h="168939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CONTRACTION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Cav</a:t>
                      </a:r>
                      <a:r>
                        <a:rPr lang="fr-CH" sz="1200" baseline="0" dirty="0" smtClean="0"/>
                        <a:t> 1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Cav</a:t>
                      </a:r>
                      <a:r>
                        <a:rPr lang="fr-CH" sz="1200" dirty="0" smtClean="0"/>
                        <a:t> 2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06501"/>
                  </a:ext>
                </a:extLst>
              </a:tr>
              <a:tr h="168939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>
                          <a:solidFill>
                            <a:schemeClr val="bg1"/>
                          </a:solidFill>
                        </a:rPr>
                        <a:t>IN (mm)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>
                          <a:solidFill>
                            <a:schemeClr val="bg1"/>
                          </a:solidFill>
                        </a:rPr>
                        <a:t>OUT (mm)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>
                          <a:solidFill>
                            <a:schemeClr val="bg1"/>
                          </a:solidFill>
                        </a:rPr>
                        <a:t>IN (mm)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>
                          <a:solidFill>
                            <a:schemeClr val="bg1"/>
                          </a:solidFill>
                        </a:rPr>
                        <a:t>OUT (mm)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39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solidFill>
                            <a:srgbClr val="FF0000"/>
                          </a:solidFill>
                        </a:rPr>
                        <a:t>Simulation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1.097</a:t>
                      </a:r>
                      <a:endParaRPr lang="fr-CH" sz="1400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0.678</a:t>
                      </a:r>
                      <a:endParaRPr lang="fr-CH" sz="1400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1.097</a:t>
                      </a:r>
                      <a:endParaRPr lang="fr-CH" sz="1400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0.678</a:t>
                      </a:r>
                      <a:endParaRPr lang="fr-CH" sz="1400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939">
                <a:tc>
                  <a:txBody>
                    <a:bodyPr/>
                    <a:lstStyle/>
                    <a:p>
                      <a:pPr algn="ctr"/>
                      <a:r>
                        <a:rPr lang="fr-CH" sz="2200" dirty="0" smtClean="0"/>
                        <a:t>SM18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1.321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0.843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1.295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0.832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39">
                <a:tc>
                  <a:txBody>
                    <a:bodyPr/>
                    <a:lstStyle/>
                    <a:p>
                      <a:pPr algn="ctr"/>
                      <a:r>
                        <a:rPr lang="fr-CH" sz="2200" dirty="0" smtClean="0"/>
                        <a:t>SPS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1.310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0.834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1.320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2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0.835</a:t>
                      </a:r>
                      <a:endParaRPr lang="fr-CH" sz="22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1631505" y="1363358"/>
            <a:ext cx="0" cy="13060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675776" y="1242384"/>
            <a:ext cx="0" cy="13060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71664" y="1718392"/>
            <a:ext cx="0" cy="864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087888" y="1584343"/>
            <a:ext cx="0" cy="864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53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27606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Internal</a:t>
            </a:r>
            <a:r>
              <a:rPr lang="fr-CH" sz="2200" b="1" u="sng" dirty="0" smtClean="0"/>
              <a:t> monitoring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2" t="16773" r="23060" b="9015"/>
          <a:stretch/>
        </p:blipFill>
        <p:spPr>
          <a:xfrm>
            <a:off x="7464152" y="3778818"/>
            <a:ext cx="2592288" cy="18349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1169202" y="3582810"/>
            <a:ext cx="5163228" cy="258161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1384" y="827562"/>
            <a:ext cx="11305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u="sng" dirty="0" smtClean="0"/>
              <a:t>Objective</a:t>
            </a:r>
            <a:r>
              <a:rPr lang="fr-CH" dirty="0" smtClean="0"/>
              <a:t> : </a:t>
            </a:r>
            <a:r>
              <a:rPr lang="fr-CH" dirty="0" err="1" smtClean="0"/>
              <a:t>determine</a:t>
            </a:r>
            <a:r>
              <a:rPr lang="fr-CH" dirty="0" smtClean="0"/>
              <a:t> the position of </a:t>
            </a:r>
            <a:r>
              <a:rPr lang="fr-CH" dirty="0" err="1" smtClean="0"/>
              <a:t>inner</a:t>
            </a:r>
            <a:r>
              <a:rPr lang="fr-CH" dirty="0" smtClean="0"/>
              <a:t> component </a:t>
            </a:r>
            <a:r>
              <a:rPr lang="fr-CH" dirty="0" err="1" smtClean="0"/>
              <a:t>inside</a:t>
            </a:r>
            <a:r>
              <a:rPr lang="fr-CH" dirty="0" smtClean="0"/>
              <a:t> a vacuum </a:t>
            </a:r>
            <a:r>
              <a:rPr lang="fr-CH" dirty="0" err="1" smtClean="0"/>
              <a:t>vessel</a:t>
            </a:r>
            <a:r>
              <a:rPr lang="fr-CH" dirty="0" smtClean="0"/>
              <a:t> (Cryostat, </a:t>
            </a:r>
            <a:r>
              <a:rPr lang="fr-CH" dirty="0" err="1" smtClean="0"/>
              <a:t>Cryomodule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11" name="Rectangle 10"/>
          <p:cNvSpPr/>
          <p:nvPr/>
        </p:nvSpPr>
        <p:spPr>
          <a:xfrm>
            <a:off x="551384" y="1422192"/>
            <a:ext cx="11305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u="sng" dirty="0" err="1" smtClean="0"/>
              <a:t>Environment</a:t>
            </a:r>
            <a:r>
              <a:rPr lang="fr-CH" dirty="0" smtClean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Temperature</a:t>
            </a:r>
            <a:r>
              <a:rPr lang="fr-CH" dirty="0" smtClean="0"/>
              <a:t> : 1.9 K (</a:t>
            </a:r>
            <a:r>
              <a:rPr lang="fr-CH" dirty="0" err="1" smtClean="0"/>
              <a:t>Cryogenics</a:t>
            </a:r>
            <a:r>
              <a:rPr lang="fr-CH" dirty="0" smtClean="0"/>
              <a:t> conditions) </a:t>
            </a:r>
            <a:r>
              <a:rPr lang="fr-CH" dirty="0" smtClean="0">
                <a:sym typeface="Symbol" panose="05050102010706020507" pitchFamily="18" charset="2"/>
              </a:rPr>
              <a:t></a:t>
            </a:r>
            <a:r>
              <a:rPr lang="fr-CH" dirty="0" smtClean="0"/>
              <a:t> - 271°C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Vacuum : 10-6 </a:t>
            </a:r>
            <a:r>
              <a:rPr lang="fr-CH" dirty="0" err="1" smtClean="0"/>
              <a:t>mBar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Radiation : 1 </a:t>
            </a:r>
            <a:r>
              <a:rPr lang="fr-CH" dirty="0" err="1" smtClean="0"/>
              <a:t>MGy</a:t>
            </a:r>
            <a:r>
              <a:rPr lang="fr-CH" dirty="0" smtClean="0"/>
              <a:t> / </a:t>
            </a:r>
            <a:r>
              <a:rPr lang="fr-CH" dirty="0" err="1" smtClean="0"/>
              <a:t>year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12" name="Rectangle 11"/>
          <p:cNvSpPr/>
          <p:nvPr/>
        </p:nvSpPr>
        <p:spPr>
          <a:xfrm>
            <a:off x="551384" y="2744554"/>
            <a:ext cx="11305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u="sng" dirty="0" err="1" smtClean="0"/>
              <a:t>Accuracy</a:t>
            </a:r>
            <a:r>
              <a:rPr lang="fr-CH" dirty="0" smtClean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0.1 mm w.r.t. vacuum </a:t>
            </a:r>
            <a:r>
              <a:rPr lang="fr-CH" dirty="0" err="1" smtClean="0"/>
              <a:t>vessel</a:t>
            </a:r>
            <a:endParaRPr lang="fr-CH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8277748" y="540332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Crab-Cavities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31470" y="507157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75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Oval 6"/>
          <p:cNvSpPr/>
          <p:nvPr/>
        </p:nvSpPr>
        <p:spPr>
          <a:xfrm>
            <a:off x="970750" y="1556792"/>
            <a:ext cx="4612774" cy="4367481"/>
          </a:xfrm>
          <a:prstGeom prst="ellipse">
            <a:avLst/>
          </a:prstGeom>
          <a:noFill/>
          <a:ln w="571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662666" y="2060848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70239" y="2060848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662666" y="5301208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770239" y="5301208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781170" y="1088740"/>
            <a:ext cx="2088232" cy="2088232"/>
            <a:chOff x="781170" y="1088740"/>
            <a:chExt cx="2088232" cy="2088232"/>
          </a:xfrm>
        </p:grpSpPr>
        <p:sp>
          <p:nvSpPr>
            <p:cNvPr id="12" name="Arc 11"/>
            <p:cNvSpPr/>
            <p:nvPr/>
          </p:nvSpPr>
          <p:spPr>
            <a:xfrm rot="5400000">
              <a:off x="781170" y="1088740"/>
              <a:ext cx="2088232" cy="2088232"/>
            </a:xfrm>
            <a:prstGeom prst="arc">
              <a:avLst>
                <a:gd name="adj1" fmla="val 17304506"/>
                <a:gd name="adj2" fmla="val 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12" idx="2"/>
              <a:endCxn id="8" idx="4"/>
            </p:cNvCxnSpPr>
            <p:nvPr/>
          </p:nvCxnSpPr>
          <p:spPr>
            <a:xfrm flipH="1" flipV="1">
              <a:off x="1734674" y="2204864"/>
              <a:ext cx="90612" cy="972108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2" idx="0"/>
              <a:endCxn id="8" idx="6"/>
            </p:cNvCxnSpPr>
            <p:nvPr/>
          </p:nvCxnSpPr>
          <p:spPr>
            <a:xfrm flipH="1" flipV="1">
              <a:off x="1806682" y="2132856"/>
              <a:ext cx="1009292" cy="32972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3756727" y="1088740"/>
            <a:ext cx="2088232" cy="2088232"/>
            <a:chOff x="3756727" y="1088740"/>
            <a:chExt cx="2088232" cy="2088232"/>
          </a:xfrm>
        </p:grpSpPr>
        <p:sp>
          <p:nvSpPr>
            <p:cNvPr id="13" name="Arc 12"/>
            <p:cNvSpPr/>
            <p:nvPr/>
          </p:nvSpPr>
          <p:spPr>
            <a:xfrm rot="5400000">
              <a:off x="3756727" y="1088740"/>
              <a:ext cx="2088232" cy="2088232"/>
            </a:xfrm>
            <a:prstGeom prst="arc">
              <a:avLst>
                <a:gd name="adj1" fmla="val 575156"/>
                <a:gd name="adj2" fmla="val 4503497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>
              <a:stCxn id="13" idx="0"/>
              <a:endCxn id="9" idx="3"/>
            </p:cNvCxnSpPr>
            <p:nvPr/>
          </p:nvCxnSpPr>
          <p:spPr>
            <a:xfrm flipV="1">
              <a:off x="4626970" y="2183773"/>
              <a:ext cx="164360" cy="97862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3" idx="2"/>
              <a:endCxn id="9" idx="3"/>
            </p:cNvCxnSpPr>
            <p:nvPr/>
          </p:nvCxnSpPr>
          <p:spPr>
            <a:xfrm flipV="1">
              <a:off x="3792030" y="2183773"/>
              <a:ext cx="999300" cy="21829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796866" y="120857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64BCD9"/>
                </a:solidFill>
              </a:rPr>
              <a:t>Cryostat</a:t>
            </a:r>
            <a:endParaRPr lang="en-GB" dirty="0">
              <a:solidFill>
                <a:srgbClr val="64BCD9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913448" y="3968151"/>
            <a:ext cx="1039879" cy="651349"/>
            <a:chOff x="530180" y="4233261"/>
            <a:chExt cx="1080072" cy="676525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971144" y="4339610"/>
              <a:ext cx="0" cy="5649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258612" y="4482635"/>
              <a:ext cx="351640" cy="383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accent1"/>
                  </a:solidFill>
                </a:rPr>
                <a:t>X</a:t>
              </a:r>
              <a:endParaRPr lang="fr-CH" dirty="0">
                <a:solidFill>
                  <a:schemeClr val="accent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0180" y="4233261"/>
              <a:ext cx="338320" cy="383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Z</a:t>
              </a:r>
              <a:endParaRPr lang="fr-CH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980904" y="4909786"/>
              <a:ext cx="512411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756727" y="4262992"/>
            <a:ext cx="2088232" cy="2088232"/>
            <a:chOff x="3756727" y="4262992"/>
            <a:chExt cx="2088232" cy="2088232"/>
          </a:xfrm>
        </p:grpSpPr>
        <p:cxnSp>
          <p:nvCxnSpPr>
            <p:cNvPr id="20" name="Straight Connector 19"/>
            <p:cNvCxnSpPr>
              <a:endCxn id="11" idx="1"/>
            </p:cNvCxnSpPr>
            <p:nvPr/>
          </p:nvCxnSpPr>
          <p:spPr>
            <a:xfrm>
              <a:off x="3796978" y="5019996"/>
              <a:ext cx="994352" cy="302303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11" idx="1"/>
            </p:cNvCxnSpPr>
            <p:nvPr/>
          </p:nvCxnSpPr>
          <p:spPr>
            <a:xfrm flipH="1">
              <a:off x="4791330" y="4263289"/>
              <a:ext cx="34429" cy="105901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/>
            <p:cNvSpPr/>
            <p:nvPr/>
          </p:nvSpPr>
          <p:spPr>
            <a:xfrm rot="5400000">
              <a:off x="3756727" y="4262992"/>
              <a:ext cx="2088232" cy="2088232"/>
            </a:xfrm>
            <a:prstGeom prst="arc">
              <a:avLst>
                <a:gd name="adj1" fmla="val 6357654"/>
                <a:gd name="adj2" fmla="val 1088204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30492" y="4262992"/>
            <a:ext cx="2088232" cy="2088232"/>
            <a:chOff x="830492" y="4262992"/>
            <a:chExt cx="2088232" cy="2088232"/>
          </a:xfrm>
        </p:grpSpPr>
        <p:cxnSp>
          <p:nvCxnSpPr>
            <p:cNvPr id="16" name="Straight Connector 15"/>
            <p:cNvCxnSpPr>
              <a:endCxn id="10" idx="7"/>
            </p:cNvCxnSpPr>
            <p:nvPr/>
          </p:nvCxnSpPr>
          <p:spPr>
            <a:xfrm flipH="1">
              <a:off x="1785591" y="5286158"/>
              <a:ext cx="1132923" cy="36141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10" idx="7"/>
            </p:cNvCxnSpPr>
            <p:nvPr/>
          </p:nvCxnSpPr>
          <p:spPr>
            <a:xfrm flipH="1">
              <a:off x="1785591" y="4296021"/>
              <a:ext cx="349557" cy="1026278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rc 28"/>
            <p:cNvSpPr/>
            <p:nvPr/>
          </p:nvSpPr>
          <p:spPr>
            <a:xfrm rot="5400000">
              <a:off x="830492" y="4262992"/>
              <a:ext cx="2088232" cy="2088232"/>
            </a:xfrm>
            <a:prstGeom prst="arc">
              <a:avLst>
                <a:gd name="adj1" fmla="val 11666987"/>
                <a:gd name="adj2" fmla="val 16131017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/>
          <a:srcRect l="6234" t="1213" r="9329" b="4509"/>
          <a:stretch/>
        </p:blipFill>
        <p:spPr>
          <a:xfrm>
            <a:off x="8462000" y="44625"/>
            <a:ext cx="3600400" cy="374441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6485589" y="3573016"/>
            <a:ext cx="2675916" cy="2675916"/>
            <a:chOff x="3444404" y="2577604"/>
            <a:chExt cx="2291556" cy="2291556"/>
          </a:xfrm>
        </p:grpSpPr>
        <p:sp>
          <p:nvSpPr>
            <p:cNvPr id="36" name="Oval 35"/>
            <p:cNvSpPr/>
            <p:nvPr/>
          </p:nvSpPr>
          <p:spPr>
            <a:xfrm>
              <a:off x="3444404" y="2577604"/>
              <a:ext cx="2291556" cy="229155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 smtClean="0"/>
                <a:t>COLD mass</a:t>
              </a:r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en-GB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4590182" y="3532327"/>
              <a:ext cx="2" cy="40825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367808" y="3736455"/>
              <a:ext cx="432048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5245942" y="2780928"/>
              <a:ext cx="194227" cy="19422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714936" y="2780928"/>
              <a:ext cx="194227" cy="19422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5245942" y="4461457"/>
              <a:ext cx="194227" cy="19422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3714936" y="4461457"/>
              <a:ext cx="194227" cy="194227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67408" y="110292"/>
            <a:ext cx="1709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Calculation</a:t>
            </a:r>
            <a:endParaRPr 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152145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36706 -0.1682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59" y="-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82000" y="8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0"/>
          <a:stretch/>
        </p:blipFill>
        <p:spPr>
          <a:xfrm>
            <a:off x="0" y="538021"/>
            <a:ext cx="8513741" cy="577129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097693" y="579697"/>
            <a:ext cx="5094307" cy="254715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291963" y="579698"/>
            <a:ext cx="3026507" cy="1231689"/>
            <a:chOff x="-649091" y="4063750"/>
            <a:chExt cx="3143485" cy="1279296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980901" y="4904518"/>
              <a:ext cx="706534" cy="224686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971144" y="4164269"/>
              <a:ext cx="0" cy="74024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-649091" y="4973714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accent1"/>
                  </a:solidFill>
                </a:rPr>
                <a:t>X (mm)</a:t>
              </a:r>
              <a:endParaRPr lang="fr-CH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26849" y="4923574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accent6"/>
                  </a:solidFill>
                </a:rPr>
                <a:t>Y (mm)</a:t>
              </a:r>
              <a:endParaRPr lang="fr-CH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14110" y="4063750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Z (mm)</a:t>
              </a:r>
              <a:endParaRPr lang="fr-CH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288387" y="4909786"/>
              <a:ext cx="692516" cy="311983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097693" y="2129"/>
            <a:ext cx="1326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1</a:t>
            </a:r>
          </a:p>
          <a:p>
            <a:r>
              <a:rPr lang="fr-CH" dirty="0" smtClean="0"/>
              <a:t>A / B/ C / D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033140" y="113643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2</a:t>
            </a:r>
          </a:p>
          <a:p>
            <a:r>
              <a:rPr lang="fr-CH" dirty="0" smtClean="0"/>
              <a:t>I / J / K / L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670299" y="579696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3</a:t>
            </a:r>
          </a:p>
          <a:p>
            <a:r>
              <a:rPr lang="fr-CH" dirty="0" smtClean="0"/>
              <a:t>E / F / G / H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0" r="71082"/>
          <a:stretch/>
        </p:blipFill>
        <p:spPr>
          <a:xfrm>
            <a:off x="7128925" y="3318092"/>
            <a:ext cx="4511691" cy="113743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90290" r="40159"/>
          <a:stretch/>
        </p:blipFill>
        <p:spPr>
          <a:xfrm>
            <a:off x="7097693" y="4032496"/>
            <a:ext cx="4824536" cy="113743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2" t="90290" r="3595"/>
          <a:stretch/>
        </p:blipFill>
        <p:spPr>
          <a:xfrm>
            <a:off x="6944078" y="4778864"/>
            <a:ext cx="5200594" cy="1137434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39416" y="22203"/>
            <a:ext cx="4633861" cy="468236"/>
          </a:xfrm>
        </p:spPr>
        <p:txBody>
          <a:bodyPr/>
          <a:lstStyle/>
          <a:p>
            <a:pPr algn="l"/>
            <a:r>
              <a:rPr lang="en-US" sz="2000" u="sng" dirty="0" smtClean="0"/>
              <a:t>Phase 4 : Results (Warm condition)</a:t>
            </a:r>
            <a:endParaRPr lang="en-US" sz="2000" b="0" i="1" dirty="0"/>
          </a:p>
        </p:txBody>
      </p:sp>
      <p:sp>
        <p:nvSpPr>
          <p:cNvPr id="26" name="Date Placeholder 5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</p:spPr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</p:spTree>
    <p:extLst>
      <p:ext uri="{BB962C8B-B14F-4D97-AF65-F5344CB8AC3E}">
        <p14:creationId xmlns:p14="http://schemas.microsoft.com/office/powerpoint/2010/main" val="387112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2" t="2424" r="17905" b="68121"/>
          <a:stretch/>
        </p:blipFill>
        <p:spPr>
          <a:xfrm>
            <a:off x="0" y="2526557"/>
            <a:ext cx="12140584" cy="35162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t="121" r="23639" b="96606"/>
          <a:stretch/>
        </p:blipFill>
        <p:spPr>
          <a:xfrm>
            <a:off x="1163780" y="2210674"/>
            <a:ext cx="10063956" cy="3990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5840" y="3743788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1</a:t>
            </a:r>
            <a:endParaRPr lang="en-GB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8778" y="3580696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2</a:t>
            </a:r>
            <a:endParaRPr lang="en-GB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63392" y="4320941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3</a:t>
            </a:r>
            <a:endParaRPr lang="en-GB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75862" y="3559210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1</a:t>
            </a:r>
            <a:endParaRPr lang="en-GB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34681" y="3449275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2</a:t>
            </a:r>
            <a:endParaRPr lang="en-GB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34681" y="4161588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3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816408" y="3817319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1</a:t>
            </a:r>
            <a:endParaRPr lang="en-GB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487632" y="4284406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2</a:t>
            </a:r>
            <a:endParaRPr lang="en-GB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570184" y="3843952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/>
              <a:t>WARM 3</a:t>
            </a:r>
            <a:endParaRPr lang="en-GB" sz="10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0" r="71082"/>
          <a:stretch/>
        </p:blipFill>
        <p:spPr>
          <a:xfrm>
            <a:off x="6991328" y="100194"/>
            <a:ext cx="4511691" cy="11374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90290" r="40159"/>
          <a:stretch/>
        </p:blipFill>
        <p:spPr>
          <a:xfrm>
            <a:off x="6960096" y="814598"/>
            <a:ext cx="4824536" cy="113743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2" t="90290" r="3595"/>
          <a:stretch/>
        </p:blipFill>
        <p:spPr>
          <a:xfrm>
            <a:off x="6816080" y="1594166"/>
            <a:ext cx="5200594" cy="1137434"/>
          </a:xfrm>
          <a:prstGeom prst="rect">
            <a:avLst/>
          </a:prstGeom>
        </p:spPr>
      </p:pic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39416" y="22203"/>
            <a:ext cx="4633861" cy="468236"/>
          </a:xfrm>
        </p:spPr>
        <p:txBody>
          <a:bodyPr/>
          <a:lstStyle/>
          <a:p>
            <a:pPr algn="l"/>
            <a:r>
              <a:rPr lang="en-US" sz="2000" u="sng" dirty="0" smtClean="0"/>
              <a:t>Phase 4 : Results (Warm condition)</a:t>
            </a:r>
            <a:endParaRPr lang="en-US" sz="2000" b="0" i="1" dirty="0"/>
          </a:p>
        </p:txBody>
      </p:sp>
    </p:spTree>
    <p:extLst>
      <p:ext uri="{BB962C8B-B14F-4D97-AF65-F5344CB8AC3E}">
        <p14:creationId xmlns:p14="http://schemas.microsoft.com/office/powerpoint/2010/main" val="15315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47"/>
          <a:stretch/>
        </p:blipFill>
        <p:spPr>
          <a:xfrm>
            <a:off x="0" y="473825"/>
            <a:ext cx="8746922" cy="5979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12201" r="25923" b="21013"/>
          <a:stretch/>
        </p:blipFill>
        <p:spPr>
          <a:xfrm>
            <a:off x="7097693" y="579697"/>
            <a:ext cx="5094307" cy="254715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291963" y="579698"/>
            <a:ext cx="3026507" cy="1231689"/>
            <a:chOff x="-649091" y="4063750"/>
            <a:chExt cx="3143485" cy="1279296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980901" y="4904518"/>
              <a:ext cx="706534" cy="224686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971144" y="4164269"/>
              <a:ext cx="0" cy="74024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-649091" y="4973714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accent1"/>
                  </a:solidFill>
                </a:rPr>
                <a:t>X (mm)</a:t>
              </a:r>
              <a:endParaRPr lang="fr-CH" dirty="0">
                <a:solidFill>
                  <a:schemeClr val="accent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26849" y="4923574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accent6"/>
                  </a:solidFill>
                </a:rPr>
                <a:t>Y (mm)</a:t>
              </a:r>
              <a:endParaRPr lang="fr-CH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14110" y="4063750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</a:rPr>
                <a:t>Z (mm)</a:t>
              </a:r>
              <a:endParaRPr lang="fr-CH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88387" y="4909786"/>
              <a:ext cx="692516" cy="311983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097693" y="2129"/>
            <a:ext cx="1326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1</a:t>
            </a:r>
          </a:p>
          <a:p>
            <a:r>
              <a:rPr lang="fr-CH" dirty="0" smtClean="0"/>
              <a:t>A / B/ C / 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033140" y="113643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2</a:t>
            </a:r>
          </a:p>
          <a:p>
            <a:r>
              <a:rPr lang="fr-CH" dirty="0" smtClean="0"/>
              <a:t>I / J / K / L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0670299" y="579696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Section 3</a:t>
            </a:r>
          </a:p>
          <a:p>
            <a:r>
              <a:rPr lang="fr-CH" dirty="0" smtClean="0"/>
              <a:t>E / F / G / H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0" r="71082"/>
          <a:stretch/>
        </p:blipFill>
        <p:spPr>
          <a:xfrm>
            <a:off x="7128925" y="3318092"/>
            <a:ext cx="4511691" cy="113743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90290" r="40159"/>
          <a:stretch/>
        </p:blipFill>
        <p:spPr>
          <a:xfrm>
            <a:off x="7097693" y="4032496"/>
            <a:ext cx="4824536" cy="113743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2" t="90290" r="3595"/>
          <a:stretch/>
        </p:blipFill>
        <p:spPr>
          <a:xfrm>
            <a:off x="6944078" y="4778864"/>
            <a:ext cx="5200594" cy="1137434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39416" y="22203"/>
            <a:ext cx="4633861" cy="468236"/>
          </a:xfrm>
        </p:spPr>
        <p:txBody>
          <a:bodyPr/>
          <a:lstStyle/>
          <a:p>
            <a:pPr algn="l"/>
            <a:r>
              <a:rPr lang="en-US" sz="2000" u="sng" dirty="0" smtClean="0"/>
              <a:t>Phase 4 : Results (Cold condition)</a:t>
            </a:r>
            <a:endParaRPr lang="en-US" sz="2000" b="0" i="1" dirty="0"/>
          </a:p>
        </p:txBody>
      </p:sp>
    </p:spTree>
    <p:extLst>
      <p:ext uri="{BB962C8B-B14F-4D97-AF65-F5344CB8AC3E}">
        <p14:creationId xmlns:p14="http://schemas.microsoft.com/office/powerpoint/2010/main" val="116012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t="121" r="23639" b="96606"/>
          <a:stretch/>
        </p:blipFill>
        <p:spPr>
          <a:xfrm>
            <a:off x="1163780" y="2466536"/>
            <a:ext cx="10063956" cy="3990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2304" r="19635" b="66908"/>
          <a:stretch/>
        </p:blipFill>
        <p:spPr>
          <a:xfrm>
            <a:off x="0" y="2666042"/>
            <a:ext cx="12192000" cy="3790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0" r="71082"/>
          <a:stretch/>
        </p:blipFill>
        <p:spPr>
          <a:xfrm>
            <a:off x="6991328" y="100194"/>
            <a:ext cx="4511691" cy="11374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90290" r="40159"/>
          <a:stretch/>
        </p:blipFill>
        <p:spPr>
          <a:xfrm>
            <a:off x="6960096" y="814598"/>
            <a:ext cx="4824536" cy="11374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2" t="90290" r="3595"/>
          <a:stretch/>
        </p:blipFill>
        <p:spPr>
          <a:xfrm>
            <a:off x="6816080" y="1594166"/>
            <a:ext cx="5200594" cy="1137434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9416" y="22203"/>
            <a:ext cx="4633861" cy="468236"/>
          </a:xfrm>
        </p:spPr>
        <p:txBody>
          <a:bodyPr/>
          <a:lstStyle/>
          <a:p>
            <a:pPr algn="l"/>
            <a:r>
              <a:rPr lang="en-US" sz="2000" u="sng" dirty="0" smtClean="0"/>
              <a:t>Phase 4 : Results (Cold condition)</a:t>
            </a:r>
            <a:endParaRPr lang="en-US" sz="2000" b="0" i="1" dirty="0"/>
          </a:p>
        </p:txBody>
      </p:sp>
      <p:sp>
        <p:nvSpPr>
          <p:cNvPr id="17" name="Rectangle 16"/>
          <p:cNvSpPr/>
          <p:nvPr/>
        </p:nvSpPr>
        <p:spPr>
          <a:xfrm>
            <a:off x="1865167" y="3645024"/>
            <a:ext cx="1265579" cy="12655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9522791" y="3728682"/>
            <a:ext cx="1265579" cy="12655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574071" y="3290511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08144" y="332058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38221" y="3675589"/>
            <a:ext cx="1265579" cy="12655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647125" y="3290511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accent4"/>
                </a:solidFill>
              </a:rPr>
              <a:t>+/- 0.1 mm</a:t>
            </a:r>
            <a:endParaRPr lang="en-GB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  <p:bldP spid="21" grpId="0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5649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FSI : </a:t>
            </a:r>
            <a:r>
              <a:rPr lang="fr-CH" sz="2200" b="1" u="sng" dirty="0" err="1" smtClean="0"/>
              <a:t>Frequency</a:t>
            </a:r>
            <a:r>
              <a:rPr lang="fr-CH" sz="2200" b="1" u="sng" dirty="0" smtClean="0"/>
              <a:t> Scanning </a:t>
            </a:r>
            <a:r>
              <a:rPr lang="fr-CH" sz="2200" b="1" u="sng" dirty="0" err="1" smtClean="0"/>
              <a:t>Interferometry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" t="6291" b="-139"/>
          <a:stretch/>
        </p:blipFill>
        <p:spPr>
          <a:xfrm>
            <a:off x="645599" y="1412688"/>
            <a:ext cx="6890561" cy="23434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14" t="1821" r="11031" b="12280"/>
          <a:stretch/>
        </p:blipFill>
        <p:spPr>
          <a:xfrm>
            <a:off x="8328248" y="2855985"/>
            <a:ext cx="2736304" cy="2592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20336" y="1628800"/>
            <a:ext cx="2123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Accuracy</a:t>
            </a:r>
            <a:r>
              <a:rPr lang="fr-CH" b="1" dirty="0" smtClean="0">
                <a:solidFill>
                  <a:schemeClr val="tx2"/>
                </a:solidFill>
              </a:rPr>
              <a:t> : </a:t>
            </a:r>
          </a:p>
          <a:p>
            <a:r>
              <a:rPr lang="fr-CH" b="1" dirty="0" smtClean="0">
                <a:solidFill>
                  <a:schemeClr val="tx2"/>
                </a:solidFill>
              </a:rPr>
              <a:t>0.5 µm per </a:t>
            </a:r>
            <a:r>
              <a:rPr lang="en-US" b="1" dirty="0" smtClean="0">
                <a:solidFill>
                  <a:schemeClr val="tx2"/>
                </a:solidFill>
              </a:rPr>
              <a:t>meter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9316" y="638053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err="1" smtClean="0"/>
              <a:t>Absolute</a:t>
            </a:r>
            <a:r>
              <a:rPr lang="fr-CH" dirty="0" smtClean="0"/>
              <a:t> </a:t>
            </a:r>
            <a:r>
              <a:rPr lang="fr-CH" dirty="0"/>
              <a:t>distance </a:t>
            </a:r>
            <a:r>
              <a:rPr lang="fr-CH" dirty="0" err="1"/>
              <a:t>measuring</a:t>
            </a:r>
            <a:r>
              <a:rPr lang="fr-CH" dirty="0"/>
              <a:t> </a:t>
            </a:r>
            <a:r>
              <a:rPr lang="fr-CH" dirty="0" err="1"/>
              <a:t>interferometric</a:t>
            </a:r>
            <a:r>
              <a:rPr lang="fr-CH" dirty="0"/>
              <a:t> technique</a:t>
            </a:r>
          </a:p>
        </p:txBody>
      </p:sp>
    </p:spTree>
    <p:extLst>
      <p:ext uri="{BB962C8B-B14F-4D97-AF65-F5344CB8AC3E}">
        <p14:creationId xmlns:p14="http://schemas.microsoft.com/office/powerpoint/2010/main" val="14419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2980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Crab-cavities</a:t>
            </a:r>
            <a:r>
              <a:rPr lang="fr-CH" sz="2200" b="1" u="sng" dirty="0" smtClean="0"/>
              <a:t> </a:t>
            </a:r>
            <a:r>
              <a:rPr lang="fr-CH" sz="2200" b="1" u="sng" dirty="0" err="1" smtClean="0"/>
              <a:t>project</a:t>
            </a:r>
            <a:endParaRPr lang="en-US" sz="22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0"/>
          <a:stretch/>
        </p:blipFill>
        <p:spPr>
          <a:xfrm>
            <a:off x="-71233" y="603474"/>
            <a:ext cx="12133633" cy="57778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7293" y="5738511"/>
            <a:ext cx="2932897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500" dirty="0" err="1" smtClean="0"/>
              <a:t>Crab-cavities</a:t>
            </a:r>
            <a:endParaRPr lang="en-GB" sz="25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093998" y="3705505"/>
            <a:ext cx="802202" cy="20379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695306" y="2247901"/>
            <a:ext cx="1289126" cy="6880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89822" y="1775782"/>
            <a:ext cx="2238826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500" dirty="0" smtClean="0"/>
              <a:t>Cryomodule</a:t>
            </a:r>
            <a:endParaRPr lang="en-GB" sz="25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85906" y="2128379"/>
            <a:ext cx="974279" cy="239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7012" y="1817843"/>
            <a:ext cx="2485906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b="1">
                <a:latin typeface="Utsaah" panose="020B0604020202020204" pitchFamily="34" charset="0"/>
                <a:cs typeface="Utsaah" panose="020B0604020202020204" pitchFamily="34" charset="0"/>
              </a:defRPr>
            </a:lvl1pPr>
          </a:lstStyle>
          <a:p>
            <a:pPr algn="ctr"/>
            <a:r>
              <a:rPr lang="fr-CH" sz="2500" dirty="0" err="1" smtClean="0"/>
              <a:t>Feedthrough</a:t>
            </a:r>
            <a:endParaRPr lang="en-GB" sz="25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257536" y="4139192"/>
            <a:ext cx="2500784" cy="16377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144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20393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Configuration</a:t>
            </a:r>
            <a:endParaRPr lang="en-US" sz="2200" b="1" u="sng" dirty="0"/>
          </a:p>
        </p:txBody>
      </p:sp>
      <p:pic>
        <p:nvPicPr>
          <p:cNvPr id="8" name="deplacement_modele_sketch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4603" t="20601" r="24013" b="6950"/>
          <a:stretch/>
        </p:blipFill>
        <p:spPr>
          <a:xfrm>
            <a:off x="6622022" y="141379"/>
            <a:ext cx="5357338" cy="4248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38754" y="608433"/>
            <a:ext cx="4222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200" b="1" u="sng"/>
            </a:lvl1pPr>
          </a:lstStyle>
          <a:p>
            <a:r>
              <a:rPr lang="en-US" sz="1600" u="none" dirty="0" smtClean="0"/>
              <a:t>8 FSI distances by Cavity for 7 unknowns</a:t>
            </a:r>
            <a:endParaRPr lang="en-US" sz="1600" u="none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229275" y="2243035"/>
            <a:ext cx="1289573" cy="309964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Down Arrow 10"/>
          <p:cNvSpPr/>
          <p:nvPr/>
        </p:nvSpPr>
        <p:spPr>
          <a:xfrm rot="15481064">
            <a:off x="6495031" y="2334604"/>
            <a:ext cx="199755" cy="259441"/>
          </a:xfrm>
          <a:prstGeom prst="downArrow">
            <a:avLst>
              <a:gd name="adj1" fmla="val 30352"/>
              <a:gd name="adj2" fmla="val 5000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0765081">
            <a:off x="6208976" y="249981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8" y="1046291"/>
            <a:ext cx="2900124" cy="2175093"/>
          </a:xfrm>
          <a:prstGeom prst="rect">
            <a:avLst/>
          </a:prstGeom>
          <a:ln w="25400"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D2D0B9"/>
              </a:clrFrom>
              <a:clrTo>
                <a:srgbClr val="D2D0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5" t="19079" r="34110" b="29293"/>
          <a:stretch/>
        </p:blipFill>
        <p:spPr>
          <a:xfrm>
            <a:off x="2648517" y="3367002"/>
            <a:ext cx="1231643" cy="114989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038645" y="5411598"/>
            <a:ext cx="473168" cy="551636"/>
            <a:chOff x="4621168" y="5866293"/>
            <a:chExt cx="473168" cy="55163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BEC2C5"/>
                </a:clrFrom>
                <a:clrTo>
                  <a:srgbClr val="BEC2C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254"/>
            <a:stretch/>
          </p:blipFill>
          <p:spPr>
            <a:xfrm>
              <a:off x="4621168" y="5915008"/>
              <a:ext cx="473168" cy="50292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4679840" y="5866293"/>
              <a:ext cx="136525" cy="1059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3275229" y="3658239"/>
            <a:ext cx="0" cy="19968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21740" y="4157934"/>
            <a:ext cx="2510019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30585" y="571177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Cavity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5405" y="394195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Cryomodule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146590" y="5940803"/>
            <a:ext cx="3985169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093689" y="4157934"/>
            <a:ext cx="833959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146590" y="4656653"/>
            <a:ext cx="913845" cy="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431704" y="4656653"/>
            <a:ext cx="2658807" cy="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1604" y="4502764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smtClean="0"/>
              <a:t>Thermal </a:t>
            </a:r>
            <a:r>
              <a:rPr lang="en-US" sz="1400" i="1" dirty="0" smtClean="0"/>
              <a:t>shielding</a:t>
            </a:r>
            <a:endParaRPr lang="en-US" sz="1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3932820" y="5380038"/>
            <a:ext cx="2314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u="none" dirty="0" smtClean="0"/>
              <a:t>Vacuum </a:t>
            </a:r>
            <a:r>
              <a:rPr lang="en-US" b="0" u="none" dirty="0"/>
              <a:t>: </a:t>
            </a:r>
            <a:r>
              <a:rPr lang="en-GB" b="0" u="none" dirty="0"/>
              <a:t>10</a:t>
            </a:r>
            <a:r>
              <a:rPr lang="en-GB" b="0" u="none" baseline="30000" dirty="0"/>
              <a:t>-6</a:t>
            </a:r>
            <a:r>
              <a:rPr lang="en-GB" b="0" u="none" dirty="0"/>
              <a:t> </a:t>
            </a:r>
            <a:r>
              <a:rPr lang="en-US" b="0" u="none" dirty="0"/>
              <a:t> </a:t>
            </a:r>
            <a:r>
              <a:rPr lang="en-US" b="0" u="none" dirty="0" smtClean="0"/>
              <a:t>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u="none" dirty="0" smtClean="0"/>
              <a:t>Temperature </a:t>
            </a:r>
            <a:r>
              <a:rPr lang="en-US" b="0" u="none" dirty="0"/>
              <a:t>: 4 K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87171" y="3560606"/>
            <a:ext cx="2539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600" b="1" u="sng"/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u="none" dirty="0" smtClean="0"/>
              <a:t>Vacuum </a:t>
            </a:r>
            <a:r>
              <a:rPr lang="en-US" b="0" u="none" dirty="0"/>
              <a:t>: </a:t>
            </a:r>
            <a:r>
              <a:rPr lang="fr-CH" b="0" u="none" dirty="0" smtClean="0"/>
              <a:t>Ambient</a:t>
            </a:r>
            <a:endParaRPr lang="en-US" b="0" u="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u="none" dirty="0" smtClean="0"/>
              <a:t>Temperature </a:t>
            </a:r>
            <a:r>
              <a:rPr lang="en-US" b="0" u="none" dirty="0"/>
              <a:t>: </a:t>
            </a:r>
            <a:r>
              <a:rPr lang="fr-CH" b="0" u="none" dirty="0"/>
              <a:t>Ambient</a:t>
            </a:r>
            <a:endParaRPr lang="en-US" b="0" u="none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8982013" y="1824968"/>
            <a:ext cx="570371" cy="137095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0710822" y="1191789"/>
            <a:ext cx="1364361" cy="327940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23751" r="12201" b="1700"/>
          <a:stretch/>
        </p:blipFill>
        <p:spPr>
          <a:xfrm>
            <a:off x="9247610" y="4084034"/>
            <a:ext cx="2425444" cy="2179830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H="1" flipV="1">
            <a:off x="9663297" y="2133837"/>
            <a:ext cx="662619" cy="18081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9226308" y="1519729"/>
            <a:ext cx="614108" cy="614108"/>
          </a:xfrm>
          <a:prstGeom prst="ellipse">
            <a:avLst/>
          </a:prstGeom>
          <a:noFill/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881035" y="486419"/>
            <a:ext cx="1073411" cy="1073411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861449" y="867586"/>
            <a:ext cx="1981620" cy="881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82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3126"/>
            <a:ext cx="6120656" cy="444516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26.08.2019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40539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smtClean="0"/>
              <a:t>Validation at Warm condition</a:t>
            </a:r>
            <a:endParaRPr lang="en-US" sz="22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6427339" y="920468"/>
            <a:ext cx="16722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500" b="1" u="sng" dirty="0" smtClean="0">
                <a:solidFill>
                  <a:srgbClr val="FF0000"/>
                </a:solidFill>
              </a:rPr>
              <a:t>FSI </a:t>
            </a:r>
          </a:p>
          <a:p>
            <a:pPr algn="ctr"/>
            <a:r>
              <a:rPr lang="fr-CH" sz="1200" b="1" u="sng" dirty="0" smtClean="0">
                <a:solidFill>
                  <a:srgbClr val="FF0000"/>
                </a:solidFill>
              </a:rPr>
              <a:t>(</a:t>
            </a:r>
            <a:r>
              <a:rPr lang="fr-CH" sz="1200" b="1" u="sng" dirty="0" err="1" smtClean="0">
                <a:solidFill>
                  <a:srgbClr val="FF0000"/>
                </a:solidFill>
              </a:rPr>
              <a:t>absolute</a:t>
            </a:r>
            <a:r>
              <a:rPr lang="fr-CH" sz="1200" b="1" u="sng" dirty="0" smtClean="0">
                <a:solidFill>
                  <a:srgbClr val="FF0000"/>
                </a:solidFill>
              </a:rPr>
              <a:t> distances)</a:t>
            </a:r>
            <a:endParaRPr lang="fr-CH" sz="1200" b="1" u="sng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7100" y="620688"/>
            <a:ext cx="1647807" cy="1230428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6F9F2"/>
              </a:clrFrom>
              <a:clrTo>
                <a:srgbClr val="F6F9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100" y="2689350"/>
            <a:ext cx="1641579" cy="1230428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427339" y="2920256"/>
            <a:ext cx="18405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500" b="1" u="sng" dirty="0" smtClean="0">
                <a:solidFill>
                  <a:schemeClr val="tx2"/>
                </a:solidFill>
              </a:rPr>
              <a:t>BCAM </a:t>
            </a:r>
          </a:p>
          <a:p>
            <a:pPr algn="ctr"/>
            <a:r>
              <a:rPr lang="fr-CH" sz="1200" b="1" u="sng" dirty="0" smtClean="0">
                <a:solidFill>
                  <a:schemeClr val="tx2"/>
                </a:solidFill>
              </a:rPr>
              <a:t>(Angle </a:t>
            </a:r>
            <a:r>
              <a:rPr lang="fr-CH" sz="1200" b="1" u="sng" dirty="0" err="1" smtClean="0">
                <a:solidFill>
                  <a:schemeClr val="tx2"/>
                </a:solidFill>
              </a:rPr>
              <a:t>measurements</a:t>
            </a:r>
            <a:r>
              <a:rPr lang="fr-CH" sz="1200" b="1" u="sng" dirty="0" smtClean="0">
                <a:solidFill>
                  <a:schemeClr val="tx2"/>
                </a:solidFill>
              </a:rPr>
              <a:t>)</a:t>
            </a:r>
            <a:endParaRPr lang="fr-CH" sz="1200" b="1" u="sng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1484" y="4904441"/>
            <a:ext cx="29947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500" b="1" u="sng" dirty="0" smtClean="0">
                <a:solidFill>
                  <a:srgbClr val="00823B"/>
                </a:solidFill>
              </a:rPr>
              <a:t>Laser </a:t>
            </a:r>
            <a:r>
              <a:rPr lang="fr-CH" sz="1500" b="1" u="sng" dirty="0" err="1" smtClean="0">
                <a:solidFill>
                  <a:srgbClr val="00823B"/>
                </a:solidFill>
              </a:rPr>
              <a:t>Tracker</a:t>
            </a:r>
            <a:endParaRPr lang="fr-CH" sz="1500" b="1" u="sng" dirty="0">
              <a:solidFill>
                <a:srgbClr val="00823B"/>
              </a:solidFill>
            </a:endParaRPr>
          </a:p>
          <a:p>
            <a:pPr algn="ctr"/>
            <a:r>
              <a:rPr lang="fr-CH" sz="1200" b="1" u="sng" dirty="0" smtClean="0">
                <a:solidFill>
                  <a:srgbClr val="00823B"/>
                </a:solidFill>
              </a:rPr>
              <a:t>(Angles and distances </a:t>
            </a:r>
            <a:r>
              <a:rPr lang="fr-CH" sz="1200" b="1" u="sng" dirty="0" err="1" smtClean="0">
                <a:solidFill>
                  <a:srgbClr val="00823B"/>
                </a:solidFill>
              </a:rPr>
              <a:t>measurements</a:t>
            </a:r>
            <a:r>
              <a:rPr lang="fr-CH" sz="1200" b="1" u="sng" dirty="0" smtClean="0">
                <a:solidFill>
                  <a:srgbClr val="00823B"/>
                </a:solidFill>
              </a:rPr>
              <a:t>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9" t="264" r="34359" b="264"/>
          <a:stretch/>
        </p:blipFill>
        <p:spPr>
          <a:xfrm>
            <a:off x="8868472" y="4421292"/>
            <a:ext cx="878834" cy="1830905"/>
          </a:xfrm>
          <a:prstGeom prst="rect">
            <a:avLst/>
          </a:prstGeom>
          <a:ln w="28575">
            <a:solidFill>
              <a:srgbClr val="00823B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11765" t="18434"/>
          <a:stretch/>
        </p:blipFill>
        <p:spPr>
          <a:xfrm>
            <a:off x="10359858" y="801732"/>
            <a:ext cx="1409387" cy="1184088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b="19663"/>
          <a:stretch/>
        </p:blipFill>
        <p:spPr>
          <a:xfrm>
            <a:off x="10410323" y="2828963"/>
            <a:ext cx="1310394" cy="1198248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12" t="56300"/>
          <a:stretch/>
        </p:blipFill>
        <p:spPr>
          <a:xfrm>
            <a:off x="10410323" y="4965472"/>
            <a:ext cx="1495401" cy="1101698"/>
          </a:xfrm>
          <a:prstGeom prst="rect">
            <a:avLst/>
          </a:prstGeom>
          <a:ln w="28575">
            <a:solidFill>
              <a:srgbClr val="00823B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" y="4862546"/>
            <a:ext cx="2630866" cy="19731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6F9F2"/>
              </a:clrFrom>
              <a:clrTo>
                <a:srgbClr val="F6F9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11423">
            <a:off x="204207" y="3489663"/>
            <a:ext cx="406319" cy="304552"/>
          </a:xfrm>
          <a:prstGeom prst="rect">
            <a:avLst/>
          </a:prstGeom>
          <a:ln w="28575"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6F9F2"/>
              </a:clrFrom>
              <a:clrTo>
                <a:srgbClr val="F6F9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11423">
            <a:off x="103994" y="3184478"/>
            <a:ext cx="406319" cy="304552"/>
          </a:xfrm>
          <a:prstGeom prst="rect">
            <a:avLst/>
          </a:prstGeom>
          <a:ln w="28575"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6F9F2"/>
              </a:clrFrom>
              <a:clrTo>
                <a:srgbClr val="F6F9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8280" flipH="1">
            <a:off x="5571378" y="1655214"/>
            <a:ext cx="406319" cy="304552"/>
          </a:xfrm>
          <a:prstGeom prst="rect">
            <a:avLst/>
          </a:prstGeom>
          <a:ln w="28575"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clrChange>
              <a:clrFrom>
                <a:srgbClr val="F6F9F2"/>
              </a:clrFrom>
              <a:clrTo>
                <a:srgbClr val="F6F9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8280" flipH="1">
            <a:off x="5604048" y="1916226"/>
            <a:ext cx="406319" cy="304552"/>
          </a:xfrm>
          <a:prstGeom prst="rect">
            <a:avLst/>
          </a:prstGeom>
          <a:ln w="28575">
            <a:noFill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9" t="264" r="34359" b="264"/>
          <a:stretch/>
        </p:blipFill>
        <p:spPr>
          <a:xfrm>
            <a:off x="4005987" y="3919777"/>
            <a:ext cx="793869" cy="1653895"/>
          </a:xfrm>
          <a:prstGeom prst="rect">
            <a:avLst/>
          </a:prstGeom>
          <a:ln w="28575">
            <a:noFill/>
          </a:ln>
        </p:spPr>
      </p:pic>
      <p:cxnSp>
        <p:nvCxnSpPr>
          <p:cNvPr id="23" name="Straight Connector 22"/>
          <p:cNvCxnSpPr/>
          <p:nvPr/>
        </p:nvCxnSpPr>
        <p:spPr>
          <a:xfrm flipH="1" flipV="1">
            <a:off x="1775520" y="2689350"/>
            <a:ext cx="2592288" cy="145973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2650909" y="2849670"/>
            <a:ext cx="1752013" cy="1299411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4402922" y="2354710"/>
            <a:ext cx="11055" cy="179437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858920" y="2163846"/>
            <a:ext cx="555057" cy="1949652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10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244028" y="731256"/>
            <a:ext cx="8538903" cy="5872688"/>
            <a:chOff x="755576" y="404664"/>
            <a:chExt cx="7793388" cy="5359955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2FFFF"/>
                </a:clrFrom>
                <a:clrTo>
                  <a:srgbClr val="F2FFFF">
                    <a:alpha val="0"/>
                  </a:srgbClr>
                </a:clrTo>
              </a:clrChange>
            </a:blip>
            <a:srcRect r="29291"/>
            <a:stretch/>
          </p:blipFill>
          <p:spPr>
            <a:xfrm>
              <a:off x="755576" y="404664"/>
              <a:ext cx="7571184" cy="5359955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8028383" y="548680"/>
              <a:ext cx="520581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" name="Rectangle 37"/>
            <p:cNvSpPr/>
            <p:nvPr/>
          </p:nvSpPr>
          <p:spPr>
            <a:xfrm rot="-180000">
              <a:off x="2468211" y="424127"/>
              <a:ext cx="4404838" cy="441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103449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/>
              <a:t>Intercomparison</a:t>
            </a:r>
            <a:r>
              <a:rPr lang="fr-CH" sz="2200" b="1" u="sng" dirty="0"/>
              <a:t> </a:t>
            </a:r>
            <a:r>
              <a:rPr lang="fr-CH" sz="2200" b="1" u="sng" dirty="0" err="1"/>
              <a:t>between</a:t>
            </a:r>
            <a:r>
              <a:rPr lang="fr-CH" sz="2200" b="1" u="sng" dirty="0"/>
              <a:t> FSI / BCAM / Laser </a:t>
            </a:r>
            <a:r>
              <a:rPr lang="fr-CH" sz="2200" b="1" u="sng" dirty="0" err="1"/>
              <a:t>Tracker</a:t>
            </a:r>
            <a:r>
              <a:rPr lang="fr-CH" sz="2200" b="1" u="sng" dirty="0"/>
              <a:t> (</a:t>
            </a:r>
            <a:r>
              <a:rPr lang="fr-CH" sz="2200" b="1" u="sng" dirty="0" err="1"/>
              <a:t>Before</a:t>
            </a:r>
            <a:r>
              <a:rPr lang="fr-CH" sz="2200" b="1" u="sng" dirty="0"/>
              <a:t> </a:t>
            </a:r>
            <a:r>
              <a:rPr lang="fr-CH" sz="2200" b="1" u="sng" dirty="0" err="1"/>
              <a:t>cooling</a:t>
            </a:r>
            <a:r>
              <a:rPr lang="fr-CH" sz="2200" b="1" u="sng" dirty="0"/>
              <a:t> down)</a:t>
            </a:r>
            <a:endParaRPr lang="en-US" sz="2200" b="1" u="sng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rcRect l="67420" t="4839" r="14492" b="80379"/>
          <a:stretch/>
        </p:blipFill>
        <p:spPr>
          <a:xfrm>
            <a:off x="8934524" y="1016306"/>
            <a:ext cx="3046424" cy="124626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788976" y="541179"/>
            <a:ext cx="110676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FSI, BCAM systems precision better than 50µm (1σ), crosschecked with AT401 laser tracker measurements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33938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67408" y="110292"/>
            <a:ext cx="5631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 smtClean="0"/>
              <a:t>Cooling</a:t>
            </a:r>
            <a:r>
              <a:rPr lang="fr-CH" sz="2200" b="1" u="sng" dirty="0" smtClean="0"/>
              <a:t> Down in SPS : </a:t>
            </a:r>
            <a:r>
              <a:rPr lang="fr-CH" sz="2200" b="1" u="sng" dirty="0" err="1" smtClean="0"/>
              <a:t>From</a:t>
            </a:r>
            <a:r>
              <a:rPr lang="fr-CH" sz="2200" b="1" u="sng" dirty="0" smtClean="0"/>
              <a:t> 293 K to 4K</a:t>
            </a:r>
            <a:endParaRPr lang="en-US" sz="2200" b="1" u="sng" dirty="0"/>
          </a:p>
        </p:txBody>
      </p:sp>
      <p:pic>
        <p:nvPicPr>
          <p:cNvPr id="8" name="Cooloing_down_SPS_config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0101" b="6951"/>
          <a:stretch/>
        </p:blipFill>
        <p:spPr>
          <a:xfrm>
            <a:off x="0" y="692696"/>
            <a:ext cx="12192000" cy="56886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80176" y="165726"/>
            <a:ext cx="2656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Accuracy</a:t>
            </a:r>
            <a:r>
              <a:rPr lang="fr-CH" dirty="0" smtClean="0"/>
              <a:t> : &lt; 50 µm (1</a:t>
            </a:r>
            <a:r>
              <a:rPr lang="fr-CH" dirty="0" smtClean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2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mediacall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cmd type="call" cmd="togglePause">
                                      <p:cBhvr>
                                        <p:cTn id="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14750</TotalTime>
  <Words>1533</Words>
  <Application>Microsoft Office PowerPoint</Application>
  <PresentationFormat>Widescreen</PresentationFormat>
  <Paragraphs>530</Paragraphs>
  <Slides>34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Symbol</vt:lpstr>
      <vt:lpstr>Utsaah</vt:lpstr>
      <vt:lpstr>Viner Hand ITC</vt:lpstr>
      <vt:lpstr>Wingdings</vt:lpstr>
      <vt:lpstr>Thème Office</vt:lpstr>
      <vt:lpstr>FSI qualification for Internal monitoring Alignment review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Phase 4 : Results (Warm condition)</vt:lpstr>
      <vt:lpstr>Phase 4 : Results (Warm condition)</vt:lpstr>
      <vt:lpstr>Phase 4 : Results (Cold condition)</vt:lpstr>
      <vt:lpstr>Phase 4 : Results (Cold condition)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Andreas Herty</cp:lastModifiedBy>
  <cp:revision>484</cp:revision>
  <cp:lastPrinted>2018-03-20T16:39:44Z</cp:lastPrinted>
  <dcterms:created xsi:type="dcterms:W3CDTF">2016-01-11T14:38:10Z</dcterms:created>
  <dcterms:modified xsi:type="dcterms:W3CDTF">2019-08-26T06:05:24Z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