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63" r:id="rId5"/>
    <p:sldId id="262" r:id="rId6"/>
    <p:sldId id="267" r:id="rId7"/>
    <p:sldId id="268" r:id="rId8"/>
    <p:sldId id="269" r:id="rId9"/>
    <p:sldId id="270" r:id="rId10"/>
    <p:sldId id="271" r:id="rId11"/>
    <p:sldId id="272" r:id="rId12"/>
    <p:sldId id="273" r:id="rId13"/>
    <p:sldId id="282" r:id="rId14"/>
    <p:sldId id="274" r:id="rId15"/>
    <p:sldId id="275" r:id="rId16"/>
    <p:sldId id="284" r:id="rId17"/>
    <p:sldId id="283" r:id="rId18"/>
    <p:sldId id="278" r:id="rId19"/>
    <p:sldId id="266" r:id="rId20"/>
  </p:sldIdLst>
  <p:sldSz cx="9144000" cy="5143500" type="screen16x9"/>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62" d="100"/>
          <a:sy n="162" d="100"/>
        </p:scale>
        <p:origin x="144" y="168"/>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23/08/2019</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23/08/2019</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Hélène Mainaud Durand, 26/08/2019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Hélène Mainaud Durand, 26/08/2019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Hélène Mainaud Durand, 26/08/2019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Hélène Mainaud Durand, 26/08/2019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emf"/><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FSI choices and next steps</a:t>
            </a:r>
            <a:endParaRPr lang="en-GB" dirty="0"/>
          </a:p>
        </p:txBody>
      </p:sp>
      <p:sp>
        <p:nvSpPr>
          <p:cNvPr id="19" name="Sous-titre 18"/>
          <p:cNvSpPr>
            <a:spLocks noGrp="1"/>
          </p:cNvSpPr>
          <p:nvPr>
            <p:ph type="subTitle" idx="1"/>
          </p:nvPr>
        </p:nvSpPr>
        <p:spPr>
          <a:xfrm>
            <a:off x="1371600" y="3147814"/>
            <a:ext cx="6480000" cy="742950"/>
          </a:xfrm>
        </p:spPr>
        <p:txBody>
          <a:bodyPr/>
          <a:lstStyle/>
          <a:p>
            <a:r>
              <a:rPr lang="en-GB" dirty="0" smtClean="0"/>
              <a:t>H. Mainaud Durand,</a:t>
            </a:r>
          </a:p>
          <a:p>
            <a:r>
              <a:rPr lang="en-GB" dirty="0" smtClean="0"/>
              <a:t>On behalf of HPA section</a:t>
            </a:r>
            <a:endParaRPr lang="en-GB" dirty="0"/>
          </a:p>
        </p:txBody>
      </p:sp>
      <p:sp>
        <p:nvSpPr>
          <p:cNvPr id="20" name="Espace réservé du texte 19"/>
          <p:cNvSpPr>
            <a:spLocks noGrp="1"/>
          </p:cNvSpPr>
          <p:nvPr>
            <p:ph type="body" sz="quarter" idx="14"/>
          </p:nvPr>
        </p:nvSpPr>
        <p:spPr/>
        <p:txBody>
          <a:bodyPr/>
          <a:lstStyle/>
          <a:p>
            <a:r>
              <a:rPr lang="en-GB" b="0" i="0" dirty="0" smtClean="0">
                <a:solidFill>
                  <a:schemeClr val="bg2"/>
                </a:solidFill>
              </a:rPr>
              <a:t>Review of HL-LHC Alignment and Internal Metrology (WP15.4)</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S</a:t>
            </a:r>
            <a:r>
              <a:rPr lang="en-GB" dirty="0" smtClean="0"/>
              <a:t>trategy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
        <p:nvSpPr>
          <p:cNvPr id="12" name="TextBox 11"/>
          <p:cNvSpPr txBox="1"/>
          <p:nvPr/>
        </p:nvSpPr>
        <p:spPr>
          <a:xfrm>
            <a:off x="1043608" y="928238"/>
            <a:ext cx="3693793" cy="1323439"/>
          </a:xfrm>
          <a:prstGeom prst="rect">
            <a:avLst/>
          </a:prstGeom>
          <a:solidFill>
            <a:schemeClr val="accent1">
              <a:lumMod val="20000"/>
              <a:lumOff val="80000"/>
            </a:schemeClr>
          </a:solidFill>
          <a:ln w="28575">
            <a:solidFill>
              <a:schemeClr val="tx2"/>
            </a:solidFill>
          </a:ln>
        </p:spPr>
        <p:txBody>
          <a:bodyPr wrap="square" rtlCol="0">
            <a:spAutoFit/>
          </a:bodyPr>
          <a:lstStyle/>
          <a:p>
            <a:r>
              <a:rPr lang="en-US" sz="1600" b="1" dirty="0" smtClean="0"/>
              <a:t>Validation on a test magnet (Dipole)</a:t>
            </a:r>
          </a:p>
          <a:p>
            <a:r>
              <a:rPr lang="en-US" sz="1600" i="1" dirty="0" smtClean="0"/>
              <a:t>Validation of performance </a:t>
            </a:r>
          </a:p>
          <a:p>
            <a:pPr marL="285750" indent="-285750">
              <a:buFontTx/>
              <a:buChar char="-"/>
            </a:pPr>
            <a:r>
              <a:rPr lang="en-US" sz="1600" dirty="0" smtClean="0"/>
              <a:t>Accuracy and precision</a:t>
            </a:r>
          </a:p>
          <a:p>
            <a:pPr marL="285750" indent="-285750">
              <a:buFontTx/>
              <a:buChar char="-"/>
            </a:pPr>
            <a:r>
              <a:rPr lang="en-US" sz="1600" dirty="0" smtClean="0"/>
              <a:t>Long term stability</a:t>
            </a:r>
          </a:p>
          <a:p>
            <a:pPr marL="285750" indent="-285750">
              <a:buFontTx/>
              <a:buChar char="-"/>
            </a:pPr>
            <a:r>
              <a:rPr lang="en-US" sz="1600" dirty="0" err="1" smtClean="0"/>
              <a:t>Cryo</a:t>
            </a:r>
            <a:r>
              <a:rPr lang="en-US" sz="1600" dirty="0" smtClean="0"/>
              <a:t>-condensation issues</a:t>
            </a:r>
            <a:endParaRPr lang="en-US" sz="1600" dirty="0"/>
          </a:p>
        </p:txBody>
      </p:sp>
      <p:sp>
        <p:nvSpPr>
          <p:cNvPr id="13" name="TextBox 12"/>
          <p:cNvSpPr txBox="1"/>
          <p:nvPr/>
        </p:nvSpPr>
        <p:spPr>
          <a:xfrm>
            <a:off x="4253792" y="4371950"/>
            <a:ext cx="4139952" cy="584775"/>
          </a:xfrm>
          <a:prstGeom prst="rect">
            <a:avLst/>
          </a:prstGeom>
          <a:solidFill>
            <a:schemeClr val="accent4">
              <a:lumMod val="20000"/>
              <a:lumOff val="80000"/>
            </a:schemeClr>
          </a:solidFill>
          <a:ln w="28575">
            <a:solidFill>
              <a:schemeClr val="tx2"/>
            </a:solidFill>
          </a:ln>
        </p:spPr>
        <p:txBody>
          <a:bodyPr wrap="square" rtlCol="0">
            <a:spAutoFit/>
          </a:bodyPr>
          <a:lstStyle/>
          <a:p>
            <a:r>
              <a:rPr lang="en-US" sz="1600" b="1" dirty="0" smtClean="0"/>
              <a:t>Measurements on the string test</a:t>
            </a:r>
          </a:p>
          <a:p>
            <a:r>
              <a:rPr lang="en-US" sz="1600" i="1" dirty="0" smtClean="0"/>
              <a:t>Performance target in all conditions</a:t>
            </a:r>
            <a:endParaRPr lang="en-US" sz="1600" b="1" dirty="0" smtClean="0"/>
          </a:p>
        </p:txBody>
      </p:sp>
      <p:sp>
        <p:nvSpPr>
          <p:cNvPr id="17" name="Right Arrow 16"/>
          <p:cNvSpPr/>
          <p:nvPr/>
        </p:nvSpPr>
        <p:spPr>
          <a:xfrm rot="5400000">
            <a:off x="2443572" y="2427849"/>
            <a:ext cx="440432" cy="360040"/>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8" name="TextBox 17"/>
          <p:cNvSpPr txBox="1"/>
          <p:nvPr/>
        </p:nvSpPr>
        <p:spPr>
          <a:xfrm>
            <a:off x="323528" y="2970293"/>
            <a:ext cx="3029911" cy="1569660"/>
          </a:xfrm>
          <a:prstGeom prst="rect">
            <a:avLst/>
          </a:prstGeom>
          <a:solidFill>
            <a:schemeClr val="accent1">
              <a:lumMod val="20000"/>
              <a:lumOff val="80000"/>
            </a:schemeClr>
          </a:solidFill>
          <a:ln w="28575">
            <a:solidFill>
              <a:schemeClr val="tx2"/>
            </a:solidFill>
          </a:ln>
        </p:spPr>
        <p:txBody>
          <a:bodyPr wrap="square" rtlCol="0">
            <a:spAutoFit/>
          </a:bodyPr>
          <a:lstStyle/>
          <a:p>
            <a:r>
              <a:rPr lang="en-US" sz="1600" b="1" dirty="0" smtClean="0"/>
              <a:t>Validation on the RFD prototype in SPS </a:t>
            </a:r>
          </a:p>
          <a:p>
            <a:r>
              <a:rPr lang="en-US" sz="1600" i="1" dirty="0"/>
              <a:t>V</a:t>
            </a:r>
            <a:r>
              <a:rPr lang="en-US" sz="1600" i="1" dirty="0" smtClean="0"/>
              <a:t>alidation of performance </a:t>
            </a:r>
          </a:p>
          <a:p>
            <a:pPr marL="285750" indent="-285750">
              <a:buFontTx/>
              <a:buChar char="-"/>
            </a:pPr>
            <a:r>
              <a:rPr lang="en-US" sz="1600" dirty="0" smtClean="0"/>
              <a:t>Accuracy and precision</a:t>
            </a:r>
          </a:p>
          <a:p>
            <a:pPr marL="285750" indent="-285750">
              <a:buFontTx/>
              <a:buChar char="-"/>
            </a:pPr>
            <a:r>
              <a:rPr lang="en-US" sz="1600" dirty="0" smtClean="0"/>
              <a:t>Long term stability</a:t>
            </a:r>
          </a:p>
          <a:p>
            <a:pPr marL="285750" indent="-285750">
              <a:buFontTx/>
              <a:buChar char="-"/>
            </a:pPr>
            <a:r>
              <a:rPr lang="en-US" sz="1600" dirty="0" err="1" smtClean="0"/>
              <a:t>Cryo</a:t>
            </a:r>
            <a:r>
              <a:rPr lang="en-US" sz="1600" dirty="0" smtClean="0"/>
              <a:t>-condensation issues</a:t>
            </a:r>
            <a:endParaRPr lang="en-US" sz="1600" dirty="0"/>
          </a:p>
        </p:txBody>
      </p:sp>
      <p:sp>
        <p:nvSpPr>
          <p:cNvPr id="19" name="Right Arrow 18"/>
          <p:cNvSpPr/>
          <p:nvPr/>
        </p:nvSpPr>
        <p:spPr>
          <a:xfrm rot="5400000">
            <a:off x="5921341" y="3842724"/>
            <a:ext cx="440432" cy="360040"/>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0" name="TextBox 19"/>
          <p:cNvSpPr txBox="1"/>
          <p:nvPr/>
        </p:nvSpPr>
        <p:spPr>
          <a:xfrm>
            <a:off x="4808812" y="3068459"/>
            <a:ext cx="3029911" cy="584775"/>
          </a:xfrm>
          <a:prstGeom prst="rect">
            <a:avLst/>
          </a:prstGeom>
          <a:solidFill>
            <a:schemeClr val="accent1">
              <a:lumMod val="20000"/>
              <a:lumOff val="80000"/>
            </a:schemeClr>
          </a:solidFill>
          <a:ln w="28575">
            <a:solidFill>
              <a:schemeClr val="tx2"/>
            </a:solidFill>
          </a:ln>
        </p:spPr>
        <p:txBody>
          <a:bodyPr wrap="square" rtlCol="0">
            <a:spAutoFit/>
          </a:bodyPr>
          <a:lstStyle/>
          <a:p>
            <a:r>
              <a:rPr lang="en-US" sz="1600" b="1" dirty="0" smtClean="0"/>
              <a:t>Measurements on the Q2 prototype at CERN</a:t>
            </a:r>
          </a:p>
        </p:txBody>
      </p:sp>
      <p:sp>
        <p:nvSpPr>
          <p:cNvPr id="21" name="Right Arrow 20"/>
          <p:cNvSpPr/>
          <p:nvPr/>
        </p:nvSpPr>
        <p:spPr>
          <a:xfrm rot="5400000">
            <a:off x="5899956" y="2427849"/>
            <a:ext cx="440432" cy="360040"/>
          </a:xfrm>
          <a:prstGeom prst="rightArrow">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2" name="TextBox 21"/>
          <p:cNvSpPr txBox="1"/>
          <p:nvPr/>
        </p:nvSpPr>
        <p:spPr>
          <a:xfrm>
            <a:off x="4875414" y="915374"/>
            <a:ext cx="3873050" cy="1077218"/>
          </a:xfrm>
          <a:prstGeom prst="rect">
            <a:avLst/>
          </a:prstGeom>
          <a:solidFill>
            <a:schemeClr val="accent1">
              <a:lumMod val="20000"/>
              <a:lumOff val="80000"/>
            </a:schemeClr>
          </a:solidFill>
          <a:ln w="28575">
            <a:solidFill>
              <a:schemeClr val="tx2"/>
            </a:solidFill>
          </a:ln>
        </p:spPr>
        <p:txBody>
          <a:bodyPr wrap="square" rtlCol="0">
            <a:spAutoFit/>
          </a:bodyPr>
          <a:lstStyle/>
          <a:p>
            <a:r>
              <a:rPr lang="en-US" sz="1600" b="1" dirty="0" err="1" smtClean="0"/>
              <a:t>Finalisation</a:t>
            </a:r>
            <a:r>
              <a:rPr lang="en-US" sz="1600" b="1" dirty="0" smtClean="0"/>
              <a:t> of the last tests</a:t>
            </a:r>
          </a:p>
          <a:p>
            <a:pPr marL="285750" indent="-285750">
              <a:buFontTx/>
              <a:buChar char="-"/>
            </a:pPr>
            <a:r>
              <a:rPr lang="en-US" sz="1600" dirty="0" smtClean="0"/>
              <a:t>Irradiation of the targets and supports</a:t>
            </a:r>
          </a:p>
          <a:p>
            <a:pPr marL="285750" indent="-285750">
              <a:buFontTx/>
              <a:buChar char="-"/>
            </a:pPr>
            <a:r>
              <a:rPr lang="en-US" sz="1600" dirty="0" smtClean="0"/>
              <a:t>Final tests on targets</a:t>
            </a:r>
          </a:p>
          <a:p>
            <a:pPr marL="285750" indent="-285750">
              <a:buFontTx/>
              <a:buChar char="-"/>
            </a:pPr>
            <a:r>
              <a:rPr lang="en-US" sz="1600" dirty="0" smtClean="0"/>
              <a:t>Final tests on the feedthroughs</a:t>
            </a:r>
            <a:endParaRPr lang="en-US" sz="1600" dirty="0"/>
          </a:p>
        </p:txBody>
      </p:sp>
    </p:spTree>
    <p:extLst>
      <p:ext uri="{BB962C8B-B14F-4D97-AF65-F5344CB8AC3E}">
        <p14:creationId xmlns:p14="http://schemas.microsoft.com/office/powerpoint/2010/main" val="2493087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Next steps: dipole test</a:t>
            </a:r>
            <a:endParaRPr lang="en-GB" dirty="0"/>
          </a:p>
        </p:txBody>
      </p:sp>
      <p:sp>
        <p:nvSpPr>
          <p:cNvPr id="9" name="Espace réservé du contenu 8"/>
          <p:cNvSpPr>
            <a:spLocks noGrp="1"/>
          </p:cNvSpPr>
          <p:nvPr>
            <p:ph idx="1"/>
          </p:nvPr>
        </p:nvSpPr>
        <p:spPr/>
        <p:txBody>
          <a:bodyPr>
            <a:normAutofit/>
          </a:bodyPr>
          <a:lstStyle/>
          <a:p>
            <a:pPr marL="0" indent="0" algn="just">
              <a:buNone/>
            </a:pPr>
            <a:r>
              <a:rPr lang="en-GB" sz="1800" dirty="0" smtClean="0"/>
              <a:t>Objectives of these tests:</a:t>
            </a:r>
          </a:p>
          <a:p>
            <a:pPr algn="just"/>
            <a:r>
              <a:rPr lang="en-GB" sz="1800" dirty="0" smtClean="0"/>
              <a:t>Validation of the final configuration for the crabs cavities &amp; Inner triplet</a:t>
            </a:r>
          </a:p>
          <a:p>
            <a:pPr algn="just"/>
            <a:r>
              <a:rPr lang="en-GB" sz="1800" dirty="0" smtClean="0"/>
              <a:t>Validation of the whole calculations analysis, of the associated uncertainties of measurements</a:t>
            </a:r>
          </a:p>
          <a:p>
            <a:pPr algn="just"/>
            <a:r>
              <a:rPr lang="en-GB" sz="1800" dirty="0" smtClean="0"/>
              <a:t>Preparation of a “failure” analysis (what would happen if we lose 1 / 2 /3 channels?)</a:t>
            </a:r>
          </a:p>
          <a:p>
            <a:pPr algn="just"/>
            <a:r>
              <a:rPr lang="en-GB" sz="1800" dirty="0" smtClean="0"/>
              <a:t>Preparation of calculations software</a:t>
            </a:r>
            <a:endParaRPr lang="en-GB" sz="18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Tree>
    <p:extLst>
      <p:ext uri="{BB962C8B-B14F-4D97-AF65-F5344CB8AC3E}">
        <p14:creationId xmlns:p14="http://schemas.microsoft.com/office/powerpoint/2010/main" val="74299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Next steps: other tests and studies</a:t>
            </a:r>
            <a:endParaRPr lang="en-GB" dirty="0"/>
          </a:p>
        </p:txBody>
      </p:sp>
      <p:sp>
        <p:nvSpPr>
          <p:cNvPr id="9" name="Espace réservé du contenu 8"/>
          <p:cNvSpPr>
            <a:spLocks noGrp="1"/>
          </p:cNvSpPr>
          <p:nvPr>
            <p:ph idx="1"/>
          </p:nvPr>
        </p:nvSpPr>
        <p:spPr/>
        <p:txBody>
          <a:bodyPr>
            <a:normAutofit/>
          </a:bodyPr>
          <a:lstStyle/>
          <a:p>
            <a:pPr algn="just"/>
            <a:r>
              <a:rPr lang="en-GB" sz="1600" dirty="0" smtClean="0"/>
              <a:t>Irradiations tests from 5 </a:t>
            </a:r>
            <a:r>
              <a:rPr lang="en-GB" sz="1600" dirty="0" err="1" smtClean="0"/>
              <a:t>MGy</a:t>
            </a:r>
            <a:r>
              <a:rPr lang="en-GB" sz="1600" dirty="0" smtClean="0"/>
              <a:t> to 10 </a:t>
            </a:r>
            <a:r>
              <a:rPr lang="en-GB" sz="1600" dirty="0" err="1" smtClean="0"/>
              <a:t>MGy</a:t>
            </a:r>
            <a:r>
              <a:rPr lang="en-GB" sz="1600" dirty="0" smtClean="0"/>
              <a:t>: under way, on the glass spheres, optical </a:t>
            </a:r>
            <a:r>
              <a:rPr lang="en-GB" sz="1600" dirty="0" err="1" smtClean="0"/>
              <a:t>fibers</a:t>
            </a:r>
            <a:endParaRPr lang="en-GB" sz="1600" dirty="0" smtClean="0"/>
          </a:p>
          <a:p>
            <a:pPr algn="just"/>
            <a:r>
              <a:rPr lang="en-GB" sz="1600" dirty="0" smtClean="0"/>
              <a:t>Additional irradiation tests TBC</a:t>
            </a:r>
          </a:p>
          <a:p>
            <a:pPr algn="just"/>
            <a:r>
              <a:rPr lang="en-GB" sz="1600" dirty="0" smtClean="0"/>
              <a:t>Impact of scratches on glass spheres</a:t>
            </a:r>
          </a:p>
          <a:p>
            <a:pPr algn="just"/>
            <a:r>
              <a:rPr lang="en-GB" sz="1600" dirty="0" smtClean="0"/>
              <a:t>Laser tracker measurements on coated glass spheres</a:t>
            </a:r>
          </a:p>
          <a:p>
            <a:pPr algn="just"/>
            <a:r>
              <a:rPr lang="en-GB" sz="1600" dirty="0" smtClean="0"/>
              <a:t>In-house solution for the acquisition system: development of pre-</a:t>
            </a:r>
            <a:r>
              <a:rPr lang="en-GB" sz="1600" dirty="0" err="1" smtClean="0"/>
              <a:t>serie</a:t>
            </a:r>
            <a:r>
              <a:rPr lang="en-GB" sz="1600" dirty="0" smtClean="0"/>
              <a:t> (optimisation of the electronics components, use of FPGA, preparation of PCB)</a:t>
            </a:r>
          </a:p>
          <a:p>
            <a:pPr algn="just"/>
            <a:r>
              <a:rPr lang="en-GB" sz="1600" dirty="0" smtClean="0"/>
              <a:t>As an option: use of such a system for vibrations measurements. </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a:p>
        </p:txBody>
      </p:sp>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Tree>
    <p:extLst>
      <p:ext uri="{BB962C8B-B14F-4D97-AF65-F5344CB8AC3E}">
        <p14:creationId xmlns:p14="http://schemas.microsoft.com/office/powerpoint/2010/main" val="32242541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Next steps: strategy of procurement</a:t>
            </a:r>
            <a:endParaRPr lang="en-GB" dirty="0"/>
          </a:p>
        </p:txBody>
      </p:sp>
      <p:sp>
        <p:nvSpPr>
          <p:cNvPr id="9" name="Espace réservé du contenu 8"/>
          <p:cNvSpPr>
            <a:spLocks noGrp="1"/>
          </p:cNvSpPr>
          <p:nvPr>
            <p:ph idx="1"/>
          </p:nvPr>
        </p:nvSpPr>
        <p:spPr>
          <a:xfrm>
            <a:off x="612000" y="914401"/>
            <a:ext cx="2375824" cy="361205"/>
          </a:xfrm>
        </p:spPr>
        <p:txBody>
          <a:bodyPr>
            <a:normAutofit/>
          </a:bodyPr>
          <a:lstStyle/>
          <a:p>
            <a:pPr algn="l"/>
            <a:r>
              <a:rPr lang="en-GB" sz="1800" dirty="0"/>
              <a:t>What is needed:</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graphicFrame>
        <p:nvGraphicFramePr>
          <p:cNvPr id="2" name="Table 1"/>
          <p:cNvGraphicFramePr>
            <a:graphicFrameLocks noGrp="1"/>
          </p:cNvGraphicFramePr>
          <p:nvPr>
            <p:extLst>
              <p:ext uri="{D42A27DB-BD31-4B8C-83A1-F6EECF244321}">
                <p14:modId xmlns:p14="http://schemas.microsoft.com/office/powerpoint/2010/main" val="3013106834"/>
              </p:ext>
            </p:extLst>
          </p:nvPr>
        </p:nvGraphicFramePr>
        <p:xfrm>
          <a:off x="161764" y="1340433"/>
          <a:ext cx="8982236" cy="2072640"/>
        </p:xfrm>
        <a:graphic>
          <a:graphicData uri="http://schemas.openxmlformats.org/drawingml/2006/table">
            <a:tbl>
              <a:tblPr firstRow="1" bandRow="1">
                <a:tableStyleId>{5C22544A-7EE6-4342-B048-85BDC9FD1C3A}</a:tableStyleId>
              </a:tblPr>
              <a:tblGrid>
                <a:gridCol w="1313892">
                  <a:extLst>
                    <a:ext uri="{9D8B030D-6E8A-4147-A177-3AD203B41FA5}">
                      <a16:colId xmlns:a16="http://schemas.microsoft.com/office/drawing/2014/main" val="1375591729"/>
                    </a:ext>
                  </a:extLst>
                </a:gridCol>
                <a:gridCol w="1152128">
                  <a:extLst>
                    <a:ext uri="{9D8B030D-6E8A-4147-A177-3AD203B41FA5}">
                      <a16:colId xmlns:a16="http://schemas.microsoft.com/office/drawing/2014/main" val="3954080280"/>
                    </a:ext>
                  </a:extLst>
                </a:gridCol>
                <a:gridCol w="1512168">
                  <a:extLst>
                    <a:ext uri="{9D8B030D-6E8A-4147-A177-3AD203B41FA5}">
                      <a16:colId xmlns:a16="http://schemas.microsoft.com/office/drawing/2014/main" val="2433765965"/>
                    </a:ext>
                  </a:extLst>
                </a:gridCol>
                <a:gridCol w="1296144">
                  <a:extLst>
                    <a:ext uri="{9D8B030D-6E8A-4147-A177-3AD203B41FA5}">
                      <a16:colId xmlns:a16="http://schemas.microsoft.com/office/drawing/2014/main" val="2831811797"/>
                    </a:ext>
                  </a:extLst>
                </a:gridCol>
                <a:gridCol w="3707904">
                  <a:extLst>
                    <a:ext uri="{9D8B030D-6E8A-4147-A177-3AD203B41FA5}">
                      <a16:colId xmlns:a16="http://schemas.microsoft.com/office/drawing/2014/main" val="3031426491"/>
                    </a:ext>
                  </a:extLst>
                </a:gridCol>
              </a:tblGrid>
              <a:tr h="370840">
                <a:tc>
                  <a:txBody>
                    <a:bodyPr/>
                    <a:lstStyle/>
                    <a:p>
                      <a:r>
                        <a:rPr lang="fr-CH" sz="1400" dirty="0" smtClean="0"/>
                        <a:t>Component</a:t>
                      </a:r>
                      <a:endParaRPr lang="en-US" sz="1400" dirty="0"/>
                    </a:p>
                  </a:txBody>
                  <a:tcPr/>
                </a:tc>
                <a:tc>
                  <a:txBody>
                    <a:bodyPr/>
                    <a:lstStyle/>
                    <a:p>
                      <a:pPr algn="ctr"/>
                      <a:r>
                        <a:rPr lang="fr-CH" sz="1400" dirty="0" smtClean="0"/>
                        <a:t>Total </a:t>
                      </a:r>
                      <a:r>
                        <a:rPr lang="fr-CH" sz="1400" dirty="0" err="1" smtClean="0"/>
                        <a:t>cost</a:t>
                      </a:r>
                      <a:r>
                        <a:rPr lang="fr-CH" sz="1400" dirty="0" smtClean="0"/>
                        <a:t> (</a:t>
                      </a:r>
                      <a:r>
                        <a:rPr lang="fr-CH" sz="1400" dirty="0" err="1" smtClean="0"/>
                        <a:t>kCHF</a:t>
                      </a:r>
                      <a:r>
                        <a:rPr lang="fr-CH" sz="1400" dirty="0" smtClean="0"/>
                        <a:t>)</a:t>
                      </a:r>
                      <a:endParaRPr lang="en-US" sz="1400" dirty="0"/>
                    </a:p>
                  </a:txBody>
                  <a:tcPr/>
                </a:tc>
                <a:tc>
                  <a:txBody>
                    <a:bodyPr/>
                    <a:lstStyle/>
                    <a:p>
                      <a:pPr algn="ctr"/>
                      <a:r>
                        <a:rPr lang="fr-CH" sz="1400" dirty="0" smtClean="0"/>
                        <a:t>IT cold masses</a:t>
                      </a:r>
                    </a:p>
                    <a:p>
                      <a:pPr algn="ctr"/>
                      <a:r>
                        <a:rPr lang="fr-CH" sz="1400" dirty="0" err="1" smtClean="0"/>
                        <a:t>units</a:t>
                      </a:r>
                      <a:endParaRPr lang="en-US" sz="1400" dirty="0"/>
                    </a:p>
                  </a:txBody>
                  <a:tcPr/>
                </a:tc>
                <a:tc>
                  <a:txBody>
                    <a:bodyPr/>
                    <a:lstStyle/>
                    <a:p>
                      <a:pPr algn="ctr"/>
                      <a:r>
                        <a:rPr lang="fr-CH" sz="1400" dirty="0" smtClean="0"/>
                        <a:t>CC </a:t>
                      </a:r>
                      <a:r>
                        <a:rPr lang="fr-CH" sz="1400" dirty="0" err="1" smtClean="0"/>
                        <a:t>units</a:t>
                      </a:r>
                      <a:endParaRPr lang="en-US" sz="1400" dirty="0"/>
                    </a:p>
                  </a:txBody>
                  <a:tcPr/>
                </a:tc>
                <a:tc>
                  <a:txBody>
                    <a:bodyPr/>
                    <a:lstStyle/>
                    <a:p>
                      <a:r>
                        <a:rPr lang="fr-CH" sz="1400" dirty="0" smtClean="0"/>
                        <a:t>Procurement</a:t>
                      </a:r>
                      <a:r>
                        <a:rPr lang="fr-CH" sz="1400" baseline="0" dirty="0" smtClean="0"/>
                        <a:t> solution(s)</a:t>
                      </a:r>
                      <a:endParaRPr lang="en-US" sz="1400" dirty="0"/>
                    </a:p>
                  </a:txBody>
                  <a:tcPr/>
                </a:tc>
                <a:extLst>
                  <a:ext uri="{0D108BD9-81ED-4DB2-BD59-A6C34878D82A}">
                    <a16:rowId xmlns:a16="http://schemas.microsoft.com/office/drawing/2014/main" val="3391218785"/>
                  </a:ext>
                </a:extLst>
              </a:tr>
              <a:tr h="370840">
                <a:tc>
                  <a:txBody>
                    <a:bodyPr/>
                    <a:lstStyle/>
                    <a:p>
                      <a:r>
                        <a:rPr lang="fr-CH" sz="1400" dirty="0" smtClean="0"/>
                        <a:t>Target</a:t>
                      </a:r>
                      <a:endParaRPr lang="en-US" sz="1400" dirty="0"/>
                    </a:p>
                  </a:txBody>
                  <a:tcPr/>
                </a:tc>
                <a:tc>
                  <a:txBody>
                    <a:bodyPr/>
                    <a:lstStyle/>
                    <a:p>
                      <a:pPr algn="ctr"/>
                      <a:r>
                        <a:rPr lang="fr-CH" sz="1400" dirty="0" smtClean="0">
                          <a:latin typeface="Calibri" panose="020F0502020204030204" pitchFamily="34" charset="0"/>
                          <a:cs typeface="Calibri" panose="020F0502020204030204" pitchFamily="34" charset="0"/>
                        </a:rPr>
                        <a:t>̴ </a:t>
                      </a:r>
                      <a:r>
                        <a:rPr lang="fr-CH" sz="1400" dirty="0" smtClean="0"/>
                        <a:t>30</a:t>
                      </a:r>
                      <a:endParaRPr lang="en-US" sz="1400" dirty="0"/>
                    </a:p>
                  </a:txBody>
                  <a:tcPr/>
                </a:tc>
                <a:tc>
                  <a:txBody>
                    <a:bodyPr/>
                    <a:lstStyle/>
                    <a:p>
                      <a:pPr algn="ctr"/>
                      <a:r>
                        <a:rPr lang="fr-CH" sz="1400" dirty="0" smtClean="0"/>
                        <a:t>192 + 24 (20)</a:t>
                      </a:r>
                      <a:endParaRPr lang="en-US" sz="1400" dirty="0"/>
                    </a:p>
                  </a:txBody>
                  <a:tcPr/>
                </a:tc>
                <a:tc>
                  <a:txBody>
                    <a:bodyPr/>
                    <a:lstStyle/>
                    <a:p>
                      <a:r>
                        <a:rPr lang="fr-CH" sz="1400" dirty="0" smtClean="0"/>
                        <a:t>128 + 16 (13)</a:t>
                      </a:r>
                      <a:endParaRPr lang="en-US" sz="1400" dirty="0"/>
                    </a:p>
                  </a:txBody>
                  <a:tcPr/>
                </a:tc>
                <a:tc>
                  <a:txBody>
                    <a:bodyPr/>
                    <a:lstStyle/>
                    <a:p>
                      <a:r>
                        <a:rPr lang="fr-CH" sz="1400" dirty="0" smtClean="0"/>
                        <a:t>Procurement (2 </a:t>
                      </a:r>
                      <a:r>
                        <a:rPr lang="fr-CH" sz="1400" dirty="0" err="1" smtClean="0"/>
                        <a:t>companies</a:t>
                      </a:r>
                      <a:r>
                        <a:rPr lang="fr-CH" sz="1400" dirty="0" smtClean="0"/>
                        <a:t>)</a:t>
                      </a:r>
                      <a:r>
                        <a:rPr lang="fr-CH" sz="1400" baseline="0" dirty="0" smtClean="0"/>
                        <a:t> + </a:t>
                      </a:r>
                      <a:r>
                        <a:rPr lang="fr-CH" sz="1400" dirty="0" smtClean="0"/>
                        <a:t>Control</a:t>
                      </a:r>
                      <a:r>
                        <a:rPr lang="fr-CH" sz="1400" baseline="0" dirty="0" smtClean="0"/>
                        <a:t> </a:t>
                      </a:r>
                      <a:r>
                        <a:rPr lang="fr-CH" sz="1400" baseline="0" dirty="0" smtClean="0"/>
                        <a:t>@ </a:t>
                      </a:r>
                      <a:r>
                        <a:rPr lang="fr-CH" sz="1400" baseline="0" dirty="0" err="1" smtClean="0"/>
                        <a:t>reception</a:t>
                      </a:r>
                      <a:endParaRPr lang="en-US" sz="1400" dirty="0"/>
                    </a:p>
                  </a:txBody>
                  <a:tcPr/>
                </a:tc>
                <a:extLst>
                  <a:ext uri="{0D108BD9-81ED-4DB2-BD59-A6C34878D82A}">
                    <a16:rowId xmlns:a16="http://schemas.microsoft.com/office/drawing/2014/main" val="3050959520"/>
                  </a:ext>
                </a:extLst>
              </a:tr>
              <a:tr h="370840">
                <a:tc>
                  <a:txBody>
                    <a:bodyPr/>
                    <a:lstStyle/>
                    <a:p>
                      <a:r>
                        <a:rPr lang="fr-CH" sz="1400" dirty="0" smtClean="0"/>
                        <a:t>Target support</a:t>
                      </a:r>
                      <a:endParaRPr lang="en-US" sz="1400" dirty="0"/>
                    </a:p>
                  </a:txBody>
                  <a:tcPr/>
                </a:tc>
                <a:tc>
                  <a:txBody>
                    <a:bodyPr/>
                    <a:lstStyle/>
                    <a:p>
                      <a:pPr algn="ctr"/>
                      <a:r>
                        <a:rPr lang="fr-CH" sz="1400" dirty="0" smtClean="0">
                          <a:latin typeface="Calibri" panose="020F0502020204030204" pitchFamily="34" charset="0"/>
                          <a:cs typeface="Calibri" panose="020F0502020204030204" pitchFamily="34" charset="0"/>
                        </a:rPr>
                        <a:t>̴ </a:t>
                      </a:r>
                      <a:r>
                        <a:rPr lang="fr-CH" sz="1400" dirty="0" smtClean="0"/>
                        <a:t>100</a:t>
                      </a:r>
                      <a:endParaRPr lang="en-US" sz="1400" dirty="0"/>
                    </a:p>
                  </a:txBody>
                  <a:tcPr/>
                </a:tc>
                <a:tc>
                  <a:txBody>
                    <a:bodyPr/>
                    <a:lstStyle/>
                    <a:p>
                      <a:pPr algn="ctr"/>
                      <a:r>
                        <a:rPr lang="fr-CH" sz="1400" dirty="0" smtClean="0"/>
                        <a:t>192 + 24 (20)</a:t>
                      </a:r>
                      <a:endParaRPr lang="en-US" sz="1400" dirty="0"/>
                    </a:p>
                  </a:txBody>
                  <a:tcPr/>
                </a:tc>
                <a:tc>
                  <a:txBody>
                    <a:bodyPr/>
                    <a:lstStyle/>
                    <a:p>
                      <a:r>
                        <a:rPr lang="fr-CH" sz="1400" dirty="0" smtClean="0"/>
                        <a:t>128 + 16 (13)</a:t>
                      </a:r>
                      <a:endParaRPr lang="en-US" sz="1400" dirty="0"/>
                    </a:p>
                  </a:txBody>
                  <a:tcPr/>
                </a:tc>
                <a:tc>
                  <a:txBody>
                    <a:bodyPr/>
                    <a:lstStyle/>
                    <a:p>
                      <a:r>
                        <a:rPr lang="fr-CH" sz="1400" dirty="0" smtClean="0"/>
                        <a:t>-    </a:t>
                      </a:r>
                      <a:r>
                        <a:rPr lang="fr-CH" sz="1400" dirty="0" err="1" smtClean="0"/>
                        <a:t>External</a:t>
                      </a:r>
                      <a:r>
                        <a:rPr lang="fr-CH" sz="1400" dirty="0" smtClean="0"/>
                        <a:t> </a:t>
                      </a:r>
                      <a:r>
                        <a:rPr lang="fr-CH" sz="1400" baseline="0" dirty="0" smtClean="0"/>
                        <a:t>3D printing + </a:t>
                      </a:r>
                      <a:r>
                        <a:rPr lang="fr-CH" sz="1400" baseline="0" dirty="0" err="1" smtClean="0"/>
                        <a:t>assembly</a:t>
                      </a:r>
                      <a:r>
                        <a:rPr lang="fr-CH" sz="1400" baseline="0" dirty="0" smtClean="0"/>
                        <a:t> at CERN</a:t>
                      </a:r>
                    </a:p>
                    <a:p>
                      <a:r>
                        <a:rPr lang="fr-CH" sz="1400" baseline="0" dirty="0" smtClean="0"/>
                        <a:t>-    </a:t>
                      </a:r>
                      <a:r>
                        <a:rPr lang="fr-CH" sz="1400" baseline="0" dirty="0" err="1" smtClean="0"/>
                        <a:t>External</a:t>
                      </a:r>
                      <a:r>
                        <a:rPr lang="fr-CH" sz="1400" baseline="0" dirty="0" smtClean="0"/>
                        <a:t> </a:t>
                      </a:r>
                      <a:r>
                        <a:rPr lang="fr-CH" sz="1400" baseline="0" dirty="0" err="1" smtClean="0"/>
                        <a:t>contract</a:t>
                      </a:r>
                      <a:endParaRPr lang="en-US" sz="1400" dirty="0"/>
                    </a:p>
                  </a:txBody>
                  <a:tcPr/>
                </a:tc>
                <a:extLst>
                  <a:ext uri="{0D108BD9-81ED-4DB2-BD59-A6C34878D82A}">
                    <a16:rowId xmlns:a16="http://schemas.microsoft.com/office/drawing/2014/main" val="3186971085"/>
                  </a:ext>
                </a:extLst>
              </a:tr>
              <a:tr h="370840">
                <a:tc>
                  <a:txBody>
                    <a:bodyPr/>
                    <a:lstStyle/>
                    <a:p>
                      <a:r>
                        <a:rPr lang="fr-CH" sz="1400" dirty="0" err="1" smtClean="0"/>
                        <a:t>Feedthrough</a:t>
                      </a:r>
                      <a:endParaRPr lang="en-US" sz="1400" dirty="0"/>
                    </a:p>
                  </a:txBody>
                  <a:tcPr/>
                </a:tc>
                <a:tc>
                  <a:txBody>
                    <a:bodyPr/>
                    <a:lstStyle/>
                    <a:p>
                      <a:pPr algn="ctr"/>
                      <a:r>
                        <a:rPr lang="fr-CH" sz="1400" dirty="0" smtClean="0">
                          <a:latin typeface="Calibri" panose="020F0502020204030204" pitchFamily="34" charset="0"/>
                          <a:cs typeface="Calibri" panose="020F0502020204030204" pitchFamily="34" charset="0"/>
                        </a:rPr>
                        <a:t>̴ </a:t>
                      </a:r>
                      <a:r>
                        <a:rPr lang="fr-CH" sz="1400" dirty="0" smtClean="0"/>
                        <a:t>340</a:t>
                      </a:r>
                      <a:endParaRPr lang="en-US" sz="1400" dirty="0"/>
                    </a:p>
                  </a:txBody>
                  <a:tcPr/>
                </a:tc>
                <a:tc>
                  <a:txBody>
                    <a:bodyPr/>
                    <a:lstStyle/>
                    <a:p>
                      <a:pPr algn="ctr"/>
                      <a:r>
                        <a:rPr lang="fr-CH" sz="1400" dirty="0" smtClean="0"/>
                        <a:t>192 (24)</a:t>
                      </a:r>
                      <a:endParaRPr lang="en-US" sz="1400" dirty="0"/>
                    </a:p>
                  </a:txBody>
                  <a:tcPr/>
                </a:tc>
                <a:tc>
                  <a:txBody>
                    <a:bodyPr/>
                    <a:lstStyle/>
                    <a:p>
                      <a:r>
                        <a:rPr lang="fr-CH" sz="1400" dirty="0" smtClean="0"/>
                        <a:t>128 + 16</a:t>
                      </a:r>
                      <a:endParaRPr lang="en-US" sz="1400" dirty="0"/>
                    </a:p>
                  </a:txBody>
                  <a:tcPr/>
                </a:tc>
                <a:tc>
                  <a:txBody>
                    <a:bodyPr/>
                    <a:lstStyle/>
                    <a:p>
                      <a:r>
                        <a:rPr lang="fr-CH" sz="1400" dirty="0" smtClean="0"/>
                        <a:t>-    In-</a:t>
                      </a:r>
                      <a:r>
                        <a:rPr lang="fr-CH" sz="1400" dirty="0" err="1" smtClean="0"/>
                        <a:t>kind</a:t>
                      </a:r>
                      <a:r>
                        <a:rPr lang="fr-CH" sz="1400" dirty="0" smtClean="0"/>
                        <a:t> contribution </a:t>
                      </a:r>
                      <a:r>
                        <a:rPr lang="fr-CH" sz="1400" dirty="0" err="1" smtClean="0"/>
                        <a:t>with</a:t>
                      </a:r>
                      <a:r>
                        <a:rPr lang="fr-CH" sz="1400" dirty="0" smtClean="0"/>
                        <a:t> </a:t>
                      </a:r>
                      <a:r>
                        <a:rPr lang="fr-CH" sz="1400" dirty="0" err="1" smtClean="0"/>
                        <a:t>Japan</a:t>
                      </a:r>
                      <a:endParaRPr lang="fr-CH" sz="1400" dirty="0" smtClean="0"/>
                    </a:p>
                    <a:p>
                      <a:r>
                        <a:rPr lang="fr-CH" sz="1400" dirty="0" smtClean="0"/>
                        <a:t>-    </a:t>
                      </a:r>
                      <a:r>
                        <a:rPr lang="fr-CH" sz="1400" dirty="0" err="1" smtClean="0"/>
                        <a:t>External</a:t>
                      </a:r>
                      <a:r>
                        <a:rPr lang="fr-CH" sz="1400" baseline="0" dirty="0" smtClean="0"/>
                        <a:t> </a:t>
                      </a:r>
                      <a:r>
                        <a:rPr lang="fr-CH" sz="1400" baseline="0" dirty="0" err="1" smtClean="0"/>
                        <a:t>contract</a:t>
                      </a:r>
                      <a:endParaRPr lang="fr-CH" sz="1400" dirty="0" smtClean="0"/>
                    </a:p>
                  </a:txBody>
                  <a:tcPr/>
                </a:tc>
                <a:extLst>
                  <a:ext uri="{0D108BD9-81ED-4DB2-BD59-A6C34878D82A}">
                    <a16:rowId xmlns:a16="http://schemas.microsoft.com/office/drawing/2014/main" val="692056854"/>
                  </a:ext>
                </a:extLst>
              </a:tr>
            </a:tbl>
          </a:graphicData>
        </a:graphic>
      </p:graphicFrame>
      <p:sp>
        <p:nvSpPr>
          <p:cNvPr id="7" name="Espace réservé du contenu 8"/>
          <p:cNvSpPr txBox="1">
            <a:spLocks/>
          </p:cNvSpPr>
          <p:nvPr/>
        </p:nvSpPr>
        <p:spPr>
          <a:xfrm>
            <a:off x="431540" y="3579862"/>
            <a:ext cx="8280920" cy="1351038"/>
          </a:xfrm>
          <a:prstGeom prst="rect">
            <a:avLst/>
          </a:prstGeom>
        </p:spPr>
        <p:txBody>
          <a:bodyPr vert="horz" lIns="0" tIns="0" rIns="0" bIns="0" rtlCol="0">
            <a:normAutofit fontScale="9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dirty="0" smtClean="0"/>
              <a:t>Additional targets and targets supports for IT pre-series foreseen for the string test + CC prototype.</a:t>
            </a:r>
          </a:p>
          <a:p>
            <a:pPr algn="just"/>
            <a:r>
              <a:rPr lang="en-GB" sz="1600" dirty="0"/>
              <a:t>Procurement of </a:t>
            </a:r>
            <a:r>
              <a:rPr lang="en-GB" sz="1600" dirty="0" smtClean="0"/>
              <a:t>targets, target supports, feedthroughs </a:t>
            </a:r>
            <a:r>
              <a:rPr lang="en-GB" sz="1600" dirty="0"/>
              <a:t>for pre-series as soon as dipole tests and additional tests are </a:t>
            </a:r>
            <a:r>
              <a:rPr lang="en-GB" sz="1600" dirty="0" smtClean="0"/>
              <a:t>ok.</a:t>
            </a:r>
            <a:endParaRPr lang="en-GB" sz="1600" dirty="0"/>
          </a:p>
          <a:p>
            <a:pPr algn="just"/>
            <a:r>
              <a:rPr lang="en-GB" sz="1600" dirty="0" smtClean="0"/>
              <a:t>Procurement of targets and target support for series to be launched in 2021.</a:t>
            </a:r>
          </a:p>
          <a:p>
            <a:pPr algn="just"/>
            <a:r>
              <a:rPr lang="en-GB" sz="1600" dirty="0" smtClean="0"/>
              <a:t>Procurement of feedthroughs foreseen in 2022 via in-kind, 2021 (if no in-kind)</a:t>
            </a:r>
          </a:p>
        </p:txBody>
      </p:sp>
    </p:spTree>
    <p:extLst>
      <p:ext uri="{BB962C8B-B14F-4D97-AF65-F5344CB8AC3E}">
        <p14:creationId xmlns:p14="http://schemas.microsoft.com/office/powerpoint/2010/main" val="2884906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Next steps: strategy of procurement</a:t>
            </a:r>
            <a:endParaRPr lang="en-GB" dirty="0"/>
          </a:p>
        </p:txBody>
      </p:sp>
      <p:sp>
        <p:nvSpPr>
          <p:cNvPr id="9" name="Espace réservé du contenu 8"/>
          <p:cNvSpPr>
            <a:spLocks noGrp="1"/>
          </p:cNvSpPr>
          <p:nvPr>
            <p:ph idx="1"/>
          </p:nvPr>
        </p:nvSpPr>
        <p:spPr>
          <a:xfrm>
            <a:off x="612000" y="914401"/>
            <a:ext cx="2375824" cy="361205"/>
          </a:xfrm>
        </p:spPr>
        <p:txBody>
          <a:bodyPr>
            <a:normAutofit/>
          </a:bodyPr>
          <a:lstStyle/>
          <a:p>
            <a:pPr algn="l"/>
            <a:r>
              <a:rPr lang="en-GB" sz="2000" dirty="0" smtClean="0"/>
              <a:t>What is needed:</a:t>
            </a:r>
            <a:endParaRPr lang="en-GB" sz="2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graphicFrame>
        <p:nvGraphicFramePr>
          <p:cNvPr id="2" name="Table 1"/>
          <p:cNvGraphicFramePr>
            <a:graphicFrameLocks noGrp="1"/>
          </p:cNvGraphicFramePr>
          <p:nvPr>
            <p:extLst>
              <p:ext uri="{D42A27DB-BD31-4B8C-83A1-F6EECF244321}">
                <p14:modId xmlns:p14="http://schemas.microsoft.com/office/powerpoint/2010/main" val="2993854217"/>
              </p:ext>
            </p:extLst>
          </p:nvPr>
        </p:nvGraphicFramePr>
        <p:xfrm>
          <a:off x="161764" y="1340433"/>
          <a:ext cx="8982236" cy="1036320"/>
        </p:xfrm>
        <a:graphic>
          <a:graphicData uri="http://schemas.openxmlformats.org/drawingml/2006/table">
            <a:tbl>
              <a:tblPr firstRow="1" bandRow="1">
                <a:tableStyleId>{5C22544A-7EE6-4342-B048-85BDC9FD1C3A}</a:tableStyleId>
              </a:tblPr>
              <a:tblGrid>
                <a:gridCol w="1241884">
                  <a:extLst>
                    <a:ext uri="{9D8B030D-6E8A-4147-A177-3AD203B41FA5}">
                      <a16:colId xmlns:a16="http://schemas.microsoft.com/office/drawing/2014/main" val="1375591729"/>
                    </a:ext>
                  </a:extLst>
                </a:gridCol>
                <a:gridCol w="1224136">
                  <a:extLst>
                    <a:ext uri="{9D8B030D-6E8A-4147-A177-3AD203B41FA5}">
                      <a16:colId xmlns:a16="http://schemas.microsoft.com/office/drawing/2014/main" val="3954080280"/>
                    </a:ext>
                  </a:extLst>
                </a:gridCol>
                <a:gridCol w="1512168">
                  <a:extLst>
                    <a:ext uri="{9D8B030D-6E8A-4147-A177-3AD203B41FA5}">
                      <a16:colId xmlns:a16="http://schemas.microsoft.com/office/drawing/2014/main" val="2433765965"/>
                    </a:ext>
                  </a:extLst>
                </a:gridCol>
                <a:gridCol w="1296144">
                  <a:extLst>
                    <a:ext uri="{9D8B030D-6E8A-4147-A177-3AD203B41FA5}">
                      <a16:colId xmlns:a16="http://schemas.microsoft.com/office/drawing/2014/main" val="2831811797"/>
                    </a:ext>
                  </a:extLst>
                </a:gridCol>
                <a:gridCol w="3707904">
                  <a:extLst>
                    <a:ext uri="{9D8B030D-6E8A-4147-A177-3AD203B41FA5}">
                      <a16:colId xmlns:a16="http://schemas.microsoft.com/office/drawing/2014/main" val="3031426491"/>
                    </a:ext>
                  </a:extLst>
                </a:gridCol>
              </a:tblGrid>
              <a:tr h="370840">
                <a:tc>
                  <a:txBody>
                    <a:bodyPr/>
                    <a:lstStyle/>
                    <a:p>
                      <a:r>
                        <a:rPr lang="fr-CH" sz="1400" dirty="0" smtClean="0"/>
                        <a:t>Component</a:t>
                      </a:r>
                      <a:endParaRPr lang="en-US" sz="1400" dirty="0"/>
                    </a:p>
                  </a:txBody>
                  <a:tcPr/>
                </a:tc>
                <a:tc>
                  <a:txBody>
                    <a:bodyPr/>
                    <a:lstStyle/>
                    <a:p>
                      <a:pPr algn="ctr"/>
                      <a:r>
                        <a:rPr lang="fr-CH" sz="1400" dirty="0" err="1" smtClean="0"/>
                        <a:t>Cost</a:t>
                      </a:r>
                      <a:r>
                        <a:rPr lang="fr-CH" sz="1400" dirty="0" smtClean="0"/>
                        <a:t> (</a:t>
                      </a:r>
                      <a:r>
                        <a:rPr lang="fr-CH" sz="1400" dirty="0" err="1" smtClean="0"/>
                        <a:t>kCHF</a:t>
                      </a:r>
                      <a:r>
                        <a:rPr lang="fr-CH" sz="1400" dirty="0" smtClean="0"/>
                        <a:t>)</a:t>
                      </a:r>
                    </a:p>
                    <a:p>
                      <a:pPr algn="ctr"/>
                      <a:r>
                        <a:rPr lang="fr-CH" sz="1400" dirty="0" smtClean="0"/>
                        <a:t>Per unit</a:t>
                      </a:r>
                      <a:endParaRPr lang="en-US" sz="1400" dirty="0"/>
                    </a:p>
                  </a:txBody>
                  <a:tcPr/>
                </a:tc>
                <a:tc>
                  <a:txBody>
                    <a:bodyPr/>
                    <a:lstStyle/>
                    <a:p>
                      <a:pPr algn="ctr"/>
                      <a:r>
                        <a:rPr lang="fr-CH" sz="1400" dirty="0" smtClean="0"/>
                        <a:t>IT cold masses</a:t>
                      </a:r>
                    </a:p>
                    <a:p>
                      <a:pPr algn="ctr"/>
                      <a:r>
                        <a:rPr lang="fr-CH" sz="1400" dirty="0" err="1" smtClean="0"/>
                        <a:t>units</a:t>
                      </a:r>
                      <a:endParaRPr lang="en-US" sz="1400" dirty="0"/>
                    </a:p>
                  </a:txBody>
                  <a:tcPr/>
                </a:tc>
                <a:tc>
                  <a:txBody>
                    <a:bodyPr/>
                    <a:lstStyle/>
                    <a:p>
                      <a:pPr algn="ctr"/>
                      <a:r>
                        <a:rPr lang="fr-CH" sz="1400" dirty="0" smtClean="0"/>
                        <a:t>CC </a:t>
                      </a:r>
                      <a:r>
                        <a:rPr lang="fr-CH" sz="1400" dirty="0" err="1" smtClean="0"/>
                        <a:t>units</a:t>
                      </a:r>
                      <a:endParaRPr lang="en-US" sz="1400" dirty="0"/>
                    </a:p>
                  </a:txBody>
                  <a:tcPr/>
                </a:tc>
                <a:tc>
                  <a:txBody>
                    <a:bodyPr/>
                    <a:lstStyle/>
                    <a:p>
                      <a:r>
                        <a:rPr lang="fr-CH" sz="1400" dirty="0" smtClean="0"/>
                        <a:t>Procurement</a:t>
                      </a:r>
                      <a:r>
                        <a:rPr lang="fr-CH" sz="1400" baseline="0" dirty="0" smtClean="0"/>
                        <a:t> </a:t>
                      </a:r>
                      <a:r>
                        <a:rPr lang="fr-CH" sz="1400" dirty="0" err="1" smtClean="0"/>
                        <a:t>trategy</a:t>
                      </a:r>
                      <a:endParaRPr lang="en-US" sz="1400" dirty="0"/>
                    </a:p>
                  </a:txBody>
                  <a:tcPr/>
                </a:tc>
                <a:extLst>
                  <a:ext uri="{0D108BD9-81ED-4DB2-BD59-A6C34878D82A}">
                    <a16:rowId xmlns:a16="http://schemas.microsoft.com/office/drawing/2014/main" val="3391218785"/>
                  </a:ext>
                </a:extLst>
              </a:tr>
              <a:tr h="370840">
                <a:tc>
                  <a:txBody>
                    <a:bodyPr/>
                    <a:lstStyle/>
                    <a:p>
                      <a:r>
                        <a:rPr lang="fr-CH" sz="1400" dirty="0" smtClean="0"/>
                        <a:t>Acquisition </a:t>
                      </a:r>
                      <a:r>
                        <a:rPr lang="fr-CH" sz="1400" dirty="0" err="1" smtClean="0"/>
                        <a:t>syst</a:t>
                      </a:r>
                      <a:r>
                        <a:rPr lang="fr-CH" sz="1400" dirty="0" smtClean="0"/>
                        <a:t>.</a:t>
                      </a:r>
                      <a:endParaRPr lang="en-US" sz="1400" dirty="0"/>
                    </a:p>
                  </a:txBody>
                  <a:tcPr/>
                </a:tc>
                <a:tc>
                  <a:txBody>
                    <a:bodyPr/>
                    <a:lstStyle/>
                    <a:p>
                      <a:pPr algn="ctr"/>
                      <a:r>
                        <a:rPr lang="fr-CH" sz="1400" dirty="0" smtClean="0"/>
                        <a:t> </a:t>
                      </a:r>
                      <a:r>
                        <a:rPr lang="fr-CH" sz="1400" dirty="0" smtClean="0">
                          <a:latin typeface="Calibri" panose="020F0502020204030204" pitchFamily="34" charset="0"/>
                          <a:cs typeface="Calibri" panose="020F0502020204030204" pitchFamily="34" charset="0"/>
                        </a:rPr>
                        <a:t>̴ </a:t>
                      </a:r>
                      <a:r>
                        <a:rPr lang="fr-CH" sz="1400" dirty="0" smtClean="0"/>
                        <a:t>1 </a:t>
                      </a:r>
                      <a:r>
                        <a:rPr lang="fr-CH" sz="1400" dirty="0" err="1" smtClean="0"/>
                        <a:t>kCHF</a:t>
                      </a:r>
                      <a:r>
                        <a:rPr lang="fr-CH" sz="1400" dirty="0" smtClean="0"/>
                        <a:t> / </a:t>
                      </a:r>
                      <a:r>
                        <a:rPr lang="fr-CH" sz="1400" dirty="0" err="1" smtClean="0"/>
                        <a:t>channel</a:t>
                      </a:r>
                      <a:endParaRPr lang="en-US" sz="1400" dirty="0"/>
                    </a:p>
                  </a:txBody>
                  <a:tcPr/>
                </a:tc>
                <a:tc>
                  <a:txBody>
                    <a:bodyPr/>
                    <a:lstStyle/>
                    <a:p>
                      <a:pPr algn="ctr"/>
                      <a:r>
                        <a:rPr lang="fr-CH" sz="1400" dirty="0" smtClean="0"/>
                        <a:t>192 + 16</a:t>
                      </a:r>
                      <a:endParaRPr lang="en-US" sz="1400" dirty="0"/>
                    </a:p>
                  </a:txBody>
                  <a:tcPr/>
                </a:tc>
                <a:tc>
                  <a:txBody>
                    <a:bodyPr/>
                    <a:lstStyle/>
                    <a:p>
                      <a:r>
                        <a:rPr lang="fr-CH" sz="1400" dirty="0" smtClean="0"/>
                        <a:t>128 + 16</a:t>
                      </a:r>
                      <a:endParaRPr lang="en-US" sz="1400" dirty="0"/>
                    </a:p>
                  </a:txBody>
                  <a:tcPr/>
                </a:tc>
                <a:tc>
                  <a:txBody>
                    <a:bodyPr/>
                    <a:lstStyle/>
                    <a:p>
                      <a:pPr marL="285750" indent="-285750">
                        <a:buFontTx/>
                        <a:buChar char="-"/>
                      </a:pPr>
                      <a:r>
                        <a:rPr lang="fr-CH" sz="1400" dirty="0" smtClean="0"/>
                        <a:t>In-house</a:t>
                      </a:r>
                    </a:p>
                    <a:p>
                      <a:pPr marL="285750" indent="-285750">
                        <a:buFontTx/>
                        <a:buChar char="-"/>
                      </a:pPr>
                      <a:r>
                        <a:rPr lang="fr-CH" sz="1400" dirty="0" err="1" smtClean="0"/>
                        <a:t>External</a:t>
                      </a:r>
                      <a:r>
                        <a:rPr lang="fr-CH" sz="1400" dirty="0" smtClean="0"/>
                        <a:t> </a:t>
                      </a:r>
                      <a:r>
                        <a:rPr lang="fr-CH" sz="1400" dirty="0" err="1" smtClean="0"/>
                        <a:t>contract</a:t>
                      </a:r>
                      <a:r>
                        <a:rPr lang="fr-CH" sz="1400" dirty="0" smtClean="0"/>
                        <a:t> </a:t>
                      </a:r>
                      <a:endParaRPr lang="en-US" sz="1400" dirty="0" smtClean="0"/>
                    </a:p>
                  </a:txBody>
                  <a:tcPr/>
                </a:tc>
                <a:extLst>
                  <a:ext uri="{0D108BD9-81ED-4DB2-BD59-A6C34878D82A}">
                    <a16:rowId xmlns:a16="http://schemas.microsoft.com/office/drawing/2014/main" val="1443272320"/>
                  </a:ext>
                </a:extLst>
              </a:tr>
            </a:tbl>
          </a:graphicData>
        </a:graphic>
      </p:graphicFrame>
      <p:sp>
        <p:nvSpPr>
          <p:cNvPr id="7" name="Espace réservé du contenu 8"/>
          <p:cNvSpPr txBox="1">
            <a:spLocks/>
          </p:cNvSpPr>
          <p:nvPr/>
        </p:nvSpPr>
        <p:spPr>
          <a:xfrm>
            <a:off x="303603" y="2509307"/>
            <a:ext cx="8534378" cy="1294491"/>
          </a:xfrm>
          <a:prstGeom prst="rect">
            <a:avLst/>
          </a:prstGeom>
        </p:spPr>
        <p:txBody>
          <a:bodyPr vert="horz" lIns="0" tIns="0" rIns="0" bIns="0" rtlCol="0">
            <a:normAutofit fontScale="925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1600" dirty="0" smtClean="0"/>
              <a:t>1 FSI measurement for the RFD crab cavity tests in SM18 and SPS (beginning of 2021 – 2022)</a:t>
            </a:r>
          </a:p>
          <a:p>
            <a:pPr algn="l"/>
            <a:r>
              <a:rPr lang="en-GB" sz="1600" dirty="0" smtClean="0"/>
              <a:t>1 FSI measurement system for the string test (beginning of 2022 - 2023)</a:t>
            </a:r>
          </a:p>
          <a:p>
            <a:pPr algn="l"/>
            <a:r>
              <a:rPr lang="en-GB" sz="1600" dirty="0" smtClean="0"/>
              <a:t>2 FSI measurement system for additional tests (validation of CC, cold masses) end of 2020-2024</a:t>
            </a:r>
          </a:p>
          <a:p>
            <a:pPr algn="l"/>
            <a:r>
              <a:rPr lang="en-GB" sz="1600" dirty="0"/>
              <a:t>We will need 4 FSI measurement systems in the tunnel (double deck) in 2025</a:t>
            </a:r>
          </a:p>
          <a:p>
            <a:pPr algn="l"/>
            <a:endParaRPr lang="en-GB" sz="1600" dirty="0"/>
          </a:p>
        </p:txBody>
      </p:sp>
      <p:sp>
        <p:nvSpPr>
          <p:cNvPr id="11" name="Espace réservé du contenu 8"/>
          <p:cNvSpPr txBox="1">
            <a:spLocks/>
          </p:cNvSpPr>
          <p:nvPr/>
        </p:nvSpPr>
        <p:spPr>
          <a:xfrm>
            <a:off x="827584" y="3875603"/>
            <a:ext cx="7307429" cy="332957"/>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GB" sz="1600" u="sng" dirty="0" smtClean="0"/>
              <a:t>Proposal to launch the manufacturing of the 4 FSI measurement systems ASAP</a:t>
            </a:r>
          </a:p>
          <a:p>
            <a:pPr algn="l"/>
            <a:endParaRPr lang="en-GB" sz="1600" u="sng" dirty="0"/>
          </a:p>
        </p:txBody>
      </p:sp>
    </p:spTree>
    <p:extLst>
      <p:ext uri="{BB962C8B-B14F-4D97-AF65-F5344CB8AC3E}">
        <p14:creationId xmlns:p14="http://schemas.microsoft.com/office/powerpoint/2010/main" val="42475857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Conclusion</a:t>
            </a:r>
            <a:endParaRPr lang="en-GB" dirty="0"/>
          </a:p>
        </p:txBody>
      </p:sp>
      <p:sp>
        <p:nvSpPr>
          <p:cNvPr id="9" name="Espace réservé du contenu 8"/>
          <p:cNvSpPr>
            <a:spLocks noGrp="1"/>
          </p:cNvSpPr>
          <p:nvPr>
            <p:ph idx="1"/>
          </p:nvPr>
        </p:nvSpPr>
        <p:spPr/>
        <p:txBody>
          <a:bodyPr>
            <a:normAutofit/>
          </a:bodyPr>
          <a:lstStyle/>
          <a:p>
            <a:pPr algn="just"/>
            <a:r>
              <a:rPr lang="en-GB" sz="1800" dirty="0" smtClean="0"/>
              <a:t>A new solution for the internal determination of the position of components inside cryostats has been proposed and validated successfully.</a:t>
            </a:r>
          </a:p>
          <a:p>
            <a:pPr algn="just"/>
            <a:r>
              <a:rPr lang="en-GB" sz="1800" dirty="0" smtClean="0"/>
              <a:t>The design of the final components is nearly finished and the configuration of measurements will be validated during the dipole tests foreseen in September in SM18. All the tests are targeted to be finished before the end of the year. </a:t>
            </a:r>
          </a:p>
          <a:p>
            <a:pPr algn="just"/>
            <a:r>
              <a:rPr lang="en-GB" sz="1800" dirty="0" smtClean="0"/>
              <a:t>This will allow to launch the procurement of all the targets, support targets for the prototypes and series of IT cryo-magnets and crab cavities.</a:t>
            </a:r>
          </a:p>
          <a:p>
            <a:pPr algn="just"/>
            <a:r>
              <a:rPr lang="en-GB" sz="1800" dirty="0" smtClean="0"/>
              <a:t>The development of the acquisition system shall be finished and validated before the end of 2020, to launch the procurement ASAP</a:t>
            </a:r>
          </a:p>
          <a:p>
            <a:pPr algn="just"/>
            <a:r>
              <a:rPr lang="en-GB" sz="1800" dirty="0" smtClean="0"/>
              <a:t>Concerning the feedthroughs, an in-kind contribution from Japan is under study.</a:t>
            </a:r>
            <a:endParaRPr lang="en-GB" sz="18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Tree>
    <p:extLst>
      <p:ext uri="{BB962C8B-B14F-4D97-AF65-F5344CB8AC3E}">
        <p14:creationId xmlns:p14="http://schemas.microsoft.com/office/powerpoint/2010/main" val="1989575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very much</a:t>
            </a:r>
            <a:endParaRPr lang="en-GB" dirty="0"/>
          </a:p>
        </p:txBody>
      </p:sp>
      <p:sp>
        <p:nvSpPr>
          <p:cNvPr id="3" name="Espace réservé du pied de page 2"/>
          <p:cNvSpPr>
            <a:spLocks noGrp="1"/>
          </p:cNvSpPr>
          <p:nvPr>
            <p:ph type="ftr" sz="quarter" idx="11"/>
          </p:nvPr>
        </p:nvSpPr>
        <p:spPr/>
        <p:txBody>
          <a:bodyPr/>
          <a:lstStyle/>
          <a:p>
            <a:r>
              <a:rPr lang="fr-FR" noProof="0" smtClean="0"/>
              <a:t>Hélène Mainaud Durand, 26/08/2019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lstStyle/>
          <a:p>
            <a:pPr algn="l"/>
            <a:r>
              <a:rPr lang="en-GB" dirty="0" smtClean="0"/>
              <a:t>A short reminder</a:t>
            </a:r>
          </a:p>
          <a:p>
            <a:pPr algn="l"/>
            <a:r>
              <a:rPr lang="en-GB" dirty="0" smtClean="0"/>
              <a:t>FSI choices</a:t>
            </a:r>
          </a:p>
          <a:p>
            <a:pPr algn="l"/>
            <a:r>
              <a:rPr lang="en-GB" dirty="0" smtClean="0"/>
              <a:t>Next steps</a:t>
            </a:r>
          </a:p>
          <a:p>
            <a:pPr algn="l"/>
            <a:r>
              <a:rPr lang="en-GB" dirty="0" smtClean="0"/>
              <a:t>Conclusion</a:t>
            </a:r>
            <a:endParaRPr lang="en-GB" dirty="0"/>
          </a:p>
        </p:txBody>
      </p:sp>
      <p:sp>
        <p:nvSpPr>
          <p:cNvPr id="4" name="Espace réservé du pied de page 3"/>
          <p:cNvSpPr>
            <a:spLocks noGrp="1"/>
          </p:cNvSpPr>
          <p:nvPr>
            <p:ph type="ftr" sz="quarter" idx="11"/>
          </p:nvPr>
        </p:nvSpPr>
        <p:spPr/>
        <p:txBody>
          <a:bodyPr/>
          <a:lstStyle/>
          <a:p>
            <a:r>
              <a:rPr lang="fr-FR" noProof="0" smtClean="0"/>
              <a:t>Hélène Mainaud Durand, 26/08/2019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A short reminder</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2" name="Picture 1"/>
          <p:cNvPicPr>
            <a:picLocks noChangeAspect="1"/>
          </p:cNvPicPr>
          <p:nvPr/>
        </p:nvPicPr>
        <p:blipFill>
          <a:blip r:embed="rId2"/>
          <a:stretch>
            <a:fillRect/>
          </a:stretch>
        </p:blipFill>
        <p:spPr>
          <a:xfrm>
            <a:off x="0" y="1680903"/>
            <a:ext cx="2610872" cy="1305436"/>
          </a:xfrm>
          <a:prstGeom prst="rect">
            <a:avLst/>
          </a:prstGeom>
        </p:spPr>
      </p:pic>
      <p:sp>
        <p:nvSpPr>
          <p:cNvPr id="13" name="Rectangle 12"/>
          <p:cNvSpPr/>
          <p:nvPr/>
        </p:nvSpPr>
        <p:spPr>
          <a:xfrm>
            <a:off x="1317095" y="907734"/>
            <a:ext cx="7918761" cy="1323439"/>
          </a:xfrm>
          <a:prstGeom prst="rect">
            <a:avLst/>
          </a:prstGeom>
        </p:spPr>
        <p:txBody>
          <a:bodyPr wrap="square">
            <a:spAutoFit/>
          </a:bodyPr>
          <a:lstStyle/>
          <a:p>
            <a:r>
              <a:rPr lang="en-GB" sz="1600" dirty="0">
                <a:solidFill>
                  <a:schemeClr val="accent5"/>
                </a:solidFill>
              </a:rPr>
              <a:t>One </a:t>
            </a:r>
            <a:r>
              <a:rPr lang="en-GB" sz="1600" dirty="0" smtClean="0">
                <a:solidFill>
                  <a:schemeClr val="accent5"/>
                </a:solidFill>
              </a:rPr>
              <a:t>absolute distance </a:t>
            </a:r>
            <a:r>
              <a:rPr lang="en-GB" sz="1600" dirty="0">
                <a:solidFill>
                  <a:schemeClr val="accent5"/>
                </a:solidFill>
              </a:rPr>
              <a:t>measurement = one measurement channel, consisting </a:t>
            </a:r>
            <a:r>
              <a:rPr lang="en-GB" sz="1600" dirty="0" smtClean="0">
                <a:solidFill>
                  <a:schemeClr val="accent5"/>
                </a:solidFill>
              </a:rPr>
              <a:t>of:</a:t>
            </a:r>
          </a:p>
          <a:p>
            <a:pPr marL="1200150" lvl="2" indent="-285750">
              <a:buFont typeface="Wingdings" panose="05000000000000000000" pitchFamily="2" charset="2"/>
              <a:buChar char="ü"/>
            </a:pPr>
            <a:r>
              <a:rPr lang="en-GB" sz="1600" dirty="0" smtClean="0">
                <a:solidFill>
                  <a:schemeClr val="accent5"/>
                </a:solidFill>
              </a:rPr>
              <a:t>1 target on the IT /flange of CC</a:t>
            </a:r>
          </a:p>
          <a:p>
            <a:pPr marL="1200150" lvl="2" indent="-285750">
              <a:buFont typeface="Wingdings" panose="05000000000000000000" pitchFamily="2" charset="2"/>
              <a:buChar char="ü"/>
            </a:pPr>
            <a:r>
              <a:rPr lang="en-GB" sz="1600" dirty="0" smtClean="0">
                <a:solidFill>
                  <a:schemeClr val="accent5"/>
                </a:solidFill>
              </a:rPr>
              <a:t>1 support of target</a:t>
            </a:r>
          </a:p>
          <a:p>
            <a:pPr marL="1200150" lvl="2" indent="-285750">
              <a:buFont typeface="Wingdings" panose="05000000000000000000" pitchFamily="2" charset="2"/>
              <a:buChar char="ü"/>
            </a:pPr>
            <a:r>
              <a:rPr lang="en-GB" sz="1600" dirty="0" smtClean="0">
                <a:solidFill>
                  <a:schemeClr val="accent5"/>
                </a:solidFill>
              </a:rPr>
              <a:t>1 cryostat interface</a:t>
            </a:r>
          </a:p>
          <a:p>
            <a:pPr marL="1200150" lvl="2" indent="-285750">
              <a:buFont typeface="Wingdings" panose="05000000000000000000" pitchFamily="2" charset="2"/>
              <a:buChar char="ü"/>
            </a:pPr>
            <a:r>
              <a:rPr lang="en-GB" sz="1600" dirty="0" smtClean="0">
                <a:solidFill>
                  <a:schemeClr val="accent5"/>
                </a:solidFill>
              </a:rPr>
              <a:t>1 channel acquisition system:</a:t>
            </a:r>
            <a:endParaRPr lang="en-GB" sz="1600" dirty="0">
              <a:solidFill>
                <a:schemeClr val="accent5"/>
              </a:solidFill>
            </a:endParaRPr>
          </a:p>
        </p:txBody>
      </p:sp>
      <p:pic>
        <p:nvPicPr>
          <p:cNvPr id="6" name="Picture 5"/>
          <p:cNvPicPr>
            <a:picLocks noChangeAspect="1"/>
          </p:cNvPicPr>
          <p:nvPr/>
        </p:nvPicPr>
        <p:blipFill>
          <a:blip r:embed="rId3"/>
          <a:stretch>
            <a:fillRect/>
          </a:stretch>
        </p:blipFill>
        <p:spPr>
          <a:xfrm>
            <a:off x="5692418" y="2894951"/>
            <a:ext cx="2962851" cy="1071415"/>
          </a:xfrm>
          <a:prstGeom prst="rect">
            <a:avLst/>
          </a:prstGeom>
        </p:spPr>
      </p:pic>
      <p:pic>
        <p:nvPicPr>
          <p:cNvPr id="14" name="Picture 13"/>
          <p:cNvPicPr>
            <a:picLocks noChangeAspect="1"/>
          </p:cNvPicPr>
          <p:nvPr/>
        </p:nvPicPr>
        <p:blipFill>
          <a:blip r:embed="rId4"/>
          <a:stretch>
            <a:fillRect/>
          </a:stretch>
        </p:blipFill>
        <p:spPr>
          <a:xfrm>
            <a:off x="387297" y="2733600"/>
            <a:ext cx="1694835" cy="1926503"/>
          </a:xfrm>
          <a:prstGeom prst="rect">
            <a:avLst/>
          </a:prstGeom>
        </p:spPr>
      </p:pic>
      <p:pic>
        <p:nvPicPr>
          <p:cNvPr id="30" name="Picture 29"/>
          <p:cNvPicPr>
            <a:picLocks noChangeAspect="1"/>
          </p:cNvPicPr>
          <p:nvPr/>
        </p:nvPicPr>
        <p:blipFill>
          <a:blip r:embed="rId5">
            <a:clrChange>
              <a:clrFrom>
                <a:srgbClr val="FFFFFF"/>
              </a:clrFrom>
              <a:clrTo>
                <a:srgbClr val="FFFFFF">
                  <a:alpha val="0"/>
                </a:srgbClr>
              </a:clrTo>
            </a:clrChange>
          </a:blip>
          <a:stretch>
            <a:fillRect/>
          </a:stretch>
        </p:blipFill>
        <p:spPr>
          <a:xfrm>
            <a:off x="2347645" y="2714042"/>
            <a:ext cx="3165029" cy="2298624"/>
          </a:xfrm>
          <a:prstGeom prst="rect">
            <a:avLst/>
          </a:prstGeom>
        </p:spPr>
      </p:pic>
    </p:spTree>
    <p:extLst>
      <p:ext uri="{BB962C8B-B14F-4D97-AF65-F5344CB8AC3E}">
        <p14:creationId xmlns:p14="http://schemas.microsoft.com/office/powerpoint/2010/main" val="1568799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FSI choices: measurement system</a:t>
            </a:r>
            <a:endParaRPr lang="en-GB" dirty="0"/>
          </a:p>
        </p:txBody>
      </p:sp>
      <p:sp>
        <p:nvSpPr>
          <p:cNvPr id="9" name="Espace réservé du contenu 8"/>
          <p:cNvSpPr>
            <a:spLocks noGrp="1"/>
          </p:cNvSpPr>
          <p:nvPr>
            <p:ph idx="1"/>
          </p:nvPr>
        </p:nvSpPr>
        <p:spPr>
          <a:xfrm>
            <a:off x="612000" y="914401"/>
            <a:ext cx="3743976" cy="356899"/>
          </a:xfrm>
        </p:spPr>
        <p:txBody>
          <a:bodyPr>
            <a:normAutofit/>
          </a:bodyPr>
          <a:lstStyle/>
          <a:p>
            <a:pPr algn="l"/>
            <a:r>
              <a:rPr lang="en-GB" sz="2000" dirty="0" smtClean="0"/>
              <a:t>ETALON FSI</a:t>
            </a:r>
            <a:endParaRPr lang="en-GB" sz="2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sp>
        <p:nvSpPr>
          <p:cNvPr id="10" name="Espace réservé du contenu 8"/>
          <p:cNvSpPr txBox="1">
            <a:spLocks/>
          </p:cNvSpPr>
          <p:nvPr/>
        </p:nvSpPr>
        <p:spPr>
          <a:xfrm>
            <a:off x="4587170" y="914401"/>
            <a:ext cx="4233301"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MT-FSI</a:t>
            </a:r>
            <a:endParaRPr lang="en-GB" sz="2000" dirty="0"/>
          </a:p>
        </p:txBody>
      </p:sp>
      <p:sp>
        <p:nvSpPr>
          <p:cNvPr id="11" name="Rectangle 10"/>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pic>
        <p:nvPicPr>
          <p:cNvPr id="6" name="Picture 5"/>
          <p:cNvPicPr>
            <a:picLocks noChangeAspect="1"/>
          </p:cNvPicPr>
          <p:nvPr/>
        </p:nvPicPr>
        <p:blipFill>
          <a:blip r:embed="rId2"/>
          <a:stretch>
            <a:fillRect/>
          </a:stretch>
        </p:blipFill>
        <p:spPr>
          <a:xfrm>
            <a:off x="1265582" y="1405632"/>
            <a:ext cx="2156273" cy="1592869"/>
          </a:xfrm>
          <a:prstGeom prst="rect">
            <a:avLst/>
          </a:prstGeom>
        </p:spPr>
      </p:pic>
      <p:pic>
        <p:nvPicPr>
          <p:cNvPr id="12" name="Picture 11"/>
          <p:cNvPicPr>
            <a:picLocks noChangeAspect="1"/>
          </p:cNvPicPr>
          <p:nvPr/>
        </p:nvPicPr>
        <p:blipFill>
          <a:blip r:embed="rId3"/>
          <a:stretch>
            <a:fillRect/>
          </a:stretch>
        </p:blipFill>
        <p:spPr>
          <a:xfrm>
            <a:off x="5364088" y="1373776"/>
            <a:ext cx="2235802" cy="1584176"/>
          </a:xfrm>
          <a:prstGeom prst="rect">
            <a:avLst/>
          </a:prstGeom>
        </p:spPr>
      </p:pic>
      <p:sp>
        <p:nvSpPr>
          <p:cNvPr id="13" name="Rectangle 12"/>
          <p:cNvSpPr/>
          <p:nvPr/>
        </p:nvSpPr>
        <p:spPr>
          <a:xfrm>
            <a:off x="190951" y="3056621"/>
            <a:ext cx="4475905" cy="1323439"/>
          </a:xfrm>
          <a:prstGeom prst="rect">
            <a:avLst/>
          </a:prstGeom>
        </p:spPr>
        <p:txBody>
          <a:bodyPr wrap="none">
            <a:spAutoFit/>
          </a:bodyPr>
          <a:lstStyle/>
          <a:p>
            <a:pPr marL="285750" indent="-285750">
              <a:buFont typeface="Arial" panose="020B0604020202020204" pitchFamily="34" charset="0"/>
              <a:buChar char="•"/>
            </a:pPr>
            <a:r>
              <a:rPr lang="en-GB" sz="1600" dirty="0">
                <a:solidFill>
                  <a:schemeClr val="accent5"/>
                </a:solidFill>
              </a:rPr>
              <a:t>On the shelf system</a:t>
            </a:r>
          </a:p>
          <a:p>
            <a:pPr marL="285750" indent="-285750">
              <a:buFont typeface="Arial" panose="020B0604020202020204" pitchFamily="34" charset="0"/>
              <a:buChar char="•"/>
            </a:pPr>
            <a:r>
              <a:rPr lang="en-GB" sz="1600" dirty="0" smtClean="0">
                <a:solidFill>
                  <a:srgbClr val="FF0000"/>
                </a:solidFill>
              </a:rPr>
              <a:t>Limited lateral range</a:t>
            </a:r>
          </a:p>
          <a:p>
            <a:pPr marL="285750" indent="-285750">
              <a:buFont typeface="Arial" panose="020B0604020202020204" pitchFamily="34" charset="0"/>
              <a:buChar char="•"/>
            </a:pPr>
            <a:r>
              <a:rPr lang="en-GB" sz="1600" dirty="0" smtClean="0">
                <a:solidFill>
                  <a:srgbClr val="FFC000"/>
                </a:solidFill>
              </a:rPr>
              <a:t>Need to orientate precisely the beam</a:t>
            </a:r>
          </a:p>
          <a:p>
            <a:pPr marL="285750" indent="-285750">
              <a:buFont typeface="Arial" panose="020B0604020202020204" pitchFamily="34" charset="0"/>
              <a:buChar char="•"/>
            </a:pPr>
            <a:r>
              <a:rPr lang="en-GB" sz="1600" dirty="0" smtClean="0">
                <a:solidFill>
                  <a:srgbClr val="FFC000"/>
                </a:solidFill>
              </a:rPr>
              <a:t>Limited/no return signal (cryo-condensation)</a:t>
            </a:r>
          </a:p>
          <a:p>
            <a:pPr marL="285750" indent="-285750">
              <a:buFont typeface="Arial" panose="020B0604020202020204" pitchFamily="34" charset="0"/>
              <a:buChar char="•"/>
            </a:pPr>
            <a:r>
              <a:rPr lang="en-GB" sz="1600" dirty="0" smtClean="0">
                <a:solidFill>
                  <a:srgbClr val="FF0000"/>
                </a:solidFill>
              </a:rPr>
              <a:t>High cost </a:t>
            </a:r>
            <a:endParaRPr lang="en-GB" sz="1600" dirty="0">
              <a:solidFill>
                <a:srgbClr val="FF0000"/>
              </a:solidFill>
            </a:endParaRPr>
          </a:p>
        </p:txBody>
      </p:sp>
      <p:sp>
        <p:nvSpPr>
          <p:cNvPr id="15" name="Rectangle 14"/>
          <p:cNvSpPr/>
          <p:nvPr/>
        </p:nvSpPr>
        <p:spPr>
          <a:xfrm>
            <a:off x="4782453" y="3064189"/>
            <a:ext cx="4499950" cy="1323439"/>
          </a:xfrm>
          <a:prstGeom prst="rect">
            <a:avLst/>
          </a:prstGeom>
        </p:spPr>
        <p:txBody>
          <a:bodyPr wrap="none">
            <a:spAutoFit/>
          </a:bodyPr>
          <a:lstStyle/>
          <a:p>
            <a:pPr marL="285750" indent="-285750">
              <a:buFont typeface="Arial" panose="020B0604020202020204" pitchFamily="34" charset="0"/>
              <a:buChar char="•"/>
            </a:pPr>
            <a:r>
              <a:rPr lang="en-GB" sz="1600" dirty="0">
                <a:solidFill>
                  <a:schemeClr val="accent5"/>
                </a:solidFill>
              </a:rPr>
              <a:t>In-house system</a:t>
            </a:r>
          </a:p>
          <a:p>
            <a:pPr marL="285750" indent="-285750">
              <a:buFont typeface="Arial" panose="020B0604020202020204" pitchFamily="34" charset="0"/>
              <a:buChar char="•"/>
            </a:pPr>
            <a:r>
              <a:rPr lang="en-GB" sz="1600" dirty="0" smtClean="0">
                <a:solidFill>
                  <a:srgbClr val="00B050"/>
                </a:solidFill>
              </a:rPr>
              <a:t>Divergent beam: far larger lateral range</a:t>
            </a:r>
          </a:p>
          <a:p>
            <a:pPr marL="285750" indent="-285750">
              <a:buFont typeface="Arial" panose="020B0604020202020204" pitchFamily="34" charset="0"/>
              <a:buChar char="•"/>
            </a:pPr>
            <a:r>
              <a:rPr lang="en-GB" sz="1600" dirty="0" smtClean="0">
                <a:solidFill>
                  <a:srgbClr val="00B050"/>
                </a:solidFill>
              </a:rPr>
              <a:t>No need to orientate precisely the beam</a:t>
            </a:r>
          </a:p>
          <a:p>
            <a:pPr marL="285750" indent="-285750">
              <a:buFont typeface="Arial" panose="020B0604020202020204" pitchFamily="34" charset="0"/>
              <a:buChar char="•"/>
            </a:pPr>
            <a:r>
              <a:rPr lang="en-GB" sz="1600" dirty="0" smtClean="0">
                <a:solidFill>
                  <a:srgbClr val="FFC000"/>
                </a:solidFill>
              </a:rPr>
              <a:t>More sensitive to vibrations</a:t>
            </a:r>
          </a:p>
          <a:p>
            <a:pPr marL="285750" indent="-285750">
              <a:buFont typeface="Arial" panose="020B0604020202020204" pitchFamily="34" charset="0"/>
              <a:buChar char="•"/>
            </a:pPr>
            <a:r>
              <a:rPr lang="en-GB" sz="1600" dirty="0" smtClean="0">
                <a:solidFill>
                  <a:srgbClr val="00B050"/>
                </a:solidFill>
              </a:rPr>
              <a:t>More robust concerning (cryo-condensation)</a:t>
            </a:r>
          </a:p>
        </p:txBody>
      </p:sp>
      <p:sp>
        <p:nvSpPr>
          <p:cNvPr id="16" name="Rectangle 15"/>
          <p:cNvSpPr/>
          <p:nvPr/>
        </p:nvSpPr>
        <p:spPr>
          <a:xfrm>
            <a:off x="612000" y="4327774"/>
            <a:ext cx="7332149" cy="830997"/>
          </a:xfrm>
          <a:prstGeom prst="rect">
            <a:avLst/>
          </a:prstGeom>
        </p:spPr>
        <p:txBody>
          <a:bodyPr wrap="square">
            <a:spAutoFit/>
          </a:bodyPr>
          <a:lstStyle/>
          <a:p>
            <a:pPr algn="ctr"/>
            <a:r>
              <a:rPr lang="en-GB" sz="1600" dirty="0">
                <a:solidFill>
                  <a:schemeClr val="accent5"/>
                </a:solidFill>
              </a:rPr>
              <a:t>Same performance through inter-comparison </a:t>
            </a:r>
            <a:r>
              <a:rPr lang="en-GB" sz="1600" dirty="0" smtClean="0">
                <a:solidFill>
                  <a:schemeClr val="accent5"/>
                </a:solidFill>
              </a:rPr>
              <a:t>tests.</a:t>
            </a:r>
            <a:endParaRPr lang="en-GB" sz="1600" dirty="0">
              <a:solidFill>
                <a:schemeClr val="accent5"/>
              </a:solidFill>
            </a:endParaRPr>
          </a:p>
          <a:p>
            <a:pPr algn="ctr"/>
            <a:r>
              <a:rPr lang="en-GB" sz="1600" dirty="0">
                <a:solidFill>
                  <a:schemeClr val="accent5"/>
                </a:solidFill>
              </a:rPr>
              <a:t>The choice of a measurement system has a direct impact on the other </a:t>
            </a:r>
            <a:r>
              <a:rPr lang="en-GB" sz="1600" dirty="0" smtClean="0">
                <a:solidFill>
                  <a:schemeClr val="accent5"/>
                </a:solidFill>
              </a:rPr>
              <a:t>components (targets &amp; cryostat interface)</a:t>
            </a:r>
            <a:endParaRPr lang="en-GB" sz="1600" dirty="0">
              <a:solidFill>
                <a:schemeClr val="accent5"/>
              </a:solidFill>
            </a:endParaRPr>
          </a:p>
        </p:txBody>
      </p:sp>
    </p:spTree>
    <p:extLst>
      <p:ext uri="{BB962C8B-B14F-4D97-AF65-F5344CB8AC3E}">
        <p14:creationId xmlns:p14="http://schemas.microsoft.com/office/powerpoint/2010/main" val="74775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
        <p:nvSpPr>
          <p:cNvPr id="8" name="Titre 7"/>
          <p:cNvSpPr>
            <a:spLocks noGrp="1"/>
          </p:cNvSpPr>
          <p:nvPr>
            <p:ph type="title"/>
          </p:nvPr>
        </p:nvSpPr>
        <p:spPr/>
        <p:txBody>
          <a:bodyPr/>
          <a:lstStyle/>
          <a:p>
            <a:r>
              <a:rPr lang="en-GB" dirty="0" smtClean="0"/>
              <a:t>FSI choices: targets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sp>
        <p:nvSpPr>
          <p:cNvPr id="10" name="Espace réservé du contenu 8"/>
          <p:cNvSpPr txBox="1">
            <a:spLocks/>
          </p:cNvSpPr>
          <p:nvPr/>
        </p:nvSpPr>
        <p:spPr>
          <a:xfrm>
            <a:off x="539553" y="848434"/>
            <a:ext cx="2152104"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Glass spheres</a:t>
            </a:r>
            <a:endParaRPr lang="en-GB" sz="2000" dirty="0"/>
          </a:p>
        </p:txBody>
      </p:sp>
      <p:pic>
        <p:nvPicPr>
          <p:cNvPr id="2" name="Picture 1"/>
          <p:cNvPicPr>
            <a:picLocks noChangeAspect="1"/>
          </p:cNvPicPr>
          <p:nvPr/>
        </p:nvPicPr>
        <p:blipFill>
          <a:blip r:embed="rId2"/>
          <a:stretch>
            <a:fillRect/>
          </a:stretch>
        </p:blipFill>
        <p:spPr>
          <a:xfrm>
            <a:off x="899593" y="1233967"/>
            <a:ext cx="1432024" cy="980993"/>
          </a:xfrm>
          <a:prstGeom prst="rect">
            <a:avLst/>
          </a:prstGeom>
        </p:spPr>
      </p:pic>
      <p:sp>
        <p:nvSpPr>
          <p:cNvPr id="11" name="Espace réservé du contenu 8"/>
          <p:cNvSpPr txBox="1">
            <a:spLocks/>
          </p:cNvSpPr>
          <p:nvPr/>
        </p:nvSpPr>
        <p:spPr>
          <a:xfrm>
            <a:off x="3707904" y="848434"/>
            <a:ext cx="2152104"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BMR</a:t>
            </a:r>
            <a:endParaRPr lang="en-GB" sz="2000" dirty="0"/>
          </a:p>
        </p:txBody>
      </p:sp>
      <p:sp>
        <p:nvSpPr>
          <p:cNvPr id="12" name="Espace réservé du contenu 8"/>
          <p:cNvSpPr txBox="1">
            <a:spLocks/>
          </p:cNvSpPr>
          <p:nvPr/>
        </p:nvSpPr>
        <p:spPr>
          <a:xfrm>
            <a:off x="6444208" y="838675"/>
            <a:ext cx="2152104"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Hollow prism</a:t>
            </a:r>
            <a:endParaRPr lang="en-GB" sz="2000" dirty="0"/>
          </a:p>
        </p:txBody>
      </p:sp>
      <p:pic>
        <p:nvPicPr>
          <p:cNvPr id="3" name="Picture 2"/>
          <p:cNvPicPr>
            <a:picLocks noChangeAspect="1"/>
          </p:cNvPicPr>
          <p:nvPr/>
        </p:nvPicPr>
        <p:blipFill>
          <a:blip r:embed="rId3"/>
          <a:stretch>
            <a:fillRect/>
          </a:stretch>
        </p:blipFill>
        <p:spPr>
          <a:xfrm>
            <a:off x="3094972" y="1309467"/>
            <a:ext cx="2954055" cy="829991"/>
          </a:xfrm>
          <a:prstGeom prst="rect">
            <a:avLst/>
          </a:prstGeom>
        </p:spPr>
      </p:pic>
      <p:pic>
        <p:nvPicPr>
          <p:cNvPr id="6" name="Picture 5"/>
          <p:cNvPicPr>
            <a:picLocks noChangeAspect="1"/>
          </p:cNvPicPr>
          <p:nvPr/>
        </p:nvPicPr>
        <p:blipFill>
          <a:blip r:embed="rId4"/>
          <a:stretch>
            <a:fillRect/>
          </a:stretch>
        </p:blipFill>
        <p:spPr>
          <a:xfrm>
            <a:off x="6838675" y="1262155"/>
            <a:ext cx="1225016" cy="924614"/>
          </a:xfrm>
          <a:prstGeom prst="rect">
            <a:avLst/>
          </a:prstGeom>
        </p:spPr>
      </p:pic>
      <p:sp>
        <p:nvSpPr>
          <p:cNvPr id="13" name="Rectangle 12"/>
          <p:cNvSpPr/>
          <p:nvPr/>
        </p:nvSpPr>
        <p:spPr>
          <a:xfrm>
            <a:off x="187751" y="2377470"/>
            <a:ext cx="3016097" cy="2800767"/>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00B050"/>
                </a:solidFill>
              </a:rPr>
              <a:t>Low cost </a:t>
            </a:r>
            <a:r>
              <a:rPr lang="en-GB" sz="1600" dirty="0" smtClean="0">
                <a:solidFill>
                  <a:srgbClr val="00B050"/>
                </a:solidFill>
              </a:rPr>
              <a:t>(&lt;100 </a:t>
            </a:r>
            <a:r>
              <a:rPr lang="en-GB" sz="1600" dirty="0" smtClean="0">
                <a:solidFill>
                  <a:srgbClr val="00B050"/>
                </a:solidFill>
              </a:rPr>
              <a:t>CHF)</a:t>
            </a:r>
          </a:p>
          <a:p>
            <a:pPr marL="285750" indent="-285750">
              <a:buFont typeface="Arial" panose="020B0604020202020204" pitchFamily="34" charset="0"/>
              <a:buChar char="•"/>
            </a:pPr>
            <a:r>
              <a:rPr lang="en-GB" sz="1600" dirty="0" smtClean="0">
                <a:solidFill>
                  <a:srgbClr val="00B050"/>
                </a:solidFill>
              </a:rPr>
              <a:t>Very good sphericity</a:t>
            </a:r>
          </a:p>
          <a:p>
            <a:pPr marL="285750" indent="-285750">
              <a:buFont typeface="Arial" panose="020B0604020202020204" pitchFamily="34" charset="0"/>
              <a:buChar char="•"/>
            </a:pPr>
            <a:r>
              <a:rPr lang="en-GB" sz="1600" dirty="0" smtClean="0">
                <a:solidFill>
                  <a:srgbClr val="00B050"/>
                </a:solidFill>
              </a:rPr>
              <a:t>Irradiation tests ok at 5 </a:t>
            </a:r>
            <a:r>
              <a:rPr lang="en-GB" sz="1600" dirty="0" err="1" smtClean="0">
                <a:solidFill>
                  <a:srgbClr val="00B050"/>
                </a:solidFill>
              </a:rPr>
              <a:t>MGy</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00B050"/>
                </a:solidFill>
              </a:rPr>
              <a:t>Easier integration on the support</a:t>
            </a:r>
          </a:p>
          <a:p>
            <a:pPr marL="285750" indent="-285750">
              <a:buFont typeface="Arial" panose="020B0604020202020204" pitchFamily="34" charset="0"/>
              <a:buChar char="•"/>
            </a:pPr>
            <a:r>
              <a:rPr lang="en-GB" sz="1600" dirty="0" smtClean="0">
                <a:solidFill>
                  <a:srgbClr val="00B050"/>
                </a:solidFill>
              </a:rPr>
              <a:t>Very good return signal</a:t>
            </a:r>
          </a:p>
          <a:p>
            <a:pPr marL="285750" indent="-285750">
              <a:buFont typeface="Arial" panose="020B0604020202020204" pitchFamily="34" charset="0"/>
              <a:buChar char="•"/>
            </a:pPr>
            <a:r>
              <a:rPr lang="en-GB" sz="1600" dirty="0" smtClean="0">
                <a:solidFill>
                  <a:srgbClr val="FFC000"/>
                </a:solidFill>
              </a:rPr>
              <a:t>Risk of scratches</a:t>
            </a:r>
          </a:p>
          <a:p>
            <a:pPr marL="285750" indent="-285750">
              <a:buFont typeface="Arial" panose="020B0604020202020204" pitchFamily="34" charset="0"/>
              <a:buChar char="•"/>
            </a:pPr>
            <a:r>
              <a:rPr lang="en-GB" sz="1600" dirty="0" smtClean="0">
                <a:solidFill>
                  <a:srgbClr val="FFC000"/>
                </a:solidFill>
              </a:rPr>
              <a:t>Needs a proper orientation</a:t>
            </a:r>
          </a:p>
          <a:p>
            <a:pPr marL="285750" indent="-285750">
              <a:buFont typeface="Arial" panose="020B0604020202020204" pitchFamily="34" charset="0"/>
              <a:buChar char="•"/>
            </a:pPr>
            <a:r>
              <a:rPr lang="en-GB" sz="1600" dirty="0" smtClean="0">
                <a:solidFill>
                  <a:srgbClr val="FFC000"/>
                </a:solidFill>
              </a:rPr>
              <a:t>Measurements with </a:t>
            </a:r>
            <a:r>
              <a:rPr lang="en-GB" sz="1600" dirty="0" smtClean="0">
                <a:solidFill>
                  <a:srgbClr val="FFC000"/>
                </a:solidFill>
              </a:rPr>
              <a:t>an </a:t>
            </a:r>
            <a:r>
              <a:rPr lang="en-GB" sz="1600" dirty="0" smtClean="0">
                <a:solidFill>
                  <a:srgbClr val="FFC000"/>
                </a:solidFill>
              </a:rPr>
              <a:t>AT4xx TBC</a:t>
            </a:r>
            <a:endParaRPr lang="en-GB" sz="1600" dirty="0" smtClean="0">
              <a:solidFill>
                <a:srgbClr val="FFC000"/>
              </a:solidFill>
            </a:endParaRPr>
          </a:p>
          <a:p>
            <a:pPr marL="285750" indent="-285750">
              <a:buFont typeface="Arial" panose="020B0604020202020204" pitchFamily="34" charset="0"/>
              <a:buChar char="•"/>
            </a:pPr>
            <a:endParaRPr lang="en-GB" sz="1600" dirty="0" smtClean="0">
              <a:solidFill>
                <a:srgbClr val="FFC000"/>
              </a:solidFill>
            </a:endParaRPr>
          </a:p>
        </p:txBody>
      </p:sp>
      <p:sp>
        <p:nvSpPr>
          <p:cNvPr id="15" name="Rectangle 14"/>
          <p:cNvSpPr/>
          <p:nvPr/>
        </p:nvSpPr>
        <p:spPr>
          <a:xfrm>
            <a:off x="3203848" y="2377470"/>
            <a:ext cx="3168352" cy="2062103"/>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FF0000"/>
                </a:solidFill>
              </a:rPr>
              <a:t>High cost (&gt;2 </a:t>
            </a:r>
            <a:r>
              <a:rPr lang="en-GB" sz="1600" dirty="0" err="1" smtClean="0">
                <a:solidFill>
                  <a:srgbClr val="FF0000"/>
                </a:solidFill>
              </a:rPr>
              <a:t>kCHF</a:t>
            </a:r>
            <a:r>
              <a:rPr lang="en-GB" sz="1600" dirty="0" smtClean="0">
                <a:solidFill>
                  <a:srgbClr val="FF0000"/>
                </a:solidFill>
              </a:rPr>
              <a:t>)</a:t>
            </a:r>
          </a:p>
          <a:p>
            <a:pPr marL="285750" indent="-285750">
              <a:buFont typeface="Arial" panose="020B0604020202020204" pitchFamily="34" charset="0"/>
              <a:buChar char="•"/>
            </a:pPr>
            <a:r>
              <a:rPr lang="en-GB" sz="1600" dirty="0" smtClean="0">
                <a:solidFill>
                  <a:srgbClr val="00B050"/>
                </a:solidFill>
              </a:rPr>
              <a:t>Very good sphericity</a:t>
            </a:r>
          </a:p>
          <a:p>
            <a:pPr marL="285750" indent="-285750">
              <a:buFont typeface="Arial" panose="020B0604020202020204" pitchFamily="34" charset="0"/>
              <a:buChar char="•"/>
            </a:pPr>
            <a:r>
              <a:rPr lang="en-GB" sz="1600" dirty="0" smtClean="0">
                <a:solidFill>
                  <a:srgbClr val="00B050"/>
                </a:solidFill>
              </a:rPr>
              <a:t>Irradiation tests ok at 5 </a:t>
            </a:r>
            <a:r>
              <a:rPr lang="en-GB" sz="1600" dirty="0" err="1" smtClean="0">
                <a:solidFill>
                  <a:srgbClr val="00B050"/>
                </a:solidFill>
              </a:rPr>
              <a:t>MgGy</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00B050"/>
                </a:solidFill>
              </a:rPr>
              <a:t>Easier integration on the support</a:t>
            </a:r>
          </a:p>
          <a:p>
            <a:pPr marL="285750" indent="-285750">
              <a:buFont typeface="Arial" panose="020B0604020202020204" pitchFamily="34" charset="0"/>
              <a:buChar char="•"/>
            </a:pPr>
            <a:r>
              <a:rPr lang="en-GB" sz="1600" dirty="0" smtClean="0">
                <a:solidFill>
                  <a:srgbClr val="FFC000"/>
                </a:solidFill>
              </a:rPr>
              <a:t>Needs a proper orientation</a:t>
            </a:r>
          </a:p>
          <a:p>
            <a:pPr marL="285750" indent="-285750">
              <a:buFont typeface="Arial" panose="020B0604020202020204" pitchFamily="34" charset="0"/>
              <a:buChar char="•"/>
            </a:pPr>
            <a:r>
              <a:rPr lang="en-GB" sz="1600" dirty="0" smtClean="0">
                <a:solidFill>
                  <a:srgbClr val="FFC000"/>
                </a:solidFill>
              </a:rPr>
              <a:t>Better for a collimated beam</a:t>
            </a:r>
          </a:p>
          <a:p>
            <a:pPr marL="285750" indent="-285750">
              <a:buFont typeface="Arial" panose="020B0604020202020204" pitchFamily="34" charset="0"/>
              <a:buChar char="•"/>
            </a:pPr>
            <a:endParaRPr lang="en-GB" sz="1600" dirty="0" smtClean="0">
              <a:solidFill>
                <a:srgbClr val="FFC000"/>
              </a:solidFill>
            </a:endParaRPr>
          </a:p>
        </p:txBody>
      </p:sp>
      <p:sp>
        <p:nvSpPr>
          <p:cNvPr id="16" name="Rectangle 15"/>
          <p:cNvSpPr/>
          <p:nvPr/>
        </p:nvSpPr>
        <p:spPr>
          <a:xfrm>
            <a:off x="6219945" y="2377470"/>
            <a:ext cx="3016097" cy="1077218"/>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FFC000"/>
                </a:solidFill>
              </a:rPr>
              <a:t>Medium </a:t>
            </a:r>
            <a:r>
              <a:rPr lang="en-GB" sz="1600" dirty="0" smtClean="0">
                <a:solidFill>
                  <a:srgbClr val="FFC000"/>
                </a:solidFill>
              </a:rPr>
              <a:t>cost  ( </a:t>
            </a:r>
            <a:r>
              <a:rPr lang="en-GB" sz="1600" dirty="0" smtClean="0">
                <a:solidFill>
                  <a:srgbClr val="FFC000"/>
                </a:solidFill>
                <a:latin typeface="Calibri" panose="020F0502020204030204" pitchFamily="34" charset="0"/>
                <a:cs typeface="Calibri" panose="020F0502020204030204" pitchFamily="34" charset="0"/>
              </a:rPr>
              <a:t> ̴ </a:t>
            </a:r>
            <a:r>
              <a:rPr lang="en-GB" sz="1600" dirty="0" smtClean="0">
                <a:solidFill>
                  <a:srgbClr val="FFC000"/>
                </a:solidFill>
              </a:rPr>
              <a:t>300 </a:t>
            </a:r>
            <a:r>
              <a:rPr lang="en-GB" sz="1600" dirty="0" smtClean="0">
                <a:solidFill>
                  <a:srgbClr val="FFC000"/>
                </a:solidFill>
              </a:rPr>
              <a:t>CHF)</a:t>
            </a:r>
          </a:p>
          <a:p>
            <a:pPr marL="285750" indent="-285750">
              <a:buFont typeface="Arial" panose="020B0604020202020204" pitchFamily="34" charset="0"/>
              <a:buChar char="•"/>
            </a:pPr>
            <a:r>
              <a:rPr lang="en-GB" sz="1600" dirty="0" smtClean="0">
                <a:solidFill>
                  <a:srgbClr val="00B050"/>
                </a:solidFill>
              </a:rPr>
              <a:t>Irradiation tests ok at 5 </a:t>
            </a:r>
            <a:r>
              <a:rPr lang="en-GB" sz="1600" dirty="0" err="1" smtClean="0">
                <a:solidFill>
                  <a:srgbClr val="00B050"/>
                </a:solidFill>
              </a:rPr>
              <a:t>MGy</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FFC000"/>
                </a:solidFill>
              </a:rPr>
              <a:t>Better for a collimated beam</a:t>
            </a:r>
          </a:p>
          <a:p>
            <a:pPr marL="285750" indent="-285750">
              <a:buFont typeface="Arial" panose="020B0604020202020204" pitchFamily="34" charset="0"/>
              <a:buChar char="•"/>
            </a:pPr>
            <a:endParaRPr lang="en-GB" sz="1600" dirty="0" smtClean="0">
              <a:solidFill>
                <a:srgbClr val="FFC000"/>
              </a:solidFill>
            </a:endParaRPr>
          </a:p>
        </p:txBody>
      </p:sp>
    </p:spTree>
    <p:extLst>
      <p:ext uri="{BB962C8B-B14F-4D97-AF65-F5344CB8AC3E}">
        <p14:creationId xmlns:p14="http://schemas.microsoft.com/office/powerpoint/2010/main" val="2437118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
        <p:nvSpPr>
          <p:cNvPr id="8" name="Titre 7"/>
          <p:cNvSpPr>
            <a:spLocks noGrp="1"/>
          </p:cNvSpPr>
          <p:nvPr>
            <p:ph type="title"/>
          </p:nvPr>
        </p:nvSpPr>
        <p:spPr/>
        <p:txBody>
          <a:bodyPr/>
          <a:lstStyle/>
          <a:p>
            <a:r>
              <a:rPr lang="en-GB" dirty="0" smtClean="0"/>
              <a:t>FSI choices: targets supports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2" name="Picture 1"/>
          <p:cNvPicPr>
            <a:picLocks noChangeAspect="1"/>
          </p:cNvPicPr>
          <p:nvPr/>
        </p:nvPicPr>
        <p:blipFill>
          <a:blip r:embed="rId2"/>
          <a:stretch>
            <a:fillRect/>
          </a:stretch>
        </p:blipFill>
        <p:spPr>
          <a:xfrm>
            <a:off x="1973893" y="1051057"/>
            <a:ext cx="4509417" cy="1102302"/>
          </a:xfrm>
          <a:prstGeom prst="rect">
            <a:avLst/>
          </a:prstGeom>
        </p:spPr>
      </p:pic>
      <p:pic>
        <p:nvPicPr>
          <p:cNvPr id="3" name="Picture 2"/>
          <p:cNvPicPr>
            <a:picLocks noChangeAspect="1"/>
          </p:cNvPicPr>
          <p:nvPr/>
        </p:nvPicPr>
        <p:blipFill>
          <a:blip r:embed="rId3"/>
          <a:stretch>
            <a:fillRect/>
          </a:stretch>
        </p:blipFill>
        <p:spPr>
          <a:xfrm>
            <a:off x="301677" y="2742333"/>
            <a:ext cx="4109060" cy="1158340"/>
          </a:xfrm>
          <a:prstGeom prst="rect">
            <a:avLst/>
          </a:prstGeom>
        </p:spPr>
      </p:pic>
      <p:pic>
        <p:nvPicPr>
          <p:cNvPr id="6" name="Picture 5"/>
          <p:cNvPicPr>
            <a:picLocks noChangeAspect="1"/>
          </p:cNvPicPr>
          <p:nvPr/>
        </p:nvPicPr>
        <p:blipFill>
          <a:blip r:embed="rId4"/>
          <a:stretch>
            <a:fillRect/>
          </a:stretch>
        </p:blipFill>
        <p:spPr>
          <a:xfrm>
            <a:off x="5281357" y="2635874"/>
            <a:ext cx="2962913" cy="1268078"/>
          </a:xfrm>
          <a:prstGeom prst="rect">
            <a:avLst/>
          </a:prstGeom>
        </p:spPr>
      </p:pic>
      <p:sp>
        <p:nvSpPr>
          <p:cNvPr id="4" name="Rectangle 3"/>
          <p:cNvSpPr/>
          <p:nvPr/>
        </p:nvSpPr>
        <p:spPr>
          <a:xfrm>
            <a:off x="755576" y="2351769"/>
            <a:ext cx="1518364" cy="369332"/>
          </a:xfrm>
          <a:prstGeom prst="rect">
            <a:avLst/>
          </a:prstGeom>
        </p:spPr>
        <p:txBody>
          <a:bodyPr wrap="none">
            <a:spAutoFit/>
          </a:bodyPr>
          <a:lstStyle/>
          <a:p>
            <a:r>
              <a:rPr lang="en-GB" dirty="0" smtClean="0">
                <a:solidFill>
                  <a:schemeClr val="accent5"/>
                </a:solidFill>
              </a:rPr>
              <a:t>Generation 1</a:t>
            </a:r>
            <a:endParaRPr lang="en-US" dirty="0"/>
          </a:p>
        </p:txBody>
      </p:sp>
      <p:sp>
        <p:nvSpPr>
          <p:cNvPr id="24" name="Rectangle 23"/>
          <p:cNvSpPr/>
          <p:nvPr/>
        </p:nvSpPr>
        <p:spPr>
          <a:xfrm>
            <a:off x="5724128" y="2373001"/>
            <a:ext cx="1518364" cy="369332"/>
          </a:xfrm>
          <a:prstGeom prst="rect">
            <a:avLst/>
          </a:prstGeom>
        </p:spPr>
        <p:txBody>
          <a:bodyPr wrap="none">
            <a:spAutoFit/>
          </a:bodyPr>
          <a:lstStyle/>
          <a:p>
            <a:r>
              <a:rPr lang="en-GB" dirty="0" smtClean="0">
                <a:solidFill>
                  <a:schemeClr val="accent5"/>
                </a:solidFill>
              </a:rPr>
              <a:t>Generation 2</a:t>
            </a:r>
            <a:endParaRPr lang="en-US" dirty="0"/>
          </a:p>
        </p:txBody>
      </p:sp>
      <p:sp>
        <p:nvSpPr>
          <p:cNvPr id="25" name="Rectangle 24"/>
          <p:cNvSpPr/>
          <p:nvPr/>
        </p:nvSpPr>
        <p:spPr>
          <a:xfrm>
            <a:off x="2660690" y="4227934"/>
            <a:ext cx="1518364" cy="369332"/>
          </a:xfrm>
          <a:prstGeom prst="rect">
            <a:avLst/>
          </a:prstGeom>
        </p:spPr>
        <p:txBody>
          <a:bodyPr wrap="none">
            <a:spAutoFit/>
          </a:bodyPr>
          <a:lstStyle/>
          <a:p>
            <a:r>
              <a:rPr lang="en-GB" dirty="0" smtClean="0">
                <a:solidFill>
                  <a:schemeClr val="accent5"/>
                </a:solidFill>
              </a:rPr>
              <a:t>Generation 3</a:t>
            </a:r>
            <a:endParaRPr lang="en-US" dirty="0"/>
          </a:p>
        </p:txBody>
      </p:sp>
      <p:pic>
        <p:nvPicPr>
          <p:cNvPr id="7" name="Picture 6"/>
          <p:cNvPicPr>
            <a:picLocks noChangeAspect="1"/>
          </p:cNvPicPr>
          <p:nvPr/>
        </p:nvPicPr>
        <p:blipFill>
          <a:blip r:embed="rId5"/>
          <a:stretch>
            <a:fillRect/>
          </a:stretch>
        </p:blipFill>
        <p:spPr>
          <a:xfrm>
            <a:off x="4186528" y="4033762"/>
            <a:ext cx="1042951" cy="1024159"/>
          </a:xfrm>
          <a:prstGeom prst="rect">
            <a:avLst/>
          </a:prstGeom>
        </p:spPr>
      </p:pic>
    </p:spTree>
    <p:extLst>
      <p:ext uri="{BB962C8B-B14F-4D97-AF65-F5344CB8AC3E}">
        <p14:creationId xmlns:p14="http://schemas.microsoft.com/office/powerpoint/2010/main" val="1066475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
        <p:nvSpPr>
          <p:cNvPr id="8" name="Titre 7"/>
          <p:cNvSpPr>
            <a:spLocks noGrp="1"/>
          </p:cNvSpPr>
          <p:nvPr>
            <p:ph type="title"/>
          </p:nvPr>
        </p:nvSpPr>
        <p:spPr/>
        <p:txBody>
          <a:bodyPr/>
          <a:lstStyle/>
          <a:p>
            <a:r>
              <a:rPr lang="en-GB" dirty="0" smtClean="0"/>
              <a:t>FSI choices: cryostat interface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sp>
        <p:nvSpPr>
          <p:cNvPr id="10" name="Espace réservé du contenu 8"/>
          <p:cNvSpPr txBox="1">
            <a:spLocks/>
          </p:cNvSpPr>
          <p:nvPr/>
        </p:nvSpPr>
        <p:spPr>
          <a:xfrm>
            <a:off x="539553" y="848434"/>
            <a:ext cx="2152104"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Feedthrough</a:t>
            </a:r>
            <a:endParaRPr lang="en-GB" sz="2000" dirty="0"/>
          </a:p>
        </p:txBody>
      </p:sp>
      <p:sp>
        <p:nvSpPr>
          <p:cNvPr id="11" name="Espace réservé du contenu 8"/>
          <p:cNvSpPr txBox="1">
            <a:spLocks/>
          </p:cNvSpPr>
          <p:nvPr/>
        </p:nvSpPr>
        <p:spPr>
          <a:xfrm>
            <a:off x="3131840" y="849856"/>
            <a:ext cx="2880320" cy="353138"/>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Simplified feedthrough</a:t>
            </a:r>
            <a:endParaRPr lang="en-GB" sz="2000" dirty="0"/>
          </a:p>
        </p:txBody>
      </p:sp>
      <p:sp>
        <p:nvSpPr>
          <p:cNvPr id="12" name="Espace réservé du contenu 8"/>
          <p:cNvSpPr txBox="1">
            <a:spLocks/>
          </p:cNvSpPr>
          <p:nvPr/>
        </p:nvSpPr>
        <p:spPr>
          <a:xfrm>
            <a:off x="6559302" y="845093"/>
            <a:ext cx="2152104" cy="35313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Viewport</a:t>
            </a:r>
            <a:endParaRPr lang="en-GB" sz="2000" dirty="0"/>
          </a:p>
        </p:txBody>
      </p:sp>
      <p:pic>
        <p:nvPicPr>
          <p:cNvPr id="2" name="Picture 1"/>
          <p:cNvPicPr>
            <a:picLocks noChangeAspect="1"/>
          </p:cNvPicPr>
          <p:nvPr/>
        </p:nvPicPr>
        <p:blipFill>
          <a:blip r:embed="rId2"/>
          <a:stretch>
            <a:fillRect/>
          </a:stretch>
        </p:blipFill>
        <p:spPr>
          <a:xfrm>
            <a:off x="3411161" y="1227251"/>
            <a:ext cx="1495789" cy="1476855"/>
          </a:xfrm>
          <a:prstGeom prst="rect">
            <a:avLst/>
          </a:prstGeom>
        </p:spPr>
      </p:pic>
      <p:pic>
        <p:nvPicPr>
          <p:cNvPr id="3" name="Picture 2"/>
          <p:cNvPicPr>
            <a:picLocks noChangeAspect="1"/>
          </p:cNvPicPr>
          <p:nvPr/>
        </p:nvPicPr>
        <p:blipFill>
          <a:blip r:embed="rId3"/>
          <a:stretch>
            <a:fillRect/>
          </a:stretch>
        </p:blipFill>
        <p:spPr>
          <a:xfrm>
            <a:off x="6372200" y="1268313"/>
            <a:ext cx="1488293" cy="1445527"/>
          </a:xfrm>
          <a:prstGeom prst="rect">
            <a:avLst/>
          </a:prstGeom>
        </p:spPr>
      </p:pic>
      <p:pic>
        <p:nvPicPr>
          <p:cNvPr id="6" name="Picture 5"/>
          <p:cNvPicPr>
            <a:picLocks noChangeAspect="1"/>
          </p:cNvPicPr>
          <p:nvPr/>
        </p:nvPicPr>
        <p:blipFill>
          <a:blip r:embed="rId4"/>
          <a:stretch>
            <a:fillRect/>
          </a:stretch>
        </p:blipFill>
        <p:spPr>
          <a:xfrm>
            <a:off x="457926" y="1131590"/>
            <a:ext cx="858217" cy="1440160"/>
          </a:xfrm>
          <a:prstGeom prst="rect">
            <a:avLst/>
          </a:prstGeom>
        </p:spPr>
      </p:pic>
      <p:sp>
        <p:nvSpPr>
          <p:cNvPr id="13" name="Rectangle 12"/>
          <p:cNvSpPr/>
          <p:nvPr/>
        </p:nvSpPr>
        <p:spPr>
          <a:xfrm>
            <a:off x="179512" y="2837903"/>
            <a:ext cx="3168352" cy="1569660"/>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FFC000"/>
                </a:solidFill>
              </a:rPr>
              <a:t>High </a:t>
            </a:r>
            <a:r>
              <a:rPr lang="en-GB" sz="1600" dirty="0" smtClean="0">
                <a:solidFill>
                  <a:srgbClr val="FFC000"/>
                </a:solidFill>
              </a:rPr>
              <a:t>cost </a:t>
            </a:r>
            <a:r>
              <a:rPr lang="en-GB" sz="1600" dirty="0" smtClean="0">
                <a:solidFill>
                  <a:srgbClr val="FFC000"/>
                </a:solidFill>
              </a:rPr>
              <a:t>( </a:t>
            </a:r>
            <a:r>
              <a:rPr lang="en-GB" sz="1600" dirty="0" smtClean="0">
                <a:solidFill>
                  <a:srgbClr val="FFC000"/>
                </a:solidFill>
                <a:latin typeface="Calibri" panose="020F0502020204030204" pitchFamily="34" charset="0"/>
                <a:cs typeface="Calibri" panose="020F0502020204030204" pitchFamily="34" charset="0"/>
              </a:rPr>
              <a:t>̴ </a:t>
            </a:r>
            <a:r>
              <a:rPr lang="en-GB" sz="1600" dirty="0" smtClean="0">
                <a:solidFill>
                  <a:srgbClr val="FFC000"/>
                </a:solidFill>
              </a:rPr>
              <a:t>3 </a:t>
            </a:r>
            <a:r>
              <a:rPr lang="en-GB" sz="1600" dirty="0" err="1" smtClean="0">
                <a:solidFill>
                  <a:srgbClr val="FFC000"/>
                </a:solidFill>
              </a:rPr>
              <a:t>kCHF</a:t>
            </a:r>
            <a:r>
              <a:rPr lang="en-GB" sz="1600" dirty="0" smtClean="0">
                <a:solidFill>
                  <a:srgbClr val="FFC000"/>
                </a:solidFill>
              </a:rPr>
              <a:t>)</a:t>
            </a:r>
          </a:p>
          <a:p>
            <a:pPr marL="285750" indent="-285750">
              <a:buFont typeface="Arial" panose="020B0604020202020204" pitchFamily="34" charset="0"/>
              <a:buChar char="•"/>
            </a:pPr>
            <a:r>
              <a:rPr lang="en-GB" sz="1600" dirty="0" smtClean="0">
                <a:solidFill>
                  <a:srgbClr val="00B050"/>
                </a:solidFill>
              </a:rPr>
              <a:t>Allows to orientate the beam</a:t>
            </a:r>
          </a:p>
          <a:p>
            <a:pPr marL="285750" indent="-285750">
              <a:buFont typeface="Arial" panose="020B0604020202020204" pitchFamily="34" charset="0"/>
              <a:buChar char="•"/>
            </a:pPr>
            <a:r>
              <a:rPr lang="en-GB" sz="1600" dirty="0" smtClean="0">
                <a:solidFill>
                  <a:srgbClr val="00B050"/>
                </a:solidFill>
              </a:rPr>
              <a:t>Irradiation tests ok at 5 </a:t>
            </a:r>
            <a:r>
              <a:rPr lang="en-GB" sz="1600" dirty="0" err="1" smtClean="0">
                <a:solidFill>
                  <a:srgbClr val="00B050"/>
                </a:solidFill>
              </a:rPr>
              <a:t>MGy</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FF0000"/>
                </a:solidFill>
              </a:rPr>
              <a:t>Not compatible with integration</a:t>
            </a:r>
          </a:p>
          <a:p>
            <a:pPr marL="285750" indent="-285750">
              <a:buFont typeface="Arial" panose="020B0604020202020204" pitchFamily="34" charset="0"/>
              <a:buChar char="•"/>
            </a:pPr>
            <a:endParaRPr lang="en-GB" sz="1600" dirty="0" smtClean="0">
              <a:solidFill>
                <a:srgbClr val="FFC000"/>
              </a:solidFill>
            </a:endParaRPr>
          </a:p>
        </p:txBody>
      </p:sp>
      <p:sp>
        <p:nvSpPr>
          <p:cNvPr id="15" name="Rectangle 14"/>
          <p:cNvSpPr/>
          <p:nvPr/>
        </p:nvSpPr>
        <p:spPr>
          <a:xfrm>
            <a:off x="6156176" y="2787774"/>
            <a:ext cx="3063354" cy="1815882"/>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00B050"/>
                </a:solidFill>
              </a:rPr>
              <a:t>Low cost </a:t>
            </a:r>
          </a:p>
          <a:p>
            <a:pPr marL="285750" indent="-285750">
              <a:buFont typeface="Arial" panose="020B0604020202020204" pitchFamily="34" charset="0"/>
              <a:buChar char="•"/>
            </a:pPr>
            <a:r>
              <a:rPr lang="en-GB" sz="1600" dirty="0" smtClean="0">
                <a:solidFill>
                  <a:srgbClr val="00B050"/>
                </a:solidFill>
              </a:rPr>
              <a:t>Allows to see the target</a:t>
            </a:r>
          </a:p>
          <a:p>
            <a:pPr marL="285750" indent="-285750">
              <a:buFont typeface="Arial" panose="020B0604020202020204" pitchFamily="34" charset="0"/>
              <a:buChar char="•"/>
            </a:pPr>
            <a:r>
              <a:rPr lang="en-GB" sz="1600" dirty="0" smtClean="0">
                <a:solidFill>
                  <a:srgbClr val="00B050"/>
                </a:solidFill>
              </a:rPr>
              <a:t>Irradiation tests ok at 5 </a:t>
            </a:r>
            <a:r>
              <a:rPr lang="en-GB" sz="1600" dirty="0" err="1" smtClean="0">
                <a:solidFill>
                  <a:srgbClr val="00B050"/>
                </a:solidFill>
              </a:rPr>
              <a:t>MGy</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00B050"/>
                </a:solidFill>
              </a:rPr>
              <a:t>Optical </a:t>
            </a:r>
            <a:r>
              <a:rPr lang="en-GB" sz="1600" dirty="0" err="1" smtClean="0">
                <a:solidFill>
                  <a:srgbClr val="00B050"/>
                </a:solidFill>
              </a:rPr>
              <a:t>fiber</a:t>
            </a:r>
            <a:r>
              <a:rPr lang="en-GB" sz="1600" dirty="0" smtClean="0">
                <a:solidFill>
                  <a:srgbClr val="00B050"/>
                </a:solidFill>
              </a:rPr>
              <a:t> to be protected</a:t>
            </a:r>
          </a:p>
          <a:p>
            <a:pPr marL="285750" indent="-285750">
              <a:buFont typeface="Arial" panose="020B0604020202020204" pitchFamily="34" charset="0"/>
              <a:buChar char="•"/>
            </a:pPr>
            <a:r>
              <a:rPr lang="en-GB" sz="1600" dirty="0" smtClean="0">
                <a:solidFill>
                  <a:srgbClr val="FF0000"/>
                </a:solidFill>
              </a:rPr>
              <a:t>Not compatible with integration</a:t>
            </a:r>
          </a:p>
          <a:p>
            <a:pPr marL="285750" indent="-285750">
              <a:buFont typeface="Arial" panose="020B0604020202020204" pitchFamily="34" charset="0"/>
              <a:buChar char="•"/>
            </a:pPr>
            <a:endParaRPr lang="en-GB" sz="1600" dirty="0" smtClean="0">
              <a:solidFill>
                <a:srgbClr val="FFC000"/>
              </a:solidFill>
            </a:endParaRPr>
          </a:p>
        </p:txBody>
      </p:sp>
      <p:sp>
        <p:nvSpPr>
          <p:cNvPr id="16" name="Rectangle 15"/>
          <p:cNvSpPr/>
          <p:nvPr/>
        </p:nvSpPr>
        <p:spPr>
          <a:xfrm>
            <a:off x="3275856" y="2837903"/>
            <a:ext cx="3034406" cy="2062103"/>
          </a:xfrm>
          <a:prstGeom prst="rect">
            <a:avLst/>
          </a:prstGeom>
        </p:spPr>
        <p:txBody>
          <a:bodyPr wrap="square">
            <a:spAutoFit/>
          </a:bodyPr>
          <a:lstStyle/>
          <a:p>
            <a:pPr marL="285750" indent="-285750">
              <a:buFont typeface="Arial" panose="020B0604020202020204" pitchFamily="34" charset="0"/>
              <a:buChar char="•"/>
            </a:pPr>
            <a:r>
              <a:rPr lang="en-GB" sz="1600" dirty="0" smtClean="0">
                <a:solidFill>
                  <a:srgbClr val="00B050"/>
                </a:solidFill>
              </a:rPr>
              <a:t>Medium</a:t>
            </a:r>
            <a:r>
              <a:rPr lang="en-GB" sz="1600" dirty="0" smtClean="0">
                <a:solidFill>
                  <a:srgbClr val="00B050"/>
                </a:solidFill>
              </a:rPr>
              <a:t> </a:t>
            </a:r>
            <a:r>
              <a:rPr lang="en-GB" sz="1600" dirty="0" smtClean="0">
                <a:solidFill>
                  <a:srgbClr val="00B050"/>
                </a:solidFill>
              </a:rPr>
              <a:t>cost </a:t>
            </a:r>
            <a:r>
              <a:rPr lang="en-GB" sz="1600" dirty="0" smtClean="0">
                <a:solidFill>
                  <a:srgbClr val="00B050"/>
                </a:solidFill>
              </a:rPr>
              <a:t>( </a:t>
            </a:r>
            <a:r>
              <a:rPr lang="en-GB" sz="1600" dirty="0" smtClean="0">
                <a:solidFill>
                  <a:srgbClr val="00B050"/>
                </a:solidFill>
                <a:latin typeface="Calibri" panose="020F0502020204030204" pitchFamily="34" charset="0"/>
                <a:cs typeface="Calibri" panose="020F0502020204030204" pitchFamily="34" charset="0"/>
              </a:rPr>
              <a:t>̴ </a:t>
            </a:r>
            <a:r>
              <a:rPr lang="en-GB" sz="1600" dirty="0" smtClean="0">
                <a:solidFill>
                  <a:srgbClr val="00B050"/>
                </a:solidFill>
              </a:rPr>
              <a:t>1 </a:t>
            </a:r>
            <a:r>
              <a:rPr lang="en-GB" sz="1600" dirty="0" err="1" smtClean="0">
                <a:solidFill>
                  <a:srgbClr val="00B050"/>
                </a:solidFill>
              </a:rPr>
              <a:t>kCHF</a:t>
            </a:r>
            <a:r>
              <a:rPr lang="en-GB" sz="1600" dirty="0" smtClean="0">
                <a:solidFill>
                  <a:srgbClr val="00B050"/>
                </a:solidFill>
              </a:rPr>
              <a:t>)</a:t>
            </a:r>
          </a:p>
          <a:p>
            <a:pPr marL="285750" indent="-285750">
              <a:buFont typeface="Arial" panose="020B0604020202020204" pitchFamily="34" charset="0"/>
              <a:buChar char="•"/>
            </a:pPr>
            <a:r>
              <a:rPr lang="en-GB" sz="1600" dirty="0" smtClean="0">
                <a:solidFill>
                  <a:srgbClr val="00B050"/>
                </a:solidFill>
              </a:rPr>
              <a:t>Compact</a:t>
            </a:r>
          </a:p>
          <a:p>
            <a:pPr marL="285750" indent="-285750">
              <a:buFont typeface="Arial" panose="020B0604020202020204" pitchFamily="34" charset="0"/>
              <a:buChar char="•"/>
            </a:pPr>
            <a:r>
              <a:rPr lang="en-GB" sz="1600" dirty="0" smtClean="0">
                <a:solidFill>
                  <a:srgbClr val="FFC000"/>
                </a:solidFill>
              </a:rPr>
              <a:t>Does not allow to see the target</a:t>
            </a:r>
          </a:p>
          <a:p>
            <a:pPr marL="285750" indent="-285750">
              <a:buFont typeface="Arial" panose="020B0604020202020204" pitchFamily="34" charset="0"/>
              <a:buChar char="•"/>
            </a:pPr>
            <a:r>
              <a:rPr lang="en-GB" sz="1600" dirty="0" smtClean="0">
                <a:solidFill>
                  <a:srgbClr val="FFC000"/>
                </a:solidFill>
              </a:rPr>
              <a:t>Only usable with divergent beam as no possibility of orientation</a:t>
            </a:r>
          </a:p>
          <a:p>
            <a:pPr marL="285750" indent="-285750">
              <a:buFont typeface="Arial" panose="020B0604020202020204" pitchFamily="34" charset="0"/>
              <a:buChar char="•"/>
            </a:pPr>
            <a:endParaRPr lang="en-GB" sz="1600" dirty="0" smtClean="0">
              <a:solidFill>
                <a:srgbClr val="FFC000"/>
              </a:solidFill>
            </a:endParaRPr>
          </a:p>
        </p:txBody>
      </p:sp>
      <p:pic>
        <p:nvPicPr>
          <p:cNvPr id="17" name="Picture 16"/>
          <p:cNvPicPr>
            <a:picLocks noChangeAspect="1"/>
          </p:cNvPicPr>
          <p:nvPr/>
        </p:nvPicPr>
        <p:blipFill>
          <a:blip r:embed="rId5"/>
          <a:stretch>
            <a:fillRect/>
          </a:stretch>
        </p:blipFill>
        <p:spPr>
          <a:xfrm>
            <a:off x="8003990" y="1258795"/>
            <a:ext cx="876587" cy="964784"/>
          </a:xfrm>
          <a:prstGeom prst="rect">
            <a:avLst/>
          </a:prstGeom>
        </p:spPr>
      </p:pic>
      <p:pic>
        <p:nvPicPr>
          <p:cNvPr id="18" name="Picture 17"/>
          <p:cNvPicPr>
            <a:picLocks noChangeAspect="1"/>
          </p:cNvPicPr>
          <p:nvPr/>
        </p:nvPicPr>
        <p:blipFill>
          <a:blip r:embed="rId6"/>
          <a:stretch>
            <a:fillRect/>
          </a:stretch>
        </p:blipFill>
        <p:spPr>
          <a:xfrm>
            <a:off x="5036670" y="1732542"/>
            <a:ext cx="976999" cy="575813"/>
          </a:xfrm>
          <a:prstGeom prst="rect">
            <a:avLst/>
          </a:prstGeom>
        </p:spPr>
      </p:pic>
      <p:pic>
        <p:nvPicPr>
          <p:cNvPr id="19" name="Picture 18"/>
          <p:cNvPicPr>
            <a:picLocks noChangeAspect="1"/>
          </p:cNvPicPr>
          <p:nvPr/>
        </p:nvPicPr>
        <p:blipFill>
          <a:blip r:embed="rId7"/>
          <a:stretch>
            <a:fillRect/>
          </a:stretch>
        </p:blipFill>
        <p:spPr>
          <a:xfrm>
            <a:off x="1475656" y="1390506"/>
            <a:ext cx="980128" cy="850880"/>
          </a:xfrm>
          <a:prstGeom prst="rect">
            <a:avLst/>
          </a:prstGeom>
        </p:spPr>
      </p:pic>
    </p:spTree>
    <p:extLst>
      <p:ext uri="{BB962C8B-B14F-4D97-AF65-F5344CB8AC3E}">
        <p14:creationId xmlns:p14="http://schemas.microsoft.com/office/powerpoint/2010/main" val="3022722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sp>
        <p:nvSpPr>
          <p:cNvPr id="8" name="Titre 7"/>
          <p:cNvSpPr>
            <a:spLocks noGrp="1"/>
          </p:cNvSpPr>
          <p:nvPr>
            <p:ph type="title"/>
          </p:nvPr>
        </p:nvSpPr>
        <p:spPr/>
        <p:txBody>
          <a:bodyPr/>
          <a:lstStyle/>
          <a:p>
            <a:r>
              <a:rPr lang="en-GB" dirty="0" smtClean="0"/>
              <a:t>FSI choices: summary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2" name="Picture 1"/>
          <p:cNvPicPr>
            <a:picLocks noChangeAspect="1"/>
          </p:cNvPicPr>
          <p:nvPr/>
        </p:nvPicPr>
        <p:blipFill>
          <a:blip r:embed="rId2"/>
          <a:stretch>
            <a:fillRect/>
          </a:stretch>
        </p:blipFill>
        <p:spPr>
          <a:xfrm>
            <a:off x="2987824" y="1370019"/>
            <a:ext cx="2356277" cy="3240360"/>
          </a:xfrm>
          <a:prstGeom prst="rect">
            <a:avLst/>
          </a:prstGeom>
        </p:spPr>
      </p:pic>
      <p:sp>
        <p:nvSpPr>
          <p:cNvPr id="11" name="Espace réservé du contenu 8"/>
          <p:cNvSpPr txBox="1">
            <a:spLocks/>
          </p:cNvSpPr>
          <p:nvPr/>
        </p:nvSpPr>
        <p:spPr>
          <a:xfrm>
            <a:off x="929670" y="987574"/>
            <a:ext cx="2152104" cy="353138"/>
          </a:xfrm>
          <a:prstGeom prst="rect">
            <a:avLst/>
          </a:prstGeom>
        </p:spPr>
        <p:txBody>
          <a:bodyPr vert="horz" lIns="0" tIns="0" rIns="0" bIns="0" rtlCol="0">
            <a:normAutofit fontScale="85000"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GB" sz="2000" dirty="0" smtClean="0"/>
              <a:t>For the IT cold mass</a:t>
            </a:r>
            <a:endParaRPr lang="en-GB" sz="2000" dirty="0"/>
          </a:p>
        </p:txBody>
      </p:sp>
      <p:sp>
        <p:nvSpPr>
          <p:cNvPr id="12" name="Espace réservé du contenu 8"/>
          <p:cNvSpPr txBox="1">
            <a:spLocks/>
          </p:cNvSpPr>
          <p:nvPr/>
        </p:nvSpPr>
        <p:spPr>
          <a:xfrm>
            <a:off x="5220072" y="963405"/>
            <a:ext cx="2152104" cy="353138"/>
          </a:xfrm>
          <a:prstGeom prst="rect">
            <a:avLst/>
          </a:prstGeom>
        </p:spPr>
        <p:txBody>
          <a:bodyPr vert="horz" lIns="0" tIns="0" rIns="0" bIns="0" rtlCol="0">
            <a:normAutofit fontScale="85000"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GB" sz="2000" dirty="0" smtClean="0"/>
              <a:t>For the crab cavities</a:t>
            </a:r>
            <a:endParaRPr lang="en-GB" sz="2000" dirty="0"/>
          </a:p>
        </p:txBody>
      </p:sp>
    </p:spTree>
    <p:extLst>
      <p:ext uri="{BB962C8B-B14F-4D97-AF65-F5344CB8AC3E}">
        <p14:creationId xmlns:p14="http://schemas.microsoft.com/office/powerpoint/2010/main" val="4003772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Initial strategy</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69353" y="4515966"/>
            <a:ext cx="2144717"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p>
        </p:txBody>
      </p:sp>
      <p:pic>
        <p:nvPicPr>
          <p:cNvPr id="2" name="Picture 1"/>
          <p:cNvPicPr>
            <a:picLocks noChangeAspect="1"/>
          </p:cNvPicPr>
          <p:nvPr/>
        </p:nvPicPr>
        <p:blipFill>
          <a:blip r:embed="rId3"/>
          <a:stretch>
            <a:fillRect/>
          </a:stretch>
        </p:blipFill>
        <p:spPr>
          <a:xfrm>
            <a:off x="1187624" y="1203598"/>
            <a:ext cx="6182454" cy="2967251"/>
          </a:xfrm>
          <a:prstGeom prst="rect">
            <a:avLst/>
          </a:prstGeom>
        </p:spPr>
      </p:pic>
    </p:spTree>
    <p:extLst>
      <p:ext uri="{BB962C8B-B14F-4D97-AF65-F5344CB8AC3E}">
        <p14:creationId xmlns:p14="http://schemas.microsoft.com/office/powerpoint/2010/main" val="5477850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1DCB4E-5F44-49E2-937F-E6AC00142344}">
  <ds:schemaRefs>
    <ds:schemaRef ds:uri="http://purl.org/dc/elements/1.1/"/>
    <ds:schemaRef ds:uri="http://schemas.microsoft.com/office/2006/metadata/properties"/>
    <ds:schemaRef ds:uri="8946e33d-fd2f-4ae4-8ee9-d90c129cdf9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08F26443-B57E-462D-8A1B-8B66904E8E2E}">
  <ds:schemaRefs>
    <ds:schemaRef ds:uri="http://schemas.microsoft.com/sharepoint/v3/contenttype/forms"/>
  </ds:schemaRefs>
</ds:datastoreItem>
</file>

<file path=customXml/itemProps3.xml><?xml version="1.0" encoding="utf-8"?>
<ds:datastoreItem xmlns:ds="http://schemas.openxmlformats.org/officeDocument/2006/customXml" ds:itemID="{FAF4CCA9-6824-4E14-B8F9-6E0278422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5135</TotalTime>
  <Words>1002</Words>
  <Application>Microsoft Office PowerPoint</Application>
  <PresentationFormat>On-screen Show (16:9)</PresentationFormat>
  <Paragraphs>180</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Thème Office</vt:lpstr>
      <vt:lpstr>FSI choices and next steps</vt:lpstr>
      <vt:lpstr>Outline</vt:lpstr>
      <vt:lpstr>A short reminder</vt:lpstr>
      <vt:lpstr>FSI choices: measurement system</vt:lpstr>
      <vt:lpstr>FSI choices: targets</vt:lpstr>
      <vt:lpstr>FSI choices: targets supports</vt:lpstr>
      <vt:lpstr>FSI choices: cryostat interface</vt:lpstr>
      <vt:lpstr>FSI choices: summary</vt:lpstr>
      <vt:lpstr>Initial strategy</vt:lpstr>
      <vt:lpstr>Strategy</vt:lpstr>
      <vt:lpstr>Next steps: dipole test</vt:lpstr>
      <vt:lpstr>Next steps: other tests and studies</vt:lpstr>
      <vt:lpstr>Next steps: strategy of procurement</vt:lpstr>
      <vt:lpstr>Next steps: strategy of procurement</vt:lpstr>
      <vt:lpstr>Conclusion</vt:lpstr>
      <vt:lpstr>Thank you very much</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Helene Mainaud Durand</cp:lastModifiedBy>
  <cp:revision>72</cp:revision>
  <cp:lastPrinted>2019-07-23T12:14:48Z</cp:lastPrinted>
  <dcterms:created xsi:type="dcterms:W3CDTF">2016-02-12T09:02:01Z</dcterms:created>
  <dcterms:modified xsi:type="dcterms:W3CDTF">2019-08-23T14:59:53Z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