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7C0921E-7D58-AAB4-680A-2F8628BCA177}">
  <a:tblStyle styleId="{27C0921E-7D58-AAB4-680A-2F8628BCA177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02" y="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e de titre"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ctrTitle" hasCustomPrompt="1"/>
          </p:nvPr>
        </p:nvSpPr>
        <p:spPr bwMode="auto"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Presentation title - line 1 - Arial 30pt - bold HiLumi dark grey - line 2</a:t>
            </a:r>
            <a:br>
              <a:rPr lang="en-GB"/>
            </a:br>
            <a:r>
              <a:rPr lang="en-GB"/>
              <a:t>line 3</a:t>
            </a:r>
            <a:br>
              <a:rPr lang="en-GB"/>
            </a:br>
            <a:r>
              <a:rPr lang="en-GB"/>
              <a:t>line 4   </a:t>
            </a:r>
            <a:endParaRPr/>
          </a:p>
        </p:txBody>
      </p:sp>
      <p:sp>
        <p:nvSpPr>
          <p:cNvPr id="5" name="Sous-titre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GB"/>
              <a:t>Author(s)  - Arial 20 pt – HiLumi dark grey</a:t>
            </a:r>
            <a:endParaRPr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686800" y="6356350"/>
            <a:ext cx="360000" cy="360000"/>
          </a:xfrm>
          <a:prstGeom prst="rect">
            <a:avLst/>
          </a:prstGeo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  <p:pic>
        <p:nvPicPr>
          <p:cNvPr id="8" name="Image 11" descr="HLU-logoN-title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9" name="Espace réservé du texte 1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/>
            </a:pPr>
            <a:r>
              <a:rPr lang="en-GB" sz="1600" b="0" i="0" u="none" strike="noStrike" cap="none" spc="0">
                <a:ln>
                  <a:noFill/>
                </a:ln>
                <a:solidFill>
                  <a:schemeClr val="bg2"/>
                </a:solidFill>
                <a:latin typeface="+mn-lt"/>
                <a:ea typeface="+mn-ea"/>
                <a:cs typeface="+mn-cs"/>
              </a:rPr>
              <a:t>Conference - Location - Date</a:t>
            </a:r>
            <a:endParaRPr/>
          </a:p>
          <a:p>
            <a:pPr lvl="0">
              <a:defRPr/>
            </a:pPr>
            <a:endParaRPr lang="en-GB"/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contenu 2"/>
          <p:cNvSpPr>
            <a:spLocks noGrp="1"/>
          </p:cNvSpPr>
          <p:nvPr>
            <p:ph idx="1" hasCustomPrompt="1"/>
          </p:nvPr>
        </p:nvSpPr>
        <p:spPr bwMode="auto">
          <a:xfrm>
            <a:off x="612000" y="1219200"/>
            <a:ext cx="7920000" cy="4906962"/>
          </a:xfrm>
        </p:spPr>
        <p:txBody>
          <a:bodyPr lIns="0" tIns="0" rIns="0" bIns="0"/>
          <a:lstStyle/>
          <a:p>
            <a:pPr lvl="0">
              <a:defRPr/>
            </a:pPr>
            <a:r>
              <a:rPr lang="en-GB"/>
              <a:t>Click to modify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1905000" y="6356350"/>
            <a:ext cx="6627000" cy="360000"/>
          </a:xfrm>
        </p:spPr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 </a:t>
            </a:r>
            <a:endParaRPr/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2" hasCustomPrompt="1"/>
          </p:nvPr>
        </p:nvSpPr>
        <p:spPr bwMode="auto"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7" name="Espace réservé du texte 4"/>
          <p:cNvSpPr>
            <a:spLocks noGrp="1"/>
          </p:cNvSpPr>
          <p:nvPr>
            <p:ph type="body" sz="quarter" idx="3" hasCustomPrompt="1"/>
          </p:nvPr>
        </p:nvSpPr>
        <p:spPr bwMode="auto"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8" name="Espace réservé du contenu 5"/>
          <p:cNvSpPr>
            <a:spLocks noGrp="1"/>
          </p:cNvSpPr>
          <p:nvPr>
            <p:ph sz="quarter" idx="4" hasCustomPrompt="1"/>
          </p:nvPr>
        </p:nvSpPr>
        <p:spPr bwMode="auto"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9" name="Espace réservé du pied de page 7"/>
          <p:cNvSpPr>
            <a:spLocks noGrp="1"/>
          </p:cNvSpPr>
          <p:nvPr>
            <p:ph type="ftr" sz="quarter" idx="11"/>
          </p:nvPr>
        </p:nvSpPr>
        <p:spPr bwMode="auto">
          <a:xfrm>
            <a:off x="1905000" y="6356350"/>
            <a:ext cx="6627000" cy="360000"/>
          </a:xfrm>
        </p:spPr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  <p:sp>
        <p:nvSpPr>
          <p:cNvPr id="10" name="Espace réservé du numéro de diapositive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1905000" y="6356350"/>
            <a:ext cx="6627000" cy="360000"/>
          </a:xfrm>
        </p:spPr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xfrm>
            <a:off x="1981200" y="6356350"/>
            <a:ext cx="6553200" cy="360000"/>
          </a:xfrm>
        </p:spPr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2"/>
          <p:cNvSpPr>
            <a:spLocks noGrp="1"/>
          </p:cNvSpPr>
          <p:nvPr>
            <p:ph type="pic" idx="1"/>
          </p:nvPr>
        </p:nvSpPr>
        <p:spPr bwMode="auto"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GB"/>
              <a:t>Text – image caption – comments ....</a:t>
            </a:r>
            <a:endParaRPr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>
          <a:xfrm>
            <a:off x="1981200" y="6356350"/>
            <a:ext cx="6550800" cy="360000"/>
          </a:xfrm>
        </p:spPr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  <p:sp>
        <p:nvSpPr>
          <p:cNvPr id="8" name="Espace réservé du contenu 8"/>
          <p:cNvSpPr>
            <a:spLocks noGrp="1"/>
          </p:cNvSpPr>
          <p:nvPr>
            <p:ph sz="quarter" idx="14" hasCustomPrompt="1"/>
          </p:nvPr>
        </p:nvSpPr>
        <p:spPr bwMode="auto"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>
              <a:defRPr/>
            </a:pPr>
            <a:r>
              <a:rPr lang="en-GB"/>
              <a:t>Image title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sposition personnalisée"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GB"/>
              <a:t>Thank you message....</a:t>
            </a:r>
            <a:endParaRPr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>
            <a:off x="1351800" y="6356350"/>
            <a:ext cx="6440400" cy="360000"/>
          </a:xfrm>
        </p:spPr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  <p:pic>
        <p:nvPicPr>
          <p:cNvPr id="7" name="Image 11" descr="HLU-logoN-title.png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>
              <a:defRPr/>
            </a:pPr>
            <a:r>
              <a:rPr lang="en-GB"/>
              <a:t>Credits if needed: reference 1, reference 2 ...</a:t>
            </a:r>
            <a:endParaRPr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16199999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FA004B2-1541-5046-B6F2-22AF56585712}" type="slidenum">
              <a:rPr lang="en-US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sz="28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0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dt="0"/>
  <p:txStyles>
    <p:titleStyle>
      <a:lvl1pPr algn="ctr" defTabSz="457200">
        <a:spcBef>
          <a:spcPts val="0"/>
        </a:spcBef>
        <a:buNone/>
        <a:defRPr sz="2800" b="1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>
        <a:spcBef>
          <a:spcPts val="0"/>
        </a:spcBef>
        <a:buClr>
          <a:schemeClr val="accent6"/>
        </a:buClr>
        <a:buFont typeface="Wingdings"/>
        <a:buChar char="§"/>
        <a:defRPr sz="28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>
        <a:spcBef>
          <a:spcPts val="0"/>
        </a:spcBef>
        <a:buClr>
          <a:schemeClr val="accent6"/>
        </a:buClr>
        <a:buFont typeface="Wingdings"/>
        <a:buChar char="§"/>
        <a:defRPr sz="24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>
        <a:spcBef>
          <a:spcPts val="0"/>
        </a:spcBef>
        <a:buClr>
          <a:schemeClr val="accent6"/>
        </a:buClr>
        <a:buFont typeface="Wingdings"/>
        <a:buChar char="§"/>
        <a:defRPr sz="20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>
        <a:spcBef>
          <a:spcPts val="0"/>
        </a:spcBef>
        <a:buClr>
          <a:schemeClr val="accent6"/>
        </a:buClr>
        <a:buFont typeface="Wingdings"/>
        <a:buChar char="§"/>
        <a:defRPr sz="18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>
        <a:spcBef>
          <a:spcPts val="0"/>
        </a:spcBef>
        <a:buClr>
          <a:schemeClr val="accent6"/>
        </a:buClr>
        <a:buFont typeface="Wingdings"/>
        <a:buChar char="§"/>
        <a:defRPr sz="16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763687" y="2716047"/>
            <a:ext cx="6408712" cy="1800000"/>
          </a:xfrm>
        </p:spPr>
        <p:txBody>
          <a:bodyPr/>
          <a:lstStyle/>
          <a:p>
            <a:pPr>
              <a:defRPr/>
            </a:pPr>
            <a:r>
              <a:rPr lang="en-US"/>
              <a:t>Advantages of full remote alignment  </a:t>
            </a:r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</a:rPr>
              <a:t>system</a:t>
            </a:r>
            <a:r>
              <a:rPr lang="en-US"/>
              <a:t> for beam dynamics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Review of HL-LHC Alignment and Internal Metrology, 26/8/2019</a:t>
            </a:r>
            <a:endParaRPr lang="en-GB"/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 bwMode="auto">
          <a:xfrm>
            <a:off x="3347863" y="4149079"/>
            <a:ext cx="2016224" cy="366967"/>
          </a:xfrm>
        </p:spPr>
        <p:txBody>
          <a:bodyPr/>
          <a:lstStyle/>
          <a:p>
            <a:pPr>
              <a:lnSpc>
                <a:spcPct val="95000"/>
              </a:lnSpc>
              <a:defRPr/>
            </a:pPr>
            <a:r>
              <a:rPr lang="en-US" sz="1400"/>
              <a:t>R. De Maria, D. Gamba</a:t>
            </a:r>
            <a:endParaRPr lang="en-GB" sz="1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lattice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Alignment Review, 27 August 2019</a:t>
            </a:r>
            <a:endParaRPr lang="en-GB" noProof="0"/>
          </a:p>
        </p:txBody>
      </p:sp>
      <p:grpSp>
        <p:nvGrpSpPr>
          <p:cNvPr id="5" name="Group 4"/>
          <p:cNvGrpSpPr/>
          <p:nvPr/>
        </p:nvGrpSpPr>
        <p:grpSpPr>
          <a:xfrm>
            <a:off x="102771" y="1097490"/>
            <a:ext cx="8938457" cy="2068046"/>
            <a:chOff x="102771" y="3068960"/>
            <a:chExt cx="8938457" cy="2068046"/>
          </a:xfrm>
        </p:grpSpPr>
        <p:cxnSp>
          <p:nvCxnSpPr>
            <p:cNvPr id="6" name="Straight Arrow Connector 5"/>
            <p:cNvCxnSpPr/>
            <p:nvPr/>
          </p:nvCxnSpPr>
          <p:spPr>
            <a:xfrm flipH="1" flipV="1">
              <a:off x="6596217" y="3577547"/>
              <a:ext cx="1745532" cy="46469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>
              <a:off x="6596350" y="3444106"/>
              <a:ext cx="1719405" cy="82061"/>
            </a:xfrm>
            <a:prstGeom prst="line">
              <a:avLst/>
            </a:prstGeom>
            <a:ln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102771" y="3068960"/>
              <a:ext cx="8938457" cy="2068046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468707" y="3084800"/>
              <a:ext cx="14157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/>
                <a:t>HLLHCV1.4</a:t>
              </a:r>
              <a:endParaRPr lang="en-GB" u="sng" dirty="0"/>
            </a:p>
          </p:txBody>
        </p:sp>
        <p:cxnSp>
          <p:nvCxnSpPr>
            <p:cNvPr id="10" name="Straight Connector 9"/>
            <p:cNvCxnSpPr>
              <a:stCxn id="40" idx="3"/>
            </p:cNvCxnSpPr>
            <p:nvPr/>
          </p:nvCxnSpPr>
          <p:spPr>
            <a:xfrm flipH="1">
              <a:off x="340277" y="4279468"/>
              <a:ext cx="2398528" cy="9225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41" idx="3"/>
            </p:cNvCxnSpPr>
            <p:nvPr/>
          </p:nvCxnSpPr>
          <p:spPr>
            <a:xfrm flipH="1" flipV="1">
              <a:off x="314244" y="4520429"/>
              <a:ext cx="2424561" cy="8125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endCxn id="41" idx="3"/>
            </p:cNvCxnSpPr>
            <p:nvPr/>
          </p:nvCxnSpPr>
          <p:spPr>
            <a:xfrm flipH="1" flipV="1">
              <a:off x="2738805" y="4601681"/>
              <a:ext cx="6145674" cy="1570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40" idx="3"/>
            </p:cNvCxnSpPr>
            <p:nvPr/>
          </p:nvCxnSpPr>
          <p:spPr>
            <a:xfrm>
              <a:off x="2738805" y="4279468"/>
              <a:ext cx="6145674" cy="3742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460432" y="3964079"/>
              <a:ext cx="5774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B1(E)</a:t>
              </a:r>
              <a:endParaRPr lang="en-GB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446397" y="4592161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B2(I)</a:t>
              </a:r>
              <a:endParaRPr lang="en-GB" sz="1200" dirty="0"/>
            </a:p>
          </p:txBody>
        </p:sp>
        <p:cxnSp>
          <p:nvCxnSpPr>
            <p:cNvPr id="16" name="Straight Arrow Connector 15"/>
            <p:cNvCxnSpPr>
              <a:stCxn id="18" idx="3"/>
            </p:cNvCxnSpPr>
            <p:nvPr/>
          </p:nvCxnSpPr>
          <p:spPr>
            <a:xfrm flipV="1">
              <a:off x="643116" y="3524326"/>
              <a:ext cx="5801092" cy="5290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18" idx="3"/>
            </p:cNvCxnSpPr>
            <p:nvPr/>
          </p:nvCxnSpPr>
          <p:spPr>
            <a:xfrm flipH="1" flipV="1">
              <a:off x="643116" y="3577229"/>
              <a:ext cx="5801093" cy="582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88532" y="3423340"/>
              <a:ext cx="3545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IP</a:t>
              </a:r>
              <a:endParaRPr lang="en-GB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772902" y="4073955"/>
              <a:ext cx="1603337" cy="1005661"/>
              <a:chOff x="5249242" y="4073955"/>
              <a:chExt cx="1603337" cy="1005661"/>
            </a:xfrm>
          </p:grpSpPr>
          <p:grpSp>
            <p:nvGrpSpPr>
              <p:cNvPr id="89" name="Group 88"/>
              <p:cNvGrpSpPr/>
              <p:nvPr/>
            </p:nvGrpSpPr>
            <p:grpSpPr>
              <a:xfrm>
                <a:off x="5364088" y="4073955"/>
                <a:ext cx="1488491" cy="1005661"/>
                <a:chOff x="4759333" y="4073955"/>
                <a:chExt cx="1488491" cy="1005661"/>
              </a:xfrm>
            </p:grpSpPr>
            <p:sp>
              <p:nvSpPr>
                <p:cNvPr id="91" name="Rectangle 90"/>
                <p:cNvSpPr/>
                <p:nvPr/>
              </p:nvSpPr>
              <p:spPr>
                <a:xfrm>
                  <a:off x="5217620" y="4158161"/>
                  <a:ext cx="117565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rPr>
                    <a:t>H</a:t>
                  </a:r>
                  <a:endParaRPr lang="en-GB" sz="14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5217620" y="4480374"/>
                  <a:ext cx="117565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rPr>
                    <a:t>V</a:t>
                  </a:r>
                  <a:endParaRPr lang="en-GB" sz="14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5396146" y="4158161"/>
                  <a:ext cx="687677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Q4</a:t>
                  </a:r>
                  <a:endParaRPr lang="en-GB" sz="1400" dirty="0"/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5396146" y="4480374"/>
                  <a:ext cx="687677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MQY</a:t>
                  </a:r>
                  <a:endParaRPr lang="en-GB" sz="1400" dirty="0"/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5039094" y="4158161"/>
                  <a:ext cx="117565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rPr>
                    <a:t>V</a:t>
                  </a:r>
                  <a:endParaRPr lang="en-GB" sz="14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5039094" y="4480374"/>
                  <a:ext cx="117565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rPr>
                    <a:t>H</a:t>
                  </a:r>
                  <a:endParaRPr lang="en-GB" sz="14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97" name="Rectangle 96"/>
                <p:cNvSpPr/>
                <p:nvPr/>
              </p:nvSpPr>
              <p:spPr>
                <a:xfrm>
                  <a:off x="4860568" y="4158161"/>
                  <a:ext cx="117565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rPr>
                    <a:t>H</a:t>
                  </a:r>
                  <a:endParaRPr lang="en-GB" sz="14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98" name="Rectangle 97"/>
                <p:cNvSpPr/>
                <p:nvPr/>
              </p:nvSpPr>
              <p:spPr>
                <a:xfrm>
                  <a:off x="4860568" y="4480374"/>
                  <a:ext cx="117565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rPr>
                    <a:t>V</a:t>
                  </a:r>
                  <a:endParaRPr lang="en-GB" sz="14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99" name="Rectangle 98"/>
                <p:cNvSpPr/>
                <p:nvPr/>
              </p:nvSpPr>
              <p:spPr>
                <a:xfrm>
                  <a:off x="4825652" y="4073955"/>
                  <a:ext cx="1314609" cy="728663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>
                  <a:off x="5680040" y="4771839"/>
                  <a:ext cx="56778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4.5</a:t>
                  </a:r>
                  <a:r>
                    <a:rPr lang="en-US" sz="1400" dirty="0" smtClean="0"/>
                    <a:t> K</a:t>
                  </a:r>
                  <a:endParaRPr lang="en-GB" dirty="0"/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4759333" y="4802617"/>
                  <a:ext cx="62869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MCBY</a:t>
                  </a:r>
                  <a:endParaRPr lang="en-GB" sz="1200" dirty="0"/>
                </a:p>
              </p:txBody>
            </p:sp>
          </p:grpSp>
          <p:sp>
            <p:nvSpPr>
              <p:cNvPr id="90" name="Rectangle 89"/>
              <p:cNvSpPr/>
              <p:nvPr/>
            </p:nvSpPr>
            <p:spPr>
              <a:xfrm>
                <a:off x="5249242" y="4196281"/>
                <a:ext cx="72677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6803579" y="4073954"/>
              <a:ext cx="1365823" cy="1030979"/>
              <a:chOff x="7235627" y="4073954"/>
              <a:chExt cx="1365823" cy="1030979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7273563" y="4073954"/>
                <a:ext cx="1327887" cy="1030979"/>
                <a:chOff x="6973561" y="4073954"/>
                <a:chExt cx="1327887" cy="1030979"/>
              </a:xfrm>
            </p:grpSpPr>
            <p:sp>
              <p:nvSpPr>
                <p:cNvPr id="80" name="Rectangle 79"/>
                <p:cNvSpPr/>
                <p:nvPr/>
              </p:nvSpPr>
              <p:spPr>
                <a:xfrm>
                  <a:off x="7138006" y="4158161"/>
                  <a:ext cx="117565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H</a:t>
                  </a:r>
                  <a:endParaRPr lang="en-GB" sz="1400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7138006" y="4480374"/>
                  <a:ext cx="117565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V</a:t>
                  </a:r>
                  <a:endParaRPr lang="en-GB" sz="1400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7316533" y="4158161"/>
                  <a:ext cx="735314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/>
                    <a:t>Q5</a:t>
                  </a:r>
                  <a:endParaRPr lang="en-GB" sz="1400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7316532" y="4480374"/>
                  <a:ext cx="735315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bg1"/>
                      </a:solidFill>
                    </a:rPr>
                    <a:t>MQML</a:t>
                  </a:r>
                  <a:endParaRPr lang="en-GB" sz="14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7097741" y="4073954"/>
                  <a:ext cx="1032888" cy="728663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7733664" y="4797156"/>
                  <a:ext cx="56778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4.5</a:t>
                  </a:r>
                  <a:r>
                    <a:rPr lang="en-US" sz="1400" dirty="0" smtClean="0"/>
                    <a:t> K</a:t>
                  </a:r>
                  <a:endParaRPr lang="en-GB" dirty="0"/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6973561" y="4808228"/>
                  <a:ext cx="63671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MCBC</a:t>
                  </a:r>
                  <a:endParaRPr lang="en-GB" sz="1200" dirty="0"/>
                </a:p>
              </p:txBody>
            </p:sp>
          </p:grpSp>
          <p:sp>
            <p:nvSpPr>
              <p:cNvPr id="79" name="Rectangle 78"/>
              <p:cNvSpPr/>
              <p:nvPr/>
            </p:nvSpPr>
            <p:spPr>
              <a:xfrm>
                <a:off x="7235627" y="4186259"/>
                <a:ext cx="72677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020561" y="3139541"/>
              <a:ext cx="6313866" cy="872226"/>
              <a:chOff x="1020561" y="3139541"/>
              <a:chExt cx="6313866" cy="872226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3483826" y="3139541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084083" y="3161396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1148299" y="3404421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Q1</a:t>
                </a:r>
                <a:endParaRPr lang="en-GB" dirty="0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760175" y="3161364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392225" y="3404389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Q2a</a:t>
                </a:r>
                <a:endParaRPr lang="en-GB" dirty="0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1837500" y="3404421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4390359" y="3161396"/>
                <a:ext cx="66075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4454577" y="3404421"/>
                <a:ext cx="535578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Q3</a:t>
                </a:r>
                <a:endParaRPr lang="en-GB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3041815" y="3159994"/>
                <a:ext cx="1238640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3109519" y="3404421"/>
                <a:ext cx="5414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Q2b</a:t>
                </a:r>
                <a:endParaRPr lang="en-GB" dirty="0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3704391" y="3402608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5121485" y="3159994"/>
                <a:ext cx="1103185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5691526" y="3402608"/>
                <a:ext cx="432715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CP</a:t>
                </a:r>
                <a:endParaRPr lang="en-GB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5154125" y="3404421"/>
                <a:ext cx="484907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HV</a:t>
                </a:r>
                <a:endParaRPr lang="en-GB" sz="1400" dirty="0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6286660" y="3159994"/>
                <a:ext cx="612068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6350876" y="3403019"/>
                <a:ext cx="475844" cy="24261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D1</a:t>
                </a:r>
                <a:endParaRPr lang="en-GB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6833969" y="3734768"/>
                <a:ext cx="50045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1.9K</a:t>
                </a:r>
                <a:endParaRPr lang="en-GB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760175" y="3156693"/>
                <a:ext cx="82586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MCBXFB</a:t>
                </a:r>
                <a:endParaRPr lang="en-GB" sz="1200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5086157" y="3149066"/>
                <a:ext cx="8174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MCBXFA</a:t>
                </a:r>
                <a:endParaRPr lang="en-GB" sz="1200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4364948" y="3635748"/>
                <a:ext cx="7244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MQXFA</a:t>
                </a:r>
                <a:endParaRPr lang="en-GB" sz="1200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2233442" y="3644085"/>
                <a:ext cx="7328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MQXFB</a:t>
                </a:r>
                <a:endParaRPr lang="en-GB" sz="1200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269744" y="3651436"/>
                <a:ext cx="73289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MQXFB</a:t>
                </a:r>
                <a:endParaRPr lang="en-GB" sz="1200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1020561" y="3651436"/>
                <a:ext cx="7244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MQXFA</a:t>
                </a:r>
                <a:endParaRPr lang="en-GB" sz="1200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6237131" y="3644084"/>
                <a:ext cx="61266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MBXF</a:t>
                </a:r>
                <a:endParaRPr lang="en-GB" sz="1200" dirty="0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563888" y="4073955"/>
              <a:ext cx="939944" cy="734946"/>
              <a:chOff x="3360993" y="4073955"/>
              <a:chExt cx="939944" cy="734946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4090214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3911688" y="4158161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3911688" y="4480374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3609337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dirty="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430811" y="4158161"/>
                <a:ext cx="117565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</a:t>
                </a:r>
                <a:endParaRPr lang="en-GB" sz="1400" dirty="0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430811" y="4480374"/>
                <a:ext cx="296091" cy="242614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3360993" y="4080238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3865874" y="4073955"/>
                <a:ext cx="435063" cy="728663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907551" y="3284984"/>
              <a:ext cx="72677" cy="50405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2692" y="3070240"/>
              <a:ext cx="5756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TAXS</a:t>
              </a:r>
              <a:endParaRPr lang="en-GB" sz="1200" dirty="0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827584" y="3989449"/>
              <a:ext cx="2497331" cy="1095735"/>
              <a:chOff x="1418806" y="3989449"/>
              <a:chExt cx="2497331" cy="1095735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2239053" y="4073955"/>
                <a:ext cx="1677084" cy="1011229"/>
                <a:chOff x="1525495" y="4073955"/>
                <a:chExt cx="1677084" cy="1011229"/>
              </a:xfrm>
            </p:grpSpPr>
            <p:sp>
              <p:nvSpPr>
                <p:cNvPr id="36" name="Rectangle 35"/>
                <p:cNvSpPr/>
                <p:nvPr/>
              </p:nvSpPr>
              <p:spPr>
                <a:xfrm>
                  <a:off x="2913405" y="4158161"/>
                  <a:ext cx="178526" cy="242614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/>
                    <a:t>V</a:t>
                  </a:r>
                  <a:endParaRPr lang="en-GB" sz="1200" dirty="0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913405" y="4480374"/>
                  <a:ext cx="178526" cy="242614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/>
                    <a:t>H</a:t>
                  </a:r>
                  <a:endParaRPr lang="en-GB" sz="1200" dirty="0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2687254" y="4158161"/>
                  <a:ext cx="178526" cy="242614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/>
                    <a:t>H</a:t>
                  </a:r>
                  <a:endParaRPr lang="en-GB" sz="1200" dirty="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2687254" y="4480374"/>
                  <a:ext cx="178526" cy="242614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smtClean="0"/>
                    <a:t>V</a:t>
                  </a:r>
                  <a:endParaRPr lang="en-GB" sz="1200" dirty="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1841406" y="4158161"/>
                  <a:ext cx="775063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/>
                    <a:t>D2</a:t>
                  </a:r>
                  <a:endParaRPr lang="en-GB" sz="1200" dirty="0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1841406" y="4480374"/>
                  <a:ext cx="775063" cy="24261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 smtClean="0">
                      <a:solidFill>
                        <a:srgbClr val="FFC000"/>
                      </a:solidFill>
                    </a:rPr>
                    <a:t>MBRD</a:t>
                  </a:r>
                  <a:endParaRPr lang="en-GB" sz="1200" dirty="0">
                    <a:solidFill>
                      <a:srgbClr val="FFC000"/>
                    </a:solidFill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1787342" y="4073955"/>
                  <a:ext cx="1371600" cy="728663"/>
                </a:xfrm>
                <a:prstGeom prst="rect">
                  <a:avLst/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sz="120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1864422" y="4808185"/>
                  <a:ext cx="54373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accent6"/>
                      </a:solidFill>
                    </a:rPr>
                    <a:t>1.9 K</a:t>
                  </a:r>
                  <a:endParaRPr lang="en-GB" sz="12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2455259" y="4800513"/>
                  <a:ext cx="74732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MCBRD</a:t>
                  </a:r>
                  <a:endParaRPr lang="en-GB" sz="1200" dirty="0"/>
                </a:p>
              </p:txBody>
            </p:sp>
            <p:cxnSp>
              <p:nvCxnSpPr>
                <p:cNvPr id="45" name="Straight Arrow Connector 44"/>
                <p:cNvCxnSpPr>
                  <a:stCxn id="42" idx="1"/>
                </p:cNvCxnSpPr>
                <p:nvPr/>
              </p:nvCxnSpPr>
              <p:spPr>
                <a:xfrm flipH="1">
                  <a:off x="1525495" y="4438287"/>
                  <a:ext cx="261847" cy="254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Rectangle 28"/>
              <p:cNvSpPr/>
              <p:nvPr/>
            </p:nvSpPr>
            <p:spPr>
              <a:xfrm>
                <a:off x="1727612" y="4222439"/>
                <a:ext cx="230774" cy="50405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353237" y="4236557"/>
                <a:ext cx="106464" cy="15766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2225837" y="4488496"/>
                <a:ext cx="106464" cy="15766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045611" y="4477416"/>
                <a:ext cx="106464" cy="15766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947081" y="3989449"/>
                <a:ext cx="57740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TCLX</a:t>
                </a:r>
                <a:endParaRPr lang="en-GB" sz="12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991138" y="4669728"/>
                <a:ext cx="4844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TCT</a:t>
                </a:r>
                <a:endParaRPr lang="en-GB" sz="12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418806" y="4719740"/>
                <a:ext cx="58362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TAXN</a:t>
                </a:r>
                <a:endParaRPr lang="en-GB" sz="1200" dirty="0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4418028" y="3957608"/>
              <a:ext cx="6030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TCLM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421780" y="3937965"/>
              <a:ext cx="6030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TCLM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39669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81" y="2939918"/>
            <a:ext cx="8747037" cy="37792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16987C5-A743-514A-9D8E-751850864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</a:t>
            </a:r>
            <a:r>
              <a:rPr lang="en-GB" dirty="0" smtClean="0"/>
              <a:t>strengths with remote alignment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AD979F-7955-6E43-BA54-4E45D225D71D}"/>
              </a:ext>
            </a:extLst>
          </p:cNvPr>
          <p:cNvSpPr txBox="1"/>
          <p:nvPr/>
        </p:nvSpPr>
        <p:spPr>
          <a:xfrm>
            <a:off x="577337" y="900000"/>
            <a:ext cx="831514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Knobs </a:t>
            </a:r>
            <a:r>
              <a:rPr lang="en-GB" sz="1400" b="1" dirty="0" smtClean="0"/>
              <a:t>and correction for</a:t>
            </a:r>
            <a:r>
              <a:rPr lang="en-GB" sz="1400" b="1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±295 µrad </a:t>
            </a:r>
            <a:r>
              <a:rPr lang="en-GB" sz="1400" dirty="0"/>
              <a:t>crossing angle in </a:t>
            </a:r>
            <a:r>
              <a:rPr lang="en-GB" sz="1400" dirty="0" smtClean="0"/>
              <a:t>H/V plane (H in the figure)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±0.75 </a:t>
            </a:r>
            <a:r>
              <a:rPr lang="en-GB" sz="1400" dirty="0"/>
              <a:t>mm separation in </a:t>
            </a:r>
            <a:r>
              <a:rPr lang="en-GB" sz="1400" dirty="0" smtClean="0"/>
              <a:t>V/H plane (V in the figure)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±2 mm IP offset </a:t>
            </a:r>
            <a:r>
              <a:rPr lang="en-GB" sz="1400" dirty="0" smtClean="0"/>
              <a:t>Q1-Q4 </a:t>
            </a:r>
            <a:r>
              <a:rPr lang="en-GB" sz="1400" dirty="0"/>
              <a:t>displaced by 2 </a:t>
            </a:r>
            <a:r>
              <a:rPr lang="en-GB" sz="1400" dirty="0" smtClean="0"/>
              <a:t>mm + Q5 1 mm </a:t>
            </a:r>
            <a:r>
              <a:rPr lang="en-GB" sz="1400" dirty="0"/>
              <a:t>+ </a:t>
            </a:r>
            <a:r>
              <a:rPr lang="en-GB" sz="1400" dirty="0" smtClean="0"/>
              <a:t>and correctors 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±0.1 mm </a:t>
            </a:r>
            <a:r>
              <a:rPr lang="en-GB" sz="1400" dirty="0"/>
              <a:t>IP movement independent for B1/B2 for </a:t>
            </a:r>
            <a:r>
              <a:rPr lang="en-GB" sz="1400" dirty="0" smtClean="0"/>
              <a:t>luminosity scan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2 </a:t>
            </a:r>
            <a:r>
              <a:rPr lang="el-GR" sz="1400" dirty="0" smtClean="0"/>
              <a:t>σ</a:t>
            </a:r>
            <a:r>
              <a:rPr lang="en-US" sz="1400" dirty="0" smtClean="0"/>
              <a:t> correction of </a:t>
            </a:r>
            <a:r>
              <a:rPr lang="en-GB" sz="1400" dirty="0"/>
              <a:t>±</a:t>
            </a:r>
            <a:r>
              <a:rPr lang="en-GB" sz="1400" dirty="0" smtClean="0"/>
              <a:t>0.5 mm residual quad. misalignment and ±0.5 </a:t>
            </a:r>
            <a:r>
              <a:rPr lang="en-GB" sz="1400" dirty="0" err="1" smtClean="0"/>
              <a:t>mrad</a:t>
            </a:r>
            <a:r>
              <a:rPr lang="en-GB" sz="1400" dirty="0" smtClean="0"/>
              <a:t> dipole tilt.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Short range orbit </a:t>
            </a:r>
            <a:r>
              <a:rPr lang="en-US" sz="1400" dirty="0" smtClean="0"/>
              <a:t>adjustments (</a:t>
            </a:r>
            <a:r>
              <a:rPr lang="en-GB" sz="1400" dirty="0"/>
              <a:t>±0.2 mm</a:t>
            </a:r>
            <a:r>
              <a:rPr lang="en-US" sz="1400" dirty="0"/>
              <a:t> CC </a:t>
            </a:r>
            <a:r>
              <a:rPr lang="en-US" sz="1400" dirty="0" smtClean="0"/>
              <a:t>adjustment)</a:t>
            </a:r>
            <a:endParaRPr lang="en-US" sz="1400" dirty="0"/>
          </a:p>
          <a:p>
            <a:endParaRPr lang="en-US" sz="1400" b="1" dirty="0" smtClean="0"/>
          </a:p>
          <a:p>
            <a:r>
              <a:rPr lang="en-US" sz="1400" b="1" dirty="0" smtClean="0"/>
              <a:t>Assume remote alignment for IP shift and orbit corrector minimization during beam commissioning. </a:t>
            </a:r>
            <a:endParaRPr lang="en-GB" sz="1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916973" y="5458588"/>
            <a:ext cx="21298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Example for Right 5 with H crossing.</a:t>
            </a:r>
          </a:p>
          <a:p>
            <a:r>
              <a:rPr lang="en-US" sz="1400" dirty="0" smtClean="0"/>
              <a:t>Symmetries applies for V crossing and left side.</a:t>
            </a:r>
            <a:endParaRPr lang="en-GB" sz="1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3643338" y="3994901"/>
            <a:ext cx="1122852" cy="777277"/>
            <a:chOff x="3643338" y="3994901"/>
            <a:chExt cx="1122852" cy="777277"/>
          </a:xfrm>
        </p:grpSpPr>
        <p:sp>
          <p:nvSpPr>
            <p:cNvPr id="7" name="TextBox 6"/>
            <p:cNvSpPr txBox="1"/>
            <p:nvPr/>
          </p:nvSpPr>
          <p:spPr>
            <a:xfrm>
              <a:off x="3913328" y="3994901"/>
              <a:ext cx="852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NC 60 A</a:t>
              </a:r>
              <a:endParaRPr lang="en-GB" sz="1400" dirty="0"/>
            </a:p>
          </p:txBody>
        </p:sp>
        <p:cxnSp>
          <p:nvCxnSpPr>
            <p:cNvPr id="10" name="Straight Arrow Connector 9"/>
            <p:cNvCxnSpPr>
              <a:stCxn id="15" idx="0"/>
              <a:endCxn id="7" idx="1"/>
            </p:cNvCxnSpPr>
            <p:nvPr/>
          </p:nvCxnSpPr>
          <p:spPr>
            <a:xfrm flipV="1">
              <a:off x="3740162" y="4148790"/>
              <a:ext cx="173166" cy="46582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</p:cxnSp>
        <p:sp>
          <p:nvSpPr>
            <p:cNvPr id="15" name="Explosion 1 14"/>
            <p:cNvSpPr/>
            <p:nvPr/>
          </p:nvSpPr>
          <p:spPr>
            <a:xfrm>
              <a:off x="3643338" y="4614618"/>
              <a:ext cx="144016" cy="157560"/>
            </a:xfrm>
            <a:prstGeom prst="irregularSeal1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Alignment Review, 27 August 2019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4559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for linear and linear optics correction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Long. misalignment </a:t>
            </a:r>
            <a:r>
              <a:rPr lang="en-US" dirty="0">
                <a:solidFill>
                  <a:schemeClr val="tx1"/>
                </a:solidFill>
              </a:rPr>
              <a:t>± </a:t>
            </a:r>
            <a:r>
              <a:rPr lang="en-GB" dirty="0" smtClean="0"/>
              <a:t>2 </a:t>
            </a:r>
            <a:r>
              <a:rPr lang="en-GB" dirty="0"/>
              <a:t>mm  (uniform distr.) Reason: optics/beta*  </a:t>
            </a:r>
          </a:p>
          <a:p>
            <a:r>
              <a:rPr lang="en-GB" dirty="0"/>
              <a:t>Tilt of average field  </a:t>
            </a:r>
            <a:r>
              <a:rPr lang="en-US" dirty="0">
                <a:solidFill>
                  <a:schemeClr val="tx1"/>
                </a:solidFill>
              </a:rPr>
              <a:t>± </a:t>
            </a:r>
            <a:r>
              <a:rPr lang="en-GB" dirty="0" smtClean="0"/>
              <a:t>1 </a:t>
            </a:r>
            <a:r>
              <a:rPr lang="en-GB" dirty="0" err="1"/>
              <a:t>mrad</a:t>
            </a:r>
            <a:r>
              <a:rPr lang="en-GB" dirty="0"/>
              <a:t>   (uniform distr.) Reason: </a:t>
            </a:r>
            <a:r>
              <a:rPr lang="en-GB" dirty="0" smtClean="0"/>
              <a:t>coupling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See TDR and HL-Book.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Alignment Review, 27 August 2019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5504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tolerances on </a:t>
            </a:r>
            <a:r>
              <a:rPr lang="en-US" u="sng" dirty="0" smtClean="0"/>
              <a:t>Apertures</a:t>
            </a:r>
            <a:endParaRPr lang="en-US" u="sng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334622" y="1190787"/>
          <a:ext cx="6270896" cy="453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3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94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94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94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57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94054">
                  <a:extLst>
                    <a:ext uri="{9D8B030D-6E8A-4147-A177-3AD203B41FA5}">
                      <a16:colId xmlns:a16="http://schemas.microsoft.com/office/drawing/2014/main" val="41278206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1400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Ground motion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1400" dirty="0" err="1" smtClean="0"/>
                        <a:t>Fiducializaton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IP Offset (1)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3213">
                <a:tc>
                  <a:txBody>
                    <a:bodyPr/>
                    <a:lstStyle/>
                    <a:p>
                      <a:endParaRPr lang="en-US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h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v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h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v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[mm]</a:t>
                      </a:r>
                      <a:endParaRPr lang="en-GB" sz="14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TAXS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Triplets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BPMs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0.0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TAXN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0.0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TCL-TCT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0.0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9448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0.0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D2/Q4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0.0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Crab </a:t>
                      </a:r>
                      <a:r>
                        <a:rPr lang="en-US" sz="1400" dirty="0" err="1" smtClean="0"/>
                        <a:t>b.s.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0.0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60151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0.35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789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0.36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0.6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0.8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254254"/>
                  </a:ext>
                </a:extLst>
              </a:tr>
            </a:tbl>
          </a:graphicData>
        </a:graphic>
      </p:graphicFrame>
      <p:grpSp>
        <p:nvGrpSpPr>
          <p:cNvPr id="36" name="Group 35"/>
          <p:cNvGrpSpPr/>
          <p:nvPr/>
        </p:nvGrpSpPr>
        <p:grpSpPr>
          <a:xfrm>
            <a:off x="6800758" y="1190787"/>
            <a:ext cx="1799923" cy="1322955"/>
            <a:chOff x="721584" y="5245046"/>
            <a:chExt cx="1799923" cy="1322955"/>
          </a:xfrm>
        </p:grpSpPr>
        <p:sp>
          <p:nvSpPr>
            <p:cNvPr id="10" name="Rounded Rectangle 9"/>
            <p:cNvSpPr/>
            <p:nvPr/>
          </p:nvSpPr>
          <p:spPr>
            <a:xfrm>
              <a:off x="721584" y="5297467"/>
              <a:ext cx="1799923" cy="1270534"/>
            </a:xfrm>
            <a:prstGeom prst="roundRect">
              <a:avLst>
                <a:gd name="adj" fmla="val 2459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87345" y="5600662"/>
              <a:ext cx="1087654" cy="56789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2174999" y="5382087"/>
              <a:ext cx="258478" cy="2185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621545" y="5585825"/>
              <a:ext cx="0" cy="27913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692823" y="579949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h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18374" y="5563402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v</a:t>
              </a:r>
              <a:endParaRPr lang="en-US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23" name="Straight Connector 22"/>
            <p:cNvCxnSpPr>
              <a:stCxn id="11" idx="3"/>
            </p:cNvCxnSpPr>
            <p:nvPr/>
          </p:nvCxnSpPr>
          <p:spPr>
            <a:xfrm flipH="1">
              <a:off x="1621545" y="5884607"/>
              <a:ext cx="55345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073181" y="5245046"/>
              <a:ext cx="2648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r</a:t>
              </a:r>
              <a:endParaRPr lang="en-US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34622" y="5742277"/>
            <a:ext cx="7107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(1) Displacement of the aperture and the actual orbit due the combined effects of alignment position and orbit leakage.</a:t>
            </a:r>
            <a:endParaRPr lang="en-GB" sz="1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Alignment Review, 27 August 2019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87920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Table of contents</a:t>
            </a: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Alignment needs around the ATLAS and CMS experiments:</a:t>
            </a:r>
            <a:endParaRPr dirty="0"/>
          </a:p>
          <a:p>
            <a:pPr lvl="1">
              <a:defRPr/>
            </a:pPr>
            <a:r>
              <a:rPr lang="en-US" dirty="0"/>
              <a:t>What we need to align and why</a:t>
            </a:r>
            <a:endParaRPr dirty="0"/>
          </a:p>
          <a:p>
            <a:pPr lvl="1">
              <a:defRPr/>
            </a:pPr>
            <a:r>
              <a:rPr lang="en-US" dirty="0"/>
              <a:t>Advantages of full remote alignment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system (FRAS)</a:t>
            </a:r>
            <a:endParaRPr dirty="0"/>
          </a:p>
          <a:p>
            <a:pPr marL="0" indent="0">
              <a:buNone/>
              <a:defRPr/>
            </a:pPr>
            <a:endParaRPr lang="en-GB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36892" y="1688684"/>
            <a:ext cx="7279524" cy="160989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Alignment needs around ATLAS and CMS</a:t>
            </a:r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1036892" y="1015262"/>
            <a:ext cx="7385177" cy="373596"/>
          </a:xfrm>
        </p:spPr>
        <p:txBody>
          <a:bodyPr/>
          <a:lstStyle/>
          <a:p>
            <a:pPr marL="0" indent="0">
              <a:lnSpc>
                <a:spcPct val="95000"/>
              </a:lnSpc>
              <a:buNone/>
              <a:defRPr/>
            </a:pPr>
            <a:r>
              <a:rPr lang="en-US" sz="1800" dirty="0"/>
              <a:t>HL-LHC simplified lattice and beam envelopes around the experiments</a:t>
            </a:r>
            <a:endParaRPr sz="1800" dirty="0"/>
          </a:p>
          <a:p>
            <a:pPr marL="0" indent="0">
              <a:lnSpc>
                <a:spcPct val="80000"/>
              </a:lnSpc>
              <a:buNone/>
              <a:defRPr/>
            </a:pPr>
            <a:endParaRPr lang="en-GB" sz="18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1144694" y="1289962"/>
            <a:ext cx="6991701" cy="324036"/>
            <a:chOff x="1144694" y="1289962"/>
            <a:chExt cx="6991701" cy="324036"/>
          </a:xfrm>
        </p:grpSpPr>
        <p:sp>
          <p:nvSpPr>
            <p:cNvPr id="8" name="Rectangle 6"/>
            <p:cNvSpPr/>
            <p:nvPr/>
          </p:nvSpPr>
          <p:spPr bwMode="auto">
            <a:xfrm>
              <a:off x="1144694" y="1289962"/>
              <a:ext cx="1357845" cy="3240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400"/>
                <a:t>Q7-Q4</a:t>
              </a:r>
              <a:endParaRPr lang="en-GB" sz="1400"/>
            </a:p>
          </p:txBody>
        </p:sp>
        <p:sp>
          <p:nvSpPr>
            <p:cNvPr id="9" name="Rectangle 73"/>
            <p:cNvSpPr/>
            <p:nvPr/>
          </p:nvSpPr>
          <p:spPr bwMode="auto">
            <a:xfrm>
              <a:off x="2574807" y="1289962"/>
              <a:ext cx="106633" cy="32403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400"/>
                <a:t>C</a:t>
              </a:r>
              <a:endParaRPr lang="en-GB" sz="1400"/>
            </a:p>
          </p:txBody>
        </p:sp>
        <p:sp>
          <p:nvSpPr>
            <p:cNvPr id="10" name="Rectangle 74"/>
            <p:cNvSpPr/>
            <p:nvPr/>
          </p:nvSpPr>
          <p:spPr bwMode="auto">
            <a:xfrm>
              <a:off x="2753708" y="1289962"/>
              <a:ext cx="703712" cy="324036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400" dirty="0"/>
                <a:t>D2-D1</a:t>
              </a:r>
              <a:endParaRPr lang="en-GB" sz="1400" dirty="0"/>
            </a:p>
          </p:txBody>
        </p:sp>
        <p:sp>
          <p:nvSpPr>
            <p:cNvPr id="11" name="Rectangle 75"/>
            <p:cNvSpPr/>
            <p:nvPr/>
          </p:nvSpPr>
          <p:spPr bwMode="auto">
            <a:xfrm>
              <a:off x="3529688" y="1289962"/>
              <a:ext cx="792087" cy="3240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400"/>
                <a:t>Q3-Q1</a:t>
              </a:r>
              <a:endParaRPr lang="en-GB" sz="1400"/>
            </a:p>
          </p:txBody>
        </p:sp>
        <p:sp>
          <p:nvSpPr>
            <p:cNvPr id="12" name="Rectangle 76"/>
            <p:cNvSpPr/>
            <p:nvPr/>
          </p:nvSpPr>
          <p:spPr bwMode="auto">
            <a:xfrm>
              <a:off x="4394043" y="1289962"/>
              <a:ext cx="568696" cy="32403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400"/>
                <a:t>EXP</a:t>
              </a:r>
              <a:endParaRPr lang="en-GB" sz="1400"/>
            </a:p>
          </p:txBody>
        </p:sp>
        <p:sp>
          <p:nvSpPr>
            <p:cNvPr id="13" name="Rectangle 77"/>
            <p:cNvSpPr/>
            <p:nvPr/>
          </p:nvSpPr>
          <p:spPr bwMode="auto">
            <a:xfrm>
              <a:off x="5035007" y="1289962"/>
              <a:ext cx="806500" cy="3240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400"/>
                <a:t>Q1-Q3</a:t>
              </a:r>
              <a:endParaRPr lang="en-GB" sz="1400"/>
            </a:p>
          </p:txBody>
        </p:sp>
        <p:sp>
          <p:nvSpPr>
            <p:cNvPr id="14" name="Rectangle 78"/>
            <p:cNvSpPr/>
            <p:nvPr/>
          </p:nvSpPr>
          <p:spPr bwMode="auto">
            <a:xfrm>
              <a:off x="5913775" y="1289962"/>
              <a:ext cx="707973" cy="324036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400"/>
                <a:t>D1-D2</a:t>
              </a:r>
              <a:endParaRPr lang="en-GB" sz="1400"/>
            </a:p>
          </p:txBody>
        </p:sp>
        <p:sp>
          <p:nvSpPr>
            <p:cNvPr id="15" name="Rectangle 79"/>
            <p:cNvSpPr/>
            <p:nvPr/>
          </p:nvSpPr>
          <p:spPr bwMode="auto">
            <a:xfrm>
              <a:off x="6694016" y="1289962"/>
              <a:ext cx="166626" cy="32403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400"/>
                <a:t>C</a:t>
              </a:r>
              <a:endParaRPr lang="en-GB" sz="1400"/>
            </a:p>
          </p:txBody>
        </p:sp>
        <p:sp>
          <p:nvSpPr>
            <p:cNvPr id="16" name="Rectangle 80"/>
            <p:cNvSpPr/>
            <p:nvPr/>
          </p:nvSpPr>
          <p:spPr bwMode="auto">
            <a:xfrm>
              <a:off x="6932910" y="1289962"/>
              <a:ext cx="1203485" cy="3240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400"/>
                <a:t>Q4-Q7</a:t>
              </a:r>
              <a:endParaRPr lang="en-GB" sz="1400"/>
            </a:p>
          </p:txBody>
        </p:sp>
      </p:grpSp>
      <p:sp>
        <p:nvSpPr>
          <p:cNvPr id="17" name="TextBox 8"/>
          <p:cNvSpPr>
            <a:spLocks/>
          </p:cNvSpPr>
          <p:nvPr/>
        </p:nvSpPr>
        <p:spPr bwMode="auto">
          <a:xfrm>
            <a:off x="612000" y="3016610"/>
            <a:ext cx="82444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u="sng" dirty="0"/>
              <a:t>Alignment is needed for: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US" u="sng" dirty="0"/>
              <a:t>inner tracker</a:t>
            </a:r>
            <a:r>
              <a:rPr lang="en-US" dirty="0"/>
              <a:t> to be transversely aligned to the </a:t>
            </a:r>
            <a:r>
              <a:rPr lang="en-US" u="sng" dirty="0"/>
              <a:t>interaction point</a:t>
            </a:r>
            <a:r>
              <a:rPr lang="en-US" dirty="0"/>
              <a:t> (IP) for reducing radiation damage and improve track reconstructions (&lt;1 mm)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US" u="sng" dirty="0"/>
              <a:t>quadrupoles</a:t>
            </a:r>
            <a:r>
              <a:rPr lang="en-US" dirty="0"/>
              <a:t> to be transversely aligned to the </a:t>
            </a:r>
            <a:r>
              <a:rPr lang="en-US" u="sng" dirty="0"/>
              <a:t>reference orbit</a:t>
            </a:r>
            <a:r>
              <a:rPr lang="en-US" dirty="0"/>
              <a:t> within orbit corrector budget and reduce orbit distortions (&lt;0.5 mm)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US" u="sng" dirty="0"/>
              <a:t>crab cavities</a:t>
            </a:r>
            <a:r>
              <a:rPr lang="en-US" dirty="0"/>
              <a:t> to be transversely aligned to the </a:t>
            </a:r>
            <a:r>
              <a:rPr lang="en-US" u="sng" dirty="0"/>
              <a:t>beam orbit</a:t>
            </a:r>
            <a:r>
              <a:rPr lang="en-US" dirty="0"/>
              <a:t> to keep RF power within the operational limits (&lt;1 mm)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endParaRPr lang="en-GB" dirty="0"/>
          </a:p>
        </p:txBody>
      </p:sp>
      <p:sp>
        <p:nvSpPr>
          <p:cNvPr id="18" name="Rectangle 9"/>
          <p:cNvSpPr/>
          <p:nvPr/>
        </p:nvSpPr>
        <p:spPr bwMode="auto">
          <a:xfrm>
            <a:off x="572003" y="5157192"/>
            <a:ext cx="8379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u="sng" dirty="0"/>
              <a:t>Alignment of non active elements is also needed to: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Preserve stay clear regions for the beam at low </a:t>
            </a:r>
            <a:r>
              <a:rPr lang="el-GR" dirty="0"/>
              <a:t>β</a:t>
            </a:r>
            <a:r>
              <a:rPr lang="en-US" dirty="0"/>
              <a:t>*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Maintain effective shielding of protecting masks for superconducting magnets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Experiment needs</a:t>
            </a: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287524" y="833334"/>
            <a:ext cx="8748972" cy="4061269"/>
          </a:xfrm>
        </p:spPr>
        <p:txBody>
          <a:bodyPr/>
          <a:lstStyle/>
          <a:p>
            <a:pPr>
              <a:defRPr/>
            </a:pPr>
            <a:r>
              <a:rPr lang="en-US" sz="1800" dirty="0">
                <a:solidFill>
                  <a:schemeClr val="tx1"/>
                </a:solidFill>
              </a:rPr>
              <a:t>Experiments (ATLAS and CMS) asked that the machine should be able to adjust the IP within ±2 mm in horizontal and vertical planes </a:t>
            </a:r>
            <a:r>
              <a:rPr lang="en-US" sz="1800" u="sng" dirty="0">
                <a:solidFill>
                  <a:schemeClr val="tx1"/>
                </a:solidFill>
              </a:rPr>
              <a:t>during beam commissioning</a:t>
            </a:r>
            <a:r>
              <a:rPr lang="en-US" sz="1800" dirty="0">
                <a:solidFill>
                  <a:schemeClr val="tx1"/>
                </a:solidFill>
              </a:rPr>
              <a:t>:</a:t>
            </a:r>
            <a:endParaRPr dirty="0"/>
          </a:p>
          <a:p>
            <a:pPr lvl="1">
              <a:defRPr/>
            </a:pPr>
            <a:r>
              <a:rPr lang="en-US" sz="1800" dirty="0">
                <a:solidFill>
                  <a:schemeClr val="tx1"/>
                </a:solidFill>
              </a:rPr>
              <a:t>i</a:t>
            </a:r>
            <a:r>
              <a:rPr lang="en-US" sz="1800" dirty="0" smtClean="0">
                <a:solidFill>
                  <a:schemeClr val="tx1"/>
                </a:solidFill>
              </a:rPr>
              <a:t>nner </a:t>
            </a:r>
            <a:r>
              <a:rPr lang="en-US" sz="1800" dirty="0">
                <a:solidFill>
                  <a:schemeClr val="tx1"/>
                </a:solidFill>
              </a:rPr>
              <a:t>tracker cannot be easily mechanically </a:t>
            </a:r>
            <a:r>
              <a:rPr lang="en-US" sz="1800" dirty="0" smtClean="0">
                <a:solidFill>
                  <a:schemeClr val="tx1"/>
                </a:solidFill>
              </a:rPr>
              <a:t>aligned,</a:t>
            </a:r>
            <a:endParaRPr dirty="0"/>
          </a:p>
          <a:p>
            <a:pPr lvl="1">
              <a:defRPr/>
            </a:pPr>
            <a:r>
              <a:rPr lang="en-GB" sz="1800" dirty="0">
                <a:solidFill>
                  <a:schemeClr val="tx1"/>
                </a:solidFill>
              </a:rPr>
              <a:t>t</a:t>
            </a:r>
            <a:r>
              <a:rPr lang="en-GB" sz="1800" dirty="0" smtClean="0">
                <a:solidFill>
                  <a:schemeClr val="tx1"/>
                </a:solidFill>
              </a:rPr>
              <a:t>he experiments </a:t>
            </a:r>
            <a:r>
              <a:rPr lang="en-GB" sz="1800" dirty="0">
                <a:solidFill>
                  <a:schemeClr val="tx1"/>
                </a:solidFill>
              </a:rPr>
              <a:t>do not expect to control the positioning of the inner tracker better than </a:t>
            </a:r>
            <a:r>
              <a:rPr lang="en-US" sz="1800" dirty="0">
                <a:solidFill>
                  <a:schemeClr val="tx1"/>
                </a:solidFill>
              </a:rPr>
              <a:t>few</a:t>
            </a:r>
            <a:r>
              <a:rPr lang="en-GB" sz="1800" dirty="0">
                <a:solidFill>
                  <a:schemeClr val="tx1"/>
                </a:solidFill>
              </a:rPr>
              <a:t> mm</a:t>
            </a:r>
            <a:endParaRPr dirty="0"/>
          </a:p>
          <a:p>
            <a:pPr lvl="1">
              <a:defRPr/>
            </a:pPr>
            <a:r>
              <a:rPr lang="en-US" sz="1800" dirty="0">
                <a:solidFill>
                  <a:schemeClr val="tx1"/>
                </a:solidFill>
              </a:rPr>
              <a:t>o</a:t>
            </a:r>
            <a:r>
              <a:rPr lang="en-US" sz="1800" dirty="0" smtClean="0">
                <a:solidFill>
                  <a:schemeClr val="tx1"/>
                </a:solidFill>
              </a:rPr>
              <a:t>bserved </a:t>
            </a:r>
            <a:r>
              <a:rPr lang="en-US" sz="1800" dirty="0">
                <a:solidFill>
                  <a:schemeClr val="tx1"/>
                </a:solidFill>
              </a:rPr>
              <a:t>ground motion can be in the order of several mm after several years </a:t>
            </a:r>
            <a:endParaRPr lang="en-GB" sz="18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800" dirty="0">
                <a:solidFill>
                  <a:schemeClr val="tx1"/>
                </a:solidFill>
              </a:rPr>
              <a:t>The beam orbit can be adjusted: </a:t>
            </a:r>
            <a:endParaRPr dirty="0"/>
          </a:p>
          <a:p>
            <a:pPr lvl="1">
              <a:defRPr/>
            </a:pPr>
            <a:r>
              <a:rPr lang="en-US" sz="1800" dirty="0">
                <a:solidFill>
                  <a:schemeClr val="tx1"/>
                </a:solidFill>
              </a:rPr>
              <a:t>w</a:t>
            </a:r>
            <a:r>
              <a:rPr lang="en-US" sz="1800" dirty="0" smtClean="0">
                <a:solidFill>
                  <a:schemeClr val="tx1"/>
                </a:solidFill>
              </a:rPr>
              <a:t>ith </a:t>
            </a:r>
            <a:r>
              <a:rPr lang="en-US" sz="1800" dirty="0">
                <a:solidFill>
                  <a:schemeClr val="tx1"/>
                </a:solidFill>
              </a:rPr>
              <a:t>orbit correctors (as in the LHC so far), but it costs magnet strength or number of magnets and residual orbit distortions in the triplets and crab cavities (for the HL-LHC)</a:t>
            </a:r>
            <a:endParaRPr dirty="0"/>
          </a:p>
          <a:p>
            <a:pPr lvl="1">
              <a:defRPr/>
            </a:pPr>
            <a:r>
              <a:rPr lang="en-US" sz="1800" dirty="0">
                <a:solidFill>
                  <a:schemeClr val="tx1"/>
                </a:solidFill>
              </a:rPr>
              <a:t>b</a:t>
            </a:r>
            <a:r>
              <a:rPr lang="en-US" sz="1800" dirty="0" smtClean="0">
                <a:solidFill>
                  <a:schemeClr val="tx1"/>
                </a:solidFill>
              </a:rPr>
              <a:t>y </a:t>
            </a:r>
            <a:r>
              <a:rPr lang="en-US" sz="1800" dirty="0">
                <a:solidFill>
                  <a:schemeClr val="tx1"/>
                </a:solidFill>
              </a:rPr>
              <a:t>re-aligning the machine from Q5 left to Q5 right</a:t>
            </a:r>
            <a:endParaRPr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  <p:sp>
        <p:nvSpPr>
          <p:cNvPr id="42" name="TextBox 41"/>
          <p:cNvSpPr>
            <a:spLocks/>
          </p:cNvSpPr>
          <p:nvPr/>
        </p:nvSpPr>
        <p:spPr bwMode="auto">
          <a:xfrm>
            <a:off x="1657447" y="5896395"/>
            <a:ext cx="6122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u="sng" dirty="0"/>
              <a:t>Present HL-LHC baseline relies on FRAS to realign the IP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259632" y="4094285"/>
            <a:ext cx="6415503" cy="1531191"/>
            <a:chOff x="1259632" y="4094285"/>
            <a:chExt cx="6415503" cy="1531191"/>
          </a:xfrm>
        </p:grpSpPr>
        <p:cxnSp>
          <p:nvCxnSpPr>
            <p:cNvPr id="8" name="Straight Connector 5"/>
            <p:cNvCxnSpPr>
              <a:cxnSpLocks/>
            </p:cNvCxnSpPr>
            <p:nvPr/>
          </p:nvCxnSpPr>
          <p:spPr bwMode="auto">
            <a:xfrm flipV="1">
              <a:off x="1643333" y="5174660"/>
              <a:ext cx="535580" cy="3596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6"/>
            <p:cNvSpPr>
              <a:spLocks/>
            </p:cNvSpPr>
            <p:nvPr/>
          </p:nvSpPr>
          <p:spPr bwMode="auto">
            <a:xfrm>
              <a:off x="1259632" y="5256144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Q7</a:t>
              </a:r>
              <a:endParaRPr lang="en-GB"/>
            </a:p>
          </p:txBody>
        </p:sp>
        <p:sp>
          <p:nvSpPr>
            <p:cNvPr id="10" name="TextBox 7"/>
            <p:cNvSpPr>
              <a:spLocks/>
            </p:cNvSpPr>
            <p:nvPr/>
          </p:nvSpPr>
          <p:spPr bwMode="auto">
            <a:xfrm>
              <a:off x="7182692" y="4467613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Q7</a:t>
              </a:r>
              <a:endParaRPr lang="en-GB"/>
            </a:p>
          </p:txBody>
        </p:sp>
        <p:cxnSp>
          <p:nvCxnSpPr>
            <p:cNvPr id="11" name="Straight Connector 8"/>
            <p:cNvCxnSpPr>
              <a:cxnSpLocks/>
            </p:cNvCxnSpPr>
            <p:nvPr/>
          </p:nvCxnSpPr>
          <p:spPr bwMode="auto">
            <a:xfrm flipV="1">
              <a:off x="2361804" y="4815404"/>
              <a:ext cx="953095" cy="931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9"/>
            <p:cNvSpPr>
              <a:spLocks/>
            </p:cNvSpPr>
            <p:nvPr/>
          </p:nvSpPr>
          <p:spPr bwMode="auto">
            <a:xfrm>
              <a:off x="3528507" y="4296424"/>
              <a:ext cx="15440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Inner Tracker</a:t>
              </a:r>
              <a:endParaRPr lang="en-GB"/>
            </a:p>
          </p:txBody>
        </p:sp>
        <p:sp>
          <p:nvSpPr>
            <p:cNvPr id="13" name="TextBox 10"/>
            <p:cNvSpPr>
              <a:spLocks/>
            </p:cNvSpPr>
            <p:nvPr/>
          </p:nvSpPr>
          <p:spPr bwMode="auto">
            <a:xfrm>
              <a:off x="1974576" y="4427768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Q4</a:t>
              </a:r>
              <a:endParaRPr lang="en-GB"/>
            </a:p>
          </p:txBody>
        </p:sp>
        <p:sp>
          <p:nvSpPr>
            <p:cNvPr id="14" name="TextBox 11"/>
            <p:cNvSpPr>
              <a:spLocks/>
            </p:cNvSpPr>
            <p:nvPr/>
          </p:nvSpPr>
          <p:spPr bwMode="auto">
            <a:xfrm>
              <a:off x="6075382" y="4094285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Q4</a:t>
              </a:r>
              <a:endParaRPr lang="en-GB"/>
            </a:p>
          </p:txBody>
        </p:sp>
        <p:sp>
          <p:nvSpPr>
            <p:cNvPr id="15" name="TextBox 12"/>
            <p:cNvSpPr>
              <a:spLocks/>
            </p:cNvSpPr>
            <p:nvPr/>
          </p:nvSpPr>
          <p:spPr bwMode="auto">
            <a:xfrm>
              <a:off x="3111844" y="5151799"/>
              <a:ext cx="616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TAS</a:t>
              </a:r>
              <a:endParaRPr lang="en-GB"/>
            </a:p>
          </p:txBody>
        </p:sp>
        <p:sp>
          <p:nvSpPr>
            <p:cNvPr id="16" name="TextBox 13"/>
            <p:cNvSpPr>
              <a:spLocks/>
            </p:cNvSpPr>
            <p:nvPr/>
          </p:nvSpPr>
          <p:spPr bwMode="auto">
            <a:xfrm>
              <a:off x="5334161" y="4911320"/>
              <a:ext cx="616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TAS</a:t>
              </a:r>
              <a:endParaRPr lang="en-GB"/>
            </a:p>
          </p:txBody>
        </p:sp>
        <p:cxnSp>
          <p:nvCxnSpPr>
            <p:cNvPr id="17" name="Straight Connector 14"/>
            <p:cNvCxnSpPr>
              <a:cxnSpLocks/>
            </p:cNvCxnSpPr>
            <p:nvPr/>
          </p:nvCxnSpPr>
          <p:spPr bwMode="auto">
            <a:xfrm flipV="1">
              <a:off x="5574497" y="4492983"/>
              <a:ext cx="747107" cy="84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5"/>
            <p:cNvSpPr>
              <a:spLocks/>
            </p:cNvSpPr>
            <p:nvPr/>
          </p:nvSpPr>
          <p:spPr bwMode="auto">
            <a:xfrm>
              <a:off x="2935603" y="4385587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Q1</a:t>
              </a:r>
              <a:endParaRPr lang="en-GB"/>
            </a:p>
          </p:txBody>
        </p:sp>
        <p:sp>
          <p:nvSpPr>
            <p:cNvPr id="19" name="TextBox 16"/>
            <p:cNvSpPr>
              <a:spLocks/>
            </p:cNvSpPr>
            <p:nvPr/>
          </p:nvSpPr>
          <p:spPr bwMode="auto">
            <a:xfrm>
              <a:off x="5269697" y="4139467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Q1</a:t>
              </a:r>
              <a:endParaRPr lang="en-GB"/>
            </a:p>
          </p:txBody>
        </p:sp>
        <p:cxnSp>
          <p:nvCxnSpPr>
            <p:cNvPr id="20" name="Straight Connector 17"/>
            <p:cNvCxnSpPr>
              <a:cxnSpLocks/>
            </p:cNvCxnSpPr>
            <p:nvPr/>
          </p:nvCxnSpPr>
          <p:spPr bwMode="auto">
            <a:xfrm flipH="1" flipV="1">
              <a:off x="4399891" y="4685131"/>
              <a:ext cx="38954" cy="2530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8"/>
            <p:cNvCxnSpPr>
              <a:cxnSpLocks/>
            </p:cNvCxnSpPr>
            <p:nvPr/>
          </p:nvCxnSpPr>
          <p:spPr bwMode="auto">
            <a:xfrm flipV="1">
              <a:off x="2371376" y="4492983"/>
              <a:ext cx="3941147" cy="415527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tx1"/>
            </a:fontRef>
          </p:style>
        </p:cxnSp>
        <p:cxnSp>
          <p:nvCxnSpPr>
            <p:cNvPr id="22" name="Straight Connector 19"/>
            <p:cNvCxnSpPr>
              <a:cxnSpLocks/>
            </p:cNvCxnSpPr>
            <p:nvPr/>
          </p:nvCxnSpPr>
          <p:spPr bwMode="auto">
            <a:xfrm flipV="1">
              <a:off x="1644615" y="4670483"/>
              <a:ext cx="5467279" cy="540140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tx1"/>
            </a:fontRef>
          </p:style>
        </p:cxnSp>
        <p:cxnSp>
          <p:nvCxnSpPr>
            <p:cNvPr id="23" name="Straight Connector 20"/>
            <p:cNvCxnSpPr>
              <a:cxnSpLocks/>
            </p:cNvCxnSpPr>
            <p:nvPr/>
          </p:nvCxnSpPr>
          <p:spPr bwMode="auto">
            <a:xfrm flipV="1">
              <a:off x="6623228" y="4689194"/>
              <a:ext cx="489949" cy="4647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1"/>
            <p:cNvCxnSpPr>
              <a:cxnSpLocks/>
            </p:cNvCxnSpPr>
            <p:nvPr/>
          </p:nvCxnSpPr>
          <p:spPr bwMode="auto">
            <a:xfrm flipV="1">
              <a:off x="2178913" y="4908508"/>
              <a:ext cx="182891" cy="26615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2"/>
            <p:cNvSpPr>
              <a:spLocks/>
            </p:cNvSpPr>
            <p:nvPr/>
          </p:nvSpPr>
          <p:spPr bwMode="auto">
            <a:xfrm>
              <a:off x="1904475" y="5210623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Q6</a:t>
              </a:r>
              <a:endParaRPr lang="en-GB"/>
            </a:p>
          </p:txBody>
        </p:sp>
        <p:cxnSp>
          <p:nvCxnSpPr>
            <p:cNvPr id="26" name="Straight Connector 23"/>
            <p:cNvCxnSpPr>
              <a:cxnSpLocks/>
            </p:cNvCxnSpPr>
            <p:nvPr/>
          </p:nvCxnSpPr>
          <p:spPr bwMode="auto">
            <a:xfrm flipH="1" flipV="1">
              <a:off x="6313805" y="4507165"/>
              <a:ext cx="309423" cy="2285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4"/>
            <p:cNvCxnSpPr>
              <a:cxnSpLocks/>
            </p:cNvCxnSpPr>
            <p:nvPr/>
          </p:nvCxnSpPr>
          <p:spPr bwMode="auto">
            <a:xfrm flipV="1">
              <a:off x="3296074" y="4815404"/>
              <a:ext cx="2319222" cy="22277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5"/>
            <p:cNvSpPr/>
            <p:nvPr/>
          </p:nvSpPr>
          <p:spPr bwMode="auto">
            <a:xfrm>
              <a:off x="3255275" y="4792081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9" name="Oval 26"/>
            <p:cNvSpPr/>
            <p:nvPr/>
          </p:nvSpPr>
          <p:spPr bwMode="auto">
            <a:xfrm>
              <a:off x="3274099" y="4999987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0" name="Oval 27"/>
            <p:cNvSpPr/>
            <p:nvPr/>
          </p:nvSpPr>
          <p:spPr bwMode="auto">
            <a:xfrm>
              <a:off x="5569095" y="4788793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1" name="Oval 28"/>
            <p:cNvSpPr/>
            <p:nvPr/>
          </p:nvSpPr>
          <p:spPr bwMode="auto">
            <a:xfrm>
              <a:off x="6383324" y="4550713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2" name="Oval 29"/>
            <p:cNvSpPr/>
            <p:nvPr/>
          </p:nvSpPr>
          <p:spPr bwMode="auto">
            <a:xfrm>
              <a:off x="6582428" y="4673626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3" name="Oval 30"/>
            <p:cNvSpPr/>
            <p:nvPr/>
          </p:nvSpPr>
          <p:spPr bwMode="auto">
            <a:xfrm>
              <a:off x="7039284" y="4641728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4" name="Oval 31"/>
            <p:cNvSpPr/>
            <p:nvPr/>
          </p:nvSpPr>
          <p:spPr bwMode="auto">
            <a:xfrm>
              <a:off x="5512777" y="4542402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5" name="Oval 32"/>
            <p:cNvSpPr/>
            <p:nvPr/>
          </p:nvSpPr>
          <p:spPr bwMode="auto">
            <a:xfrm>
              <a:off x="2331992" y="4857190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6" name="Oval 33"/>
            <p:cNvSpPr/>
            <p:nvPr/>
          </p:nvSpPr>
          <p:spPr bwMode="auto">
            <a:xfrm>
              <a:off x="2244067" y="4995795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7" name="Oval 34"/>
            <p:cNvSpPr/>
            <p:nvPr/>
          </p:nvSpPr>
          <p:spPr bwMode="auto">
            <a:xfrm>
              <a:off x="2120866" y="5134401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8" name="Oval 35"/>
            <p:cNvSpPr/>
            <p:nvPr/>
          </p:nvSpPr>
          <p:spPr bwMode="auto">
            <a:xfrm>
              <a:off x="4365945" y="4664313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9" name="TextBox 36"/>
            <p:cNvSpPr>
              <a:spLocks/>
            </p:cNvSpPr>
            <p:nvPr/>
          </p:nvSpPr>
          <p:spPr bwMode="auto">
            <a:xfrm>
              <a:off x="1810525" y="4769364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Q5</a:t>
              </a:r>
              <a:endParaRPr lang="en-GB"/>
            </a:p>
          </p:txBody>
        </p:sp>
        <p:sp>
          <p:nvSpPr>
            <p:cNvPr id="40" name="TextBox 37"/>
            <p:cNvSpPr>
              <a:spLocks/>
            </p:cNvSpPr>
            <p:nvPr/>
          </p:nvSpPr>
          <p:spPr bwMode="auto">
            <a:xfrm>
              <a:off x="6392421" y="4287188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Q5</a:t>
              </a:r>
              <a:endParaRPr lang="en-GB"/>
            </a:p>
          </p:txBody>
        </p:sp>
        <p:sp>
          <p:nvSpPr>
            <p:cNvPr id="41" name="TextBox 38"/>
            <p:cNvSpPr>
              <a:spLocks/>
            </p:cNvSpPr>
            <p:nvPr/>
          </p:nvSpPr>
          <p:spPr bwMode="auto">
            <a:xfrm>
              <a:off x="6489763" y="4791054"/>
              <a:ext cx="4924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Q6</a:t>
              </a:r>
              <a:endParaRPr lang="en-GB"/>
            </a:p>
          </p:txBody>
        </p:sp>
        <p:sp>
          <p:nvSpPr>
            <p:cNvPr id="43" name="Oval 40"/>
            <p:cNvSpPr/>
            <p:nvPr/>
          </p:nvSpPr>
          <p:spPr bwMode="auto">
            <a:xfrm>
              <a:off x="2703188" y="4819486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4" name="Oval 42"/>
            <p:cNvSpPr/>
            <p:nvPr/>
          </p:nvSpPr>
          <p:spPr bwMode="auto">
            <a:xfrm>
              <a:off x="6257993" y="4459446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5" name="Oval 43"/>
            <p:cNvSpPr/>
            <p:nvPr/>
          </p:nvSpPr>
          <p:spPr bwMode="auto">
            <a:xfrm>
              <a:off x="5871540" y="4491236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6" name="TextBox 44"/>
            <p:cNvSpPr>
              <a:spLocks/>
            </p:cNvSpPr>
            <p:nvPr/>
          </p:nvSpPr>
          <p:spPr bwMode="auto">
            <a:xfrm>
              <a:off x="5667423" y="4131328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/>
                <a:t>CC</a:t>
              </a:r>
              <a:endParaRPr lang="en-GB"/>
            </a:p>
          </p:txBody>
        </p:sp>
        <p:sp>
          <p:nvSpPr>
            <p:cNvPr id="47" name="TextBox 45"/>
            <p:cNvSpPr>
              <a:spLocks/>
            </p:cNvSpPr>
            <p:nvPr/>
          </p:nvSpPr>
          <p:spPr bwMode="auto">
            <a:xfrm>
              <a:off x="2484115" y="4433958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dirty="0"/>
                <a:t>CC</a:t>
              </a:r>
              <a:endParaRPr lang="en-GB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IP offset with/without FRA</a:t>
            </a:r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  <p:sp>
        <p:nvSpPr>
          <p:cNvPr id="6" name="TextBox 5"/>
          <p:cNvSpPr>
            <a:spLocks/>
          </p:cNvSpPr>
          <p:nvPr/>
        </p:nvSpPr>
        <p:spPr bwMode="auto">
          <a:xfrm>
            <a:off x="1464879" y="3862720"/>
            <a:ext cx="605165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/>
              <a:t>IP offset without full alignment system: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requires a re-alignment of the crab cavities up to 4 mm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reduces available aperture for the beam:</a:t>
            </a:r>
            <a:endParaRPr dirty="0"/>
          </a:p>
          <a:p>
            <a:pPr marL="742950" lvl="1" indent="-285750">
              <a:buFont typeface="Arial"/>
              <a:buChar char="•"/>
              <a:defRPr/>
            </a:pPr>
            <a:r>
              <a:rPr lang="en-US" dirty="0"/>
              <a:t>triplets up to 3 mm</a:t>
            </a:r>
            <a:endParaRPr dirty="0"/>
          </a:p>
          <a:p>
            <a:pPr marL="742950" lvl="1" indent="-285750">
              <a:buFont typeface="Arial"/>
              <a:buChar char="•"/>
              <a:defRPr/>
            </a:pPr>
            <a:r>
              <a:rPr lang="en-US" dirty="0"/>
              <a:t>Q4-Q5 up to 4.5 mm</a:t>
            </a:r>
            <a:endParaRPr dirty="0"/>
          </a:p>
          <a:p>
            <a:pPr marL="742950" lvl="1" indent="-285750">
              <a:buFont typeface="Arial"/>
              <a:buChar char="•"/>
              <a:defRPr/>
            </a:pPr>
            <a:r>
              <a:rPr lang="en-US" dirty="0"/>
              <a:t>tertiary collimators up to 3 mm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costs orbit corrector strength budget</a:t>
            </a:r>
            <a:endParaRPr dirty="0"/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247964" y="1136920"/>
            <a:ext cx="4786972" cy="2508104"/>
          </a:xfrm>
          <a:prstGeom prst="rect">
            <a:avLst/>
          </a:prstGeom>
        </p:spPr>
      </p:pic>
      <p:pic>
        <p:nvPicPr>
          <p:cNvPr id="8" name="Picture 6"/>
          <p:cNvPicPr>
            <a:picLocks noChangeAspect="1"/>
          </p:cNvPicPr>
          <p:nvPr/>
        </p:nvPicPr>
        <p:blipFill>
          <a:blip r:embed="rId3"/>
          <a:srcRect r="18900"/>
          <a:stretch/>
        </p:blipFill>
        <p:spPr bwMode="auto">
          <a:xfrm>
            <a:off x="358532" y="1146736"/>
            <a:ext cx="3862113" cy="2498288"/>
          </a:xfrm>
          <a:prstGeom prst="rect">
            <a:avLst/>
          </a:prstGeom>
        </p:spPr>
      </p:pic>
      <p:sp>
        <p:nvSpPr>
          <p:cNvPr id="9" name="TextBox 7"/>
          <p:cNvSpPr>
            <a:spLocks/>
          </p:cNvSpPr>
          <p:nvPr/>
        </p:nvSpPr>
        <p:spPr bwMode="auto">
          <a:xfrm>
            <a:off x="1160683" y="845394"/>
            <a:ext cx="6960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/>
              <a:t>Residual orbit in the elements with an IP offset of 2 mm in H and V</a:t>
            </a:r>
            <a:endParaRPr lang="en-GB" dirty="0"/>
          </a:p>
        </p:txBody>
      </p:sp>
      <p:sp>
        <p:nvSpPr>
          <p:cNvPr id="10" name="TextBox 8"/>
          <p:cNvSpPr>
            <a:spLocks/>
          </p:cNvSpPr>
          <p:nvPr/>
        </p:nvSpPr>
        <p:spPr bwMode="auto">
          <a:xfrm>
            <a:off x="1475656" y="1313238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With full alignment</a:t>
            </a:r>
            <a:endParaRPr lang="en-GB"/>
          </a:p>
        </p:txBody>
      </p:sp>
      <p:sp>
        <p:nvSpPr>
          <p:cNvPr id="11" name="TextBox 10"/>
          <p:cNvSpPr>
            <a:spLocks/>
          </p:cNvSpPr>
          <p:nvPr/>
        </p:nvSpPr>
        <p:spPr bwMode="auto">
          <a:xfrm>
            <a:off x="2441482" y="258802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IP</a:t>
            </a:r>
            <a:endParaRPr lang="en-GB"/>
          </a:p>
        </p:txBody>
      </p:sp>
      <p:sp>
        <p:nvSpPr>
          <p:cNvPr id="12" name="TextBox 11"/>
          <p:cNvSpPr>
            <a:spLocks/>
          </p:cNvSpPr>
          <p:nvPr/>
        </p:nvSpPr>
        <p:spPr bwMode="auto">
          <a:xfrm>
            <a:off x="1619672" y="2794992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CC</a:t>
            </a:r>
            <a:endParaRPr lang="en-GB"/>
          </a:p>
        </p:txBody>
      </p:sp>
      <p:sp>
        <p:nvSpPr>
          <p:cNvPr id="13" name="TextBox 12"/>
          <p:cNvSpPr>
            <a:spLocks/>
          </p:cNvSpPr>
          <p:nvPr/>
        </p:nvSpPr>
        <p:spPr bwMode="auto">
          <a:xfrm>
            <a:off x="3231287" y="2794992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CC</a:t>
            </a:r>
            <a:endParaRPr lang="en-GB"/>
          </a:p>
        </p:txBody>
      </p:sp>
      <p:cxnSp>
        <p:nvCxnSpPr>
          <p:cNvPr id="14" name="Straight Arrow Connector 15"/>
          <p:cNvCxnSpPr>
            <a:cxnSpLocks/>
            <a:stCxn id="12" idx="0"/>
          </p:cNvCxnSpPr>
          <p:nvPr/>
        </p:nvCxnSpPr>
        <p:spPr bwMode="auto">
          <a:xfrm flipH="1" flipV="1">
            <a:off x="1799692" y="2327148"/>
            <a:ext cx="79026" cy="4678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6"/>
          <p:cNvCxnSpPr>
            <a:cxnSpLocks/>
            <a:stCxn id="13" idx="0"/>
          </p:cNvCxnSpPr>
          <p:nvPr/>
        </p:nvCxnSpPr>
        <p:spPr bwMode="auto">
          <a:xfrm flipH="1" flipV="1">
            <a:off x="3457716" y="2327148"/>
            <a:ext cx="32617" cy="4678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20"/>
          <p:cNvSpPr>
            <a:spLocks/>
          </p:cNvSpPr>
          <p:nvPr/>
        </p:nvSpPr>
        <p:spPr bwMode="auto">
          <a:xfrm>
            <a:off x="5904148" y="292175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CC</a:t>
            </a:r>
            <a:endParaRPr lang="en-GB"/>
          </a:p>
        </p:txBody>
      </p:sp>
      <p:sp>
        <p:nvSpPr>
          <p:cNvPr id="17" name="TextBox 21"/>
          <p:cNvSpPr>
            <a:spLocks/>
          </p:cNvSpPr>
          <p:nvPr/>
        </p:nvSpPr>
        <p:spPr bwMode="auto">
          <a:xfrm>
            <a:off x="6692406" y="300355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CC</a:t>
            </a:r>
            <a:endParaRPr lang="en-GB"/>
          </a:p>
        </p:txBody>
      </p:sp>
      <p:cxnSp>
        <p:nvCxnSpPr>
          <p:cNvPr id="18" name="Straight Arrow Connector 22"/>
          <p:cNvCxnSpPr>
            <a:cxnSpLocks/>
            <a:stCxn id="16" idx="0"/>
          </p:cNvCxnSpPr>
          <p:nvPr/>
        </p:nvCxnSpPr>
        <p:spPr bwMode="auto">
          <a:xfrm flipH="1">
            <a:off x="5670645" y="2921750"/>
            <a:ext cx="492549" cy="1789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23"/>
          <p:cNvCxnSpPr>
            <a:cxnSpLocks/>
            <a:stCxn id="17" idx="0"/>
          </p:cNvCxnSpPr>
          <p:nvPr/>
        </p:nvCxnSpPr>
        <p:spPr bwMode="auto">
          <a:xfrm>
            <a:off x="6951452" y="3003550"/>
            <a:ext cx="356474" cy="1607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27"/>
          <p:cNvSpPr>
            <a:spLocks/>
          </p:cNvSpPr>
          <p:nvPr/>
        </p:nvSpPr>
        <p:spPr bwMode="auto">
          <a:xfrm>
            <a:off x="5347057" y="1288921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/>
              <a:t>Without full alignment</a:t>
            </a:r>
            <a:endParaRPr lang="en-GB" dirty="0"/>
          </a:p>
        </p:txBody>
      </p:sp>
      <p:sp>
        <p:nvSpPr>
          <p:cNvPr id="21" name="TextBox 28"/>
          <p:cNvSpPr>
            <a:spLocks/>
          </p:cNvSpPr>
          <p:nvPr/>
        </p:nvSpPr>
        <p:spPr bwMode="auto">
          <a:xfrm>
            <a:off x="6340919" y="273140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/>
              <a:t>IP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6" grpId="0"/>
      <p:bldP spid="17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Orbit corrector budget with/without FRAS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2"/>
          <a:srcRect t="5547"/>
          <a:stretch/>
        </p:blipFill>
        <p:spPr bwMode="auto">
          <a:xfrm>
            <a:off x="251520" y="1160748"/>
            <a:ext cx="4587330" cy="1872038"/>
          </a:xfrm>
          <a:prstGeom prst="rect">
            <a:avLst/>
          </a:prstGeom>
        </p:spPr>
      </p:pic>
      <p:sp>
        <p:nvSpPr>
          <p:cNvPr id="7" name="TextBox 2"/>
          <p:cNvSpPr>
            <a:spLocks/>
          </p:cNvSpPr>
          <p:nvPr/>
        </p:nvSpPr>
        <p:spPr bwMode="auto">
          <a:xfrm>
            <a:off x="446580" y="3188561"/>
            <a:ext cx="7941765" cy="2560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u="sng" dirty="0"/>
              <a:t>FRAS allows re-using of LHC orbit correctors and magnet assembly:</a:t>
            </a:r>
            <a:endParaRPr dirty="0"/>
          </a:p>
          <a:p>
            <a:pPr>
              <a:defRPr/>
            </a:pPr>
            <a:r>
              <a:rPr lang="en-US" dirty="0"/>
              <a:t>Q4: 16x MCBY 1.9K -&gt;  12x MCBY at 4.5K with FRAS</a:t>
            </a:r>
            <a:endParaRPr dirty="0"/>
          </a:p>
          <a:p>
            <a:pPr>
              <a:defRPr/>
            </a:pPr>
            <a:r>
              <a:rPr lang="en-US" dirty="0"/>
              <a:t>Q5: 12x MCBY 1.9K -&gt; 4x MCBC at 4.5K with FRAS</a:t>
            </a:r>
            <a:endParaRPr dirty="0"/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Additional potential benefits: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Perform orbit corrector strength minimization during beam-commissioning (better orbit residual)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US" dirty="0"/>
              <a:t>Mitigate impact of non-conform orbit correctors</a:t>
            </a:r>
            <a:r>
              <a:rPr lang="en-GB" dirty="0"/>
              <a:t> by performing ad-hoc fine tuning with circulating (safe) beam as reference</a:t>
            </a:r>
            <a:endParaRPr lang="en-US" dirty="0"/>
          </a:p>
        </p:txBody>
      </p:sp>
      <p:sp>
        <p:nvSpPr>
          <p:cNvPr id="8" name="TextBox 7"/>
          <p:cNvSpPr>
            <a:spLocks/>
          </p:cNvSpPr>
          <p:nvPr/>
        </p:nvSpPr>
        <p:spPr bwMode="auto">
          <a:xfrm>
            <a:off x="462564" y="731868"/>
            <a:ext cx="372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/>
              <a:t>HL-LHCV1.4 after MS optimization</a:t>
            </a:r>
            <a:endParaRPr lang="en-GB" dirty="0"/>
          </a:p>
        </p:txBody>
      </p:sp>
      <p:sp>
        <p:nvSpPr>
          <p:cNvPr id="9" name="TextBox 8"/>
          <p:cNvSpPr>
            <a:spLocks/>
          </p:cNvSpPr>
          <p:nvPr/>
        </p:nvSpPr>
        <p:spPr bwMode="auto">
          <a:xfrm>
            <a:off x="4825656" y="763372"/>
            <a:ext cx="391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dirty="0"/>
              <a:t>HL-LHCV1.3 before MS optimization</a:t>
            </a:r>
            <a:endParaRPr lang="en-GB" dirty="0"/>
          </a:p>
        </p:txBody>
      </p:sp>
      <p:sp>
        <p:nvSpPr>
          <p:cNvPr id="10" name="Rectangle 5"/>
          <p:cNvSpPr/>
          <p:nvPr/>
        </p:nvSpPr>
        <p:spPr bwMode="auto">
          <a:xfrm>
            <a:off x="1439652" y="5843369"/>
            <a:ext cx="7826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u="sng" dirty="0"/>
              <a:t>After matching section optimization, </a:t>
            </a:r>
            <a:endParaRPr dirty="0"/>
          </a:p>
          <a:p>
            <a:pPr>
              <a:defRPr/>
            </a:pPr>
            <a:r>
              <a:rPr lang="en-US" u="sng" dirty="0"/>
              <a:t>IP offset during commissioning not feasible without FRAS</a:t>
            </a:r>
          </a:p>
        </p:txBody>
      </p:sp>
      <p:pic>
        <p:nvPicPr>
          <p:cNvPr id="11" name="13A836E0-A09B-4B06-A9CF-90374D818FEA" descr="AF7493FB-EC96-4EDC-A999-69038F228F1F@home"/>
          <p:cNvPicPr>
            <a:picLocks noChangeAspect="1" noChangeArrowheads="1"/>
          </p:cNvPicPr>
          <p:nvPr/>
        </p:nvPicPr>
        <p:blipFill>
          <a:blip r:embed="rId3"/>
          <a:srcRect l="4525" t="4033" r="5828"/>
          <a:stretch/>
        </p:blipFill>
        <p:spPr bwMode="auto">
          <a:xfrm>
            <a:off x="4572000" y="1088740"/>
            <a:ext cx="4225167" cy="206036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9"/>
          <p:cNvSpPr/>
          <p:nvPr/>
        </p:nvSpPr>
        <p:spPr bwMode="auto">
          <a:xfrm>
            <a:off x="1979712" y="1651317"/>
            <a:ext cx="900100" cy="1497786"/>
          </a:xfrm>
          <a:prstGeom prst="rect">
            <a:avLst/>
          </a:prstGeom>
          <a:solidFill>
            <a:srgbClr val="C6D2EC">
              <a:alpha val="2784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Rectangle 11"/>
          <p:cNvSpPr/>
          <p:nvPr/>
        </p:nvSpPr>
        <p:spPr bwMode="auto">
          <a:xfrm>
            <a:off x="5976156" y="1658604"/>
            <a:ext cx="1224136" cy="1497786"/>
          </a:xfrm>
          <a:prstGeom prst="rect">
            <a:avLst/>
          </a:prstGeom>
          <a:solidFill>
            <a:srgbClr val="C6D2EC">
              <a:alpha val="2784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Apertures with FRAS</a:t>
            </a:r>
            <a:endParaRPr lang="en-GB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</p:nvPr>
        </p:nvGraphicFramePr>
        <p:xfrm>
          <a:off x="612000" y="1375419"/>
          <a:ext cx="4932108" cy="3337560"/>
        </p:xfrm>
        <a:graphic>
          <a:graphicData uri="http://schemas.openxmlformats.org/drawingml/2006/table">
            <a:tbl>
              <a:tblPr firstRow="1" bandRow="1">
                <a:tableStyleId>{27C0921E-7D58-AAB4-680A-2F8628BCA177}</a:tableStyleId>
              </a:tblPr>
              <a:tblGrid>
                <a:gridCol w="1000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31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0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8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Old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FRAS</a:t>
                      </a:r>
                      <a:endParaRPr lang="en-GB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Old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FRAS</a:t>
                      </a:r>
                      <a:endParaRPr lang="en-GB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Round </a:t>
                      </a:r>
                      <a:r>
                        <a:rPr lang="el-GR"/>
                        <a:t>β</a:t>
                      </a:r>
                      <a:r>
                        <a:rPr lang="en-US"/>
                        <a:t>*=15 cm</a:t>
                      </a:r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Flat </a:t>
                      </a:r>
                      <a:r>
                        <a:rPr lang="el-GR"/>
                        <a:t>β</a:t>
                      </a:r>
                      <a:r>
                        <a:rPr lang="en-US"/>
                        <a:t>*=7.5 cm </a:t>
                      </a:r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TAXS</a:t>
                      </a:r>
                      <a:endParaRPr lang="en-GB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15.4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15.4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13.3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13.3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Triplets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12.0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>
                          <a:solidFill>
                            <a:srgbClr val="00B050"/>
                          </a:solidFill>
                        </a:rPr>
                        <a:t>13.1</a:t>
                      </a:r>
                      <a:endParaRPr lang="en-GB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>
                          <a:solidFill>
                            <a:schemeClr val="accent6"/>
                          </a:solidFill>
                        </a:rPr>
                        <a:t>11.8</a:t>
                      </a:r>
                      <a:endParaRPr lang="en-GB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>
                          <a:solidFill>
                            <a:srgbClr val="00B050"/>
                          </a:solidFill>
                        </a:rPr>
                        <a:t>12.7</a:t>
                      </a:r>
                      <a:endParaRPr lang="en-GB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TAXN</a:t>
                      </a:r>
                      <a:endParaRPr lang="en-GB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15.4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>
                          <a:solidFill>
                            <a:srgbClr val="00B050"/>
                          </a:solidFill>
                        </a:rPr>
                        <a:t>17.3</a:t>
                      </a:r>
                      <a:endParaRPr lang="en-GB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12.4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>
                          <a:solidFill>
                            <a:srgbClr val="00B050"/>
                          </a:solidFill>
                        </a:rPr>
                        <a:t>13.9</a:t>
                      </a:r>
                      <a:endParaRPr lang="en-GB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D2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15.5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19.3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12.9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14.5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Q4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14.5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19.3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>
                          <a:solidFill>
                            <a:srgbClr val="FF0000"/>
                          </a:solidFill>
                        </a:rPr>
                        <a:t>10.4</a:t>
                      </a:r>
                      <a:endParaRPr lang="en-GB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>
                          <a:solidFill>
                            <a:srgbClr val="00B050"/>
                          </a:solidFill>
                        </a:rPr>
                        <a:t>13.6</a:t>
                      </a:r>
                      <a:endParaRPr lang="en-GB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Q5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24.8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21.1</a:t>
                      </a:r>
                      <a:r>
                        <a:rPr lang="en-US" baseline="30000"/>
                        <a:t>1</a:t>
                      </a:r>
                      <a:endParaRPr lang="en-GB" baseline="30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17.6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14.9</a:t>
                      </a:r>
                      <a:r>
                        <a:rPr lang="en-US" baseline="30000"/>
                        <a:t>1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Q6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25.5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26.7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18.0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18.9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TextBox 5"/>
          <p:cNvSpPr>
            <a:spLocks/>
          </p:cNvSpPr>
          <p:nvPr/>
        </p:nvSpPr>
        <p:spPr bwMode="auto">
          <a:xfrm>
            <a:off x="647784" y="5806663"/>
            <a:ext cx="7848432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US" u="sng" dirty="0">
                <a:solidFill>
                  <a:schemeClr val="tx1"/>
                </a:solidFill>
              </a:rPr>
              <a:t>Fully remote alignment system allows full </a:t>
            </a:r>
            <a:r>
              <a:rPr lang="el-GR" u="sng" dirty="0">
                <a:solidFill>
                  <a:schemeClr val="tx1"/>
                </a:solidFill>
              </a:rPr>
              <a:t>β</a:t>
            </a:r>
            <a:r>
              <a:rPr lang="en-US" u="sng" dirty="0">
                <a:solidFill>
                  <a:schemeClr val="tx1"/>
                </a:solidFill>
              </a:rPr>
              <a:t>* reach for round and flat optics</a:t>
            </a:r>
            <a:endParaRPr dirty="0"/>
          </a:p>
        </p:txBody>
      </p:sp>
      <p:sp>
        <p:nvSpPr>
          <p:cNvPr id="7" name="TextBox 8"/>
          <p:cNvSpPr>
            <a:spLocks/>
          </p:cNvSpPr>
          <p:nvPr/>
        </p:nvSpPr>
        <p:spPr bwMode="auto">
          <a:xfrm>
            <a:off x="6012159" y="1306178"/>
            <a:ext cx="28438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/>
              <a:t>Aperture requirements (beam </a:t>
            </a:r>
            <a:r>
              <a:rPr lang="el-GR" sz="1400"/>
              <a:t>σ</a:t>
            </a:r>
            <a:r>
              <a:rPr lang="en-US" sz="1400"/>
              <a:t>)</a:t>
            </a:r>
            <a:endParaRPr/>
          </a:p>
          <a:p>
            <a:pPr>
              <a:defRPr/>
            </a:pPr>
            <a:r>
              <a:rPr lang="en-US" sz="1400"/>
              <a:t>&gt; 12 </a:t>
            </a:r>
            <a:r>
              <a:rPr lang="el-GR" sz="1400"/>
              <a:t>σ</a:t>
            </a:r>
            <a:r>
              <a:rPr lang="en-US" sz="1400"/>
              <a:t>  in triplets </a:t>
            </a:r>
            <a:endParaRPr/>
          </a:p>
          <a:p>
            <a:pPr>
              <a:defRPr/>
            </a:pPr>
            <a:r>
              <a:rPr lang="en-US" sz="1400"/>
              <a:t>&gt; 14.6 </a:t>
            </a:r>
            <a:r>
              <a:rPr lang="el-GR" sz="1400"/>
              <a:t>σ</a:t>
            </a:r>
            <a:r>
              <a:rPr lang="en-US" sz="1400"/>
              <a:t> in Q6</a:t>
            </a:r>
          </a:p>
          <a:p>
            <a:pPr>
              <a:defRPr/>
            </a:pPr>
            <a:r>
              <a:rPr lang="en-US" sz="1400"/>
              <a:t>&gt; 19.2 </a:t>
            </a:r>
            <a:r>
              <a:rPr lang="el-GR" sz="1400"/>
              <a:t>σ</a:t>
            </a:r>
            <a:r>
              <a:rPr lang="en-US" sz="1400"/>
              <a:t> elsewhere </a:t>
            </a:r>
            <a:endParaRPr/>
          </a:p>
          <a:p>
            <a:pPr marL="285750" indent="-285750">
              <a:buFont typeface="Wingdings"/>
              <a:buChar char="Ø"/>
              <a:defRPr/>
            </a:pPr>
            <a:endParaRPr lang="en-US" sz="1400"/>
          </a:p>
          <a:p>
            <a:pPr marL="285750" indent="-285750">
              <a:buFont typeface="Wingdings"/>
              <a:buChar char="Ø"/>
              <a:defRPr/>
            </a:pPr>
            <a:endParaRPr lang="en-US" sz="1400"/>
          </a:p>
        </p:txBody>
      </p:sp>
      <p:sp>
        <p:nvSpPr>
          <p:cNvPr id="8" name="TextBox 6"/>
          <p:cNvSpPr>
            <a:spLocks/>
          </p:cNvSpPr>
          <p:nvPr/>
        </p:nvSpPr>
        <p:spPr bwMode="auto">
          <a:xfrm>
            <a:off x="5867636" y="3753880"/>
            <a:ext cx="3132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baseline="30000"/>
              <a:t>1</a:t>
            </a:r>
            <a:r>
              <a:rPr lang="en-US" sz="1400"/>
              <a:t>due to reduced Q5 aperture from 70 mm to 56 mm after MS optimization </a:t>
            </a:r>
            <a:endParaRPr lang="en-US" sz="1400" baseline="30000"/>
          </a:p>
        </p:txBody>
      </p:sp>
      <p:sp>
        <p:nvSpPr>
          <p:cNvPr id="9" name="TextBox 2"/>
          <p:cNvSpPr>
            <a:spLocks/>
          </p:cNvSpPr>
          <p:nvPr/>
        </p:nvSpPr>
        <p:spPr bwMode="auto">
          <a:xfrm>
            <a:off x="493380" y="4797152"/>
            <a:ext cx="75350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/>
              <a:t>Aperture estimates based on LHC design assumptions on ground motion and fiducialization which are under review for HL-LHC.</a:t>
            </a:r>
            <a:endParaRPr lang="en-GB" sz="1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Conclusions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612000" y="1219200"/>
            <a:ext cx="8208472" cy="490696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dirty="0">
                <a:solidFill>
                  <a:schemeClr val="tx1"/>
                </a:solidFill>
              </a:rPr>
              <a:t>Full remote alignment system is an essential component to reach HL-LHC performance goal:</a:t>
            </a:r>
            <a:endParaRPr dirty="0"/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It allows to fulfill experiment requirements with better performance</a:t>
            </a:r>
            <a:endParaRPr dirty="0"/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It allows reusing existing assemblies for Q4 and Q5 with even gain in aperture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It has the potential of providing better orbit  correction</a:t>
            </a:r>
            <a:r>
              <a:rPr lang="en-GB" dirty="0">
                <a:solidFill>
                  <a:schemeClr val="tx1"/>
                </a:solidFill>
              </a:rPr>
              <a:t> and mitigate risks of non-conformities</a:t>
            </a:r>
            <a:endParaRPr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R. De Maria, Alignment Review, 27 August 2019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960948"/>
            <a:ext cx="7920000" cy="7200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Maria, Alignment Review, 27 August 2019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884379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1149</Words>
  <Application>Microsoft Office PowerPoint</Application>
  <DocSecurity>0</DocSecurity>
  <PresentationFormat>On-screen Show (4:3)</PresentationFormat>
  <Paragraphs>321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Wingdings</vt:lpstr>
      <vt:lpstr>Thème Office</vt:lpstr>
      <vt:lpstr>Advantages of full remote alignment  system for beam dynamics</vt:lpstr>
      <vt:lpstr>Table of contents</vt:lpstr>
      <vt:lpstr>Alignment needs around ATLAS and CMS</vt:lpstr>
      <vt:lpstr>Experiment needs</vt:lpstr>
      <vt:lpstr>IP offset with/without FRA</vt:lpstr>
      <vt:lpstr>Orbit corrector budget with/without FRAS</vt:lpstr>
      <vt:lpstr>Apertures with FRAS</vt:lpstr>
      <vt:lpstr>Conclusions</vt:lpstr>
      <vt:lpstr>Backup</vt:lpstr>
      <vt:lpstr>Detailed lattice </vt:lpstr>
      <vt:lpstr>Summary of strengths with remote alignment</vt:lpstr>
      <vt:lpstr>Constraints for linear and linear optics correction</vt:lpstr>
      <vt:lpstr>Transverse tolerances on Apertures</vt:lpstr>
    </vt:vector>
  </TitlesOfParts>
  <Manager/>
  <Company>APO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subject/>
  <dc:creator>André-Pierre OLIVIER</dc:creator>
  <cp:keywords/>
  <dc:description/>
  <cp:lastModifiedBy>Riccardo De Maria</cp:lastModifiedBy>
  <cp:revision>636</cp:revision>
  <dcterms:created xsi:type="dcterms:W3CDTF">2016-03-23T12:58:39Z</dcterms:created>
  <dcterms:modified xsi:type="dcterms:W3CDTF">2019-08-26T11:55:18Z</dcterms:modified>
  <cp:category/>
  <dc:identifier/>
  <cp:contentStatus/>
  <dc:language/>
  <cp:version/>
</cp:coreProperties>
</file>