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275" r:id="rId3"/>
    <p:sldId id="366" r:id="rId4"/>
    <p:sldId id="267" r:id="rId5"/>
    <p:sldId id="343" r:id="rId6"/>
    <p:sldId id="340" r:id="rId7"/>
    <p:sldId id="311" r:id="rId8"/>
    <p:sldId id="371" r:id="rId9"/>
    <p:sldId id="334" r:id="rId10"/>
    <p:sldId id="337" r:id="rId11"/>
    <p:sldId id="319" r:id="rId12"/>
    <p:sldId id="323" r:id="rId13"/>
    <p:sldId id="358" r:id="rId14"/>
    <p:sldId id="364" r:id="rId15"/>
    <p:sldId id="351" r:id="rId16"/>
    <p:sldId id="369" r:id="rId17"/>
  </p:sldIdLst>
  <p:sldSz cx="9144000" cy="6858000" type="screen4x3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ncent Baglin" initials="VB" lastIdx="2" clrIdx="0">
    <p:extLst>
      <p:ext uri="{19B8F6BF-5375-455C-9EA6-DF929625EA0E}">
        <p15:presenceInfo xmlns:p15="http://schemas.microsoft.com/office/powerpoint/2012/main" userId="S-1-5-21-1526224874-1540688658-1361462980-19639" providerId="AD"/>
      </p:ext>
    </p:extLst>
  </p:cmAuthor>
  <p:cmAuthor id="2" name="Germana Riddone" initials="GR" lastIdx="1" clrIdx="1">
    <p:extLst>
      <p:ext uri="{19B8F6BF-5375-455C-9EA6-DF929625EA0E}">
        <p15:presenceInfo xmlns:p15="http://schemas.microsoft.com/office/powerpoint/2012/main" userId="S-1-5-21-1526224874-1540688658-1361462980-200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36" autoAdjust="0"/>
    <p:restoredTop sz="93824" autoAdjust="0"/>
  </p:normalViewPr>
  <p:slideViewPr>
    <p:cSldViewPr snapToObjects="1" showGuides="1">
      <p:cViewPr varScale="1">
        <p:scale>
          <a:sx n="131" d="100"/>
          <a:sy n="131" d="100"/>
        </p:scale>
        <p:origin x="816" y="126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8-23T13:52:42.022" idx="1">
    <p:pos x="10" y="10"/>
    <p:text>I would write "VM ID63 when the alignement is:"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8-23T14:01:03.141" idx="2">
    <p:pos x="10" y="10"/>
    <p:text>I would write:"none of these vacuum components"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25/08/2019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25/08/2019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36788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879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32217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3641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80515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41552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80708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1472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1692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57575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1098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4681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6479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7346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7142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0716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Review of HL-LHC Alignment and Internal Metrology (WP15.4), G. Riddone, TE-VSC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Review of HL-LHC Alignment and Internal Metrology (WP15.4), G. Riddone, TE-VSC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  <a:latin typeface="Calibri" panose="020F0502020204030204" pitchFamily="34" charset="0"/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13939/0.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tmp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0600" y="2708920"/>
            <a:ext cx="7581000" cy="1910480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Vacuum: Full Remote </a:t>
            </a:r>
            <a:r>
              <a:rPr lang="en-GB" dirty="0"/>
              <a:t>A</a:t>
            </a:r>
            <a:r>
              <a:rPr lang="en-GB" dirty="0" smtClean="0"/>
              <a:t>lignment </a:t>
            </a:r>
            <a:r>
              <a:rPr lang="en-GB" dirty="0"/>
              <a:t>S</a:t>
            </a:r>
            <a:r>
              <a:rPr lang="en-GB" dirty="0" smtClean="0"/>
              <a:t>ystem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90600" y="4989995"/>
            <a:ext cx="6480000" cy="356592"/>
          </a:xfrm>
        </p:spPr>
        <p:txBody>
          <a:bodyPr/>
          <a:lstStyle/>
          <a:p>
            <a:r>
              <a:rPr lang="en-GB" dirty="0" smtClean="0"/>
              <a:t>V. Baglin, J. Hansen, </a:t>
            </a:r>
            <a:r>
              <a:rPr lang="en-GB" u="sng" dirty="0" smtClean="0"/>
              <a:t>G. Riddone</a:t>
            </a:r>
            <a:endParaRPr lang="en-GB" u="sng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482178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Review of HL-LHC Alignment and Internal Metrology (WP15.4) </a:t>
            </a:r>
            <a:endParaRPr lang="en-GB" b="1" dirty="0" smtClean="0"/>
          </a:p>
          <a:p>
            <a:r>
              <a:rPr lang="en-US" b="1" dirty="0" smtClean="0"/>
              <a:t>26.08.2019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380312" y="17059"/>
            <a:ext cx="180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EDMS#: 2219953</a:t>
            </a:r>
            <a:endParaRPr lang="en-GB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5651" r="11754" b="3927"/>
          <a:stretch/>
        </p:blipFill>
        <p:spPr>
          <a:xfrm>
            <a:off x="460779" y="514518"/>
            <a:ext cx="3995536" cy="2304256"/>
          </a:xfrm>
          <a:prstGeom prst="rect">
            <a:avLst/>
          </a:prstGeom>
        </p:spPr>
      </p:pic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4644008" y="744895"/>
            <a:ext cx="4322053" cy="174800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Vacuum chambers supported by the crab cavities and D2 frame;</a:t>
            </a:r>
          </a:p>
          <a:p>
            <a:r>
              <a:rPr 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D2’s support of the VCs:</a:t>
            </a:r>
          </a:p>
          <a:p>
            <a:pPr lvl="1"/>
            <a:r>
              <a:rPr 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Fixed swivel point.</a:t>
            </a:r>
          </a:p>
          <a:p>
            <a:r>
              <a:rPr 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CCs cryostat’s support of the VCs:</a:t>
            </a:r>
          </a:p>
          <a:p>
            <a:pPr lvl="1"/>
            <a:r>
              <a:rPr lang="en-US" sz="1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Roller (to compensate for alignment tolerances and bakeout expansions).</a:t>
            </a:r>
            <a:endParaRPr lang="en-US" sz="1500" dirty="0" smtClean="0">
              <a:solidFill>
                <a:srgbClr val="FF33CC"/>
              </a:solidFill>
              <a:latin typeface="Calibri" panose="020F0502020204030204" pitchFamily="34" charset="0"/>
            </a:endParaRPr>
          </a:p>
          <a:p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400" dirty="0">
              <a:solidFill>
                <a:srgbClr val="FF33CC"/>
              </a:solidFill>
            </a:endParaRPr>
          </a:p>
          <a:p>
            <a:pPr lvl="1"/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14400"/>
            <a:ext cx="8820471" cy="491072"/>
          </a:xfrm>
        </p:spPr>
        <p:txBody>
          <a:bodyPr/>
          <a:lstStyle/>
          <a:p>
            <a:r>
              <a:rPr lang="en-US" dirty="0" smtClean="0"/>
              <a:t>D2 to Crab </a:t>
            </a:r>
            <a:r>
              <a:rPr lang="en-US" dirty="0"/>
              <a:t>C</a:t>
            </a:r>
            <a:r>
              <a:rPr lang="en-US" dirty="0" smtClean="0"/>
              <a:t>avities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70" y="3178814"/>
            <a:ext cx="2894754" cy="2903828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148810"/>
            <a:ext cx="3119484" cy="2920810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1619672" y="2060848"/>
            <a:ext cx="943337" cy="11179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635896" y="1916832"/>
            <a:ext cx="1483783" cy="27138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249740" y="5774865"/>
            <a:ext cx="1656184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Fixed swivel point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6438963" y="5740449"/>
            <a:ext cx="1828585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Mobile roller support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812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"/>
          <a:stretch/>
        </p:blipFill>
        <p:spPr bwMode="auto">
          <a:xfrm>
            <a:off x="179512" y="605929"/>
            <a:ext cx="4320776" cy="21547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Titre 2"/>
          <p:cNvSpPr>
            <a:spLocks noGrp="1"/>
          </p:cNvSpPr>
          <p:nvPr>
            <p:ph type="title"/>
          </p:nvPr>
        </p:nvSpPr>
        <p:spPr>
          <a:xfrm>
            <a:off x="272386" y="10407"/>
            <a:ext cx="8867288" cy="538273"/>
          </a:xfrm>
        </p:spPr>
        <p:txBody>
          <a:bodyPr/>
          <a:lstStyle/>
          <a:p>
            <a:r>
              <a:rPr lang="en-US" sz="2400" dirty="0" smtClean="0"/>
              <a:t>Crab Cavities</a:t>
            </a:r>
            <a:endParaRPr lang="en-GB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3724" y="288745"/>
            <a:ext cx="1192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IP5 Right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133288" y="2108092"/>
            <a:ext cx="830796" cy="50405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697889"/>
            <a:ext cx="4248471" cy="181588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</a:rPr>
              <a:t>The distance between the cavities and D2 and between the 2 cavities are the same for both versions (IP1 and IP5).</a:t>
            </a:r>
          </a:p>
          <a:p>
            <a:endParaRPr lang="en-GB" sz="1600" dirty="0" smtClean="0">
              <a:latin typeface="Calibri" panose="020F0502020204030204" pitchFamily="34" charset="0"/>
            </a:endParaRPr>
          </a:p>
          <a:p>
            <a:r>
              <a:rPr lang="en-GB" sz="1600" dirty="0" smtClean="0">
                <a:latin typeface="Calibri" panose="020F0502020204030204" pitchFamily="34" charset="0"/>
              </a:rPr>
              <a:t>The </a:t>
            </a:r>
            <a:r>
              <a:rPr lang="en-GB" sz="1600" dirty="0">
                <a:latin typeface="Calibri" panose="020F0502020204030204" pitchFamily="34" charset="0"/>
              </a:rPr>
              <a:t>DN80CF sector valve modules with pumps will be fitted in clean room directly on the </a:t>
            </a:r>
            <a:r>
              <a:rPr lang="en-GB" sz="1600" dirty="0" smtClean="0">
                <a:latin typeface="Calibri" panose="020F0502020204030204" pitchFamily="34" charset="0"/>
              </a:rPr>
              <a:t>crab cavity </a:t>
            </a:r>
            <a:r>
              <a:rPr lang="en-GB" sz="1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 n</a:t>
            </a:r>
            <a:r>
              <a:rPr lang="en-GB" sz="1600" dirty="0" smtClean="0">
                <a:latin typeface="Calibri" panose="020F0502020204030204" pitchFamily="34" charset="0"/>
              </a:rPr>
              <a:t>o </a:t>
            </a:r>
            <a:r>
              <a:rPr lang="en-GB" sz="1600" dirty="0">
                <a:latin typeface="Calibri" panose="020F0502020204030204" pitchFamily="34" charset="0"/>
              </a:rPr>
              <a:t>alignment </a:t>
            </a:r>
            <a:r>
              <a:rPr lang="en-GB" sz="1600" dirty="0" smtClean="0">
                <a:latin typeface="Calibri" panose="020F0502020204030204" pitchFamily="34" charset="0"/>
              </a:rPr>
              <a:t>required</a:t>
            </a:r>
            <a:endParaRPr lang="en-GB" sz="1600" dirty="0">
              <a:latin typeface="Calibri" panose="020F05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3288" y="2851218"/>
            <a:ext cx="7344376" cy="341033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85254" y="3193578"/>
            <a:ext cx="59662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Calibri" panose="020F0502020204030204" pitchFamily="34" charset="0"/>
              </a:rPr>
              <a:t>RFD</a:t>
            </a:r>
            <a:endParaRPr lang="en-GB" sz="1400" b="1" dirty="0"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02166" y="4066242"/>
            <a:ext cx="1517434" cy="4154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>
            <a:spAutoFit/>
          </a:bodyPr>
          <a:lstStyle/>
          <a:p>
            <a:pPr algn="ctr"/>
            <a:r>
              <a:rPr lang="en-GB" sz="900" b="1" i="1" dirty="0" smtClean="0">
                <a:latin typeface="Calibri" panose="020F0502020204030204" pitchFamily="34" charset="0"/>
              </a:rPr>
              <a:t>RFD Crab Cavities</a:t>
            </a:r>
          </a:p>
          <a:p>
            <a:pPr algn="ctr"/>
            <a:r>
              <a:rPr lang="en-GB" sz="900" b="1" i="1" dirty="0" smtClean="0">
                <a:latin typeface="Calibri" panose="020F0502020204030204" pitchFamily="34" charset="0"/>
              </a:rPr>
              <a:t> LHC – WP15 Integration (ST1088593_01)</a:t>
            </a:r>
            <a:endParaRPr lang="en-GB" sz="900" b="1" i="1" dirty="0"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17843" y="5751248"/>
            <a:ext cx="1517434" cy="4154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>
            <a:spAutoFit/>
          </a:bodyPr>
          <a:lstStyle/>
          <a:p>
            <a:pPr algn="ctr"/>
            <a:r>
              <a:rPr lang="en-GB" sz="900" b="1" i="1" dirty="0" smtClean="0">
                <a:latin typeface="Calibri" panose="020F0502020204030204" pitchFamily="34" charset="0"/>
              </a:rPr>
              <a:t>DQW Crab Cavities</a:t>
            </a:r>
          </a:p>
          <a:p>
            <a:pPr algn="ctr"/>
            <a:r>
              <a:rPr lang="en-GB" sz="900" b="1" i="1" dirty="0" smtClean="0">
                <a:latin typeface="Calibri" panose="020F0502020204030204" pitchFamily="34" charset="0"/>
              </a:rPr>
              <a:t> LHC – WP15 Integration (ST1096196_01)</a:t>
            </a:r>
            <a:endParaRPr lang="en-GB" sz="900" b="1" i="1" dirty="0"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9397" y="4829633"/>
            <a:ext cx="66863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Calibri" panose="020F0502020204030204" pitchFamily="34" charset="0"/>
              </a:rPr>
              <a:t>DQW</a:t>
            </a:r>
            <a:endParaRPr lang="en-GB" sz="1400" b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9221" y="3545974"/>
            <a:ext cx="532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D2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9970" y="5218764"/>
            <a:ext cx="532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D2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573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2"/>
          <p:cNvSpPr>
            <a:spLocks noGrp="1"/>
          </p:cNvSpPr>
          <p:nvPr>
            <p:ph type="title"/>
          </p:nvPr>
        </p:nvSpPr>
        <p:spPr>
          <a:xfrm>
            <a:off x="272386" y="10407"/>
            <a:ext cx="8867288" cy="538273"/>
          </a:xfrm>
        </p:spPr>
        <p:txBody>
          <a:bodyPr/>
          <a:lstStyle/>
          <a:p>
            <a:r>
              <a:rPr lang="en-US" sz="2400" dirty="0" smtClean="0"/>
              <a:t>Crab Cavities (vacuum connection between cavities) </a:t>
            </a:r>
            <a:endParaRPr lang="en-GB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23169" b="51155"/>
          <a:stretch/>
        </p:blipFill>
        <p:spPr>
          <a:xfrm>
            <a:off x="179512" y="1005707"/>
            <a:ext cx="4464495" cy="1317954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824062" y="993184"/>
            <a:ext cx="1008112" cy="1296144"/>
          </a:xfrm>
          <a:prstGeom prst="ellipse">
            <a:avLst/>
          </a:prstGeom>
          <a:solidFill>
            <a:srgbClr val="00B050">
              <a:alpha val="2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716016" y="653282"/>
            <a:ext cx="4248472" cy="184665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</a:rPr>
              <a:t>-</a:t>
            </a:r>
            <a:r>
              <a:rPr lang="en-GB" sz="1400" dirty="0">
                <a:latin typeface="Calibri" panose="020F0502020204030204" pitchFamily="34" charset="0"/>
              </a:rPr>
              <a:t> </a:t>
            </a:r>
            <a:r>
              <a:rPr lang="en-GB" sz="1400" dirty="0" smtClean="0">
                <a:latin typeface="Calibri" panose="020F0502020204030204" pitchFamily="34" charset="0"/>
              </a:rPr>
              <a:t>The beam line pumping modules will be supported by the crab cavities and remotely aligned with the cavities.</a:t>
            </a:r>
          </a:p>
          <a:p>
            <a:endParaRPr lang="en-GB" sz="1400" dirty="0">
              <a:latin typeface="Calibri" panose="020F0502020204030204" pitchFamily="34" charset="0"/>
            </a:endParaRPr>
          </a:p>
          <a:p>
            <a:r>
              <a:rPr lang="en-GB" sz="1400" dirty="0" smtClean="0">
                <a:latin typeface="Calibri" panose="020F0502020204030204" pitchFamily="34" charset="0"/>
              </a:rPr>
              <a:t>- Manual </a:t>
            </a:r>
            <a:r>
              <a:rPr lang="en-GB" sz="1400" dirty="0">
                <a:latin typeface="Calibri" panose="020F0502020204030204" pitchFamily="34" charset="0"/>
              </a:rPr>
              <a:t>alignment for each beam line required during first </a:t>
            </a:r>
            <a:r>
              <a:rPr lang="en-GB" sz="1400" dirty="0" smtClean="0">
                <a:latin typeface="Calibri" panose="020F0502020204030204" pitchFamily="34" charset="0"/>
              </a:rPr>
              <a:t>installation</a:t>
            </a:r>
            <a:r>
              <a:rPr lang="en-GB" sz="1400" dirty="0">
                <a:latin typeface="Calibri" panose="020F0502020204030204" pitchFamily="34" charset="0"/>
              </a:rPr>
              <a:t> </a:t>
            </a:r>
            <a:r>
              <a:rPr lang="en-GB" sz="1400" dirty="0" smtClean="0">
                <a:latin typeface="Calibri" panose="020F0502020204030204" pitchFamily="34" charset="0"/>
              </a:rPr>
              <a:t>(no </a:t>
            </a:r>
            <a:r>
              <a:rPr lang="en-GB" sz="1400" dirty="0">
                <a:latin typeface="Calibri" panose="020F0502020204030204" pitchFamily="34" charset="0"/>
              </a:rPr>
              <a:t>further alignment </a:t>
            </a:r>
            <a:r>
              <a:rPr lang="en-GB" sz="1400" dirty="0" smtClean="0">
                <a:latin typeface="Calibri" panose="020F0502020204030204" pitchFamily="34" charset="0"/>
              </a:rPr>
              <a:t>required).</a:t>
            </a:r>
            <a:endParaRPr lang="en-GB" sz="1400" dirty="0">
              <a:latin typeface="Calibri" panose="020F0502020204030204" pitchFamily="34" charset="0"/>
            </a:endParaRPr>
          </a:p>
          <a:p>
            <a:endParaRPr lang="en-GB" sz="1400" dirty="0" smtClean="0">
              <a:latin typeface="Calibri" panose="020F0502020204030204" pitchFamily="34" charset="0"/>
            </a:endParaRPr>
          </a:p>
          <a:p>
            <a:r>
              <a:rPr lang="en-GB" sz="1400" dirty="0" smtClean="0">
                <a:latin typeface="Calibri" panose="020F0502020204030204" pitchFamily="34" charset="0"/>
              </a:rPr>
              <a:t>- The pumping modules are quick connect modules</a:t>
            </a:r>
          </a:p>
          <a:p>
            <a:r>
              <a:rPr lang="en-GB" sz="1400" dirty="0" smtClean="0">
                <a:latin typeface="Calibri" panose="020F0502020204030204" pitchFamily="34" charset="0"/>
              </a:rPr>
              <a:t>(no alignment required if removed and reinstalled).  </a:t>
            </a:r>
            <a:endParaRPr lang="en-GB" sz="1400" dirty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874" y="3354016"/>
            <a:ext cx="3731126" cy="2508772"/>
          </a:xfrm>
          <a:prstGeom prst="rect">
            <a:avLst/>
          </a:prstGeom>
          <a:ln w="31750">
            <a:solidFill>
              <a:schemeClr val="tx2">
                <a:lumMod val="75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9" t="10088" r="6666" b="15481"/>
          <a:stretch/>
        </p:blipFill>
        <p:spPr>
          <a:xfrm>
            <a:off x="683568" y="3354016"/>
            <a:ext cx="2992832" cy="2520281"/>
          </a:xfrm>
          <a:prstGeom prst="rect">
            <a:avLst/>
          </a:prstGeom>
          <a:ln w="31750">
            <a:solidFill>
              <a:schemeClr val="tx2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459904" y="592806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Transport side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0192" y="592806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DFB side</a:t>
            </a:r>
            <a:endParaRPr lang="en-GB" sz="1400" dirty="0">
              <a:latin typeface="Calibri" panose="020F0502020204030204" pitchFamily="34" charset="0"/>
            </a:endParaRPr>
          </a:p>
        </p:txBody>
      </p:sp>
      <p:cxnSp>
        <p:nvCxnSpPr>
          <p:cNvPr id="9" name="Straight Arrow Connector 8"/>
          <p:cNvCxnSpPr>
            <a:stCxn id="4" idx="4"/>
            <a:endCxn id="12" idx="0"/>
          </p:cNvCxnSpPr>
          <p:nvPr/>
        </p:nvCxnSpPr>
        <p:spPr>
          <a:xfrm flipH="1">
            <a:off x="2179984" y="2289328"/>
            <a:ext cx="148134" cy="10646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4"/>
            <a:endCxn id="10" idx="0"/>
          </p:cNvCxnSpPr>
          <p:nvPr/>
        </p:nvCxnSpPr>
        <p:spPr>
          <a:xfrm>
            <a:off x="2328118" y="2289328"/>
            <a:ext cx="4338319" cy="10646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677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69" y="-32379"/>
            <a:ext cx="7920000" cy="720000"/>
          </a:xfrm>
        </p:spPr>
        <p:txBody>
          <a:bodyPr/>
          <a:lstStyle/>
          <a:p>
            <a:r>
              <a:rPr lang="en-US" dirty="0" smtClean="0"/>
              <a:t>Radius clearance for VAB </a:t>
            </a:r>
            <a:r>
              <a:rPr lang="en-US" dirty="0"/>
              <a:t>at D2, Q4 and Q5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12000" y="764705"/>
            <a:ext cx="7920000" cy="3631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Smallest clearance values for VABs on the IP and ARC side of D2, Q4 and Q5</a:t>
            </a:r>
            <a:endParaRPr lang="en-US" sz="1400" dirty="0" smtClean="0"/>
          </a:p>
          <a:p>
            <a:pPr marL="457200" lvl="1" indent="0">
              <a:buNone/>
            </a:pPr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219245"/>
              </p:ext>
            </p:extLst>
          </p:nvPr>
        </p:nvGraphicFramePr>
        <p:xfrm>
          <a:off x="609358" y="1185834"/>
          <a:ext cx="5641902" cy="2700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293">
                  <a:extLst>
                    <a:ext uri="{9D8B030D-6E8A-4147-A177-3AD203B41FA5}">
                      <a16:colId xmlns:a16="http://schemas.microsoft.com/office/drawing/2014/main" val="4002561564"/>
                    </a:ext>
                  </a:extLst>
                </a:gridCol>
                <a:gridCol w="757469">
                  <a:extLst>
                    <a:ext uri="{9D8B030D-6E8A-4147-A177-3AD203B41FA5}">
                      <a16:colId xmlns:a16="http://schemas.microsoft.com/office/drawing/2014/main" val="747160419"/>
                    </a:ext>
                  </a:extLst>
                </a:gridCol>
                <a:gridCol w="2245070">
                  <a:extLst>
                    <a:ext uri="{9D8B030D-6E8A-4147-A177-3AD203B41FA5}">
                      <a16:colId xmlns:a16="http://schemas.microsoft.com/office/drawing/2014/main" val="1725756861"/>
                    </a:ext>
                  </a:extLst>
                </a:gridCol>
                <a:gridCol w="2245070">
                  <a:extLst>
                    <a:ext uri="{9D8B030D-6E8A-4147-A177-3AD203B41FA5}">
                      <a16:colId xmlns:a16="http://schemas.microsoft.com/office/drawing/2014/main" val="567286480"/>
                    </a:ext>
                  </a:extLst>
                </a:gridCol>
              </a:tblGrid>
              <a:tr h="56896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VAB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/>
                        <a:t>Smallest clearance after first alignment [mm]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Smallest clearance after moving the RATS</a:t>
                      </a:r>
                      <a:endParaRPr lang="en-GB" sz="12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4040050"/>
                  </a:ext>
                </a:extLst>
              </a:tr>
              <a:tr h="284481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IP side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I&amp;V</a:t>
                      </a:r>
                      <a:r>
                        <a:rPr lang="en-US" sz="1200" baseline="0" dirty="0" smtClean="0"/>
                        <a:t> = 7.5</a:t>
                      </a:r>
                      <a:r>
                        <a:rPr lang="en-GB" sz="1200" baseline="0" dirty="0" smtClean="0"/>
                        <a:t> / </a:t>
                      </a:r>
                      <a:r>
                        <a:rPr lang="en-US" sz="1200" dirty="0" smtClean="0"/>
                        <a:t>E&amp;H = 2.7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I&amp;V</a:t>
                      </a:r>
                      <a:r>
                        <a:rPr lang="en-US" sz="1200" baseline="0" dirty="0" smtClean="0"/>
                        <a:t> = 7.5</a:t>
                      </a:r>
                      <a:r>
                        <a:rPr lang="en-GB" sz="1200" baseline="0" dirty="0" smtClean="0"/>
                        <a:t> / </a:t>
                      </a:r>
                      <a:r>
                        <a:rPr lang="en-US" sz="1200" dirty="0" smtClean="0"/>
                        <a:t>E&amp;H = 2.7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1864291"/>
                  </a:ext>
                </a:extLst>
              </a:tr>
              <a:tr h="425966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Arc side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I&amp;V = 8.6 / E&amp;H = 8.4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I&amp;V = 8.6 / E&amp;H = 8.4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5649055"/>
                  </a:ext>
                </a:extLst>
              </a:tr>
              <a:tr h="284481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IP side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I&amp;H = 4.4 / E&amp;V = 4.6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I&amp;H = 1.9 / E&amp;V = 2.1</a:t>
                      </a:r>
                      <a:endParaRPr lang="en-GB" sz="12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3898245"/>
                  </a:ext>
                </a:extLst>
              </a:tr>
              <a:tr h="425966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Arc side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I&amp;H = 6.2 / E&amp;V = 6.4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I&amp;H = 3.7 / E&amp;V = 3.9</a:t>
                      </a:r>
                      <a:endParaRPr lang="en-GB" sz="12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3034490"/>
                  </a:ext>
                </a:extLst>
              </a:tr>
              <a:tr h="284481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Q5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IP side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I&amp;H = 10.5 / E&amp;V =</a:t>
                      </a:r>
                      <a:r>
                        <a:rPr lang="en-US" sz="1200" baseline="0" dirty="0" smtClean="0"/>
                        <a:t> 10.4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I&amp;H = 8.0 / E&amp;V =</a:t>
                      </a:r>
                      <a:r>
                        <a:rPr lang="en-US" sz="1200" baseline="0" dirty="0" smtClean="0"/>
                        <a:t> 7.9</a:t>
                      </a:r>
                      <a:endParaRPr lang="en-GB" sz="12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41818584"/>
                  </a:ext>
                </a:extLst>
              </a:tr>
              <a:tr h="425966"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Arc side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I&amp;H = 8.3 / E&amp;V = 7.9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I&amp;H = 5.8 / E&amp;V = 5.4</a:t>
                      </a:r>
                      <a:endParaRPr lang="en-GB" sz="12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7842738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5805082" y="5978837"/>
            <a:ext cx="2869976" cy="737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Note: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Values taking into account </a:t>
            </a:r>
            <a:r>
              <a:rPr lang="en-US" sz="12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the left side of P5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0" name="Content Placeholder 2"/>
          <p:cNvSpPr txBox="1">
            <a:spLocks/>
          </p:cNvSpPr>
          <p:nvPr/>
        </p:nvSpPr>
        <p:spPr>
          <a:xfrm>
            <a:off x="609358" y="4068996"/>
            <a:ext cx="5189803" cy="1368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 smtClean="0">
                <a:latin typeface="Calibri" panose="020F0502020204030204" pitchFamily="34" charset="0"/>
              </a:rPr>
              <a:t>Nomenclature:</a:t>
            </a:r>
            <a:endParaRPr lang="en-GB" sz="1200" dirty="0"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V: vertical;</a:t>
            </a:r>
          </a:p>
          <a:p>
            <a:pPr>
              <a:buFontTx/>
              <a:buChar char="-"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H: horizontal;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I: interior beam line; 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E: exterior beam line;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RATS: remote alignment transversal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stroke.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GB" sz="120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9800" y="6356350"/>
            <a:ext cx="6627000" cy="360000"/>
          </a:xfrm>
        </p:spPr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6476822" y="2742336"/>
            <a:ext cx="2053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Not remotely aligned, impact on clearance but enough margin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5687" y="1823385"/>
            <a:ext cx="20537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Remotely aligned, no impact on clearance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000" y="1750871"/>
            <a:ext cx="5618509" cy="72980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12000" y="2498894"/>
            <a:ext cx="5618509" cy="138724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6275462" y="1987436"/>
            <a:ext cx="288561" cy="2177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6257614" y="3004227"/>
            <a:ext cx="288561" cy="2177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44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Readiness and risks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900" dirty="0" smtClean="0"/>
              <a:t>Drawings are in preparation for all new vacuum supports. </a:t>
            </a:r>
          </a:p>
          <a:p>
            <a:endParaRPr lang="en-US" sz="1900" dirty="0"/>
          </a:p>
          <a:p>
            <a:r>
              <a:rPr lang="en-US" sz="1900" dirty="0" smtClean="0">
                <a:solidFill>
                  <a:srgbClr val="00B050"/>
                </a:solidFill>
              </a:rPr>
              <a:t>Prototypes of new supports </a:t>
            </a:r>
            <a:r>
              <a:rPr lang="en-US" sz="1900" dirty="0" smtClean="0"/>
              <a:t>will be ready by </a:t>
            </a:r>
            <a:r>
              <a:rPr lang="en-US" sz="1900" dirty="0" smtClean="0">
                <a:solidFill>
                  <a:srgbClr val="00B050"/>
                </a:solidFill>
              </a:rPr>
              <a:t>end of 2019</a:t>
            </a:r>
          </a:p>
          <a:p>
            <a:endParaRPr lang="en-US" sz="1900" dirty="0" smtClean="0"/>
          </a:p>
          <a:p>
            <a:r>
              <a:rPr lang="en-US" sz="1900" dirty="0" smtClean="0"/>
              <a:t>Prototypes supports will be installed on surface </a:t>
            </a:r>
            <a:r>
              <a:rPr lang="en-US" sz="1900" dirty="0" smtClean="0">
                <a:solidFill>
                  <a:srgbClr val="00B050"/>
                </a:solidFill>
              </a:rPr>
              <a:t>beginning of 2020 </a:t>
            </a:r>
            <a:r>
              <a:rPr lang="en-US" sz="1900" dirty="0" smtClean="0"/>
              <a:t>for WP12 and WP15.4 to perform </a:t>
            </a:r>
            <a:r>
              <a:rPr lang="en-US" sz="1900" dirty="0" smtClean="0">
                <a:solidFill>
                  <a:srgbClr val="00B050"/>
                </a:solidFill>
              </a:rPr>
              <a:t>installation and alignment tests</a:t>
            </a:r>
            <a:r>
              <a:rPr lang="en-US" sz="1900" dirty="0" smtClean="0"/>
              <a:t>.</a:t>
            </a:r>
          </a:p>
          <a:p>
            <a:endParaRPr lang="en-US" sz="1900" dirty="0" smtClean="0"/>
          </a:p>
          <a:p>
            <a:r>
              <a:rPr lang="en-US" sz="1900" dirty="0" smtClean="0"/>
              <a:t>Modification and </a:t>
            </a:r>
            <a:r>
              <a:rPr lang="en-US" sz="1900" dirty="0" smtClean="0">
                <a:solidFill>
                  <a:srgbClr val="00B050"/>
                </a:solidFill>
              </a:rPr>
              <a:t>validation</a:t>
            </a:r>
            <a:r>
              <a:rPr lang="en-US" sz="1900" dirty="0" smtClean="0"/>
              <a:t> by </a:t>
            </a:r>
            <a:r>
              <a:rPr lang="en-US" sz="1900" dirty="0" smtClean="0">
                <a:solidFill>
                  <a:srgbClr val="00B050"/>
                </a:solidFill>
              </a:rPr>
              <a:t>middle of 2020</a:t>
            </a:r>
            <a:r>
              <a:rPr lang="en-US" sz="1900" dirty="0" smtClean="0"/>
              <a:t>.</a:t>
            </a:r>
          </a:p>
          <a:p>
            <a:endParaRPr lang="en-US" sz="1900" dirty="0"/>
          </a:p>
          <a:p>
            <a:r>
              <a:rPr lang="en-US" sz="1900" dirty="0" smtClean="0">
                <a:solidFill>
                  <a:srgbClr val="00B050"/>
                </a:solidFill>
              </a:rPr>
              <a:t>The procurement shall be ready by end of 2021 (relatively simple components with delivery time of approximately 2 months) 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89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920000" cy="720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9552" y="1076210"/>
            <a:ext cx="8113400" cy="3864957"/>
          </a:xfrm>
        </p:spPr>
        <p:txBody>
          <a:bodyPr>
            <a:noAutofit/>
          </a:bodyPr>
          <a:lstStyle/>
          <a:p>
            <a:r>
              <a:rPr lang="en-GB" sz="1800" dirty="0" smtClean="0"/>
              <a:t>The </a:t>
            </a:r>
            <a:r>
              <a:rPr lang="en-GB" sz="1800" dirty="0"/>
              <a:t>alignment of vacuum component can be done with existing </a:t>
            </a:r>
            <a:r>
              <a:rPr lang="en-GB" sz="1800" dirty="0" smtClean="0"/>
              <a:t>alignment solutions with the help from WP15.4.</a:t>
            </a:r>
          </a:p>
          <a:p>
            <a:r>
              <a:rPr lang="en-GB" sz="1800" dirty="0" smtClean="0"/>
              <a:t>Survey will </a:t>
            </a:r>
            <a:r>
              <a:rPr lang="en-GB" sz="1800" dirty="0"/>
              <a:t>perform the first alignment </a:t>
            </a:r>
            <a:r>
              <a:rPr lang="en-GB" sz="1800" dirty="0" smtClean="0"/>
              <a:t>during installation of </a:t>
            </a:r>
            <a:r>
              <a:rPr lang="en-GB" sz="1800" dirty="0"/>
              <a:t>three types of components: </a:t>
            </a:r>
            <a:r>
              <a:rPr lang="en-GB" sz="1800" dirty="0" smtClean="0"/>
              <a:t> transition </a:t>
            </a:r>
            <a:r>
              <a:rPr lang="en-GB" sz="1800" dirty="0"/>
              <a:t>vacuum chambers (</a:t>
            </a:r>
            <a:r>
              <a:rPr lang="en-GB" sz="1800" dirty="0" smtClean="0"/>
              <a:t>VCT) </a:t>
            </a:r>
            <a:r>
              <a:rPr lang="en-GB" sz="1800" dirty="0"/>
              <a:t>adjacent to a Deformable RF bridge (DRF), </a:t>
            </a:r>
            <a:r>
              <a:rPr lang="en-GB" sz="1800" dirty="0" smtClean="0"/>
              <a:t>single </a:t>
            </a:r>
            <a:r>
              <a:rPr lang="en-GB" sz="1800" dirty="0"/>
              <a:t>or double vacuum assembly with sector valves (VAB), </a:t>
            </a:r>
            <a:r>
              <a:rPr lang="en-GB" sz="1800" dirty="0" smtClean="0"/>
              <a:t>double </a:t>
            </a:r>
            <a:r>
              <a:rPr lang="en-GB" sz="1800" dirty="0"/>
              <a:t>and single bellow vacuum module (VM). </a:t>
            </a:r>
          </a:p>
          <a:p>
            <a:r>
              <a:rPr lang="en-GB" sz="1800" dirty="0"/>
              <a:t>TE/VSC will be in charge of the alignment of the transition and drift vacuum chambers that are not adjacent to </a:t>
            </a:r>
            <a:r>
              <a:rPr lang="en-GB" sz="1800" dirty="0" smtClean="0"/>
              <a:t>any </a:t>
            </a:r>
            <a:r>
              <a:rPr lang="en-GB" sz="1800" dirty="0"/>
              <a:t>DRF</a:t>
            </a:r>
            <a:r>
              <a:rPr lang="en-GB" sz="1800" dirty="0" smtClean="0"/>
              <a:t>.</a:t>
            </a:r>
            <a:endParaRPr lang="en-GB" sz="1800" dirty="0"/>
          </a:p>
          <a:p>
            <a:r>
              <a:rPr lang="en-GB" sz="1800" dirty="0" smtClean="0"/>
              <a:t>All vacuum component to be remotely aligned are attached to other components which are remotely aligned </a:t>
            </a:r>
            <a:r>
              <a:rPr lang="en-GB" sz="1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 none </a:t>
            </a:r>
            <a:r>
              <a:rPr lang="en-GB" sz="1800" smtClean="0">
                <a:solidFill>
                  <a:srgbClr val="00B050"/>
                </a:solidFill>
              </a:rPr>
              <a:t>of </a:t>
            </a:r>
            <a:r>
              <a:rPr lang="en-GB" sz="1800" smtClean="0">
                <a:solidFill>
                  <a:srgbClr val="00B050"/>
                </a:solidFill>
              </a:rPr>
              <a:t>these </a:t>
            </a:r>
            <a:r>
              <a:rPr lang="en-GB" sz="1800" smtClean="0">
                <a:solidFill>
                  <a:srgbClr val="00B050"/>
                </a:solidFill>
              </a:rPr>
              <a:t>vacuum </a:t>
            </a:r>
            <a:r>
              <a:rPr lang="en-GB" sz="1800" smtClean="0">
                <a:solidFill>
                  <a:srgbClr val="00B050"/>
                </a:solidFill>
              </a:rPr>
              <a:t>components </a:t>
            </a:r>
            <a:r>
              <a:rPr lang="en-GB" sz="1800" dirty="0" smtClean="0">
                <a:solidFill>
                  <a:srgbClr val="00B050"/>
                </a:solidFill>
              </a:rPr>
              <a:t>require individual alignment</a:t>
            </a:r>
            <a:endParaRPr lang="en-GB" sz="1800" dirty="0"/>
          </a:p>
          <a:p>
            <a:r>
              <a:rPr lang="en-GB" sz="1800" dirty="0" smtClean="0"/>
              <a:t>No </a:t>
            </a:r>
            <a:r>
              <a:rPr lang="en-GB" sz="1800" dirty="0"/>
              <a:t>realignment </a:t>
            </a:r>
            <a:r>
              <a:rPr lang="en-GB" sz="1800" dirty="0" smtClean="0"/>
              <a:t>foreseen of vacuum components, as </a:t>
            </a:r>
            <a:r>
              <a:rPr lang="en-GB" sz="1800" dirty="0"/>
              <a:t>the aperture clearance is </a:t>
            </a:r>
            <a:r>
              <a:rPr lang="en-GB" sz="1800" dirty="0" smtClean="0"/>
              <a:t>sufficient, and all components are fitted with targets for easy alignment check.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US" sz="1600" i="1" dirty="0" smtClean="0"/>
              <a:t>This </a:t>
            </a:r>
            <a:r>
              <a:rPr lang="en-US" sz="1600" i="1" dirty="0"/>
              <a:t>presentation has been </a:t>
            </a:r>
            <a:r>
              <a:rPr lang="en-US" sz="1600" i="1" dirty="0" smtClean="0"/>
              <a:t>based </a:t>
            </a:r>
            <a:r>
              <a:rPr lang="en-US" sz="1600" i="1" dirty="0"/>
              <a:t>on </a:t>
            </a:r>
            <a:r>
              <a:rPr lang="en-US" sz="1600" i="1" dirty="0" smtClean="0"/>
              <a:t>present knowledge. Analysis </a:t>
            </a:r>
            <a:r>
              <a:rPr lang="en-US" sz="1600" i="1" dirty="0"/>
              <a:t>and conclusions might evolve if the final values </a:t>
            </a:r>
            <a:r>
              <a:rPr lang="en-US" sz="1600" i="1" dirty="0" smtClean="0"/>
              <a:t>will change (meeting </a:t>
            </a:r>
            <a:r>
              <a:rPr lang="en-US" sz="1600" i="1" dirty="0"/>
              <a:t>on the final </a:t>
            </a:r>
            <a:r>
              <a:rPr lang="en-US" sz="1600" i="1" dirty="0" smtClean="0"/>
              <a:t>documentation </a:t>
            </a:r>
            <a:r>
              <a:rPr lang="en-US" sz="1600" i="1" dirty="0"/>
              <a:t>between WP2, </a:t>
            </a:r>
            <a:r>
              <a:rPr lang="en-US" sz="1600" i="1" dirty="0" smtClean="0"/>
              <a:t>WP12 </a:t>
            </a:r>
            <a:r>
              <a:rPr lang="en-US" sz="1600" i="1" dirty="0"/>
              <a:t>and </a:t>
            </a:r>
            <a:r>
              <a:rPr lang="en-US" sz="1600" i="1" dirty="0" smtClean="0"/>
              <a:t>WP15.4 scheduled in Sept 2019)</a:t>
            </a:r>
            <a:endParaRPr lang="en-GB" sz="1800" i="1" dirty="0" smtClean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pPr marL="457200" lvl="1" indent="0">
              <a:buNone/>
            </a:pPr>
            <a:endParaRPr lang="en-US" sz="1800" dirty="0" smtClean="0">
              <a:solidFill>
                <a:srgbClr val="FF33CC"/>
              </a:solidFill>
            </a:endParaRPr>
          </a:p>
          <a:p>
            <a:pPr lvl="1"/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025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48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Baseline and requirements</a:t>
            </a:r>
          </a:p>
          <a:p>
            <a:r>
              <a:rPr lang="en-US" sz="2400" dirty="0" smtClean="0"/>
              <a:t>Vacuum components to be aligned </a:t>
            </a:r>
          </a:p>
          <a:p>
            <a:pPr lvl="1"/>
            <a:r>
              <a:rPr lang="en-US" sz="1800" dirty="0" smtClean="0"/>
              <a:t>D1 to TAXN (drift tubes with supports) </a:t>
            </a:r>
          </a:p>
          <a:p>
            <a:pPr lvl="1"/>
            <a:r>
              <a:rPr lang="en-US" sz="1800" dirty="0" smtClean="0">
                <a:solidFill>
                  <a:srgbClr val="00B050"/>
                </a:solidFill>
              </a:rPr>
              <a:t>TAXN to D2</a:t>
            </a:r>
          </a:p>
          <a:p>
            <a:pPr lvl="1"/>
            <a:r>
              <a:rPr lang="en-US" sz="1800" dirty="0" smtClean="0">
                <a:solidFill>
                  <a:srgbClr val="00B050"/>
                </a:solidFill>
              </a:rPr>
              <a:t>D2 to Crab Cavities </a:t>
            </a:r>
            <a:endParaRPr lang="en-US" sz="1800" dirty="0">
              <a:solidFill>
                <a:srgbClr val="00B050"/>
              </a:solidFill>
            </a:endParaRPr>
          </a:p>
          <a:p>
            <a:pPr lvl="1"/>
            <a:r>
              <a:rPr lang="en-US" sz="1800" dirty="0" smtClean="0"/>
              <a:t>Q4-Q5 Magnets </a:t>
            </a:r>
          </a:p>
          <a:p>
            <a:r>
              <a:rPr lang="en-US" sz="2400" dirty="0"/>
              <a:t>Clearance for the VABs at D2, Q4 and </a:t>
            </a:r>
            <a:r>
              <a:rPr lang="en-US" sz="2400" dirty="0" smtClean="0"/>
              <a:t>Q5</a:t>
            </a:r>
            <a:endParaRPr lang="en-US" sz="2400" dirty="0"/>
          </a:p>
          <a:p>
            <a:r>
              <a:rPr lang="en-US" sz="2400" dirty="0"/>
              <a:t>Readiness and </a:t>
            </a:r>
            <a:r>
              <a:rPr lang="en-US" sz="2400" dirty="0" smtClean="0"/>
              <a:t>risks</a:t>
            </a:r>
            <a:endParaRPr lang="en-US" sz="2400" dirty="0"/>
          </a:p>
          <a:p>
            <a:r>
              <a:rPr lang="en-US" sz="2400" dirty="0" smtClean="0"/>
              <a:t>Conclusions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9876" y="5281707"/>
            <a:ext cx="89975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latin typeface="Calibri" panose="020F0502020204030204" pitchFamily="34" charset="0"/>
              </a:rPr>
              <a:t>Documentation</a:t>
            </a:r>
            <a:r>
              <a:rPr lang="en-US" sz="1400" dirty="0">
                <a:latin typeface="Calibri" panose="020F0502020204030204" pitchFamily="34" charset="0"/>
              </a:rPr>
              <a:t>: </a:t>
            </a:r>
          </a:p>
          <a:p>
            <a:r>
              <a:rPr lang="en-US" sz="1400" dirty="0">
                <a:latin typeface="Calibri" panose="020F0502020204030204" pitchFamily="34" charset="0"/>
              </a:rPr>
              <a:t>P. Fessia, H. Mainaud Durand, “Full Remote Alignment Specification”. EDMS </a:t>
            </a:r>
            <a:r>
              <a:rPr lang="en-US" sz="1400" dirty="0" smtClean="0">
                <a:latin typeface="Calibri" panose="020F0502020204030204" pitchFamily="34" charset="0"/>
              </a:rPr>
              <a:t>2166298 </a:t>
            </a:r>
            <a:r>
              <a:rPr lang="en-US" sz="14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 collaboration WP2, 12 and 15.4</a:t>
            </a:r>
            <a:endParaRPr lang="en-US" sz="1400" dirty="0">
              <a:latin typeface="Calibri" panose="020F0502020204030204" pitchFamily="34" charset="0"/>
            </a:endParaRPr>
          </a:p>
          <a:p>
            <a:r>
              <a:rPr lang="en-US" sz="1400" dirty="0" smtClean="0">
                <a:latin typeface="Calibri" panose="020F0502020204030204" pitchFamily="34" charset="0"/>
              </a:rPr>
              <a:t>J</a:t>
            </a:r>
            <a:r>
              <a:rPr lang="en-US" sz="1400" dirty="0">
                <a:latin typeface="Calibri" panose="020F0502020204030204" pitchFamily="34" charset="0"/>
              </a:rPr>
              <a:t>. Hansen and R. </a:t>
            </a:r>
            <a:r>
              <a:rPr lang="en-US" sz="1400" dirty="0" smtClean="0">
                <a:latin typeface="Calibri" panose="020F0502020204030204" pitchFamily="34" charset="0"/>
              </a:rPr>
              <a:t>Rego, “Vacuum </a:t>
            </a:r>
            <a:r>
              <a:rPr lang="en-US" sz="1400" dirty="0">
                <a:latin typeface="Calibri" panose="020F0502020204030204" pitchFamily="34" charset="0"/>
              </a:rPr>
              <a:t>FRAS functional </a:t>
            </a:r>
            <a:r>
              <a:rPr lang="en-US" sz="1400" dirty="0" smtClean="0">
                <a:latin typeface="Calibri" panose="020F0502020204030204" pitchFamily="34" charset="0"/>
              </a:rPr>
              <a:t>specification”, </a:t>
            </a:r>
            <a:r>
              <a:rPr lang="en-US" sz="1400" dirty="0">
                <a:latin typeface="Calibri" panose="020F0502020204030204" pitchFamily="34" charset="0"/>
              </a:rPr>
              <a:t>12/04/2019, </a:t>
            </a:r>
            <a:r>
              <a:rPr lang="en-US" sz="1400" u="sng" dirty="0" smtClean="0">
                <a:solidFill>
                  <a:srgbClr val="FF0000"/>
                </a:solidFill>
                <a:latin typeface="Calibri" panose="020F0502020204030204" pitchFamily="34" charset="0"/>
                <a:hlinkClick r:id="rId3"/>
              </a:rPr>
              <a:t>EDMS 2113939</a:t>
            </a:r>
            <a:endParaRPr lang="en-US" sz="1400" u="sng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Right Bracket 6"/>
          <p:cNvSpPr/>
          <p:nvPr/>
        </p:nvSpPr>
        <p:spPr>
          <a:xfrm>
            <a:off x="3275856" y="2395130"/>
            <a:ext cx="216024" cy="648072"/>
          </a:xfrm>
          <a:prstGeom prst="rightBracke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635896" y="253685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FRAS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27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"/>
          <a:stretch/>
        </p:blipFill>
        <p:spPr>
          <a:xfrm>
            <a:off x="1658508" y="1052630"/>
            <a:ext cx="7286152" cy="3960545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1763688" cy="2003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152" y="-11151"/>
            <a:ext cx="7920000" cy="720000"/>
          </a:xfrm>
        </p:spPr>
        <p:txBody>
          <a:bodyPr/>
          <a:lstStyle/>
          <a:p>
            <a:r>
              <a:rPr lang="en-GB" dirty="0" smtClean="0"/>
              <a:t>Baseline for alignment of IP1 and IP5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0974" y="1495372"/>
            <a:ext cx="166271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Layout :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IP5 Right</a:t>
            </a:r>
          </a:p>
          <a:p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sz="1100" dirty="0" smtClean="0">
                <a:latin typeface="Calibri" panose="020F0502020204030204" pitchFamily="34" charset="0"/>
              </a:rPr>
              <a:t>-IP5 left and IP1 will have the same </a:t>
            </a:r>
          </a:p>
          <a:p>
            <a:r>
              <a:rPr lang="en-US" sz="1100" dirty="0" smtClean="0">
                <a:latin typeface="Calibri" panose="020F0502020204030204" pitchFamily="34" charset="0"/>
              </a:rPr>
              <a:t>alignment configuration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189730"/>
            <a:ext cx="86409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LHC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681531" y="5319670"/>
            <a:ext cx="279509" cy="216024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114680" y="5675636"/>
            <a:ext cx="2631944" cy="261610"/>
          </a:xfrm>
          <a:prstGeom prst="rec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Manual aligned by TE/VSC or Survey</a:t>
            </a:r>
            <a:endParaRPr lang="en-GB" sz="1100" dirty="0"/>
          </a:p>
        </p:txBody>
      </p:sp>
      <p:sp>
        <p:nvSpPr>
          <p:cNvPr id="13" name="Rectangle 12"/>
          <p:cNvSpPr/>
          <p:nvPr/>
        </p:nvSpPr>
        <p:spPr>
          <a:xfrm>
            <a:off x="2681532" y="5653875"/>
            <a:ext cx="279509" cy="2160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131840" y="5316471"/>
            <a:ext cx="2614784" cy="261610"/>
          </a:xfrm>
          <a:prstGeom prst="rec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Remote aligned </a:t>
            </a:r>
            <a:endParaRPr lang="en-GB" sz="1100" dirty="0"/>
          </a:p>
        </p:txBody>
      </p:sp>
      <p:sp>
        <p:nvSpPr>
          <p:cNvPr id="15" name="Rectangle 14"/>
          <p:cNvSpPr/>
          <p:nvPr/>
        </p:nvSpPr>
        <p:spPr>
          <a:xfrm>
            <a:off x="5895960" y="5346521"/>
            <a:ext cx="291056" cy="216024"/>
          </a:xfrm>
          <a:prstGeom prst="rect">
            <a:avLst/>
          </a:prstGeom>
          <a:solidFill>
            <a:schemeClr val="bg2">
              <a:lumMod val="75000"/>
              <a:alpha val="63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326510" y="5314617"/>
            <a:ext cx="1814994" cy="261610"/>
          </a:xfrm>
          <a:prstGeom prst="rect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Manual aligned by Survey</a:t>
            </a:r>
            <a:endParaRPr lang="en-GB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2771800" y="1502654"/>
            <a:ext cx="8640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CMS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592689" y="2737026"/>
            <a:ext cx="144016" cy="79208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VAB</a:t>
            </a:r>
            <a:endParaRPr lang="en-GB" sz="800" dirty="0"/>
          </a:p>
        </p:txBody>
      </p:sp>
      <p:sp>
        <p:nvSpPr>
          <p:cNvPr id="22" name="Rectangle 21"/>
          <p:cNvSpPr/>
          <p:nvPr/>
        </p:nvSpPr>
        <p:spPr>
          <a:xfrm>
            <a:off x="2736705" y="2737026"/>
            <a:ext cx="144016" cy="79208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BPM</a:t>
            </a:r>
            <a:endParaRPr lang="en-GB" sz="800" dirty="0"/>
          </a:p>
        </p:txBody>
      </p:sp>
      <p:sp>
        <p:nvSpPr>
          <p:cNvPr id="21" name="Rectangle 20"/>
          <p:cNvSpPr/>
          <p:nvPr/>
        </p:nvSpPr>
        <p:spPr>
          <a:xfrm>
            <a:off x="4238657" y="1687320"/>
            <a:ext cx="4464496" cy="106219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Q1-D1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83724" y="3086208"/>
            <a:ext cx="794487" cy="118115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826752" y="3093404"/>
            <a:ext cx="1205444" cy="9367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D2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827842" y="3684533"/>
            <a:ext cx="1836712" cy="13769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326510" y="2372704"/>
            <a:ext cx="2493962" cy="1491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635896" y="4465385"/>
            <a:ext cx="786582" cy="9367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C. </a:t>
            </a:r>
            <a:r>
              <a:rPr lang="en-GB" sz="900" dirty="0">
                <a:solidFill>
                  <a:schemeClr val="tx1"/>
                </a:solidFill>
              </a:rPr>
              <a:t>C</a:t>
            </a:r>
            <a:r>
              <a:rPr lang="en-GB" sz="900" dirty="0" smtClean="0">
                <a:solidFill>
                  <a:schemeClr val="tx1"/>
                </a:solidFill>
              </a:rPr>
              <a:t>avities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400434" y="4459039"/>
            <a:ext cx="926076" cy="100023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Q4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947076" y="4465385"/>
            <a:ext cx="873396" cy="89333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Q5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881811" y="3074755"/>
            <a:ext cx="971925" cy="12956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7802142" y="4029566"/>
            <a:ext cx="144016" cy="79208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VAB</a:t>
            </a:r>
            <a:endParaRPr lang="en-GB" sz="800" dirty="0"/>
          </a:p>
        </p:txBody>
      </p:sp>
      <p:sp>
        <p:nvSpPr>
          <p:cNvPr id="36" name="Rectangle 35"/>
          <p:cNvSpPr/>
          <p:nvPr/>
        </p:nvSpPr>
        <p:spPr>
          <a:xfrm>
            <a:off x="6314162" y="4032585"/>
            <a:ext cx="144016" cy="79208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VAB</a:t>
            </a:r>
            <a:endParaRPr lang="en-GB" sz="800" dirty="0"/>
          </a:p>
        </p:txBody>
      </p:sp>
      <p:sp>
        <p:nvSpPr>
          <p:cNvPr id="37" name="Rectangle 36"/>
          <p:cNvSpPr/>
          <p:nvPr/>
        </p:nvSpPr>
        <p:spPr>
          <a:xfrm>
            <a:off x="5256418" y="4081555"/>
            <a:ext cx="144016" cy="79208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VAB</a:t>
            </a:r>
            <a:endParaRPr lang="en-GB" sz="800" dirty="0"/>
          </a:p>
        </p:txBody>
      </p:sp>
      <p:sp>
        <p:nvSpPr>
          <p:cNvPr id="38" name="Rectangle 37"/>
          <p:cNvSpPr/>
          <p:nvPr/>
        </p:nvSpPr>
        <p:spPr>
          <a:xfrm>
            <a:off x="8783135" y="4016398"/>
            <a:ext cx="144016" cy="79208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VAB</a:t>
            </a:r>
            <a:endParaRPr lang="en-GB" sz="800" dirty="0"/>
          </a:p>
        </p:txBody>
      </p:sp>
      <p:sp>
        <p:nvSpPr>
          <p:cNvPr id="39" name="Rectangle 38"/>
          <p:cNvSpPr/>
          <p:nvPr/>
        </p:nvSpPr>
        <p:spPr>
          <a:xfrm>
            <a:off x="6032196" y="2829508"/>
            <a:ext cx="144016" cy="715145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VAB</a:t>
            </a:r>
            <a:endParaRPr lang="en-GB" sz="800" dirty="0"/>
          </a:p>
        </p:txBody>
      </p:sp>
      <p:sp>
        <p:nvSpPr>
          <p:cNvPr id="41" name="Rectangle 40"/>
          <p:cNvSpPr/>
          <p:nvPr/>
        </p:nvSpPr>
        <p:spPr>
          <a:xfrm>
            <a:off x="3945781" y="1369196"/>
            <a:ext cx="286215" cy="72008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>
                <a:solidFill>
                  <a:schemeClr val="tx1"/>
                </a:solidFill>
              </a:rPr>
              <a:t>VAX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094893" y="4083855"/>
            <a:ext cx="144016" cy="792089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MASK</a:t>
            </a:r>
            <a:endParaRPr lang="en-GB" sz="800" dirty="0"/>
          </a:p>
        </p:txBody>
      </p:sp>
      <p:sp>
        <p:nvSpPr>
          <p:cNvPr id="43" name="Rectangle 42"/>
          <p:cNvSpPr/>
          <p:nvPr/>
        </p:nvSpPr>
        <p:spPr>
          <a:xfrm>
            <a:off x="7653383" y="4032688"/>
            <a:ext cx="144016" cy="792089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MASK</a:t>
            </a:r>
            <a:endParaRPr lang="en-GB" sz="800" dirty="0"/>
          </a:p>
        </p:txBody>
      </p:sp>
      <p:sp>
        <p:nvSpPr>
          <p:cNvPr id="44" name="Rectangle 43"/>
          <p:cNvSpPr/>
          <p:nvPr/>
        </p:nvSpPr>
        <p:spPr>
          <a:xfrm>
            <a:off x="7504624" y="4035409"/>
            <a:ext cx="144016" cy="792089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Collimator</a:t>
            </a:r>
            <a:endParaRPr lang="en-GB" sz="800" dirty="0"/>
          </a:p>
        </p:txBody>
      </p:sp>
      <p:sp>
        <p:nvSpPr>
          <p:cNvPr id="45" name="Rectangle 44"/>
          <p:cNvSpPr/>
          <p:nvPr/>
        </p:nvSpPr>
        <p:spPr>
          <a:xfrm>
            <a:off x="6470905" y="4465385"/>
            <a:ext cx="1016209" cy="1233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4453020" y="4459875"/>
            <a:ext cx="641874" cy="1288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3859910" y="2852936"/>
            <a:ext cx="286215" cy="72008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>
                <a:solidFill>
                  <a:schemeClr val="tx1"/>
                </a:solidFill>
              </a:rPr>
              <a:t>TAXN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146125" y="2852936"/>
            <a:ext cx="504056" cy="72008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900" dirty="0" smtClean="0">
                <a:solidFill>
                  <a:schemeClr val="tx1"/>
                </a:solidFill>
              </a:rPr>
              <a:t>Collimators</a:t>
            </a:r>
            <a:endParaRPr lang="en-GB" sz="105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650181" y="2852936"/>
            <a:ext cx="144016" cy="720000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sz="800" dirty="0" smtClean="0"/>
              <a:t>VAB</a:t>
            </a:r>
            <a:endParaRPr lang="en-GB" sz="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197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79512" y="21446"/>
            <a:ext cx="8867288" cy="720000"/>
          </a:xfrm>
        </p:spPr>
        <p:txBody>
          <a:bodyPr/>
          <a:lstStyle/>
          <a:p>
            <a:r>
              <a:rPr lang="en-GB" dirty="0" smtClean="0"/>
              <a:t>Vacuum components to be aligned  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885806" y="6338129"/>
            <a:ext cx="6627000" cy="360000"/>
          </a:xfrm>
        </p:spPr>
        <p:txBody>
          <a:bodyPr/>
          <a:lstStyle/>
          <a:p>
            <a:pPr algn="ctr"/>
            <a:r>
              <a:rPr lang="en-GB" noProof="0" smtClean="0"/>
              <a:t>Review of HL-LHC Alignment and Internal Metrology (WP15.4), G. Riddone, TE-VSC</a:t>
            </a:r>
            <a:endParaRPr lang="en-GB" noProof="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4208" y="821980"/>
            <a:ext cx="44613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u="sng" dirty="0" smtClean="0">
                <a:latin typeface="Calibri" panose="020F0502020204030204" pitchFamily="34" charset="0"/>
              </a:rPr>
              <a:t>Case 1: Components to be aligned by Survey</a:t>
            </a:r>
            <a:endParaRPr lang="en-GB" sz="2800" u="sng" dirty="0"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8114" y="1705720"/>
            <a:ext cx="1187957" cy="19849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4426" y="1875394"/>
            <a:ext cx="947369" cy="181060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1695" y="1882397"/>
            <a:ext cx="921945" cy="183043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0992" y="1299031"/>
            <a:ext cx="32267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Manually aligned: </a:t>
            </a:r>
          </a:p>
          <a:p>
            <a:r>
              <a:rPr lang="en-GB" sz="1100" dirty="0" smtClean="0">
                <a:latin typeface="Calibri" panose="020F0502020204030204" pitchFamily="34" charset="0"/>
              </a:rPr>
              <a:t>(support only or with vacuum component)</a:t>
            </a:r>
            <a:endParaRPr lang="en-GB" sz="1100" dirty="0"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92080" y="832025"/>
            <a:ext cx="40684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u="sng" dirty="0" smtClean="0">
                <a:latin typeface="Calibri" panose="020F0502020204030204" pitchFamily="34" charset="0"/>
              </a:rPr>
              <a:t>Case 2: Components aligned by TE/VSC</a:t>
            </a:r>
            <a:endParaRPr lang="en-GB" sz="2800" u="sng" dirty="0">
              <a:latin typeface="Calibri" panose="020F050202020403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281389" y="821096"/>
            <a:ext cx="13309" cy="56929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/>
          <p:nvPr/>
        </p:nvPicPr>
        <p:blipFill rotWithShape="1">
          <a:blip r:embed="rId7"/>
          <a:srcRect l="43842" t="33875" r="18844" b="7430"/>
          <a:stretch/>
        </p:blipFill>
        <p:spPr>
          <a:xfrm>
            <a:off x="5872277" y="3950134"/>
            <a:ext cx="2952327" cy="190191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289526" y="5745267"/>
            <a:ext cx="20678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latin typeface="Calibri" panose="020F0502020204030204" pitchFamily="34" charset="0"/>
              </a:rPr>
              <a:t>Vacuum Chambers with supports  </a:t>
            </a:r>
            <a:endParaRPr lang="en-GB" sz="900" b="1" dirty="0">
              <a:latin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17717" y="3357896"/>
            <a:ext cx="26114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latin typeface="Calibri" panose="020F0502020204030204" pitchFamily="34" charset="0"/>
              </a:rPr>
              <a:t>Transition Vacuum Chambers with supports   </a:t>
            </a:r>
            <a:endParaRPr lang="en-GB" sz="900" b="1" dirty="0">
              <a:latin typeface="Calibri" panose="020F050202020403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/>
          <a:srcRect b="12684"/>
          <a:stretch/>
        </p:blipFill>
        <p:spPr>
          <a:xfrm>
            <a:off x="6294160" y="1670172"/>
            <a:ext cx="2500087" cy="152657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60592" y="3426108"/>
            <a:ext cx="12515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b="1" dirty="0">
                <a:latin typeface="Calibri" panose="020F0502020204030204" pitchFamily="34" charset="0"/>
              </a:rPr>
              <a:t>Transition Vacuum Chambers with supports  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08" y="1973653"/>
            <a:ext cx="1708249" cy="13279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7084" y="4069472"/>
            <a:ext cx="3874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Remote aligned together with magnet: 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78" y="4586539"/>
            <a:ext cx="2909455" cy="1517868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905551" y="6174278"/>
            <a:ext cx="1177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Calibri" panose="020F0502020204030204" pitchFamily="34" charset="0"/>
              </a:rPr>
              <a:t>Double valve module</a:t>
            </a:r>
            <a:endParaRPr lang="en-GB" sz="800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3980" y="3583685"/>
            <a:ext cx="8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VAB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92652" y="3594368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VM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93865" y="3594368"/>
            <a:ext cx="8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VAB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7813" y="3580802"/>
            <a:ext cx="8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VCT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79941" y="6060432"/>
            <a:ext cx="8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VAB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 rot="16200000">
            <a:off x="2303748" y="2966209"/>
            <a:ext cx="792088" cy="144016"/>
          </a:xfrm>
          <a:prstGeom prst="rect">
            <a:avLst/>
          </a:prstGeom>
          <a:solidFill>
            <a:schemeClr val="bg2">
              <a:lumMod val="75000"/>
              <a:alpha val="56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rPr>
              <a:t>BPM</a:t>
            </a:r>
            <a:endParaRPr lang="en-GB" sz="80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013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569" y="-32379"/>
            <a:ext cx="7920000" cy="720000"/>
          </a:xfrm>
        </p:spPr>
        <p:txBody>
          <a:bodyPr/>
          <a:lstStyle/>
          <a:p>
            <a:r>
              <a:rPr lang="en-US" dirty="0" smtClean="0"/>
              <a:t>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361459"/>
          </a:xfrm>
        </p:spPr>
        <p:txBody>
          <a:bodyPr>
            <a:normAutofit/>
          </a:bodyPr>
          <a:lstStyle/>
          <a:p>
            <a:r>
              <a:rPr lang="en-US" sz="1600" dirty="0" smtClean="0"/>
              <a:t>Beam size was provided by R. de Maria in May 2018 (</a:t>
            </a:r>
            <a:r>
              <a:rPr lang="en-US" sz="1600" i="1" dirty="0" smtClean="0"/>
              <a:t>meeting between WP2, 12 and 15.4 in sept 2019 for final documentation</a:t>
            </a:r>
            <a:r>
              <a:rPr lang="en-US" sz="1600" dirty="0" smtClean="0"/>
              <a:t>). </a:t>
            </a:r>
          </a:p>
          <a:p>
            <a:r>
              <a:rPr lang="en-US" sz="1600" dirty="0" smtClean="0"/>
              <a:t>The remote </a:t>
            </a:r>
            <a:r>
              <a:rPr lang="en-US" sz="1600" dirty="0"/>
              <a:t>alignment transversal </a:t>
            </a:r>
            <a:r>
              <a:rPr lang="en-US" sz="1600" dirty="0" smtClean="0"/>
              <a:t>stroke for all components is fixed to +/- 2.5 mm.   </a:t>
            </a:r>
            <a:br>
              <a:rPr lang="en-US" sz="1600" dirty="0" smtClean="0"/>
            </a:br>
            <a:r>
              <a:rPr lang="en-US" sz="1200" dirty="0" smtClean="0"/>
              <a:t>This value needs to be subtracted from the aperture when fixed components are considered. These fixed components are the ones manually aligned either by TE/VSC or SU.</a:t>
            </a:r>
          </a:p>
          <a:p>
            <a:r>
              <a:rPr lang="en-US" sz="1600" dirty="0" smtClean="0"/>
              <a:t>Mechanical Aperture:</a:t>
            </a:r>
          </a:p>
          <a:p>
            <a:pPr lvl="1"/>
            <a:r>
              <a:rPr lang="en-US" sz="1400" dirty="0" smtClean="0"/>
              <a:t>Apertures </a:t>
            </a:r>
            <a:r>
              <a:rPr lang="en-US" sz="1400" b="1" dirty="0" smtClean="0">
                <a:solidFill>
                  <a:srgbClr val="00B050"/>
                </a:solidFill>
              </a:rPr>
              <a:t>in radius </a:t>
            </a:r>
            <a:r>
              <a:rPr lang="en-US" sz="1400" dirty="0" smtClean="0"/>
              <a:t>including mechanical tolerances.</a:t>
            </a:r>
          </a:p>
          <a:p>
            <a:pPr lvl="1"/>
            <a:r>
              <a:rPr lang="en-US" sz="1400" dirty="0" smtClean="0"/>
              <a:t>Not including alignment tolerances.</a:t>
            </a:r>
          </a:p>
          <a:p>
            <a:pPr lvl="1"/>
            <a:r>
              <a:rPr lang="en-US" sz="1400" dirty="0" smtClean="0"/>
              <a:t>Apertures:</a:t>
            </a:r>
          </a:p>
          <a:p>
            <a:pPr marL="457200" lvl="1" indent="0">
              <a:buNone/>
            </a:pPr>
            <a:endParaRPr lang="en-US" sz="1200" dirty="0" smtClean="0"/>
          </a:p>
          <a:p>
            <a:pPr marL="457200" lvl="1" indent="0">
              <a:buNone/>
            </a:pPr>
            <a:endParaRPr lang="en-US" sz="1200" dirty="0"/>
          </a:p>
          <a:p>
            <a:pPr marL="457200" lvl="1" indent="0">
              <a:buNone/>
            </a:pPr>
            <a:endParaRPr lang="en-US" sz="1200" dirty="0" smtClean="0"/>
          </a:p>
          <a:p>
            <a:pPr marL="457200" lvl="1" indent="0">
              <a:buNone/>
            </a:pPr>
            <a:endParaRPr lang="en-US" sz="1200" dirty="0"/>
          </a:p>
          <a:p>
            <a:pPr marL="457200" lvl="1" indent="0">
              <a:buNone/>
            </a:pPr>
            <a:endParaRPr lang="en-US" sz="1200" dirty="0" smtClean="0"/>
          </a:p>
          <a:p>
            <a:pPr marL="457200" lvl="1" indent="0">
              <a:buNone/>
            </a:pPr>
            <a:endParaRPr lang="en-US" sz="1200" dirty="0" smtClean="0"/>
          </a:p>
          <a:p>
            <a:pPr marL="457200" lvl="1" indent="0">
              <a:buNone/>
            </a:pPr>
            <a:endParaRPr lang="en-US" sz="1200" dirty="0"/>
          </a:p>
          <a:p>
            <a:pPr marL="457200" lvl="1" indent="0">
              <a:buNone/>
            </a:pPr>
            <a:endParaRPr lang="en-US" sz="1200" dirty="0" smtClean="0"/>
          </a:p>
          <a:p>
            <a:pPr marL="457200" lvl="1" indent="0">
              <a:buNone/>
            </a:pPr>
            <a:endParaRPr lang="en-US" sz="1200" dirty="0" smtClean="0"/>
          </a:p>
          <a:p>
            <a:r>
              <a:rPr lang="en-US" sz="1600" dirty="0"/>
              <a:t>Alignment tolerances for first alignment:</a:t>
            </a:r>
          </a:p>
          <a:p>
            <a:pPr lvl="1"/>
            <a:r>
              <a:rPr lang="en-US" sz="1400" dirty="0"/>
              <a:t>Manual aligned by TE/VSC (F): +/- 2 mm; </a:t>
            </a:r>
          </a:p>
          <a:p>
            <a:pPr lvl="1"/>
            <a:r>
              <a:rPr lang="en-US" sz="1400" dirty="0" smtClean="0"/>
              <a:t>Manual (S) </a:t>
            </a:r>
            <a:r>
              <a:rPr lang="en-US" sz="1400" dirty="0"/>
              <a:t>or remotely (R) aligned by </a:t>
            </a:r>
            <a:r>
              <a:rPr lang="en-US" sz="1400" dirty="0" smtClean="0"/>
              <a:t>SU: </a:t>
            </a:r>
            <a:r>
              <a:rPr lang="en-US" sz="1400" dirty="0"/>
              <a:t>+/- 0.5 mm.</a:t>
            </a:r>
          </a:p>
          <a:p>
            <a:pPr marL="457200" lvl="1" indent="0">
              <a:buNone/>
            </a:pPr>
            <a:endParaRPr lang="en-US" sz="1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557710"/>
              </p:ext>
            </p:extLst>
          </p:nvPr>
        </p:nvGraphicFramePr>
        <p:xfrm>
          <a:off x="2306308" y="2733572"/>
          <a:ext cx="5824384" cy="1894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6096">
                  <a:extLst>
                    <a:ext uri="{9D8B030D-6E8A-4147-A177-3AD203B41FA5}">
                      <a16:colId xmlns:a16="http://schemas.microsoft.com/office/drawing/2014/main" val="312418807"/>
                    </a:ext>
                  </a:extLst>
                </a:gridCol>
                <a:gridCol w="1640248">
                  <a:extLst>
                    <a:ext uri="{9D8B030D-6E8A-4147-A177-3AD203B41FA5}">
                      <a16:colId xmlns:a16="http://schemas.microsoft.com/office/drawing/2014/main" val="469167152"/>
                    </a:ext>
                  </a:extLst>
                </a:gridCol>
                <a:gridCol w="2728040">
                  <a:extLst>
                    <a:ext uri="{9D8B030D-6E8A-4147-A177-3AD203B41FA5}">
                      <a16:colId xmlns:a16="http://schemas.microsoft.com/office/drawing/2014/main" val="1230706915"/>
                    </a:ext>
                  </a:extLst>
                </a:gridCol>
              </a:tblGrid>
              <a:tr h="31577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Component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Inner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radius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 [mm]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Aperture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[mm]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8817241"/>
                  </a:ext>
                </a:extLst>
              </a:tr>
              <a:tr h="315771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VM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Calibri" panose="020F0502020204030204" pitchFamily="34" charset="0"/>
                        </a:rPr>
                        <a:t>(Pumping module)</a:t>
                      </a:r>
                      <a:endParaRPr lang="en-GB" sz="10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31.5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30.575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6047403"/>
                  </a:ext>
                </a:extLst>
              </a:tr>
              <a:tr h="315771"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40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39.075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8810355"/>
                  </a:ext>
                </a:extLst>
              </a:tr>
              <a:tr h="315771"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45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44.075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0678068"/>
                  </a:ext>
                </a:extLst>
              </a:tr>
              <a:tr h="315771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VVG</a:t>
                      </a:r>
                    </a:p>
                    <a:p>
                      <a:pPr algn="ctr"/>
                      <a:r>
                        <a:rPr lang="en-US" sz="900" dirty="0" smtClean="0">
                          <a:latin typeface="Calibri" panose="020F0502020204030204" pitchFamily="34" charset="0"/>
                        </a:rPr>
                        <a:t>(Sector valve)</a:t>
                      </a:r>
                      <a:endParaRPr lang="en-GB" sz="9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50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48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0598611"/>
                  </a:ext>
                </a:extLst>
              </a:tr>
              <a:tr h="315771"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31.5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31.100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3890006"/>
                  </a:ext>
                </a:extLst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902504" y="4988198"/>
            <a:ext cx="2784296" cy="1368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 smtClean="0"/>
              <a:t>Example:</a:t>
            </a:r>
            <a:endParaRPr lang="en-GB" sz="1200" dirty="0"/>
          </a:p>
          <a:p>
            <a:pPr marL="0" indent="0">
              <a:buNone/>
            </a:pPr>
            <a:r>
              <a:rPr lang="en-GB" sz="1200" dirty="0" smtClean="0">
                <a:solidFill>
                  <a:srgbClr val="00B050"/>
                </a:solidFill>
              </a:rPr>
              <a:t>VM ID63 </a:t>
            </a:r>
            <a:r>
              <a:rPr lang="en-GB" sz="1200" dirty="0" smtClean="0">
                <a:solidFill>
                  <a:srgbClr val="00B050"/>
                </a:solidFill>
              </a:rPr>
              <a:t>when</a:t>
            </a:r>
            <a:r>
              <a:rPr lang="en-GB" sz="1200" dirty="0" smtClean="0">
                <a:solidFill>
                  <a:srgbClr val="00B050"/>
                </a:solidFill>
              </a:rPr>
              <a:t> </a:t>
            </a:r>
            <a:r>
              <a:rPr lang="en-GB" sz="1200" dirty="0" smtClean="0">
                <a:solidFill>
                  <a:srgbClr val="00B050"/>
                </a:solidFill>
              </a:rPr>
              <a:t>the alignment is: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00B050"/>
                </a:solidFill>
              </a:rPr>
              <a:t>- F: 	Aperture =  28.575 mm;</a:t>
            </a:r>
          </a:p>
          <a:p>
            <a:pPr marL="0" indent="0">
              <a:buNone/>
            </a:pPr>
            <a:r>
              <a:rPr lang="en-GB" sz="1200" dirty="0" smtClean="0">
                <a:solidFill>
                  <a:srgbClr val="00B050"/>
                </a:solidFill>
              </a:rPr>
              <a:t>- S/R: 	Aperture =  30.075 mm.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28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9" name="Titre 2"/>
          <p:cNvSpPr txBox="1">
            <a:spLocks/>
          </p:cNvSpPr>
          <p:nvPr/>
        </p:nvSpPr>
        <p:spPr>
          <a:xfrm>
            <a:off x="272386" y="10407"/>
            <a:ext cx="8867288" cy="53827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Alignment approach for vacuum components</a:t>
            </a:r>
            <a:endParaRPr lang="en-GB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9552" y="5490731"/>
            <a:ext cx="2244236" cy="2045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987824" y="1013407"/>
            <a:ext cx="5040560" cy="4975863"/>
          </a:xfrm>
        </p:spPr>
        <p:txBody>
          <a:bodyPr>
            <a:normAutofit lnSpcReduction="10000"/>
          </a:bodyPr>
          <a:lstStyle/>
          <a:p>
            <a:pPr lvl="1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Assembly on surface: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Fiducialisation of each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vacuum component.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indent="0">
              <a:lnSpc>
                <a:spcPct val="107000"/>
              </a:lnSpc>
              <a:spcAft>
                <a:spcPts val="0"/>
              </a:spcAft>
              <a:buNone/>
            </a:pP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Installation in the tunnel: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Alignment of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each vacuum component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the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</a:t>
            </a:r>
            <a:r>
              <a:rPr lang="en-US" sz="14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TE/VSC will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 the adjustment of the equipment and </a:t>
            </a:r>
            <a:r>
              <a:rPr lang="en-US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 will pilot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alignment of the equipment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1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2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During first year of operation: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realignment is </a:t>
            </a:r>
            <a:r>
              <a:rPr lang="en-US" sz="1400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foreseen.</a:t>
            </a:r>
            <a:endParaRPr lang="en-GB" sz="14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2870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During later operation/During TS, YETS, LS.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need for realignment </a:t>
            </a:r>
            <a:r>
              <a:rPr lang="en-US" sz="1400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(sufficient </a:t>
            </a: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aperture</a:t>
            </a:r>
            <a:r>
              <a:rPr lang="en-US" sz="1400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en-US" sz="14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400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supports </a:t>
            </a: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have a quick connect </a:t>
            </a:r>
            <a:r>
              <a:rPr lang="en-US" sz="1400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plate</a:t>
            </a: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lvl="3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Alignment required if </a:t>
            </a:r>
            <a:r>
              <a:rPr lang="en-US" sz="1400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floor support </a:t>
            </a: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has to be removed.</a:t>
            </a:r>
            <a:endParaRPr lang="en-GB" sz="14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3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realignment required if </a:t>
            </a:r>
            <a:r>
              <a:rPr lang="en-US" sz="1400" dirty="0" smtClean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VCT, VAB or VM </a:t>
            </a:r>
            <a:r>
              <a:rPr lang="en-US" sz="1400" dirty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 removed and reinstalled. </a:t>
            </a:r>
            <a:endParaRPr lang="en-US" sz="1400" dirty="0">
              <a:solidFill>
                <a:srgbClr val="00B05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985" y="4362201"/>
            <a:ext cx="947369" cy="18106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865" y="2207438"/>
            <a:ext cx="921945" cy="18304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14" y="826121"/>
            <a:ext cx="1708249" cy="13279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1285" y="3068393"/>
            <a:ext cx="8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VAB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04450" y="5082839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VM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15973" y="1305425"/>
            <a:ext cx="8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VCT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092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"/>
          <a:stretch/>
        </p:blipFill>
        <p:spPr bwMode="auto">
          <a:xfrm>
            <a:off x="295794" y="813211"/>
            <a:ext cx="4639273" cy="23557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289071" y="4193796"/>
            <a:ext cx="8511573" cy="2253395"/>
            <a:chOff x="518325" y="3911302"/>
            <a:chExt cx="7884367" cy="2012087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325" y="3911302"/>
              <a:ext cx="7884367" cy="2012087"/>
            </a:xfrm>
            <a:prstGeom prst="rect">
              <a:avLst/>
            </a:prstGeom>
            <a:ln w="31750">
              <a:solidFill>
                <a:schemeClr val="accent1">
                  <a:shade val="95000"/>
                  <a:satMod val="105000"/>
                </a:schemeClr>
              </a:solidFill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5014312" y="5241254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ST0999873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Titre 2"/>
          <p:cNvSpPr>
            <a:spLocks noGrp="1"/>
          </p:cNvSpPr>
          <p:nvPr>
            <p:ph type="title"/>
          </p:nvPr>
        </p:nvSpPr>
        <p:spPr>
          <a:xfrm>
            <a:off x="272386" y="10407"/>
            <a:ext cx="8867288" cy="538273"/>
          </a:xfrm>
        </p:spPr>
        <p:txBody>
          <a:bodyPr/>
          <a:lstStyle/>
          <a:p>
            <a:r>
              <a:rPr lang="en-US" sz="2400" dirty="0" smtClean="0"/>
              <a:t>D1 to TAXN  </a:t>
            </a:r>
            <a:endParaRPr lang="en-GB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905000" y="6337310"/>
            <a:ext cx="6627000" cy="360000"/>
          </a:xfrm>
        </p:spPr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8078" y="402447"/>
            <a:ext cx="1192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IP5 Right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780607" y="1519309"/>
            <a:ext cx="926202" cy="73098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006996" y="6137977"/>
            <a:ext cx="916402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923398" y="5351207"/>
            <a:ext cx="144016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2006996" y="5425968"/>
            <a:ext cx="162913" cy="8613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94" y="3177004"/>
            <a:ext cx="8820471" cy="659474"/>
          </a:xfrm>
          <a:prstGeom prst="rect">
            <a:avLst/>
          </a:prstGeom>
          <a:noFill/>
          <a:ln w="31750" cap="rnd">
            <a:solidFill>
              <a:schemeClr val="accent1">
                <a:shade val="95000"/>
                <a:satMod val="105000"/>
              </a:schemeClr>
            </a:solidFill>
          </a:ln>
        </p:spPr>
      </p:pic>
      <p:sp>
        <p:nvSpPr>
          <p:cNvPr id="4" name="Rounded Rectangle 3"/>
          <p:cNvSpPr/>
          <p:nvPr/>
        </p:nvSpPr>
        <p:spPr>
          <a:xfrm>
            <a:off x="5586955" y="642380"/>
            <a:ext cx="3427648" cy="64807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>
                <a:latin typeface="Calibri" panose="020F0502020204030204" pitchFamily="34" charset="0"/>
              </a:rPr>
              <a:t>All </a:t>
            </a:r>
            <a:r>
              <a:rPr lang="en-GB" sz="1400" dirty="0">
                <a:latin typeface="Calibri" panose="020F0502020204030204" pitchFamily="34" charset="0"/>
              </a:rPr>
              <a:t>items between D1 and TAXN will be </a:t>
            </a:r>
            <a:r>
              <a:rPr lang="en-GB" sz="1400" dirty="0" smtClean="0">
                <a:latin typeface="Calibri" panose="020F0502020204030204" pitchFamily="34" charset="0"/>
              </a:rPr>
              <a:t>manually aligned once at installation by Survey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148078" y="3246632"/>
            <a:ext cx="1475656" cy="72570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8" name="Straight Arrow Connector 27"/>
          <p:cNvCxnSpPr>
            <a:stCxn id="27" idx="4"/>
          </p:cNvCxnSpPr>
          <p:nvPr/>
        </p:nvCxnSpPr>
        <p:spPr>
          <a:xfrm>
            <a:off x="885906" y="3972337"/>
            <a:ext cx="1121090" cy="752807"/>
          </a:xfrm>
          <a:prstGeom prst="straightConnector1">
            <a:avLst/>
          </a:prstGeom>
          <a:ln w="6350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0847" y="1384152"/>
            <a:ext cx="965276" cy="17677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46135" y="2186255"/>
            <a:ext cx="1717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Plug-in interface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49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70" y="906605"/>
            <a:ext cx="4322439" cy="215817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6800" y="560429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0" name="Titre 2"/>
          <p:cNvSpPr>
            <a:spLocks noGrp="1"/>
          </p:cNvSpPr>
          <p:nvPr>
            <p:ph type="title"/>
          </p:nvPr>
        </p:nvSpPr>
        <p:spPr>
          <a:xfrm>
            <a:off x="272386" y="10407"/>
            <a:ext cx="8867288" cy="538273"/>
          </a:xfrm>
        </p:spPr>
        <p:txBody>
          <a:bodyPr/>
          <a:lstStyle/>
          <a:p>
            <a:r>
              <a:rPr lang="en-US" sz="2400" dirty="0" smtClean="0"/>
              <a:t>TAXN to D2  </a:t>
            </a:r>
            <a:endParaRPr lang="en-GB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21713" y="434378"/>
            <a:ext cx="1192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IP5 Right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 flipH="1">
            <a:off x="1475656" y="1609914"/>
            <a:ext cx="1368152" cy="666958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40115" y="988856"/>
            <a:ext cx="4340770" cy="1323439"/>
          </a:xfrm>
          <a:prstGeom prst="rect">
            <a:avLst/>
          </a:prstGeom>
          <a:solidFill>
            <a:schemeClr val="bg1"/>
          </a:solidFill>
          <a:ln cap="rnd">
            <a:solidFill>
              <a:srgbClr val="00B0F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All items between TAXN and D2 will be remotely aligned</a:t>
            </a:r>
            <a:endParaRPr lang="en-US" sz="1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All</a:t>
            </a:r>
            <a:r>
              <a:rPr lang="en-US" sz="16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</a:rPr>
              <a:t>pumps, gauges and VVs </a:t>
            </a:r>
            <a:r>
              <a:rPr lang="en-US" sz="1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are remotely aligned as: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I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ncorporated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on the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collimators;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Fixed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to the TAXN;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Fixed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to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D2.</a:t>
            </a:r>
            <a:endParaRPr lang="en-GB" sz="1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06" y="3645024"/>
            <a:ext cx="8766543" cy="2608431"/>
          </a:xfrm>
          <a:prstGeom prst="rect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0044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395536" y="504496"/>
            <a:ext cx="8353296" cy="2527274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Vacuum support:</a:t>
            </a:r>
          </a:p>
          <a:p>
            <a:pPr lvl="1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Fixed to D2 magnet</a:t>
            </a:r>
          </a:p>
          <a:p>
            <a:pPr lvl="1"/>
            <a:r>
              <a:rPr lang="en-US" sz="1400" dirty="0" smtClean="0">
                <a:solidFill>
                  <a:srgbClr val="00B050"/>
                </a:solidFill>
              </a:rPr>
              <a:t>Remote aligned with D2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ECR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sector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valves fixed to </a:t>
            </a: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D2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preparation.  </a:t>
            </a:r>
          </a:p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Frame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will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support:</a:t>
            </a:r>
          </a:p>
          <a:p>
            <a:pPr lvl="1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VABs (sector valves, bellows and pumping ports)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vacuum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chambers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the crab cavity side.</a:t>
            </a:r>
          </a:p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Sector valve support:</a:t>
            </a:r>
          </a:p>
          <a:p>
            <a:pPr lvl="1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Can be installed after the assembly of the link;</a:t>
            </a:r>
          </a:p>
          <a:p>
            <a:pPr lvl="1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Will be installed and aligned separately on the frame;</a:t>
            </a:r>
          </a:p>
          <a:p>
            <a:pPr lvl="1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Each valve support has targets (“mires”) and will be aligned by SU.</a:t>
            </a:r>
          </a:p>
          <a:p>
            <a:pPr lvl="1"/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800" dirty="0" smtClean="0">
              <a:solidFill>
                <a:srgbClr val="FF33CC"/>
              </a:solidFill>
            </a:endParaRPr>
          </a:p>
          <a:p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400" dirty="0">
              <a:solidFill>
                <a:srgbClr val="FF33CC"/>
              </a:solidFill>
            </a:endParaRPr>
          </a:p>
          <a:p>
            <a:pPr lvl="1"/>
            <a:endParaRPr lang="en-GB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14400"/>
            <a:ext cx="8820471" cy="491072"/>
          </a:xfrm>
        </p:spPr>
        <p:txBody>
          <a:bodyPr/>
          <a:lstStyle/>
          <a:p>
            <a:r>
              <a:rPr lang="en-US" sz="2400" dirty="0" smtClean="0"/>
              <a:t>D2 Frame and valve support</a:t>
            </a:r>
            <a:endParaRPr lang="en-GB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Review of HL-LHC Alignment and Internal Metrology (WP15.4), G. Riddone, TE-VSC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171" y="509410"/>
            <a:ext cx="4628466" cy="63968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94" y="3251988"/>
            <a:ext cx="3094332" cy="318975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39" y="3269322"/>
            <a:ext cx="4602608" cy="2902873"/>
          </a:xfrm>
          <a:prstGeom prst="rect">
            <a:avLst/>
          </a:prstGeom>
          <a:ln w="25400">
            <a:solidFill>
              <a:schemeClr val="accent1">
                <a:shade val="95000"/>
                <a:satMod val="105000"/>
              </a:schemeClr>
            </a:solidFill>
          </a:ln>
        </p:spPr>
      </p:pic>
      <p:pic>
        <p:nvPicPr>
          <p:cNvPr id="11" name="Picture 10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"/>
          <a:stretch/>
        </p:blipFill>
        <p:spPr bwMode="auto">
          <a:xfrm>
            <a:off x="5882284" y="1369313"/>
            <a:ext cx="2866548" cy="16624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6836321" y="1844824"/>
            <a:ext cx="848769" cy="60387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232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33309</TotalTime>
  <Words>1418</Words>
  <Application>Microsoft Office PowerPoint</Application>
  <PresentationFormat>On-screen Show (4:3)</PresentationFormat>
  <Paragraphs>288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Thème Office</vt:lpstr>
      <vt:lpstr> Vacuum: Full Remote Alignment System</vt:lpstr>
      <vt:lpstr>Outline</vt:lpstr>
      <vt:lpstr>Baseline for alignment of IP1 and IP5</vt:lpstr>
      <vt:lpstr>Vacuum components to be aligned  </vt:lpstr>
      <vt:lpstr>Requirements</vt:lpstr>
      <vt:lpstr>PowerPoint Presentation</vt:lpstr>
      <vt:lpstr>D1 to TAXN  </vt:lpstr>
      <vt:lpstr>TAXN to D2  </vt:lpstr>
      <vt:lpstr>D2 Frame and valve support</vt:lpstr>
      <vt:lpstr>D2 to Crab Cavities</vt:lpstr>
      <vt:lpstr>Crab Cavities</vt:lpstr>
      <vt:lpstr>Crab Cavities (vacuum connection between cavities) </vt:lpstr>
      <vt:lpstr>Radius clearance for VAB at D2, Q4 and Q5</vt:lpstr>
      <vt:lpstr>Readiness and risks</vt:lpstr>
      <vt:lpstr>Summary</vt:lpstr>
      <vt:lpstr>Thanks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Germana Riddone</cp:lastModifiedBy>
  <cp:revision>426</cp:revision>
  <cp:lastPrinted>2019-08-25T10:26:37Z</cp:lastPrinted>
  <dcterms:created xsi:type="dcterms:W3CDTF">2016-02-12T10:02:27Z</dcterms:created>
  <dcterms:modified xsi:type="dcterms:W3CDTF">2019-08-25T11:10:03Z</dcterms:modified>
</cp:coreProperties>
</file>