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278" r:id="rId6"/>
    <p:sldId id="270" r:id="rId7"/>
    <p:sldId id="279" r:id="rId8"/>
    <p:sldId id="281" r:id="rId9"/>
    <p:sldId id="277" r:id="rId10"/>
    <p:sldId id="280" r:id="rId11"/>
    <p:sldId id="273" r:id="rId12"/>
    <p:sldId id="266" r:id="rId13"/>
    <p:sldId id="271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204" d="100"/>
          <a:sy n="204" d="100"/>
        </p:scale>
        <p:origin x="564" y="1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26/08/2019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26/08/2019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5632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FSI system not</a:t>
            </a:r>
            <a:r>
              <a:rPr lang="en-US" baseline="0" dirty="0" smtClean="0"/>
              <a:t> foreseen as a transport specification check device nor logging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0631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Review of HL-LHC Alignment and Internal Metrology - G.Vandoni for WP4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Review of HL-LHC Alignment and Internal Metrology - G.Vandoni for WP4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Review of HL-LHC Alignment and Internal Metrology - G.Vandoni for WP4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Review of HL-LHC Alignment and Internal Metrology - G.Vandoni for WP4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Review of HL-LHC Alignment and Internal Metrology - G.Vandoni for WP4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Review of HL-LHC Alignment and Internal Metrology - G.Vandoni for WP4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Review of HL-LHC Alignment and Internal Metrology - G.Vandoni for WP4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Review of HL-LHC Alignment and Internal Metrology - G.Vandoni for WP4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831552/contributions/3484691/" TargetMode="Externa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31552/contributions/3484690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RF: review of the limitations in moving the components under vacuum and cold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G.Vandoni</a:t>
            </a:r>
            <a:r>
              <a:rPr lang="en-US" dirty="0" smtClean="0"/>
              <a:t> </a:t>
            </a:r>
            <a:r>
              <a:rPr lang="en-US" dirty="0" smtClean="0"/>
              <a:t>/ </a:t>
            </a:r>
            <a:r>
              <a:rPr lang="en-US" dirty="0" err="1" smtClean="0"/>
              <a:t>R.Calaga</a:t>
            </a:r>
            <a:r>
              <a:rPr lang="en-US" dirty="0" smtClean="0"/>
              <a:t> – WP4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 smtClean="0">
                <a:solidFill>
                  <a:schemeClr val="bg2"/>
                </a:solidFill>
              </a:rPr>
              <a:t>Review of HL-LHC Alignment and Internal Metrology, 26</a:t>
            </a:r>
            <a:r>
              <a:rPr lang="en-US" b="0" i="0" baseline="30000" dirty="0" smtClean="0">
                <a:solidFill>
                  <a:schemeClr val="bg2"/>
                </a:solidFill>
              </a:rPr>
              <a:t>th</a:t>
            </a:r>
            <a:r>
              <a:rPr lang="en-US" b="0" i="0" dirty="0" smtClean="0">
                <a:solidFill>
                  <a:schemeClr val="bg2"/>
                </a:solidFill>
              </a:rPr>
              <a:t> August 2019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interfaces and knowledge transfer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Review of HL-LHC Alignment and Internal Metrology - G.Vandoni for WP4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296890"/>
              </p:ext>
            </p:extLst>
          </p:nvPr>
        </p:nvGraphicFramePr>
        <p:xfrm>
          <a:off x="323528" y="1042040"/>
          <a:ext cx="7920880" cy="212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84431114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1600787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981354104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168386747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1514242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SPS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HL-LHC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2691307"/>
                  </a:ext>
                </a:extLst>
              </a:tr>
              <a:tr h="3492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Type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DQW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RFD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DQW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RFD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9101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Cavities </a:t>
                      </a:r>
                      <a:b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from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CERN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CERN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 </a:t>
                      </a:r>
                      <a:b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(CERN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contract)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ZANON</a:t>
                      </a:r>
                      <a:b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(US-AUP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contract)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7149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Cryomodule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from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CERN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 </a:t>
                      </a:r>
                      <a:b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(under UK1)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x CERN (first)</a:t>
                      </a:r>
                    </a:p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 x UK</a:t>
                      </a:r>
                    </a:p>
                    <a:p>
                      <a:pPr algn="ctr"/>
                      <a:r>
                        <a:rPr lang="en-US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(under UK2)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x TRIUMF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5778741"/>
                  </a:ext>
                </a:extLst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4572000" y="2278063"/>
            <a:ext cx="3600400" cy="1031498"/>
          </a:xfrm>
          <a:prstGeom prst="roundRect">
            <a:avLst/>
          </a:prstGeom>
          <a:noFill/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95536" y="3386497"/>
            <a:ext cx="799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Strategy is in place for knowledge transfer to collaborating institutes, for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FSI installation (FSI CERN’s supply) and conventional and clean room alignment procedures during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cryomodule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assembly. 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Alignment re-check at CERN during SM18 tests.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187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Review of HL-LHC Alignment and Internal Metrology - G.Vandoni for WP4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1835696" y="1563638"/>
            <a:ext cx="572464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Specification: Internal 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Specification: FRAS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Constraints from FRAS on CC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cryomodule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interfaces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	RF waveguides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Cryogenic connection to jumpers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Intermodule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vacuum modules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Longitudinal RF beam phase pick-up (APWL)</a:t>
            </a:r>
          </a:p>
        </p:txBody>
      </p:sp>
    </p:spTree>
    <p:extLst>
      <p:ext uri="{BB962C8B-B14F-4D97-AF65-F5344CB8AC3E}">
        <p14:creationId xmlns:p14="http://schemas.microsoft.com/office/powerpoint/2010/main" val="94709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Specification: internal alignment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Review of HL-LHC Alignment and Internal Metrology - G.Vandoni for WP4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376105" y="4175730"/>
            <a:ext cx="8640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TDR HiLumi</a:t>
            </a: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0384" y="2830424"/>
            <a:ext cx="8070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avity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rotation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X-Y plane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0.3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°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=5.2mrad per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cavity (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GB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);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avity yaw Ry and pitch Rx w.r.t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 the cryostat axis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&lt;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mrad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=0.057</a:t>
            </a:r>
            <a:r>
              <a:rPr lang="en-GB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ransverse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displacement of the cavities w.r.t. each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other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inside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cryomodule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Intra-cavity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alignment in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transverse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plane w.r.t. the cryostat axis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&lt; 0.5mm;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433" y="627941"/>
            <a:ext cx="5232669" cy="2057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4087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Specification: Full </a:t>
            </a:r>
            <a:r>
              <a:rPr lang="en-US" dirty="0"/>
              <a:t>R</a:t>
            </a:r>
            <a:r>
              <a:rPr lang="en-US" dirty="0" smtClean="0"/>
              <a:t>emote Alignment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Review of HL-LHC Alignment and Internal Metrology - G.Vandoni for WP4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363559" y="980248"/>
            <a:ext cx="8611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Rigid alignment of all components as a block from Q1 to Q5 within ±2.5mm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Independent movement of all individual equipment within connecting bellow’s stroke.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144829"/>
            <a:ext cx="5090601" cy="23288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7984" y="2427734"/>
            <a:ext cx="1637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Cryogenic jumper to QXL</a:t>
            </a:r>
            <a:endParaRPr lang="en-GB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88838" y="1678388"/>
            <a:ext cx="4259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RF waveguides to transmission lines</a:t>
            </a:r>
            <a:endParaRPr lang="en-GB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Straight Arrow Connector 9"/>
          <p:cNvCxnSpPr>
            <a:stCxn id="7" idx="3"/>
          </p:cNvCxnSpPr>
          <p:nvPr/>
        </p:nvCxnSpPr>
        <p:spPr>
          <a:xfrm>
            <a:off x="1835696" y="2750900"/>
            <a:ext cx="504056" cy="1808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283968" y="2067694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932040" y="2067694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092280" y="2643758"/>
            <a:ext cx="216024" cy="1071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239000" y="2280096"/>
            <a:ext cx="1834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RF Beam pick-up (APWL): between CC and Q4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603216" y="4083918"/>
            <a:ext cx="0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5292080" y="3579862"/>
            <a:ext cx="0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649028" y="3430116"/>
            <a:ext cx="0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699792" y="4443958"/>
            <a:ext cx="1637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Vacuum pipes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51333" y="3869774"/>
            <a:ext cx="2412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Intermodule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pumping modules / </a:t>
            </a:r>
            <a: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</a:t>
            </a:r>
            <a:endParaRPr lang="en-GB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294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 for interfaces: RF waveguides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Review of HL-LHC Alignment and Internal Metrology - G.Vandoni for WP4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189856" y="3000808"/>
            <a:ext cx="8496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Re-alignment movement tolerance (square bellows): ±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mm in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ver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hor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(waveguide axis)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Today’s view: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To accommodate more, 1h access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BE-RF-PM to free waveguide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is required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Lab tests will be performed to verify up to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±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2.5mm.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No continuous monitoring of mutual position, only permanent target for alignment check in LS and YETS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358" y="1114005"/>
            <a:ext cx="3168352" cy="16956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045462"/>
            <a:ext cx="2724216" cy="1817563"/>
          </a:xfrm>
          <a:prstGeom prst="rect">
            <a:avLst/>
          </a:prstGeom>
        </p:spPr>
      </p:pic>
      <p:sp>
        <p:nvSpPr>
          <p:cNvPr id="12" name="Freeform 11"/>
          <p:cNvSpPr/>
          <p:nvPr/>
        </p:nvSpPr>
        <p:spPr>
          <a:xfrm>
            <a:off x="6077243" y="1237957"/>
            <a:ext cx="178191" cy="543951"/>
          </a:xfrm>
          <a:custGeom>
            <a:avLst/>
            <a:gdLst>
              <a:gd name="connsiteX0" fmla="*/ 4689 w 178191"/>
              <a:gd name="connsiteY0" fmla="*/ 229772 h 543951"/>
              <a:gd name="connsiteX1" fmla="*/ 0 w 178191"/>
              <a:gd name="connsiteY1" fmla="*/ 98474 h 543951"/>
              <a:gd name="connsiteX2" fmla="*/ 178191 w 178191"/>
              <a:gd name="connsiteY2" fmla="*/ 0 h 543951"/>
              <a:gd name="connsiteX3" fmla="*/ 178191 w 178191"/>
              <a:gd name="connsiteY3" fmla="*/ 543951 h 543951"/>
              <a:gd name="connsiteX4" fmla="*/ 42203 w 178191"/>
              <a:gd name="connsiteY4" fmla="*/ 459545 h 543951"/>
              <a:gd name="connsiteX5" fmla="*/ 32825 w 178191"/>
              <a:gd name="connsiteY5" fmla="*/ 361071 h 54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8191" h="543951">
                <a:moveTo>
                  <a:pt x="4689" y="229772"/>
                </a:moveTo>
                <a:lnTo>
                  <a:pt x="0" y="98474"/>
                </a:lnTo>
                <a:lnTo>
                  <a:pt x="178191" y="0"/>
                </a:lnTo>
                <a:lnTo>
                  <a:pt x="178191" y="543951"/>
                </a:lnTo>
                <a:lnTo>
                  <a:pt x="42203" y="459545"/>
                </a:lnTo>
                <a:lnTo>
                  <a:pt x="32825" y="361071"/>
                </a:lnTo>
              </a:path>
            </a:pathLst>
          </a:cu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300192" y="1237957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300192" y="1525989"/>
            <a:ext cx="144016" cy="1096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71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30" t="5423" r="3928" b="3922"/>
          <a:stretch/>
        </p:blipFill>
        <p:spPr>
          <a:xfrm>
            <a:off x="30888" y="2067694"/>
            <a:ext cx="4055492" cy="1995815"/>
          </a:xfrm>
          <a:prstGeom prst="rect">
            <a:avLst/>
          </a:prstGeom>
        </p:spPr>
      </p:pic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 for Interfaces: Cryogenics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Review of HL-LHC Alignment and Internal Metrology - G.Vandoni for WP4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323528" y="4213168"/>
            <a:ext cx="4870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P.Fessia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/ Integration team /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K.Brodzinski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69220" y="2982656"/>
            <a:ext cx="4572000" cy="1080853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Picture 18"/>
          <p:cNvPicPr/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9220" y="1851669"/>
            <a:ext cx="4519211" cy="1117845"/>
          </a:xfrm>
          <a:prstGeom prst="rect">
            <a:avLst/>
          </a:prstGeom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250304" y="1005816"/>
            <a:ext cx="8643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Cryo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equipment aligned at installation.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Large flexibility of connection, no constraint after installation within the FRAS specification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45949" y="4297573"/>
            <a:ext cx="2640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See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S.Claudet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, this review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82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683" y="216797"/>
            <a:ext cx="8640960" cy="540000"/>
          </a:xfrm>
        </p:spPr>
        <p:txBody>
          <a:bodyPr/>
          <a:lstStyle/>
          <a:p>
            <a:r>
              <a:rPr lang="en-US" dirty="0" smtClean="0"/>
              <a:t>Constraints for Interfaces: </a:t>
            </a:r>
            <a:r>
              <a:rPr lang="en-US" dirty="0" err="1" smtClean="0"/>
              <a:t>Intermodule</a:t>
            </a:r>
            <a:r>
              <a:rPr lang="en-US" dirty="0" smtClean="0"/>
              <a:t> alignment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Review of HL-LHC Alignment and Internal Metrology - G.Vandoni for WP4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78372" y="1484341"/>
            <a:ext cx="87312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Determined by aperture and related reduction by mechanical tolerances (flange/ valve mechanical tolerances)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Crab cavity</a:t>
            </a:r>
            <a:r>
              <a:rPr lang="en-US" dirty="0" smtClean="0">
                <a:latin typeface="Symbol" panose="05050102010706020507" pitchFamily="18" charset="2"/>
                <a:cs typeface="Calibri" panose="020F0502020204030204" pitchFamily="34" charset="0"/>
              </a:rPr>
              <a:t> f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84mm, adjacent drift tube aperture is determined by beam screen aperture and related tolerances. Verification in progress for compatibility with FRAS.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3139181"/>
            <a:ext cx="5251406" cy="15230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1064989"/>
            <a:ext cx="2691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See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G.Riddone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, this review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372" y="2734691"/>
            <a:ext cx="3176093" cy="1927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36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 for interfaces: RF beam pick-up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Review of HL-LHC Alignment and Internal Metrology - G.Vandoni for WP4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174" y="1585880"/>
            <a:ext cx="3211951" cy="28978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803633" y="-60634"/>
            <a:ext cx="1432279" cy="26642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393255" y="-420674"/>
            <a:ext cx="708802" cy="3384376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2771800" y="1625915"/>
            <a:ext cx="360040" cy="12338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713077" y="1673779"/>
            <a:ext cx="510739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Longitudinal RF pick up for beam phase reference: transverse reference tolerance is above ±2.5mm</a:t>
            </a:r>
          </a:p>
          <a:p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Installed on individual platform, supported from the tunnel floor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ligned transversally at installation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Supporting platform allows for transverse adjustment. </a:t>
            </a:r>
          </a:p>
          <a:p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Permanent targets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Manual alignment in LSs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08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Information and figures from </a:t>
            </a:r>
            <a:r>
              <a:rPr lang="en-US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R.Calaga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O.Capatina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E.G. </a:t>
            </a:r>
            <a:r>
              <a:rPr lang="en-US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Mugica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T.Capelli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E.Montesinos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P.Fessia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H.Mainaud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M.Sosin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K.Brodzinski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Integration team, and many more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Review of HL-LHC Alignment and Internal Metrology - G.Vandoni for WP4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E9E49B-3FD6-4C9C-9B49-2AADA36A41AB}">
  <ds:schemaRefs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3627</TotalTime>
  <Words>597</Words>
  <Application>Microsoft Office PowerPoint</Application>
  <PresentationFormat>On-screen Show (16:9)</PresentationFormat>
  <Paragraphs>93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Symbol</vt:lpstr>
      <vt:lpstr>Wingdings</vt:lpstr>
      <vt:lpstr>Thème Office</vt:lpstr>
      <vt:lpstr>RF: review of the limitations in moving the components under vacuum and cold</vt:lpstr>
      <vt:lpstr>Contents</vt:lpstr>
      <vt:lpstr>Specification: internal alignment</vt:lpstr>
      <vt:lpstr>Specification: Full Remote Alignment</vt:lpstr>
      <vt:lpstr>Constraints for interfaces: RF waveguides</vt:lpstr>
      <vt:lpstr>Constraints for Interfaces: Cryogenics</vt:lpstr>
      <vt:lpstr>Constraints for Interfaces: Intermodule alignment </vt:lpstr>
      <vt:lpstr>Constraints for interfaces: RF beam pick-up</vt:lpstr>
      <vt:lpstr>Information and figures from R.Calaga, O.Capatina, E.G. Mugica, T.Capelli, E.Montesinos, P.Fessia, H.Mainaud, M.Sosin, K.Brodzinski, Integration team, and many more</vt:lpstr>
      <vt:lpstr>Project interfaces and knowledge transfer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Giovanna Vandoni</cp:lastModifiedBy>
  <cp:revision>77</cp:revision>
  <dcterms:created xsi:type="dcterms:W3CDTF">2016-02-11T10:47:23Z</dcterms:created>
  <dcterms:modified xsi:type="dcterms:W3CDTF">2019-08-26T11:00:23Z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