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61" r:id="rId8"/>
    <p:sldId id="262" r:id="rId9"/>
    <p:sldId id="264" r:id="rId10"/>
    <p:sldId id="265" r:id="rId11"/>
    <p:sldId id="263" r:id="rId12"/>
    <p:sldId id="259" r:id="rId13"/>
    <p:sldId id="260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Objects="1" showGuides="1">
      <p:cViewPr varScale="1">
        <p:scale>
          <a:sx n="200" d="100"/>
          <a:sy n="200" d="100"/>
        </p:scale>
        <p:origin x="3210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82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250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58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US" dirty="0"/>
              <a:t>Beam Instrumentation (WP13)</a:t>
            </a:r>
            <a:br>
              <a:rPr lang="en-US" dirty="0"/>
            </a:br>
            <a:r>
              <a:rPr lang="en-US" dirty="0"/>
              <a:t>FRAS requirements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Krupa for WP13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HL-LHC alignment review   26/08/2019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756E6-6550-4ABB-9E54-B8E5A1E95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6B72E-2B92-4B2A-8B4E-72887FB2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6CE75E-F47C-4D0D-89DD-30B04BE3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B75B1-A5A0-4109-B286-E958A4443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464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WP13 equipment in the FRAS area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Affected by FRAS:</a:t>
            </a:r>
          </a:p>
          <a:p>
            <a:pPr lvl="1"/>
            <a:r>
              <a:rPr lang="en-GB" dirty="0"/>
              <a:t>Beam Position Monitors (BPM) – 13 instruments</a:t>
            </a:r>
          </a:p>
          <a:p>
            <a:pPr lvl="1"/>
            <a:r>
              <a:rPr lang="en-GB" dirty="0"/>
              <a:t>Experiment timing (BPTX) – 1 instrument</a:t>
            </a:r>
          </a:p>
          <a:p>
            <a:pPr lvl="1"/>
            <a:r>
              <a:rPr lang="en-GB" dirty="0"/>
              <a:t>Luminosity monitoring (BRAN) – 1 instrument</a:t>
            </a:r>
          </a:p>
          <a:p>
            <a:r>
              <a:rPr lang="en-GB" b="1" dirty="0">
                <a:solidFill>
                  <a:schemeClr val="accent3"/>
                </a:solidFill>
              </a:rPr>
              <a:t>Not affected by FRAS:</a:t>
            </a:r>
          </a:p>
          <a:p>
            <a:pPr lvl="1"/>
            <a:r>
              <a:rPr lang="en-GB" dirty="0"/>
              <a:t>Beam Loss Monitors (BLM) - ~40 instruments</a:t>
            </a:r>
          </a:p>
          <a:p>
            <a:r>
              <a:rPr lang="en-GB" b="1" dirty="0">
                <a:solidFill>
                  <a:schemeClr val="accent3"/>
                </a:solidFill>
              </a:rPr>
              <a:t>Not in the baseline but would be affected by FRAS:</a:t>
            </a:r>
          </a:p>
          <a:p>
            <a:pPr lvl="1"/>
            <a:r>
              <a:rPr lang="en-GB" dirty="0"/>
              <a:t>Beam-Beam Long Range wire compensation (BBLR)</a:t>
            </a:r>
          </a:p>
        </p:txBody>
      </p:sp>
    </p:spTree>
    <p:extLst>
      <p:ext uri="{BB962C8B-B14F-4D97-AF65-F5344CB8AC3E}">
        <p14:creationId xmlns:p14="http://schemas.microsoft.com/office/powerpoint/2010/main" val="37551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BI </a:t>
            </a:r>
            <a:r>
              <a:rPr lang="fr-FR" dirty="0" err="1"/>
              <a:t>requirements</a:t>
            </a:r>
            <a:r>
              <a:rPr lang="fr-FR" dirty="0"/>
              <a:t>  /  26/08/2019  /  HL-LHC </a:t>
            </a:r>
            <a:r>
              <a:rPr lang="fr-FR" dirty="0" err="1"/>
              <a:t>alignment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/ BPTX in the FRAS area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2643758"/>
            <a:ext cx="3960000" cy="180452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/>
                </a:solidFill>
              </a:rPr>
              <a:t>Cold BPMs</a:t>
            </a:r>
            <a:r>
              <a:rPr lang="en-US" dirty="0"/>
              <a:t> </a:t>
            </a:r>
          </a:p>
          <a:p>
            <a:r>
              <a:rPr lang="en-US" sz="1900" dirty="0"/>
              <a:t>Welded to the vacuum chamber</a:t>
            </a:r>
          </a:p>
          <a:p>
            <a:r>
              <a:rPr lang="en-US" sz="1900" dirty="0"/>
              <a:t>Aligned only during installation</a:t>
            </a:r>
          </a:p>
          <a:p>
            <a:r>
              <a:rPr lang="en-US" sz="1900" dirty="0"/>
              <a:t>Move rigidly with the magnet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911246"/>
            <a:ext cx="8349514" cy="1516487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77900100-5042-4926-9FC2-1AB334853C64}"/>
              </a:ext>
            </a:extLst>
          </p:cNvPr>
          <p:cNvSpPr txBox="1">
            <a:spLocks/>
          </p:cNvSpPr>
          <p:nvPr/>
        </p:nvSpPr>
        <p:spPr>
          <a:xfrm>
            <a:off x="4570295" y="2643758"/>
            <a:ext cx="3960000" cy="18045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>
                <a:tab pos="517525" algn="l"/>
              </a:tabLst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accent3"/>
                </a:solidFill>
              </a:rPr>
              <a:t>Warm BPMs </a:t>
            </a:r>
          </a:p>
          <a:p>
            <a:r>
              <a:rPr lang="en-US" sz="1900" dirty="0"/>
              <a:t>Installed on individual platforms</a:t>
            </a:r>
          </a:p>
          <a:p>
            <a:r>
              <a:rPr lang="en-US" sz="1900" dirty="0"/>
              <a:t>Can be realigned during TS</a:t>
            </a:r>
          </a:p>
          <a:p>
            <a:r>
              <a:rPr lang="en-US" sz="1900" dirty="0"/>
              <a:t>Move “independently”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39026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1AA886-4FE2-4239-864B-F51E5BA9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9B3442-1A29-475C-9981-5DD7E05E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6989E9-719B-4BDE-8CCB-B9A816E7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Cold BPMs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DCC4DB-28AA-49EC-ABD9-697BDF3C6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929499" cy="3880521"/>
          </a:xfrm>
        </p:spPr>
        <p:txBody>
          <a:bodyPr/>
          <a:lstStyle/>
          <a:p>
            <a:r>
              <a:rPr lang="en-US" dirty="0"/>
              <a:t>BPM is a part of the magnet assembly</a:t>
            </a:r>
            <a:endParaRPr lang="en-GB" dirty="0"/>
          </a:p>
          <a:p>
            <a:r>
              <a:rPr lang="en-GB" dirty="0"/>
              <a:t>D2 BPMs moved from outside (IP side) to within the D2 cryostat (arc side)</a:t>
            </a:r>
          </a:p>
          <a:p>
            <a:r>
              <a:rPr lang="en-US" dirty="0"/>
              <a:t>Position of each BPM is known:</a:t>
            </a:r>
          </a:p>
          <a:p>
            <a:pPr lvl="1"/>
            <a:r>
              <a:rPr lang="en-US" dirty="0"/>
              <a:t>Metrology after manufacturing</a:t>
            </a:r>
          </a:p>
          <a:p>
            <a:pPr lvl="1"/>
            <a:r>
              <a:rPr lang="en-US" dirty="0"/>
              <a:t>Electrical measurements in the lab</a:t>
            </a:r>
          </a:p>
          <a:p>
            <a:pPr lvl="1"/>
            <a:r>
              <a:rPr lang="en-US" dirty="0"/>
              <a:t>Alignment during installation</a:t>
            </a:r>
          </a:p>
          <a:p>
            <a:pPr lvl="1"/>
            <a:r>
              <a:rPr lang="en-US" dirty="0" smtClean="0"/>
              <a:t>Measurement </a:t>
            </a:r>
            <a:r>
              <a:rPr lang="en-US" dirty="0"/>
              <a:t>after installation</a:t>
            </a:r>
          </a:p>
          <a:p>
            <a:r>
              <a:rPr lang="en-US" dirty="0"/>
              <a:t>Offset and roll can be corrected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4" t="1282" r="18375" b="11538"/>
          <a:stretch/>
        </p:blipFill>
        <p:spPr>
          <a:xfrm>
            <a:off x="5757849" y="699541"/>
            <a:ext cx="2769796" cy="38805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68344" y="1211042"/>
            <a:ext cx="796262" cy="369332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Roll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7107256" y="1395708"/>
            <a:ext cx="561088" cy="7858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44485" y="2831710"/>
            <a:ext cx="970131" cy="369332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Offset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6400800" y="2827421"/>
            <a:ext cx="843685" cy="1889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95181" y="4027017"/>
            <a:ext cx="1469425" cy="369332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Leak check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352674" y="3284621"/>
            <a:ext cx="642508" cy="943314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0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1AA886-4FE2-4239-864B-F51E5BA9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9B3442-1A29-475C-9981-5DD7E05E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6989E9-719B-4BDE-8CCB-B9A816E7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Warm BPM under the DFX / DCM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DCC4DB-28AA-49EC-ABD9-697BDF3C6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699542"/>
            <a:ext cx="4924715" cy="3880521"/>
          </a:xfrm>
        </p:spPr>
        <p:txBody>
          <a:bodyPr>
            <a:normAutofit/>
          </a:bodyPr>
          <a:lstStyle/>
          <a:p>
            <a:r>
              <a:rPr lang="en-GB" dirty="0" smtClean="0"/>
              <a:t>Installed </a:t>
            </a:r>
            <a:r>
              <a:rPr lang="en-GB" dirty="0"/>
              <a:t>on a semi-manual standardized alignment </a:t>
            </a:r>
            <a:r>
              <a:rPr lang="en-GB" dirty="0" smtClean="0"/>
              <a:t>platform</a:t>
            </a:r>
          </a:p>
          <a:p>
            <a:r>
              <a:rPr lang="en-GB" dirty="0" err="1" smtClean="0"/>
              <a:t>Fiducialised</a:t>
            </a:r>
            <a:r>
              <a:rPr lang="en-GB" dirty="0" smtClean="0"/>
              <a:t> on surface, aligned during installation, measured after installation</a:t>
            </a:r>
            <a:endParaRPr lang="en-GB" dirty="0"/>
          </a:p>
          <a:p>
            <a:r>
              <a:rPr lang="en-GB" dirty="0"/>
              <a:t>No WPS integration </a:t>
            </a:r>
            <a:r>
              <a:rPr lang="en-GB" dirty="0" smtClean="0"/>
              <a:t>foreseen but permanent </a:t>
            </a:r>
            <a:r>
              <a:rPr lang="en-GB" dirty="0"/>
              <a:t>targets </a:t>
            </a:r>
            <a:r>
              <a:rPr lang="en-GB" dirty="0" smtClean="0"/>
              <a:t>integrated</a:t>
            </a:r>
          </a:p>
          <a:p>
            <a:r>
              <a:rPr lang="en-GB" dirty="0" smtClean="0"/>
              <a:t>Realignment only during YETS and LS</a:t>
            </a:r>
          </a:p>
          <a:p>
            <a:pPr lvl="1"/>
            <a:r>
              <a:rPr lang="en-GB" sz="1800" dirty="0" smtClean="0"/>
              <a:t>If </a:t>
            </a:r>
            <a:r>
              <a:rPr lang="en-GB" sz="1800" dirty="0"/>
              <a:t>other components are realigned what becomes the BPM </a:t>
            </a:r>
            <a:r>
              <a:rPr lang="en-GB" sz="1800" dirty="0" smtClean="0"/>
              <a:t>reference?</a:t>
            </a:r>
            <a:endParaRPr lang="en-GB" sz="1800" dirty="0"/>
          </a:p>
          <a:p>
            <a:pPr lvl="1"/>
            <a:r>
              <a:rPr lang="pl-PL" sz="1800" dirty="0" err="1"/>
              <a:t>Can</a:t>
            </a:r>
            <a:r>
              <a:rPr lang="pl-PL" sz="1800" dirty="0"/>
              <a:t> we </a:t>
            </a:r>
            <a:r>
              <a:rPr lang="pl-PL" sz="1800" dirty="0" err="1"/>
              <a:t>assume</a:t>
            </a:r>
            <a:r>
              <a:rPr lang="pl-PL" sz="1800" dirty="0"/>
              <a:t> </a:t>
            </a:r>
            <a:r>
              <a:rPr lang="pl-PL" sz="1800" dirty="0" err="1"/>
              <a:t>that</a:t>
            </a:r>
            <a:r>
              <a:rPr lang="pl-PL" sz="1800" dirty="0"/>
              <a:t> the </a:t>
            </a:r>
            <a:r>
              <a:rPr lang="en-GB" sz="1800" dirty="0"/>
              <a:t>BPM moves together with the D1 extremity?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5541049" y="843558"/>
            <a:ext cx="3207415" cy="3384376"/>
            <a:chOff x="5541049" y="699542"/>
            <a:chExt cx="3207415" cy="33843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3103B11-3DF0-4E26-8121-BE2240949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41049" y="699542"/>
              <a:ext cx="3207415" cy="338437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 rot="21430282">
              <a:off x="7013470" y="1464764"/>
              <a:ext cx="1295176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5000"/>
                </a:lnSpc>
              </a:pPr>
              <a:r>
                <a:rPr lang="en-US" sz="1600" b="1" dirty="0" smtClean="0"/>
                <a:t>DCM</a:t>
              </a:r>
              <a:endParaRPr lang="en-GB" sz="1600" b="1" dirty="0"/>
            </a:p>
          </p:txBody>
        </p:sp>
        <p:sp>
          <p:nvSpPr>
            <p:cNvPr id="10" name="Rectangle 9"/>
            <p:cNvSpPr/>
            <p:nvPr/>
          </p:nvSpPr>
          <p:spPr>
            <a:xfrm rot="21430282">
              <a:off x="5548742" y="2219848"/>
              <a:ext cx="1295176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5000"/>
                </a:lnSpc>
              </a:pPr>
              <a:r>
                <a:rPr lang="en-US" sz="1600" b="1" dirty="0" smtClean="0"/>
                <a:t>D1</a:t>
              </a:r>
              <a:endParaRPr lang="en-GB" sz="1600" b="1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538618" y="2827488"/>
              <a:ext cx="171680" cy="766762"/>
            </a:xfrm>
            <a:custGeom>
              <a:avLst/>
              <a:gdLst>
                <a:gd name="connsiteX0" fmla="*/ 171450 w 173831"/>
                <a:gd name="connsiteY0" fmla="*/ 0 h 769144"/>
                <a:gd name="connsiteX1" fmla="*/ 0 w 173831"/>
                <a:gd name="connsiteY1" fmla="*/ 11906 h 769144"/>
                <a:gd name="connsiteX2" fmla="*/ 0 w 173831"/>
                <a:gd name="connsiteY2" fmla="*/ 769144 h 769144"/>
                <a:gd name="connsiteX3" fmla="*/ 173831 w 173831"/>
                <a:gd name="connsiteY3" fmla="*/ 747712 h 769144"/>
                <a:gd name="connsiteX0" fmla="*/ 452438 w 452438"/>
                <a:gd name="connsiteY0" fmla="*/ 0 h 816769"/>
                <a:gd name="connsiteX1" fmla="*/ 0 w 452438"/>
                <a:gd name="connsiteY1" fmla="*/ 59531 h 816769"/>
                <a:gd name="connsiteX2" fmla="*/ 0 w 452438"/>
                <a:gd name="connsiteY2" fmla="*/ 816769 h 816769"/>
                <a:gd name="connsiteX3" fmla="*/ 173831 w 452438"/>
                <a:gd name="connsiteY3" fmla="*/ 795337 h 816769"/>
                <a:gd name="connsiteX0" fmla="*/ 452438 w 452438"/>
                <a:gd name="connsiteY0" fmla="*/ 0 h 816769"/>
                <a:gd name="connsiteX1" fmla="*/ 273844 w 452438"/>
                <a:gd name="connsiteY1" fmla="*/ 14287 h 816769"/>
                <a:gd name="connsiteX2" fmla="*/ 0 w 452438"/>
                <a:gd name="connsiteY2" fmla="*/ 816769 h 816769"/>
                <a:gd name="connsiteX3" fmla="*/ 173831 w 452438"/>
                <a:gd name="connsiteY3" fmla="*/ 795337 h 816769"/>
                <a:gd name="connsiteX0" fmla="*/ 278607 w 278607"/>
                <a:gd name="connsiteY0" fmla="*/ 0 h 795337"/>
                <a:gd name="connsiteX1" fmla="*/ 100013 w 278607"/>
                <a:gd name="connsiteY1" fmla="*/ 14287 h 795337"/>
                <a:gd name="connsiteX2" fmla="*/ 109538 w 278607"/>
                <a:gd name="connsiteY2" fmla="*/ 766762 h 795337"/>
                <a:gd name="connsiteX3" fmla="*/ 0 w 278607"/>
                <a:gd name="connsiteY3" fmla="*/ 795337 h 795337"/>
                <a:gd name="connsiteX0" fmla="*/ 178594 w 178594"/>
                <a:gd name="connsiteY0" fmla="*/ 0 h 766762"/>
                <a:gd name="connsiteX1" fmla="*/ 0 w 178594"/>
                <a:gd name="connsiteY1" fmla="*/ 14287 h 766762"/>
                <a:gd name="connsiteX2" fmla="*/ 9525 w 178594"/>
                <a:gd name="connsiteY2" fmla="*/ 766762 h 766762"/>
                <a:gd name="connsiteX3" fmla="*/ 173830 w 178594"/>
                <a:gd name="connsiteY3" fmla="*/ 750094 h 766762"/>
                <a:gd name="connsiteX0" fmla="*/ 178594 w 178594"/>
                <a:gd name="connsiteY0" fmla="*/ 0 h 766762"/>
                <a:gd name="connsiteX1" fmla="*/ 0 w 178594"/>
                <a:gd name="connsiteY1" fmla="*/ 14287 h 766762"/>
                <a:gd name="connsiteX2" fmla="*/ 9525 w 178594"/>
                <a:gd name="connsiteY2" fmla="*/ 766762 h 766762"/>
                <a:gd name="connsiteX3" fmla="*/ 173830 w 178594"/>
                <a:gd name="connsiteY3" fmla="*/ 752475 h 766762"/>
                <a:gd name="connsiteX0" fmla="*/ 269081 w 269081"/>
                <a:gd name="connsiteY0" fmla="*/ 76201 h 842963"/>
                <a:gd name="connsiteX1" fmla="*/ 0 w 269081"/>
                <a:gd name="connsiteY1" fmla="*/ 0 h 842963"/>
                <a:gd name="connsiteX2" fmla="*/ 100012 w 269081"/>
                <a:gd name="connsiteY2" fmla="*/ 842963 h 842963"/>
                <a:gd name="connsiteX3" fmla="*/ 264317 w 269081"/>
                <a:gd name="connsiteY3" fmla="*/ 828676 h 842963"/>
                <a:gd name="connsiteX0" fmla="*/ 171450 w 171450"/>
                <a:gd name="connsiteY0" fmla="*/ 0 h 766762"/>
                <a:gd name="connsiteX1" fmla="*/ 0 w 171450"/>
                <a:gd name="connsiteY1" fmla="*/ 16668 h 766762"/>
                <a:gd name="connsiteX2" fmla="*/ 2381 w 171450"/>
                <a:gd name="connsiteY2" fmla="*/ 766762 h 766762"/>
                <a:gd name="connsiteX3" fmla="*/ 166686 w 171450"/>
                <a:gd name="connsiteY3" fmla="*/ 752475 h 766762"/>
                <a:gd name="connsiteX0" fmla="*/ 297659 w 297659"/>
                <a:gd name="connsiteY0" fmla="*/ 0 h 819150"/>
                <a:gd name="connsiteX1" fmla="*/ 126209 w 297659"/>
                <a:gd name="connsiteY1" fmla="*/ 16668 h 819150"/>
                <a:gd name="connsiteX2" fmla="*/ 3 w 297659"/>
                <a:gd name="connsiteY2" fmla="*/ 819150 h 819150"/>
                <a:gd name="connsiteX3" fmla="*/ 292895 w 297659"/>
                <a:gd name="connsiteY3" fmla="*/ 752475 h 819150"/>
                <a:gd name="connsiteX0" fmla="*/ 171680 w 171680"/>
                <a:gd name="connsiteY0" fmla="*/ 0 h 766762"/>
                <a:gd name="connsiteX1" fmla="*/ 230 w 171680"/>
                <a:gd name="connsiteY1" fmla="*/ 16668 h 766762"/>
                <a:gd name="connsiteX2" fmla="*/ 230 w 171680"/>
                <a:gd name="connsiteY2" fmla="*/ 766762 h 766762"/>
                <a:gd name="connsiteX3" fmla="*/ 166916 w 171680"/>
                <a:gd name="connsiteY3" fmla="*/ 752475 h 76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80" h="766762">
                  <a:moveTo>
                    <a:pt x="171680" y="0"/>
                  </a:moveTo>
                  <a:lnTo>
                    <a:pt x="230" y="16668"/>
                  </a:lnTo>
                  <a:cubicBezTo>
                    <a:pt x="1024" y="266699"/>
                    <a:pt x="-564" y="516731"/>
                    <a:pt x="230" y="766762"/>
                  </a:cubicBezTo>
                  <a:lnTo>
                    <a:pt x="166916" y="752475"/>
                  </a:ln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540995" y="2509268"/>
              <a:ext cx="166916" cy="287156"/>
            </a:xfrm>
            <a:custGeom>
              <a:avLst/>
              <a:gdLst>
                <a:gd name="connsiteX0" fmla="*/ 171450 w 173831"/>
                <a:gd name="connsiteY0" fmla="*/ 0 h 769144"/>
                <a:gd name="connsiteX1" fmla="*/ 0 w 173831"/>
                <a:gd name="connsiteY1" fmla="*/ 11906 h 769144"/>
                <a:gd name="connsiteX2" fmla="*/ 0 w 173831"/>
                <a:gd name="connsiteY2" fmla="*/ 769144 h 769144"/>
                <a:gd name="connsiteX3" fmla="*/ 173831 w 173831"/>
                <a:gd name="connsiteY3" fmla="*/ 747712 h 769144"/>
                <a:gd name="connsiteX0" fmla="*/ 452438 w 452438"/>
                <a:gd name="connsiteY0" fmla="*/ 0 h 816769"/>
                <a:gd name="connsiteX1" fmla="*/ 0 w 452438"/>
                <a:gd name="connsiteY1" fmla="*/ 59531 h 816769"/>
                <a:gd name="connsiteX2" fmla="*/ 0 w 452438"/>
                <a:gd name="connsiteY2" fmla="*/ 816769 h 816769"/>
                <a:gd name="connsiteX3" fmla="*/ 173831 w 452438"/>
                <a:gd name="connsiteY3" fmla="*/ 795337 h 816769"/>
                <a:gd name="connsiteX0" fmla="*/ 452438 w 452438"/>
                <a:gd name="connsiteY0" fmla="*/ 0 h 816769"/>
                <a:gd name="connsiteX1" fmla="*/ 273844 w 452438"/>
                <a:gd name="connsiteY1" fmla="*/ 14287 h 816769"/>
                <a:gd name="connsiteX2" fmla="*/ 0 w 452438"/>
                <a:gd name="connsiteY2" fmla="*/ 816769 h 816769"/>
                <a:gd name="connsiteX3" fmla="*/ 173831 w 452438"/>
                <a:gd name="connsiteY3" fmla="*/ 795337 h 816769"/>
                <a:gd name="connsiteX0" fmla="*/ 278607 w 278607"/>
                <a:gd name="connsiteY0" fmla="*/ 0 h 795337"/>
                <a:gd name="connsiteX1" fmla="*/ 100013 w 278607"/>
                <a:gd name="connsiteY1" fmla="*/ 14287 h 795337"/>
                <a:gd name="connsiteX2" fmla="*/ 109538 w 278607"/>
                <a:gd name="connsiteY2" fmla="*/ 766762 h 795337"/>
                <a:gd name="connsiteX3" fmla="*/ 0 w 278607"/>
                <a:gd name="connsiteY3" fmla="*/ 795337 h 795337"/>
                <a:gd name="connsiteX0" fmla="*/ 178594 w 178594"/>
                <a:gd name="connsiteY0" fmla="*/ 0 h 766762"/>
                <a:gd name="connsiteX1" fmla="*/ 0 w 178594"/>
                <a:gd name="connsiteY1" fmla="*/ 14287 h 766762"/>
                <a:gd name="connsiteX2" fmla="*/ 9525 w 178594"/>
                <a:gd name="connsiteY2" fmla="*/ 766762 h 766762"/>
                <a:gd name="connsiteX3" fmla="*/ 173830 w 178594"/>
                <a:gd name="connsiteY3" fmla="*/ 750094 h 766762"/>
                <a:gd name="connsiteX0" fmla="*/ 178594 w 178594"/>
                <a:gd name="connsiteY0" fmla="*/ 0 h 766762"/>
                <a:gd name="connsiteX1" fmla="*/ 0 w 178594"/>
                <a:gd name="connsiteY1" fmla="*/ 14287 h 766762"/>
                <a:gd name="connsiteX2" fmla="*/ 9525 w 178594"/>
                <a:gd name="connsiteY2" fmla="*/ 766762 h 766762"/>
                <a:gd name="connsiteX3" fmla="*/ 173830 w 178594"/>
                <a:gd name="connsiteY3" fmla="*/ 752475 h 766762"/>
                <a:gd name="connsiteX0" fmla="*/ 269081 w 269081"/>
                <a:gd name="connsiteY0" fmla="*/ 76201 h 842963"/>
                <a:gd name="connsiteX1" fmla="*/ 0 w 269081"/>
                <a:gd name="connsiteY1" fmla="*/ 0 h 842963"/>
                <a:gd name="connsiteX2" fmla="*/ 100012 w 269081"/>
                <a:gd name="connsiteY2" fmla="*/ 842963 h 842963"/>
                <a:gd name="connsiteX3" fmla="*/ 264317 w 269081"/>
                <a:gd name="connsiteY3" fmla="*/ 828676 h 842963"/>
                <a:gd name="connsiteX0" fmla="*/ 171450 w 171450"/>
                <a:gd name="connsiteY0" fmla="*/ 0 h 766762"/>
                <a:gd name="connsiteX1" fmla="*/ 0 w 171450"/>
                <a:gd name="connsiteY1" fmla="*/ 16668 h 766762"/>
                <a:gd name="connsiteX2" fmla="*/ 2381 w 171450"/>
                <a:gd name="connsiteY2" fmla="*/ 766762 h 766762"/>
                <a:gd name="connsiteX3" fmla="*/ 166686 w 171450"/>
                <a:gd name="connsiteY3" fmla="*/ 752475 h 766762"/>
                <a:gd name="connsiteX0" fmla="*/ 297659 w 297659"/>
                <a:gd name="connsiteY0" fmla="*/ 0 h 819150"/>
                <a:gd name="connsiteX1" fmla="*/ 126209 w 297659"/>
                <a:gd name="connsiteY1" fmla="*/ 16668 h 819150"/>
                <a:gd name="connsiteX2" fmla="*/ 3 w 297659"/>
                <a:gd name="connsiteY2" fmla="*/ 819150 h 819150"/>
                <a:gd name="connsiteX3" fmla="*/ 292895 w 297659"/>
                <a:gd name="connsiteY3" fmla="*/ 752475 h 819150"/>
                <a:gd name="connsiteX0" fmla="*/ 171680 w 171680"/>
                <a:gd name="connsiteY0" fmla="*/ 0 h 766762"/>
                <a:gd name="connsiteX1" fmla="*/ 230 w 171680"/>
                <a:gd name="connsiteY1" fmla="*/ 16668 h 766762"/>
                <a:gd name="connsiteX2" fmla="*/ 230 w 171680"/>
                <a:gd name="connsiteY2" fmla="*/ 766762 h 766762"/>
                <a:gd name="connsiteX3" fmla="*/ 166916 w 171680"/>
                <a:gd name="connsiteY3" fmla="*/ 752475 h 766762"/>
                <a:gd name="connsiteX0" fmla="*/ 174061 w 174061"/>
                <a:gd name="connsiteY0" fmla="*/ 483395 h 750094"/>
                <a:gd name="connsiteX1" fmla="*/ 230 w 174061"/>
                <a:gd name="connsiteY1" fmla="*/ 0 h 750094"/>
                <a:gd name="connsiteX2" fmla="*/ 230 w 174061"/>
                <a:gd name="connsiteY2" fmla="*/ 750094 h 750094"/>
                <a:gd name="connsiteX3" fmla="*/ 166916 w 174061"/>
                <a:gd name="connsiteY3" fmla="*/ 735807 h 750094"/>
                <a:gd name="connsiteX0" fmla="*/ 174061 w 174061"/>
                <a:gd name="connsiteY0" fmla="*/ 0 h 266699"/>
                <a:gd name="connsiteX1" fmla="*/ 230 w 174061"/>
                <a:gd name="connsiteY1" fmla="*/ 16668 h 266699"/>
                <a:gd name="connsiteX2" fmla="*/ 230 w 174061"/>
                <a:gd name="connsiteY2" fmla="*/ 266699 h 266699"/>
                <a:gd name="connsiteX3" fmla="*/ 166916 w 174061"/>
                <a:gd name="connsiteY3" fmla="*/ 252412 h 266699"/>
                <a:gd name="connsiteX0" fmla="*/ 155011 w 166916"/>
                <a:gd name="connsiteY0" fmla="*/ 0 h 264317"/>
                <a:gd name="connsiteX1" fmla="*/ 230 w 166916"/>
                <a:gd name="connsiteY1" fmla="*/ 14286 h 264317"/>
                <a:gd name="connsiteX2" fmla="*/ 230 w 166916"/>
                <a:gd name="connsiteY2" fmla="*/ 264317 h 264317"/>
                <a:gd name="connsiteX3" fmla="*/ 166916 w 166916"/>
                <a:gd name="connsiteY3" fmla="*/ 250030 h 264317"/>
                <a:gd name="connsiteX0" fmla="*/ 152630 w 166916"/>
                <a:gd name="connsiteY0" fmla="*/ 0 h 259555"/>
                <a:gd name="connsiteX1" fmla="*/ 230 w 166916"/>
                <a:gd name="connsiteY1" fmla="*/ 9524 h 259555"/>
                <a:gd name="connsiteX2" fmla="*/ 230 w 166916"/>
                <a:gd name="connsiteY2" fmla="*/ 259555 h 259555"/>
                <a:gd name="connsiteX3" fmla="*/ 166916 w 166916"/>
                <a:gd name="connsiteY3" fmla="*/ 245268 h 259555"/>
                <a:gd name="connsiteX0" fmla="*/ 159774 w 166916"/>
                <a:gd name="connsiteY0" fmla="*/ 0 h 266699"/>
                <a:gd name="connsiteX1" fmla="*/ 230 w 166916"/>
                <a:gd name="connsiteY1" fmla="*/ 16668 h 266699"/>
                <a:gd name="connsiteX2" fmla="*/ 230 w 166916"/>
                <a:gd name="connsiteY2" fmla="*/ 266699 h 266699"/>
                <a:gd name="connsiteX3" fmla="*/ 166916 w 166916"/>
                <a:gd name="connsiteY3" fmla="*/ 252412 h 266699"/>
                <a:gd name="connsiteX0" fmla="*/ 155012 w 166916"/>
                <a:gd name="connsiteY0" fmla="*/ 0 h 258137"/>
                <a:gd name="connsiteX1" fmla="*/ 230 w 166916"/>
                <a:gd name="connsiteY1" fmla="*/ 8106 h 258137"/>
                <a:gd name="connsiteX2" fmla="*/ 230 w 166916"/>
                <a:gd name="connsiteY2" fmla="*/ 258137 h 258137"/>
                <a:gd name="connsiteX3" fmla="*/ 166916 w 166916"/>
                <a:gd name="connsiteY3" fmla="*/ 243850 h 258137"/>
                <a:gd name="connsiteX0" fmla="*/ 155012 w 166916"/>
                <a:gd name="connsiteY0" fmla="*/ 0 h 258137"/>
                <a:gd name="connsiteX1" fmla="*/ 230 w 166916"/>
                <a:gd name="connsiteY1" fmla="*/ 14528 h 258137"/>
                <a:gd name="connsiteX2" fmla="*/ 230 w 166916"/>
                <a:gd name="connsiteY2" fmla="*/ 258137 h 258137"/>
                <a:gd name="connsiteX3" fmla="*/ 166916 w 166916"/>
                <a:gd name="connsiteY3" fmla="*/ 243850 h 25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916" h="258137">
                  <a:moveTo>
                    <a:pt x="155012" y="0"/>
                  </a:moveTo>
                  <a:lnTo>
                    <a:pt x="230" y="14528"/>
                  </a:lnTo>
                  <a:cubicBezTo>
                    <a:pt x="1024" y="264559"/>
                    <a:pt x="-564" y="8106"/>
                    <a:pt x="230" y="258137"/>
                  </a:cubicBezTo>
                  <a:lnTo>
                    <a:pt x="166916" y="243850"/>
                  </a:ln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538367" y="2195919"/>
              <a:ext cx="166916" cy="287156"/>
            </a:xfrm>
            <a:custGeom>
              <a:avLst/>
              <a:gdLst>
                <a:gd name="connsiteX0" fmla="*/ 171450 w 173831"/>
                <a:gd name="connsiteY0" fmla="*/ 0 h 769144"/>
                <a:gd name="connsiteX1" fmla="*/ 0 w 173831"/>
                <a:gd name="connsiteY1" fmla="*/ 11906 h 769144"/>
                <a:gd name="connsiteX2" fmla="*/ 0 w 173831"/>
                <a:gd name="connsiteY2" fmla="*/ 769144 h 769144"/>
                <a:gd name="connsiteX3" fmla="*/ 173831 w 173831"/>
                <a:gd name="connsiteY3" fmla="*/ 747712 h 769144"/>
                <a:gd name="connsiteX0" fmla="*/ 452438 w 452438"/>
                <a:gd name="connsiteY0" fmla="*/ 0 h 816769"/>
                <a:gd name="connsiteX1" fmla="*/ 0 w 452438"/>
                <a:gd name="connsiteY1" fmla="*/ 59531 h 816769"/>
                <a:gd name="connsiteX2" fmla="*/ 0 w 452438"/>
                <a:gd name="connsiteY2" fmla="*/ 816769 h 816769"/>
                <a:gd name="connsiteX3" fmla="*/ 173831 w 452438"/>
                <a:gd name="connsiteY3" fmla="*/ 795337 h 816769"/>
                <a:gd name="connsiteX0" fmla="*/ 452438 w 452438"/>
                <a:gd name="connsiteY0" fmla="*/ 0 h 816769"/>
                <a:gd name="connsiteX1" fmla="*/ 273844 w 452438"/>
                <a:gd name="connsiteY1" fmla="*/ 14287 h 816769"/>
                <a:gd name="connsiteX2" fmla="*/ 0 w 452438"/>
                <a:gd name="connsiteY2" fmla="*/ 816769 h 816769"/>
                <a:gd name="connsiteX3" fmla="*/ 173831 w 452438"/>
                <a:gd name="connsiteY3" fmla="*/ 795337 h 816769"/>
                <a:gd name="connsiteX0" fmla="*/ 278607 w 278607"/>
                <a:gd name="connsiteY0" fmla="*/ 0 h 795337"/>
                <a:gd name="connsiteX1" fmla="*/ 100013 w 278607"/>
                <a:gd name="connsiteY1" fmla="*/ 14287 h 795337"/>
                <a:gd name="connsiteX2" fmla="*/ 109538 w 278607"/>
                <a:gd name="connsiteY2" fmla="*/ 766762 h 795337"/>
                <a:gd name="connsiteX3" fmla="*/ 0 w 278607"/>
                <a:gd name="connsiteY3" fmla="*/ 795337 h 795337"/>
                <a:gd name="connsiteX0" fmla="*/ 178594 w 178594"/>
                <a:gd name="connsiteY0" fmla="*/ 0 h 766762"/>
                <a:gd name="connsiteX1" fmla="*/ 0 w 178594"/>
                <a:gd name="connsiteY1" fmla="*/ 14287 h 766762"/>
                <a:gd name="connsiteX2" fmla="*/ 9525 w 178594"/>
                <a:gd name="connsiteY2" fmla="*/ 766762 h 766762"/>
                <a:gd name="connsiteX3" fmla="*/ 173830 w 178594"/>
                <a:gd name="connsiteY3" fmla="*/ 750094 h 766762"/>
                <a:gd name="connsiteX0" fmla="*/ 178594 w 178594"/>
                <a:gd name="connsiteY0" fmla="*/ 0 h 766762"/>
                <a:gd name="connsiteX1" fmla="*/ 0 w 178594"/>
                <a:gd name="connsiteY1" fmla="*/ 14287 h 766762"/>
                <a:gd name="connsiteX2" fmla="*/ 9525 w 178594"/>
                <a:gd name="connsiteY2" fmla="*/ 766762 h 766762"/>
                <a:gd name="connsiteX3" fmla="*/ 173830 w 178594"/>
                <a:gd name="connsiteY3" fmla="*/ 752475 h 766762"/>
                <a:gd name="connsiteX0" fmla="*/ 269081 w 269081"/>
                <a:gd name="connsiteY0" fmla="*/ 76201 h 842963"/>
                <a:gd name="connsiteX1" fmla="*/ 0 w 269081"/>
                <a:gd name="connsiteY1" fmla="*/ 0 h 842963"/>
                <a:gd name="connsiteX2" fmla="*/ 100012 w 269081"/>
                <a:gd name="connsiteY2" fmla="*/ 842963 h 842963"/>
                <a:gd name="connsiteX3" fmla="*/ 264317 w 269081"/>
                <a:gd name="connsiteY3" fmla="*/ 828676 h 842963"/>
                <a:gd name="connsiteX0" fmla="*/ 171450 w 171450"/>
                <a:gd name="connsiteY0" fmla="*/ 0 h 766762"/>
                <a:gd name="connsiteX1" fmla="*/ 0 w 171450"/>
                <a:gd name="connsiteY1" fmla="*/ 16668 h 766762"/>
                <a:gd name="connsiteX2" fmla="*/ 2381 w 171450"/>
                <a:gd name="connsiteY2" fmla="*/ 766762 h 766762"/>
                <a:gd name="connsiteX3" fmla="*/ 166686 w 171450"/>
                <a:gd name="connsiteY3" fmla="*/ 752475 h 766762"/>
                <a:gd name="connsiteX0" fmla="*/ 297659 w 297659"/>
                <a:gd name="connsiteY0" fmla="*/ 0 h 819150"/>
                <a:gd name="connsiteX1" fmla="*/ 126209 w 297659"/>
                <a:gd name="connsiteY1" fmla="*/ 16668 h 819150"/>
                <a:gd name="connsiteX2" fmla="*/ 3 w 297659"/>
                <a:gd name="connsiteY2" fmla="*/ 819150 h 819150"/>
                <a:gd name="connsiteX3" fmla="*/ 292895 w 297659"/>
                <a:gd name="connsiteY3" fmla="*/ 752475 h 819150"/>
                <a:gd name="connsiteX0" fmla="*/ 171680 w 171680"/>
                <a:gd name="connsiteY0" fmla="*/ 0 h 766762"/>
                <a:gd name="connsiteX1" fmla="*/ 230 w 171680"/>
                <a:gd name="connsiteY1" fmla="*/ 16668 h 766762"/>
                <a:gd name="connsiteX2" fmla="*/ 230 w 171680"/>
                <a:gd name="connsiteY2" fmla="*/ 766762 h 766762"/>
                <a:gd name="connsiteX3" fmla="*/ 166916 w 171680"/>
                <a:gd name="connsiteY3" fmla="*/ 752475 h 766762"/>
                <a:gd name="connsiteX0" fmla="*/ 174061 w 174061"/>
                <a:gd name="connsiteY0" fmla="*/ 483395 h 750094"/>
                <a:gd name="connsiteX1" fmla="*/ 230 w 174061"/>
                <a:gd name="connsiteY1" fmla="*/ 0 h 750094"/>
                <a:gd name="connsiteX2" fmla="*/ 230 w 174061"/>
                <a:gd name="connsiteY2" fmla="*/ 750094 h 750094"/>
                <a:gd name="connsiteX3" fmla="*/ 166916 w 174061"/>
                <a:gd name="connsiteY3" fmla="*/ 735807 h 750094"/>
                <a:gd name="connsiteX0" fmla="*/ 174061 w 174061"/>
                <a:gd name="connsiteY0" fmla="*/ 0 h 266699"/>
                <a:gd name="connsiteX1" fmla="*/ 230 w 174061"/>
                <a:gd name="connsiteY1" fmla="*/ 16668 h 266699"/>
                <a:gd name="connsiteX2" fmla="*/ 230 w 174061"/>
                <a:gd name="connsiteY2" fmla="*/ 266699 h 266699"/>
                <a:gd name="connsiteX3" fmla="*/ 166916 w 174061"/>
                <a:gd name="connsiteY3" fmla="*/ 252412 h 266699"/>
                <a:gd name="connsiteX0" fmla="*/ 155011 w 166916"/>
                <a:gd name="connsiteY0" fmla="*/ 0 h 264317"/>
                <a:gd name="connsiteX1" fmla="*/ 230 w 166916"/>
                <a:gd name="connsiteY1" fmla="*/ 14286 h 264317"/>
                <a:gd name="connsiteX2" fmla="*/ 230 w 166916"/>
                <a:gd name="connsiteY2" fmla="*/ 264317 h 264317"/>
                <a:gd name="connsiteX3" fmla="*/ 166916 w 166916"/>
                <a:gd name="connsiteY3" fmla="*/ 250030 h 264317"/>
                <a:gd name="connsiteX0" fmla="*/ 152630 w 166916"/>
                <a:gd name="connsiteY0" fmla="*/ 0 h 259555"/>
                <a:gd name="connsiteX1" fmla="*/ 230 w 166916"/>
                <a:gd name="connsiteY1" fmla="*/ 9524 h 259555"/>
                <a:gd name="connsiteX2" fmla="*/ 230 w 166916"/>
                <a:gd name="connsiteY2" fmla="*/ 259555 h 259555"/>
                <a:gd name="connsiteX3" fmla="*/ 166916 w 166916"/>
                <a:gd name="connsiteY3" fmla="*/ 245268 h 259555"/>
                <a:gd name="connsiteX0" fmla="*/ 159774 w 166916"/>
                <a:gd name="connsiteY0" fmla="*/ 0 h 266699"/>
                <a:gd name="connsiteX1" fmla="*/ 230 w 166916"/>
                <a:gd name="connsiteY1" fmla="*/ 16668 h 266699"/>
                <a:gd name="connsiteX2" fmla="*/ 230 w 166916"/>
                <a:gd name="connsiteY2" fmla="*/ 266699 h 266699"/>
                <a:gd name="connsiteX3" fmla="*/ 166916 w 166916"/>
                <a:gd name="connsiteY3" fmla="*/ 252412 h 266699"/>
                <a:gd name="connsiteX0" fmla="*/ 155012 w 166916"/>
                <a:gd name="connsiteY0" fmla="*/ 0 h 258137"/>
                <a:gd name="connsiteX1" fmla="*/ 230 w 166916"/>
                <a:gd name="connsiteY1" fmla="*/ 8106 h 258137"/>
                <a:gd name="connsiteX2" fmla="*/ 230 w 166916"/>
                <a:gd name="connsiteY2" fmla="*/ 258137 h 258137"/>
                <a:gd name="connsiteX3" fmla="*/ 166916 w 166916"/>
                <a:gd name="connsiteY3" fmla="*/ 243850 h 258137"/>
                <a:gd name="connsiteX0" fmla="*/ 155012 w 166916"/>
                <a:gd name="connsiteY0" fmla="*/ 0 h 258137"/>
                <a:gd name="connsiteX1" fmla="*/ 230 w 166916"/>
                <a:gd name="connsiteY1" fmla="*/ 14528 h 258137"/>
                <a:gd name="connsiteX2" fmla="*/ 230 w 166916"/>
                <a:gd name="connsiteY2" fmla="*/ 258137 h 258137"/>
                <a:gd name="connsiteX3" fmla="*/ 166916 w 166916"/>
                <a:gd name="connsiteY3" fmla="*/ 243850 h 25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916" h="258137">
                  <a:moveTo>
                    <a:pt x="155012" y="0"/>
                  </a:moveTo>
                  <a:lnTo>
                    <a:pt x="230" y="14528"/>
                  </a:lnTo>
                  <a:cubicBezTo>
                    <a:pt x="1024" y="264559"/>
                    <a:pt x="-564" y="8106"/>
                    <a:pt x="230" y="258137"/>
                  </a:cubicBezTo>
                  <a:lnTo>
                    <a:pt x="166916" y="243850"/>
                  </a:ln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21430282">
              <a:off x="6289132" y="2228131"/>
              <a:ext cx="1295176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85000"/>
                </a:lnSpc>
              </a:pPr>
              <a:r>
                <a:rPr lang="en-US" sz="1600" b="1" dirty="0" smtClean="0"/>
                <a:t>BPM</a:t>
              </a:r>
              <a:endParaRPr lang="en-GB" sz="1600" b="1" dirty="0"/>
            </a:p>
          </p:txBody>
        </p:sp>
        <p:sp>
          <p:nvSpPr>
            <p:cNvPr id="26" name="Rectangle 25"/>
            <p:cNvSpPr/>
            <p:nvPr/>
          </p:nvSpPr>
          <p:spPr>
            <a:xfrm rot="21430282">
              <a:off x="5869097" y="2541969"/>
              <a:ext cx="1719803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85000"/>
                </a:lnSpc>
              </a:pPr>
              <a:r>
                <a:rPr lang="en-US" sz="1600" b="1" dirty="0" smtClean="0"/>
                <a:t>Alignment platform</a:t>
              </a:r>
              <a:endParaRPr lang="en-GB" sz="1600" b="1" dirty="0"/>
            </a:p>
          </p:txBody>
        </p:sp>
        <p:sp>
          <p:nvSpPr>
            <p:cNvPr id="27" name="Rectangle 26"/>
            <p:cNvSpPr/>
            <p:nvPr/>
          </p:nvSpPr>
          <p:spPr>
            <a:xfrm rot="21430282">
              <a:off x="6444736" y="3044600"/>
              <a:ext cx="1135141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85000"/>
                </a:lnSpc>
              </a:pPr>
              <a:r>
                <a:rPr lang="en-US" sz="1600" b="1" dirty="0" smtClean="0"/>
                <a:t>Fixed support</a:t>
              </a:r>
              <a:endParaRPr lang="en-GB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056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1AA886-4FE2-4239-864B-F51E5BA9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9B3442-1A29-475C-9981-5DD7E05E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6989E9-719B-4BDE-8CCB-B9A816E7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BPTX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DCC4DB-28AA-49EC-ABD9-697BDF3C6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256144" cy="3880521"/>
          </a:xfrm>
        </p:spPr>
        <p:txBody>
          <a:bodyPr/>
          <a:lstStyle/>
          <a:p>
            <a:r>
              <a:rPr lang="en-GB" dirty="0"/>
              <a:t>Timing monitor used exclusively by the experiments</a:t>
            </a:r>
          </a:p>
          <a:p>
            <a:r>
              <a:rPr lang="en-GB" dirty="0" smtClean="0"/>
              <a:t>Precise transverse alignment not required for functionality</a:t>
            </a:r>
          </a:p>
          <a:p>
            <a:r>
              <a:rPr lang="en-GB" dirty="0" smtClean="0"/>
              <a:t>Installed like a typical BPM: </a:t>
            </a:r>
            <a:r>
              <a:rPr lang="en-GB" dirty="0" err="1" smtClean="0"/>
              <a:t>fiducialised</a:t>
            </a:r>
            <a:r>
              <a:rPr lang="en-GB" dirty="0" smtClean="0"/>
              <a:t>, aligned, measured</a:t>
            </a:r>
          </a:p>
          <a:p>
            <a:r>
              <a:rPr lang="en-GB" dirty="0" smtClean="0"/>
              <a:t>No realignment planned after installation</a:t>
            </a:r>
          </a:p>
          <a:p>
            <a:r>
              <a:rPr lang="en-GB" dirty="0" smtClean="0"/>
              <a:t>Required aperture large enough to allow ±5 mm displacement</a:t>
            </a:r>
          </a:p>
          <a:p>
            <a:r>
              <a:rPr lang="en-GB" dirty="0" smtClean="0"/>
              <a:t>WP13 plans to use 80 mm aperture – needs to be validated by WP2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6AC974-B427-45B6-9207-09F9F9393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904" y="699542"/>
            <a:ext cx="2545096" cy="388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3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1AA886-4FE2-4239-864B-F51E5BA9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BI </a:t>
            </a:r>
            <a:r>
              <a:rPr lang="fr-FR" dirty="0" err="1"/>
              <a:t>requirements</a:t>
            </a:r>
            <a:r>
              <a:rPr lang="fr-FR" dirty="0"/>
              <a:t>  /  26/08/2019  /  HL-LHC </a:t>
            </a:r>
            <a:r>
              <a:rPr lang="fr-FR" dirty="0" err="1"/>
              <a:t>alignment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9B3442-1A29-475C-9981-5DD7E05E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6989E9-719B-4BDE-8CCB-B9A816E7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DCC4DB-28AA-49EC-ABD9-697BDF3C6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968112" cy="3880521"/>
          </a:xfrm>
        </p:spPr>
        <p:txBody>
          <a:bodyPr/>
          <a:lstStyle/>
          <a:p>
            <a:r>
              <a:rPr lang="en-US" dirty="0"/>
              <a:t>Luminosity monitor integrated between the two beam pipes inside the TAXN</a:t>
            </a:r>
          </a:p>
          <a:p>
            <a:r>
              <a:rPr lang="en-US" dirty="0"/>
              <a:t>Measures the rate of neutral debris</a:t>
            </a:r>
          </a:p>
          <a:p>
            <a:r>
              <a:rPr lang="en-US" dirty="0"/>
              <a:t>Moves rigidly with the TAXN</a:t>
            </a:r>
          </a:p>
          <a:p>
            <a:r>
              <a:rPr lang="en-US" dirty="0"/>
              <a:t>HL-LHC BRAN needs to handle changing crossing angle – effect comparable to the instrument’s transverse movement </a:t>
            </a:r>
          </a:p>
          <a:p>
            <a:r>
              <a:rPr lang="en-US" dirty="0"/>
              <a:t>Realignment towards the optimal orbit is only good for the BRAN signal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5819880" y="699543"/>
            <a:ext cx="2712120" cy="3908176"/>
            <a:chOff x="5819880" y="699543"/>
            <a:chExt cx="2712121" cy="390817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07" t="6020" r="45511" b="38800"/>
            <a:stretch/>
          </p:blipFill>
          <p:spPr>
            <a:xfrm>
              <a:off x="5819880" y="699543"/>
              <a:ext cx="2712119" cy="3600399"/>
            </a:xfrm>
            <a:prstGeom prst="rect">
              <a:avLst/>
            </a:prstGeom>
          </p:spPr>
        </p:pic>
        <p:sp>
          <p:nvSpPr>
            <p:cNvPr id="12" name="Freeform 11"/>
            <p:cNvSpPr/>
            <p:nvPr/>
          </p:nvSpPr>
          <p:spPr>
            <a:xfrm>
              <a:off x="6781026" y="1258996"/>
              <a:ext cx="494829" cy="2834956"/>
            </a:xfrm>
            <a:custGeom>
              <a:avLst/>
              <a:gdLst>
                <a:gd name="connsiteX0" fmla="*/ 190500 w 381000"/>
                <a:gd name="connsiteY0" fmla="*/ 2184400 h 2197100"/>
                <a:gd name="connsiteX1" fmla="*/ 139700 w 381000"/>
                <a:gd name="connsiteY1" fmla="*/ 1073150 h 2197100"/>
                <a:gd name="connsiteX2" fmla="*/ 63500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84400 h 2197100"/>
                <a:gd name="connsiteX0" fmla="*/ 190500 w 381000"/>
                <a:gd name="connsiteY0" fmla="*/ 2179638 h 2197100"/>
                <a:gd name="connsiteX1" fmla="*/ 139700 w 381000"/>
                <a:gd name="connsiteY1" fmla="*/ 1073150 h 2197100"/>
                <a:gd name="connsiteX2" fmla="*/ 63500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39700 w 381000"/>
                <a:gd name="connsiteY1" fmla="*/ 1073150 h 2197100"/>
                <a:gd name="connsiteX2" fmla="*/ 58737 w 381000"/>
                <a:gd name="connsiteY2" fmla="*/ 10350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39700 w 381000"/>
                <a:gd name="connsiteY1" fmla="*/ 1073150 h 2197100"/>
                <a:gd name="connsiteX2" fmla="*/ 58737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49225 w 381000"/>
                <a:gd name="connsiteY1" fmla="*/ 996950 h 2197100"/>
                <a:gd name="connsiteX2" fmla="*/ 58737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44463 w 381000"/>
                <a:gd name="connsiteY1" fmla="*/ 1087437 h 2197100"/>
                <a:gd name="connsiteX2" fmla="*/ 58737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44463 w 381000"/>
                <a:gd name="connsiteY1" fmla="*/ 1077912 h 2197100"/>
                <a:gd name="connsiteX2" fmla="*/ 58737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44463 w 381000"/>
                <a:gd name="connsiteY1" fmla="*/ 1077912 h 2197100"/>
                <a:gd name="connsiteX2" fmla="*/ 58737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8450 w 381000"/>
                <a:gd name="connsiteY6" fmla="*/ 1095375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7100"/>
                <a:gd name="connsiteX1" fmla="*/ 144463 w 381000"/>
                <a:gd name="connsiteY1" fmla="*/ 1077912 h 2197100"/>
                <a:gd name="connsiteX2" fmla="*/ 58737 w 381000"/>
                <a:gd name="connsiteY2" fmla="*/ 1073150 h 2197100"/>
                <a:gd name="connsiteX3" fmla="*/ 0 w 381000"/>
                <a:gd name="connsiteY3" fmla="*/ 0 h 2197100"/>
                <a:gd name="connsiteX4" fmla="*/ 317500 w 381000"/>
                <a:gd name="connsiteY4" fmla="*/ 31750 h 2197100"/>
                <a:gd name="connsiteX5" fmla="*/ 381000 w 381000"/>
                <a:gd name="connsiteY5" fmla="*/ 1098550 h 2197100"/>
                <a:gd name="connsiteX6" fmla="*/ 293688 w 381000"/>
                <a:gd name="connsiteY6" fmla="*/ 1085850 h 2197100"/>
                <a:gd name="connsiteX7" fmla="*/ 355600 w 381000"/>
                <a:gd name="connsiteY7" fmla="*/ 2197100 h 2197100"/>
                <a:gd name="connsiteX8" fmla="*/ 190500 w 381000"/>
                <a:gd name="connsiteY8" fmla="*/ 2179638 h 2197100"/>
                <a:gd name="connsiteX0" fmla="*/ 190500 w 381000"/>
                <a:gd name="connsiteY0" fmla="*/ 2179638 h 2192337"/>
                <a:gd name="connsiteX1" fmla="*/ 144463 w 381000"/>
                <a:gd name="connsiteY1" fmla="*/ 1077912 h 2192337"/>
                <a:gd name="connsiteX2" fmla="*/ 58737 w 381000"/>
                <a:gd name="connsiteY2" fmla="*/ 1073150 h 2192337"/>
                <a:gd name="connsiteX3" fmla="*/ 0 w 381000"/>
                <a:gd name="connsiteY3" fmla="*/ 0 h 2192337"/>
                <a:gd name="connsiteX4" fmla="*/ 317500 w 381000"/>
                <a:gd name="connsiteY4" fmla="*/ 31750 h 2192337"/>
                <a:gd name="connsiteX5" fmla="*/ 381000 w 381000"/>
                <a:gd name="connsiteY5" fmla="*/ 1098550 h 2192337"/>
                <a:gd name="connsiteX6" fmla="*/ 293688 w 381000"/>
                <a:gd name="connsiteY6" fmla="*/ 1085850 h 2192337"/>
                <a:gd name="connsiteX7" fmla="*/ 336550 w 381000"/>
                <a:gd name="connsiteY7" fmla="*/ 2192337 h 2192337"/>
                <a:gd name="connsiteX8" fmla="*/ 190500 w 381000"/>
                <a:gd name="connsiteY8" fmla="*/ 2179638 h 2192337"/>
                <a:gd name="connsiteX0" fmla="*/ 190500 w 381000"/>
                <a:gd name="connsiteY0" fmla="*/ 2179638 h 2201862"/>
                <a:gd name="connsiteX1" fmla="*/ 144463 w 381000"/>
                <a:gd name="connsiteY1" fmla="*/ 1077912 h 2201862"/>
                <a:gd name="connsiteX2" fmla="*/ 58737 w 381000"/>
                <a:gd name="connsiteY2" fmla="*/ 1073150 h 2201862"/>
                <a:gd name="connsiteX3" fmla="*/ 0 w 381000"/>
                <a:gd name="connsiteY3" fmla="*/ 0 h 2201862"/>
                <a:gd name="connsiteX4" fmla="*/ 317500 w 381000"/>
                <a:gd name="connsiteY4" fmla="*/ 31750 h 2201862"/>
                <a:gd name="connsiteX5" fmla="*/ 381000 w 381000"/>
                <a:gd name="connsiteY5" fmla="*/ 1098550 h 2201862"/>
                <a:gd name="connsiteX6" fmla="*/ 293688 w 381000"/>
                <a:gd name="connsiteY6" fmla="*/ 1085850 h 2201862"/>
                <a:gd name="connsiteX7" fmla="*/ 360362 w 381000"/>
                <a:gd name="connsiteY7" fmla="*/ 2201862 h 2201862"/>
                <a:gd name="connsiteX8" fmla="*/ 190500 w 381000"/>
                <a:gd name="connsiteY8" fmla="*/ 2179638 h 2201862"/>
                <a:gd name="connsiteX0" fmla="*/ 190500 w 381000"/>
                <a:gd name="connsiteY0" fmla="*/ 2179638 h 2201862"/>
                <a:gd name="connsiteX1" fmla="*/ 144463 w 381000"/>
                <a:gd name="connsiteY1" fmla="*/ 1077912 h 2201862"/>
                <a:gd name="connsiteX2" fmla="*/ 58737 w 381000"/>
                <a:gd name="connsiteY2" fmla="*/ 1073150 h 2201862"/>
                <a:gd name="connsiteX3" fmla="*/ 0 w 381000"/>
                <a:gd name="connsiteY3" fmla="*/ 0 h 2201862"/>
                <a:gd name="connsiteX4" fmla="*/ 317500 w 381000"/>
                <a:gd name="connsiteY4" fmla="*/ 31750 h 2201862"/>
                <a:gd name="connsiteX5" fmla="*/ 381000 w 381000"/>
                <a:gd name="connsiteY5" fmla="*/ 1098550 h 2201862"/>
                <a:gd name="connsiteX6" fmla="*/ 265113 w 381000"/>
                <a:gd name="connsiteY6" fmla="*/ 1042988 h 2201862"/>
                <a:gd name="connsiteX7" fmla="*/ 360362 w 381000"/>
                <a:gd name="connsiteY7" fmla="*/ 2201862 h 2201862"/>
                <a:gd name="connsiteX8" fmla="*/ 190500 w 381000"/>
                <a:gd name="connsiteY8" fmla="*/ 2179638 h 2201862"/>
                <a:gd name="connsiteX0" fmla="*/ 190500 w 381000"/>
                <a:gd name="connsiteY0" fmla="*/ 2179638 h 2201862"/>
                <a:gd name="connsiteX1" fmla="*/ 144463 w 381000"/>
                <a:gd name="connsiteY1" fmla="*/ 1077912 h 2201862"/>
                <a:gd name="connsiteX2" fmla="*/ 58737 w 381000"/>
                <a:gd name="connsiteY2" fmla="*/ 1073150 h 2201862"/>
                <a:gd name="connsiteX3" fmla="*/ 0 w 381000"/>
                <a:gd name="connsiteY3" fmla="*/ 0 h 2201862"/>
                <a:gd name="connsiteX4" fmla="*/ 317500 w 381000"/>
                <a:gd name="connsiteY4" fmla="*/ 31750 h 2201862"/>
                <a:gd name="connsiteX5" fmla="*/ 381000 w 381000"/>
                <a:gd name="connsiteY5" fmla="*/ 1098550 h 2201862"/>
                <a:gd name="connsiteX6" fmla="*/ 298450 w 381000"/>
                <a:gd name="connsiteY6" fmla="*/ 1085850 h 2201862"/>
                <a:gd name="connsiteX7" fmla="*/ 360362 w 381000"/>
                <a:gd name="connsiteY7" fmla="*/ 2201862 h 2201862"/>
                <a:gd name="connsiteX8" fmla="*/ 190500 w 381000"/>
                <a:gd name="connsiteY8" fmla="*/ 2179638 h 2201862"/>
                <a:gd name="connsiteX0" fmla="*/ 190500 w 385762"/>
                <a:gd name="connsiteY0" fmla="*/ 2179638 h 2201862"/>
                <a:gd name="connsiteX1" fmla="*/ 144463 w 385762"/>
                <a:gd name="connsiteY1" fmla="*/ 1077912 h 2201862"/>
                <a:gd name="connsiteX2" fmla="*/ 58737 w 385762"/>
                <a:gd name="connsiteY2" fmla="*/ 1073150 h 2201862"/>
                <a:gd name="connsiteX3" fmla="*/ 0 w 385762"/>
                <a:gd name="connsiteY3" fmla="*/ 0 h 2201862"/>
                <a:gd name="connsiteX4" fmla="*/ 317500 w 385762"/>
                <a:gd name="connsiteY4" fmla="*/ 31750 h 2201862"/>
                <a:gd name="connsiteX5" fmla="*/ 385762 w 385762"/>
                <a:gd name="connsiteY5" fmla="*/ 1041400 h 2201862"/>
                <a:gd name="connsiteX6" fmla="*/ 298450 w 385762"/>
                <a:gd name="connsiteY6" fmla="*/ 1085850 h 2201862"/>
                <a:gd name="connsiteX7" fmla="*/ 360362 w 385762"/>
                <a:gd name="connsiteY7" fmla="*/ 2201862 h 2201862"/>
                <a:gd name="connsiteX8" fmla="*/ 190500 w 385762"/>
                <a:gd name="connsiteY8" fmla="*/ 2179638 h 2201862"/>
                <a:gd name="connsiteX0" fmla="*/ 190500 w 381000"/>
                <a:gd name="connsiteY0" fmla="*/ 2179638 h 2201862"/>
                <a:gd name="connsiteX1" fmla="*/ 144463 w 381000"/>
                <a:gd name="connsiteY1" fmla="*/ 1077912 h 2201862"/>
                <a:gd name="connsiteX2" fmla="*/ 58737 w 381000"/>
                <a:gd name="connsiteY2" fmla="*/ 1073150 h 2201862"/>
                <a:gd name="connsiteX3" fmla="*/ 0 w 381000"/>
                <a:gd name="connsiteY3" fmla="*/ 0 h 2201862"/>
                <a:gd name="connsiteX4" fmla="*/ 317500 w 381000"/>
                <a:gd name="connsiteY4" fmla="*/ 31750 h 2201862"/>
                <a:gd name="connsiteX5" fmla="*/ 381000 w 381000"/>
                <a:gd name="connsiteY5" fmla="*/ 1093788 h 2201862"/>
                <a:gd name="connsiteX6" fmla="*/ 298450 w 381000"/>
                <a:gd name="connsiteY6" fmla="*/ 1085850 h 2201862"/>
                <a:gd name="connsiteX7" fmla="*/ 360362 w 381000"/>
                <a:gd name="connsiteY7" fmla="*/ 2201862 h 2201862"/>
                <a:gd name="connsiteX8" fmla="*/ 190500 w 381000"/>
                <a:gd name="connsiteY8" fmla="*/ 2179638 h 2201862"/>
                <a:gd name="connsiteX0" fmla="*/ 190500 w 381000"/>
                <a:gd name="connsiteY0" fmla="*/ 2170113 h 2192337"/>
                <a:gd name="connsiteX1" fmla="*/ 144463 w 381000"/>
                <a:gd name="connsiteY1" fmla="*/ 1068387 h 2192337"/>
                <a:gd name="connsiteX2" fmla="*/ 58737 w 381000"/>
                <a:gd name="connsiteY2" fmla="*/ 1063625 h 2192337"/>
                <a:gd name="connsiteX3" fmla="*/ 0 w 381000"/>
                <a:gd name="connsiteY3" fmla="*/ 0 h 2192337"/>
                <a:gd name="connsiteX4" fmla="*/ 317500 w 381000"/>
                <a:gd name="connsiteY4" fmla="*/ 22225 h 2192337"/>
                <a:gd name="connsiteX5" fmla="*/ 381000 w 381000"/>
                <a:gd name="connsiteY5" fmla="*/ 1084263 h 2192337"/>
                <a:gd name="connsiteX6" fmla="*/ 298450 w 381000"/>
                <a:gd name="connsiteY6" fmla="*/ 1076325 h 2192337"/>
                <a:gd name="connsiteX7" fmla="*/ 360362 w 381000"/>
                <a:gd name="connsiteY7" fmla="*/ 2192337 h 2192337"/>
                <a:gd name="connsiteX8" fmla="*/ 190500 w 381000"/>
                <a:gd name="connsiteY8" fmla="*/ 2170113 h 2192337"/>
                <a:gd name="connsiteX0" fmla="*/ 190500 w 381000"/>
                <a:gd name="connsiteY0" fmla="*/ 2170113 h 2182812"/>
                <a:gd name="connsiteX1" fmla="*/ 144463 w 381000"/>
                <a:gd name="connsiteY1" fmla="*/ 1068387 h 2182812"/>
                <a:gd name="connsiteX2" fmla="*/ 58737 w 381000"/>
                <a:gd name="connsiteY2" fmla="*/ 1063625 h 2182812"/>
                <a:gd name="connsiteX3" fmla="*/ 0 w 381000"/>
                <a:gd name="connsiteY3" fmla="*/ 0 h 2182812"/>
                <a:gd name="connsiteX4" fmla="*/ 317500 w 381000"/>
                <a:gd name="connsiteY4" fmla="*/ 22225 h 2182812"/>
                <a:gd name="connsiteX5" fmla="*/ 381000 w 381000"/>
                <a:gd name="connsiteY5" fmla="*/ 1084263 h 2182812"/>
                <a:gd name="connsiteX6" fmla="*/ 298450 w 381000"/>
                <a:gd name="connsiteY6" fmla="*/ 1076325 h 2182812"/>
                <a:gd name="connsiteX7" fmla="*/ 355600 w 381000"/>
                <a:gd name="connsiteY7" fmla="*/ 2182812 h 2182812"/>
                <a:gd name="connsiteX8" fmla="*/ 190500 w 381000"/>
                <a:gd name="connsiteY8" fmla="*/ 2170113 h 218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2182812">
                  <a:moveTo>
                    <a:pt x="190500" y="2170113"/>
                  </a:moveTo>
                  <a:lnTo>
                    <a:pt x="144463" y="1068387"/>
                  </a:lnTo>
                  <a:lnTo>
                    <a:pt x="58737" y="1063625"/>
                  </a:lnTo>
                  <a:lnTo>
                    <a:pt x="0" y="0"/>
                  </a:lnTo>
                  <a:lnTo>
                    <a:pt x="317500" y="22225"/>
                  </a:lnTo>
                  <a:lnTo>
                    <a:pt x="381000" y="1084263"/>
                  </a:lnTo>
                  <a:lnTo>
                    <a:pt x="298450" y="1076325"/>
                  </a:lnTo>
                  <a:lnTo>
                    <a:pt x="355600" y="2182812"/>
                  </a:lnTo>
                  <a:lnTo>
                    <a:pt x="190500" y="2170113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19881" y="4299941"/>
              <a:ext cx="2712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5"/>
                  </a:solidFill>
                </a:rPr>
                <a:t>BRAN envelope inside TAXN</a:t>
              </a:r>
              <a:endParaRPr lang="en-GB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013781">
              <a:off x="6609095" y="1838132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BRAN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824778" y="729797"/>
            <a:ext cx="2995694" cy="3237709"/>
            <a:chOff x="5296314" y="848122"/>
            <a:chExt cx="2995694" cy="3237709"/>
          </a:xfrm>
        </p:grpSpPr>
        <p:sp>
          <p:nvSpPr>
            <p:cNvPr id="37" name="Rectangle 36"/>
            <p:cNvSpPr/>
            <p:nvPr/>
          </p:nvSpPr>
          <p:spPr>
            <a:xfrm>
              <a:off x="5296315" y="875441"/>
              <a:ext cx="2995693" cy="3210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68" t="9814" r="17480" b="7582"/>
            <a:stretch/>
          </p:blipFill>
          <p:spPr>
            <a:xfrm>
              <a:off x="7787346" y="932880"/>
              <a:ext cx="485110" cy="2876289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296315" y="848122"/>
              <a:ext cx="2426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Vertical crossing</a:t>
              </a:r>
              <a:endParaRPr lang="en-GB" b="1" dirty="0"/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13" t="38218" r="41297" b="36582"/>
            <a:stretch/>
          </p:blipFill>
          <p:spPr>
            <a:xfrm>
              <a:off x="5296314" y="1226150"/>
              <a:ext cx="2389459" cy="2382664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41" name="TextBox 40"/>
            <p:cNvSpPr txBox="1"/>
            <p:nvPr/>
          </p:nvSpPr>
          <p:spPr>
            <a:xfrm>
              <a:off x="5308221" y="3608814"/>
              <a:ext cx="2402924" cy="4616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Centered shower</a:t>
              </a:r>
            </a:p>
            <a:p>
              <a:pPr algn="ctr"/>
              <a:r>
                <a:rPr lang="en-US" sz="1200" dirty="0"/>
                <a:t>Not sensitive to crossing angle</a:t>
              </a:r>
              <a:endParaRPr lang="en-GB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53592" y="1233488"/>
              <a:ext cx="61166" cy="1742413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665436" y="1293794"/>
              <a:ext cx="1295176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5000"/>
                </a:lnSpc>
              </a:pPr>
              <a:r>
                <a:rPr lang="en-US" sz="1600" b="1" dirty="0"/>
                <a:t>BRAN</a:t>
              </a:r>
              <a:br>
                <a:rPr lang="en-US" sz="1600" b="1" dirty="0"/>
              </a:br>
              <a:r>
                <a:rPr lang="en-US" sz="1600" b="1" dirty="0"/>
                <a:t>rods</a:t>
              </a:r>
              <a:endParaRPr lang="en-GB" sz="1600" b="1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473025" y="1233488"/>
              <a:ext cx="61166" cy="1742413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592459" y="1233488"/>
              <a:ext cx="61166" cy="1742413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819881" y="727997"/>
            <a:ext cx="2999928" cy="3237709"/>
            <a:chOff x="1255397" y="853546"/>
            <a:chExt cx="2999928" cy="3237709"/>
          </a:xfrm>
        </p:grpSpPr>
        <p:sp>
          <p:nvSpPr>
            <p:cNvPr id="57" name="Rectangle 56"/>
            <p:cNvSpPr/>
            <p:nvPr/>
          </p:nvSpPr>
          <p:spPr>
            <a:xfrm>
              <a:off x="1259632" y="880865"/>
              <a:ext cx="2995693" cy="3210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68" t="9814" r="17480" b="7582"/>
            <a:stretch/>
          </p:blipFill>
          <p:spPr>
            <a:xfrm>
              <a:off x="3750663" y="938304"/>
              <a:ext cx="485110" cy="2876289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1259632" y="853546"/>
              <a:ext cx="2426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Horizontal crossing</a:t>
              </a:r>
              <a:endParaRPr lang="en-GB" b="1" dirty="0"/>
            </a:p>
          </p:txBody>
        </p:sp>
        <p:pic>
          <p:nvPicPr>
            <p:cNvPr id="60" name="Content Placeholder 2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16" t="38255" r="41148" b="36660"/>
            <a:stretch/>
          </p:blipFill>
          <p:spPr>
            <a:xfrm>
              <a:off x="1255397" y="1225337"/>
              <a:ext cx="2419065" cy="2381564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61" name="TextBox 60"/>
            <p:cNvSpPr txBox="1"/>
            <p:nvPr/>
          </p:nvSpPr>
          <p:spPr>
            <a:xfrm>
              <a:off x="1271538" y="3614238"/>
              <a:ext cx="2402924" cy="4616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Off-centered shower</a:t>
              </a:r>
            </a:p>
            <a:p>
              <a:pPr algn="ctr"/>
              <a:r>
                <a:rPr lang="en-US" sz="1200" dirty="0"/>
                <a:t>Sensitive to crossing angle</a:t>
              </a:r>
              <a:endParaRPr lang="en-GB" sz="12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316909" y="1231574"/>
              <a:ext cx="61166" cy="1749751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628753" y="1299218"/>
              <a:ext cx="1295176" cy="34376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85000"/>
                </a:lnSpc>
              </a:pPr>
              <a:r>
                <a:rPr lang="en-US" sz="1600" b="1" dirty="0"/>
                <a:t>BRAN</a:t>
              </a:r>
              <a:br>
                <a:rPr lang="en-US" sz="1600" b="1" dirty="0"/>
              </a:br>
              <a:r>
                <a:rPr lang="en-US" sz="1600" b="1" dirty="0"/>
                <a:t>rods</a:t>
              </a:r>
              <a:endParaRPr lang="en-GB" sz="1600" b="1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436342" y="1231574"/>
              <a:ext cx="61166" cy="1749751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555776" y="1231574"/>
              <a:ext cx="61166" cy="1749751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6005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1AA886-4FE2-4239-864B-F51E5BA9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9B3442-1A29-475C-9981-5DD7E05E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6989E9-719B-4BDE-8CCB-B9A816E7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BBLR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DCC4DB-28AA-49EC-ABD9-697BDF3C6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If wire BBLR compensation becomes HL-LHC baseline, remote alignment will be requested for the wire chambers</a:t>
            </a:r>
          </a:p>
          <a:p>
            <a:r>
              <a:rPr lang="en-GB" dirty="0"/>
              <a:t>3 – 4 m long chambers installed between Q4 and Q5 on both beams, left and right of IP1 and IP5</a:t>
            </a:r>
          </a:p>
          <a:p>
            <a:r>
              <a:rPr lang="en-GB" dirty="0"/>
              <a:t>Preferred alignment solution would be similar to platforms designed for WP5 equipment</a:t>
            </a:r>
          </a:p>
          <a:p>
            <a:pPr>
              <a:tabLst>
                <a:tab pos="5921375" algn="l"/>
              </a:tabLst>
            </a:pP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DF59D0-E08E-4847-9A5C-4E4097B2B472}"/>
              </a:ext>
            </a:extLst>
          </p:cNvPr>
          <p:cNvGrpSpPr/>
          <p:nvPr/>
        </p:nvGrpSpPr>
        <p:grpSpPr>
          <a:xfrm>
            <a:off x="0" y="2931790"/>
            <a:ext cx="9144000" cy="1382804"/>
            <a:chOff x="0" y="3096853"/>
            <a:chExt cx="9144000" cy="13828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8C20A7-9A13-486C-9F1B-79CFE4E1A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3096853"/>
              <a:ext cx="9144000" cy="138280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F601B8-1EE8-4D6F-9B02-A90CF5E11D46}"/>
                </a:ext>
              </a:extLst>
            </p:cNvPr>
            <p:cNvSpPr/>
            <p:nvPr/>
          </p:nvSpPr>
          <p:spPr>
            <a:xfrm>
              <a:off x="1619672" y="3250028"/>
              <a:ext cx="78739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BBLR</a:t>
              </a:r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3A1B215-B6D9-4C4A-8A05-45F719CED60E}"/>
                </a:ext>
              </a:extLst>
            </p:cNvPr>
            <p:cNvSpPr/>
            <p:nvPr/>
          </p:nvSpPr>
          <p:spPr>
            <a:xfrm>
              <a:off x="3707904" y="3250028"/>
              <a:ext cx="78739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BBLR</a:t>
              </a:r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56DD5AF-2725-4EF5-967E-F18B9071B48F}"/>
                </a:ext>
              </a:extLst>
            </p:cNvPr>
            <p:cNvSpPr/>
            <p:nvPr/>
          </p:nvSpPr>
          <p:spPr>
            <a:xfrm>
              <a:off x="6660232" y="3250028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TCL</a:t>
              </a:r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0D4E91F-6C8C-4143-8A0B-A314EE27D543}"/>
                </a:ext>
              </a:extLst>
            </p:cNvPr>
            <p:cNvSpPr/>
            <p:nvPr/>
          </p:nvSpPr>
          <p:spPr>
            <a:xfrm>
              <a:off x="7369162" y="3250028"/>
              <a:ext cx="9669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TCLMB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384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E85B68-D8CC-4DAA-91E5-B718CA11D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BI requirements  /  26/08/2019  /  HL-LHC alignment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D28F9F-713A-46BB-8C12-031CE1AD5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FAFC7E-7C27-4370-87CD-40AE4FAB3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9D90E3-DC3A-4FDD-98A7-AB9AA1A0B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 smtClean="0">
              <a:solidFill>
                <a:srgbClr val="C00000"/>
              </a:solidFill>
            </a:endParaRPr>
          </a:p>
          <a:p>
            <a:r>
              <a:rPr lang="en-GB" b="1" dirty="0" smtClean="0">
                <a:solidFill>
                  <a:srgbClr val="C00000"/>
                </a:solidFill>
              </a:rPr>
              <a:t>Cold BPMs: </a:t>
            </a:r>
            <a:r>
              <a:rPr lang="en-GB" dirty="0" smtClean="0"/>
              <a:t>move with the magnets, fully compatible with FRAS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Warm BPM under the DFX:</a:t>
            </a:r>
            <a:r>
              <a:rPr lang="en-GB" dirty="0" smtClean="0"/>
              <a:t> open question how to establish a reference axis after other components are moved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BPTX:</a:t>
            </a:r>
            <a:r>
              <a:rPr lang="en-GB" dirty="0" smtClean="0"/>
              <a:t> no alignment required for functionality, aperture large enough to accommodate ±5 mm displacement after installation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BRAN:</a:t>
            </a:r>
            <a:r>
              <a:rPr lang="en-GB" dirty="0" smtClean="0"/>
              <a:t> moves with the TAXN, can cope with misalignment, realignment towards optimal orbit beneficial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BBLR:</a:t>
            </a:r>
            <a:r>
              <a:rPr lang="en-GB" dirty="0" smtClean="0"/>
              <a:t> if it becomes baseline, remote alignment will be requested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5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4737</TotalTime>
  <Words>641</Words>
  <Application>Microsoft Office PowerPoint</Application>
  <PresentationFormat>On-screen Show (16:9)</PresentationFormat>
  <Paragraphs>105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Open Sans</vt:lpstr>
      <vt:lpstr>Wingdings</vt:lpstr>
      <vt:lpstr>HL-LHC theme</vt:lpstr>
      <vt:lpstr>Beam Instrumentation (WP13) FRAS requirements</vt:lpstr>
      <vt:lpstr>WP13 equipment in the FRAS area</vt:lpstr>
      <vt:lpstr>BPMs / BPTX in the FRAS area</vt:lpstr>
      <vt:lpstr>Cold BPMs</vt:lpstr>
      <vt:lpstr>Warm BPM under the DFX / DCM</vt:lpstr>
      <vt:lpstr>BPTX</vt:lpstr>
      <vt:lpstr>BRAN</vt:lpstr>
      <vt:lpstr>BBLR</vt:lpstr>
      <vt:lpstr>Summary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164</cp:revision>
  <dcterms:created xsi:type="dcterms:W3CDTF">2016-02-12T09:02:01Z</dcterms:created>
  <dcterms:modified xsi:type="dcterms:W3CDTF">2019-08-24T08:50:01Z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