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318" r:id="rId4"/>
    <p:sldId id="266" r:id="rId5"/>
    <p:sldId id="265" r:id="rId6"/>
    <p:sldId id="272" r:id="rId7"/>
    <p:sldId id="274" r:id="rId8"/>
    <p:sldId id="280" r:id="rId9"/>
    <p:sldId id="279" r:id="rId10"/>
    <p:sldId id="296" r:id="rId11"/>
    <p:sldId id="283" r:id="rId12"/>
    <p:sldId id="299" r:id="rId13"/>
    <p:sldId id="312" r:id="rId14"/>
    <p:sldId id="316" r:id="rId15"/>
    <p:sldId id="295" r:id="rId16"/>
    <p:sldId id="301" r:id="rId17"/>
    <p:sldId id="291" r:id="rId18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>
      <p:ext uri="{19B8F6BF-5375-455C-9EA6-DF929625EA0E}">
        <p15:presenceInfo xmlns:p15="http://schemas.microsoft.com/office/powerpoint/2012/main" userId="S-1-5-21-1526224874-1540688658-1361462980-202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61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Objects="1" showGuides="1">
      <p:cViewPr varScale="1">
        <p:scale>
          <a:sx n="83" d="100"/>
          <a:sy n="83" d="100"/>
        </p:scale>
        <p:origin x="171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1769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Footer Placeholder 4"/>
              <p:cNvSpPr txBox="1">
                <a:spLocks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gradFill flip="none" rotWithShape="1">
                <a:gsLst>
                  <a:gs pos="44000">
                    <a:srgbClr val="609BB7"/>
                  </a:gs>
                  <a:gs pos="0">
                    <a:schemeClr val="bg1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</p:spPr>
            <p:txBody>
              <a:bodyPr vert="horz" lIns="0" tIns="0" rIns="0" bIns="0" rtlCol="0" anchor="b"/>
              <a:lstStyle>
                <a:defPPr>
                  <a:defRPr lang="fr-FR"/>
                </a:defPPr>
                <a:lvl1pPr marL="0" algn="r" defTabSz="457200" rtl="0" eaLnBrk="1" latinLnBrk="0" hangingPunct="1">
                  <a:defRPr sz="12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nary>
                      <m:naryPr>
                        <m:chr m:val="∰"/>
                        <m:limLoc m:val="undOvr"/>
                        <m:subHide m:val="on"/>
                        <m:supHide m:val="on"/>
                        <m:ctrlP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𝑯𝑳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𝑳𝑯𝑪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𝒊𝒏𝒕𝒆𝒈𝒓𝒂𝒕𝒊𝒐𝒏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𝒕𝒆𝒂𝒎</m:t>
                        </m:r>
                      </m:e>
                    </m:nary>
                  </m:oMath>
                </a14:m>
                <a:r>
                  <a:rPr lang="en-GB" i="1" dirty="0" smtClean="0">
                    <a:solidFill>
                      <a:srgbClr val="FF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dreams that shape the reality</a:t>
                </a:r>
                <a:endParaRPr lang="en-GB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Footer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blipFill rotWithShape="0">
                <a:blip r:embed="rId11"/>
                <a:stretch>
                  <a:fillRect t="-71930" r="-1149" b="-161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59632" y="6254750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55410" y="116632"/>
            <a:ext cx="3657422" cy="1837218"/>
          </a:xfrm>
        </p:spPr>
        <p:txBody>
          <a:bodyPr/>
          <a:lstStyle/>
          <a:p>
            <a:pPr algn="ctr"/>
            <a:r>
              <a:rPr lang="en-US" dirty="0" smtClean="0"/>
              <a:t>Global </a:t>
            </a:r>
            <a:br>
              <a:rPr lang="en-US" dirty="0" smtClean="0"/>
            </a:br>
            <a:r>
              <a:rPr lang="en-US" dirty="0" smtClean="0"/>
              <a:t>Optimization of the Matching Section and </a:t>
            </a:r>
            <a:br>
              <a:rPr lang="en-US" dirty="0" smtClean="0"/>
            </a:br>
            <a:r>
              <a:rPr lang="en-US" dirty="0" smtClean="0"/>
              <a:t>Full Remote Alignment 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784976" cy="3528392"/>
          </a:xfrm>
        </p:spPr>
        <p:txBody>
          <a:bodyPr>
            <a:normAutofit fontScale="6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S. Claudet, P. Fessia: Matching Section Optimization Coordinators (WPLs of the WP9 and WP15)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b="1" u="sng" dirty="0" smtClean="0"/>
              <a:t>For Full Remote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R. De Maria [WP2]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R. Calaga (WPL), O. Capatina [WP4]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A. Bertarelli, M. Calviani, L. Gentini, S. Gilardoni, I. Lamas, S. Redaelli (WPL) [WP5]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V. </a:t>
            </a:r>
            <a:r>
              <a:rPr lang="en-US" sz="1800" dirty="0" smtClean="0"/>
              <a:t>Baglin (</a:t>
            </a:r>
            <a:r>
              <a:rPr lang="en-US" sz="1800" dirty="0"/>
              <a:t>W</a:t>
            </a:r>
            <a:r>
              <a:rPr lang="en-US" sz="1800" dirty="0" smtClean="0"/>
              <a:t>PL), </a:t>
            </a:r>
            <a:r>
              <a:rPr lang="en-US" sz="1800" dirty="0"/>
              <a:t>J. Hansen, R. </a:t>
            </a:r>
            <a:r>
              <a:rPr lang="en-US" sz="1800" dirty="0" smtClean="0"/>
              <a:t>Tavares [ WP12]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R. Jones, T. Lefevre [WP13]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A. Herty, H. Mainaud Durand, A. Masi, M. Sosin [WP15.4]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J. Uythoven, M. Zerlauth, J. Wenninger [Machine Protection] </a:t>
            </a:r>
            <a:endParaRPr lang="en-US" sz="1800" dirty="0" smtClean="0"/>
          </a:p>
          <a:p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b="1" u="sng" dirty="0" smtClean="0"/>
              <a:t>Matching Section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R. De </a:t>
            </a:r>
            <a:r>
              <a:rPr lang="en-US" sz="1800" dirty="0" smtClean="0"/>
              <a:t>Maria, D. Gamba </a:t>
            </a:r>
            <a:r>
              <a:rPr lang="en-US" sz="1800" dirty="0"/>
              <a:t>[WP2]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D. Duarte, H. Prin, E. Todesco (WPL), A. Vande Craen [WP3]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A. Ballarino (WPL), S. Claudet, V. Parma, A. Perin [WP6A]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J-P. Burnet, M. Martino (WPL) [WP6b]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D. Wollmann [WP7]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J. Metselaar, M. Sisti [WP9]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V. Baglin (WPL)  [WP12]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M. Amparo [WP15.1]</a:t>
            </a:r>
            <a:endParaRPr lang="en-GB" sz="1800" dirty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317" y="-111880"/>
            <a:ext cx="7920000" cy="720000"/>
          </a:xfrm>
        </p:spPr>
        <p:txBody>
          <a:bodyPr/>
          <a:lstStyle/>
          <a:p>
            <a:r>
              <a:rPr lang="en-US" dirty="0" smtClean="0"/>
              <a:t>Layout changes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02770" y="476672"/>
            <a:ext cx="8938457" cy="2096771"/>
            <a:chOff x="102770" y="908720"/>
            <a:chExt cx="8938457" cy="2096771"/>
          </a:xfrm>
        </p:grpSpPr>
        <p:sp>
          <p:nvSpPr>
            <p:cNvPr id="7" name="TextBox 6"/>
            <p:cNvSpPr txBox="1"/>
            <p:nvPr/>
          </p:nvSpPr>
          <p:spPr>
            <a:xfrm>
              <a:off x="7458442" y="1129875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HLLHCV1.3</a:t>
              </a:r>
              <a:endParaRPr lang="en-GB" u="sng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02770" y="908720"/>
              <a:ext cx="8938457" cy="2068046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84074" y="1051063"/>
              <a:ext cx="8582843" cy="1954428"/>
              <a:chOff x="184074" y="1051063"/>
              <a:chExt cx="8582843" cy="1954428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184074" y="2168250"/>
                <a:ext cx="2043966" cy="1324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184074" y="2369187"/>
                <a:ext cx="2043965" cy="1213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>
                <a:off x="2365553" y="2488504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2228039" y="2168250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/>
              <p:cNvSpPr/>
              <p:nvPr/>
            </p:nvSpPr>
            <p:spPr>
              <a:xfrm>
                <a:off x="7137108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137108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315635" y="2046974"/>
                <a:ext cx="693810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Q5</a:t>
                </a:r>
                <a:endParaRPr lang="en-GB" sz="14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315635" y="2369187"/>
                <a:ext cx="693810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MQY</a:t>
                </a:r>
                <a:endParaRPr lang="en-GB" sz="1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147874" y="1867721"/>
                <a:ext cx="570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B1(E)</a:t>
                </a:r>
                <a:endParaRPr lang="en-GB" sz="14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145079" y="2421641"/>
                <a:ext cx="5277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B2(I)</a:t>
                </a:r>
                <a:endParaRPr lang="en-GB" sz="14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958582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V</a:t>
                </a:r>
                <a:endParaRPr lang="en-GB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958582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780056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78005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216722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216722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395248" y="2046974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Q4</a:t>
                </a:r>
                <a:endParaRPr lang="en-GB" sz="14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395248" y="2369187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MQY</a:t>
                </a:r>
                <a:endParaRPr lang="en-GB" sz="14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038196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03819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859670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859670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H</a:t>
                </a:r>
                <a:endParaRPr lang="en-GB" sz="14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681144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681144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V</a:t>
                </a:r>
                <a:endParaRPr lang="en-GB" sz="14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089316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910790" y="2046974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10790" y="2369187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608439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429913" y="20469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429913" y="2369187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912507" y="20469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912507" y="2369187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686356" y="20469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686356" y="2369187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smtClean="0"/>
                  <a:t>V</a:t>
                </a:r>
                <a:endParaRPr lang="en-GB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840508" y="2046974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D2</a:t>
                </a:r>
                <a:endParaRPr lang="en-GB" dirty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840508" y="2369187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FFC000"/>
                    </a:solidFill>
                  </a:rPr>
                  <a:t>MBRD</a:t>
                </a:r>
                <a:endParaRPr lang="en-GB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786444" y="1962768"/>
                <a:ext cx="137160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360095" y="1969051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3864976" y="1977278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621532" y="1962768"/>
                <a:ext cx="1517832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700799" y="1962767"/>
                <a:ext cx="137940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725915" y="1437218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H="1">
                <a:off x="695479" y="1473222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3" name="Rectangle 52"/>
              <p:cNvSpPr/>
              <p:nvPr/>
            </p:nvSpPr>
            <p:spPr>
              <a:xfrm>
                <a:off x="1030170" y="1072918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094386" y="1315943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Q1</a:t>
                </a:r>
                <a:endParaRPr lang="en-GB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706262" y="1072886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2338312" y="1315911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Q2a</a:t>
                </a:r>
                <a:endParaRPr lang="en-GB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783587" y="1315943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4336446" y="1072918"/>
                <a:ext cx="66075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4400664" y="1315943"/>
                <a:ext cx="535578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Q3</a:t>
                </a:r>
                <a:endParaRPr lang="en-GB" dirty="0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987902" y="1071516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3055606" y="1315943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Q2b</a:t>
                </a:r>
                <a:endParaRPr lang="en-GB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650478" y="1314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067572" y="1071516"/>
                <a:ext cx="110318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5637613" y="1314130"/>
                <a:ext cx="4327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CP</a:t>
                </a:r>
                <a:endParaRPr lang="en-GB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100212" y="1315943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232747" y="1071516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296963" y="1314541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D1</a:t>
                </a:r>
                <a:endParaRPr lang="en-GB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780056" y="1646290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1.9K</a:t>
                </a:r>
                <a:endParaRPr lang="en-GB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973339" y="2691430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32766" y="2685969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806246" y="2697714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706262" y="1068215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429913" y="1051063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5032244" y="1060588"/>
                <a:ext cx="817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MCBXFA</a:t>
                </a:r>
                <a:endParaRPr lang="en-GB" sz="12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410724" y="2705119"/>
                <a:ext cx="74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MCBRD</a:t>
                </a:r>
                <a:endParaRPr lang="en-GB" sz="1200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758435" y="2691430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704715" y="2679798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40277" y="1303067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dirty="0"/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102771" y="2636912"/>
            <a:ext cx="8938457" cy="2068046"/>
            <a:chOff x="102771" y="3068960"/>
            <a:chExt cx="8938457" cy="2068046"/>
          </a:xfrm>
        </p:grpSpPr>
        <p:sp>
          <p:nvSpPr>
            <p:cNvPr id="80" name="TextBox 79"/>
            <p:cNvSpPr txBox="1"/>
            <p:nvPr/>
          </p:nvSpPr>
          <p:spPr>
            <a:xfrm>
              <a:off x="7462476" y="3154010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HLLHCV1.4</a:t>
              </a:r>
              <a:endParaRPr lang="en-GB" u="sng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02771" y="3068960"/>
              <a:ext cx="8938457" cy="2068046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184972" y="3162250"/>
              <a:ext cx="8582843" cy="1954428"/>
              <a:chOff x="184972" y="3162250"/>
              <a:chExt cx="8582843" cy="1954428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flipH="1">
                <a:off x="184972" y="4279437"/>
                <a:ext cx="2043966" cy="1324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H="1" flipV="1">
                <a:off x="184972" y="4480374"/>
                <a:ext cx="2043965" cy="1213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 flipH="1">
                <a:off x="2366451" y="4599691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>
                <a:off x="2228937" y="4279437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Rectangle 86"/>
              <p:cNvSpPr/>
              <p:nvPr/>
            </p:nvSpPr>
            <p:spPr>
              <a:xfrm>
                <a:off x="7138006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7138006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sz="1400" dirty="0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7316533" y="4158161"/>
                <a:ext cx="73531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Q5</a:t>
                </a:r>
                <a:endParaRPr lang="en-GB" sz="1400" dirty="0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7316532" y="4480374"/>
                <a:ext cx="7353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</a:rPr>
                  <a:t>MQML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8148772" y="3978908"/>
                <a:ext cx="570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B1(E)</a:t>
                </a:r>
                <a:endParaRPr lang="en-GB" sz="1400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8145977" y="4532828"/>
                <a:ext cx="5277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B2(I)</a:t>
                </a:r>
                <a:endParaRPr lang="en-GB" sz="1400" dirty="0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5217620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5217620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396146" y="4158161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Q4</a:t>
                </a:r>
                <a:endParaRPr lang="en-GB" sz="1400" dirty="0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396146" y="4480374"/>
                <a:ext cx="68767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MQY</a:t>
                </a:r>
                <a:endParaRPr lang="en-GB" sz="1400" dirty="0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039094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5039094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4860568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H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860568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V</a:t>
                </a:r>
                <a:endParaRPr lang="en-GB" sz="1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4090214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3911688" y="4158161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3911688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3609337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3430811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430811" y="4480374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2913405" y="4158161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V</a:t>
                </a:r>
                <a:endParaRPr lang="en-GB" dirty="0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2913405" y="44803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2687254" y="4158161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</a:t>
                </a:r>
                <a:endParaRPr lang="en-GB" sz="1400" dirty="0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2687254" y="4480374"/>
                <a:ext cx="178526" cy="24261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smtClean="0"/>
                  <a:t>V</a:t>
                </a:r>
                <a:endParaRPr lang="en-GB" dirty="0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1841406" y="4158161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D2</a:t>
                </a:r>
                <a:endParaRPr lang="en-GB" dirty="0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1841406" y="4480374"/>
                <a:ext cx="775063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FFC000"/>
                    </a:solidFill>
                  </a:rPr>
                  <a:t>MBRD</a:t>
                </a:r>
                <a:endParaRPr lang="en-GB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1787342" y="4073955"/>
                <a:ext cx="137160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3360993" y="4080238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3865874" y="4073955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4825652" y="4073955"/>
                <a:ext cx="1314609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7097741" y="4073954"/>
                <a:ext cx="103288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118" name="Straight Arrow Connector 117"/>
              <p:cNvCxnSpPr/>
              <p:nvPr/>
            </p:nvCxnSpPr>
            <p:spPr>
              <a:xfrm>
                <a:off x="726813" y="3548405"/>
                <a:ext cx="6490825" cy="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 flipH="1">
                <a:off x="696377" y="3584409"/>
                <a:ext cx="64013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20" name="Rectangle 119"/>
              <p:cNvSpPr/>
              <p:nvPr/>
            </p:nvSpPr>
            <p:spPr>
              <a:xfrm>
                <a:off x="1031068" y="3184105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1095284" y="3427130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Q1</a:t>
                </a:r>
                <a:endParaRPr lang="en-GB" dirty="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707160" y="3184073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2339210" y="3427098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Q2a</a:t>
                </a:r>
                <a:endParaRPr lang="en-GB" dirty="0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784485" y="3427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4337344" y="3184105"/>
                <a:ext cx="66075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4401562" y="3427130"/>
                <a:ext cx="535578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Q3</a:t>
                </a:r>
                <a:endParaRPr lang="en-GB" dirty="0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2988800" y="3182703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3056504" y="3427130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Q2b</a:t>
                </a:r>
                <a:endParaRPr lang="en-GB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3651376" y="3425317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068470" y="3182703"/>
                <a:ext cx="110318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5638511" y="3425317"/>
                <a:ext cx="4327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CP</a:t>
                </a:r>
                <a:endParaRPr lang="en-GB" dirty="0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101110" y="3427130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6233645" y="3182703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6297861" y="3425728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D1</a:t>
                </a:r>
                <a:endParaRPr lang="en-GB" dirty="0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6780954" y="3757477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1.9K</a:t>
                </a:r>
                <a:endParaRPr lang="en-GB" dirty="0"/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2974237" y="4802617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/>
                    </a:solidFill>
                  </a:rPr>
                  <a:t>1.9 K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7733664" y="4797156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4.5 K</a:t>
                </a:r>
                <a:endParaRPr lang="en-GB" dirty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807144" y="4808901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4.5 K</a:t>
                </a:r>
                <a:endParaRPr lang="en-GB" dirty="0"/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1707160" y="3179402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3430811" y="3162250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5033142" y="3171775"/>
                <a:ext cx="817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MCBXFA</a:t>
                </a:r>
                <a:endParaRPr lang="en-GB" sz="1200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2411622" y="4816306"/>
                <a:ext cx="74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MCBRD</a:t>
                </a:r>
                <a:endParaRPr lang="en-GB" sz="1200" dirty="0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4759333" y="4802617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MCBY</a:t>
                </a:r>
                <a:endParaRPr lang="en-GB" sz="1200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973561" y="4808228"/>
                <a:ext cx="6367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MCBC</a:t>
                </a:r>
                <a:endParaRPr lang="en-GB" sz="12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88532" y="3423340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dirty="0"/>
              </a:p>
            </p:txBody>
          </p:sp>
        </p:grpSp>
      </p:grpSp>
      <p:sp>
        <p:nvSpPr>
          <p:cNvPr id="146" name="TextBox 145"/>
          <p:cNvSpPr txBox="1"/>
          <p:nvPr/>
        </p:nvSpPr>
        <p:spPr>
          <a:xfrm>
            <a:off x="2661008" y="4744924"/>
            <a:ext cx="6487727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Changes in optics 1.4 with respect to the optics 1.3: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Q4: reusing existing LHC Q4 cold mass (3 correctors instead of 4), no need of 1.9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Q5: reusing existing LHC Q5 cold mass (1 corrector instead of 3), no need of 1.9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 smtClean="0">
                <a:solidFill>
                  <a:schemeClr val="bg2">
                    <a:lumMod val="50000"/>
                  </a:schemeClr>
                </a:solidFill>
              </a:rPr>
              <a:t>Full deployment of remote alignment system to be used with safe beam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6780954" y="6662192"/>
            <a:ext cx="2339752" cy="1958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Courtesy R, De Maria </a:t>
            </a:r>
            <a:endParaRPr lang="en-GB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909146"/>
              </p:ext>
            </p:extLst>
          </p:nvPr>
        </p:nvGraphicFramePr>
        <p:xfrm>
          <a:off x="-7257" y="2801511"/>
          <a:ext cx="2654496" cy="4081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7">
                  <a:extLst>
                    <a:ext uri="{9D8B030D-6E8A-4147-A177-3AD203B41FA5}">
                      <a16:colId xmlns:a16="http://schemas.microsoft.com/office/drawing/2014/main" val="877935574"/>
                    </a:ext>
                  </a:extLst>
                </a:gridCol>
                <a:gridCol w="777905">
                  <a:extLst>
                    <a:ext uri="{9D8B030D-6E8A-4147-A177-3AD203B41FA5}">
                      <a16:colId xmlns:a16="http://schemas.microsoft.com/office/drawing/2014/main" val="1587170711"/>
                    </a:ext>
                  </a:extLst>
                </a:gridCol>
                <a:gridCol w="525884">
                  <a:extLst>
                    <a:ext uri="{9D8B030D-6E8A-4147-A177-3AD203B41FA5}">
                      <a16:colId xmlns:a16="http://schemas.microsoft.com/office/drawing/2014/main" val="4795614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Round</a:t>
                      </a:r>
                      <a:endParaRPr lang="en-GB" sz="16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Flat</a:t>
                      </a:r>
                      <a:endParaRPr lang="en-GB" sz="16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0866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Arial" panose="020B0604020202020204" pitchFamily="34" charset="0"/>
                        </a:rPr>
                        <a:t>TAXS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16.3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14.0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6618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Q1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17.4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15.9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5193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Q23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sng" strike="noStrike" dirty="0" smtClean="0">
                          <a:effectLst/>
                          <a:latin typeface="Arial" panose="020B0604020202020204" pitchFamily="34" charset="0"/>
                        </a:rPr>
                        <a:t>13.1</a:t>
                      </a:r>
                      <a:endParaRPr lang="en-GB" sz="1600" b="0" i="0" u="sng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sng" strike="noStrike" dirty="0" smtClean="0">
                          <a:effectLst/>
                          <a:latin typeface="Arial" panose="020B0604020202020204" pitchFamily="34" charset="0"/>
                        </a:rPr>
                        <a:t>12.7</a:t>
                      </a:r>
                      <a:endParaRPr lang="en-GB" sz="1600" b="0" i="0" u="sng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9490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D1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13.9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13.0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2446888"/>
                  </a:ext>
                </a:extLst>
              </a:tr>
              <a:tr h="37351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Arial" panose="020B0604020202020204" pitchFamily="34" charset="0"/>
                        </a:rPr>
                        <a:t>TAXN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18.0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14.0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9214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D2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19.5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15.0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2966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CRABS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28.3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20.1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1501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Q4 Mask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19.3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13.6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5512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Q5 Mask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21.0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14.9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5370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Q6 Mask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26.5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18.9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4069497"/>
                  </a:ext>
                </a:extLst>
              </a:tr>
            </a:tbl>
          </a:graphicData>
        </a:graphic>
      </p:graphicFrame>
      <p:sp>
        <p:nvSpPr>
          <p:cNvPr id="149" name="Rectangle 148"/>
          <p:cNvSpPr/>
          <p:nvPr/>
        </p:nvSpPr>
        <p:spPr>
          <a:xfrm>
            <a:off x="4525124" y="1410101"/>
            <a:ext cx="4111262" cy="1114397"/>
          </a:xfrm>
          <a:prstGeom prst="rect">
            <a:avLst/>
          </a:prstGeom>
          <a:noFill/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Rectangle 149"/>
          <p:cNvSpPr/>
          <p:nvPr/>
        </p:nvSpPr>
        <p:spPr>
          <a:xfrm>
            <a:off x="4666823" y="3543581"/>
            <a:ext cx="4111262" cy="1114397"/>
          </a:xfrm>
          <a:prstGeom prst="rect">
            <a:avLst/>
          </a:prstGeom>
          <a:noFill/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52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  <p:bldP spid="149" grpId="0" animBg="1"/>
      <p:bldP spid="1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5383877" y="881193"/>
            <a:ext cx="3600408" cy="792000"/>
            <a:chOff x="518661" y="3539743"/>
            <a:chExt cx="3600408" cy="792000"/>
          </a:xfrm>
        </p:grpSpPr>
        <p:sp>
          <p:nvSpPr>
            <p:cNvPr id="31" name="Rectangle 30"/>
            <p:cNvSpPr/>
            <p:nvPr/>
          </p:nvSpPr>
          <p:spPr>
            <a:xfrm>
              <a:off x="2967069" y="3539743"/>
              <a:ext cx="1152000" cy="792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MQY</a:t>
              </a:r>
              <a:endParaRPr lang="en-GB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18661" y="3539743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325396" y="3539743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131486" y="3539743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18661" y="3971743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sz="12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325396" y="3971743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131486" y="3971743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sz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5440" y="16784"/>
            <a:ext cx="3364437" cy="720000"/>
          </a:xfrm>
        </p:spPr>
        <p:txBody>
          <a:bodyPr/>
          <a:lstStyle/>
          <a:p>
            <a:r>
              <a:rPr lang="en-US" dirty="0" smtClean="0"/>
              <a:t>Fulfilling Q4 Optics</a:t>
            </a:r>
            <a:br>
              <a:rPr lang="en-US" dirty="0" smtClean="0"/>
            </a:br>
            <a:r>
              <a:rPr lang="en-US" dirty="0" smtClean="0"/>
              <a:t> requirements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 rot="16200000">
            <a:off x="-294555" y="1083411"/>
            <a:ext cx="97494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</a:t>
            </a:r>
          </a:p>
        </p:txBody>
      </p:sp>
      <p:sp>
        <p:nvSpPr>
          <p:cNvPr id="7" name="Rectangle 6"/>
          <p:cNvSpPr/>
          <p:nvPr/>
        </p:nvSpPr>
        <p:spPr>
          <a:xfrm rot="16200000">
            <a:off x="-632334" y="2393173"/>
            <a:ext cx="161614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HL-LHC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3802" y="331851"/>
            <a:ext cx="13484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defPPr>
              <a:defRPr lang="fr-FR"/>
            </a:defPPr>
            <a:lvl1pPr algn="ctr">
              <a:defRPr sz="3600" b="1" cap="none" spc="0">
                <a:ln/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2400" dirty="0"/>
              <a:t>Q4L1&amp;5</a:t>
            </a:r>
            <a:endParaRPr lang="en-GB" sz="24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427802" y="901318"/>
            <a:ext cx="3592825" cy="792000"/>
            <a:chOff x="539552" y="1620000"/>
            <a:chExt cx="3592825" cy="792000"/>
          </a:xfrm>
        </p:grpSpPr>
        <p:sp>
          <p:nvSpPr>
            <p:cNvPr id="9" name="Rectangle 8"/>
            <p:cNvSpPr/>
            <p:nvPr/>
          </p:nvSpPr>
          <p:spPr>
            <a:xfrm>
              <a:off x="539552" y="1620000"/>
              <a:ext cx="1152000" cy="792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MQY</a:t>
              </a:r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763552" y="1620000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70287" y="1620000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76377" y="1620000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63552" y="2052000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570287" y="2052000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376377" y="2052000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sz="12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04535" y="1998796"/>
            <a:ext cx="3592825" cy="795520"/>
            <a:chOff x="5483488" y="1620000"/>
            <a:chExt cx="3592825" cy="795520"/>
          </a:xfrm>
        </p:grpSpPr>
        <p:sp>
          <p:nvSpPr>
            <p:cNvPr id="23" name="Rectangle 22"/>
            <p:cNvSpPr/>
            <p:nvPr/>
          </p:nvSpPr>
          <p:spPr>
            <a:xfrm>
              <a:off x="5483488" y="1620000"/>
              <a:ext cx="1152000" cy="792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MQY</a:t>
              </a:r>
              <a:endParaRPr lang="en-GB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707488" y="2055520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514223" y="2055520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320313" y="2055520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707488" y="1620000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sz="12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514223" y="1620000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320313" y="1620000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sz="1200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996702" y="350176"/>
            <a:ext cx="13837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defPPr>
              <a:defRPr lang="fr-FR"/>
            </a:defPPr>
            <a:lvl1pPr algn="ctr">
              <a:defRPr sz="2400" b="1" cap="none" spc="0">
                <a:ln/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Q4R1&amp;5</a:t>
            </a:r>
            <a:endParaRPr lang="en-GB" dirty="0"/>
          </a:p>
        </p:txBody>
      </p:sp>
      <p:grpSp>
        <p:nvGrpSpPr>
          <p:cNvPr id="48" name="Group 47"/>
          <p:cNvGrpSpPr/>
          <p:nvPr/>
        </p:nvGrpSpPr>
        <p:grpSpPr>
          <a:xfrm>
            <a:off x="5425398" y="2011016"/>
            <a:ext cx="3600408" cy="795520"/>
            <a:chOff x="5462597" y="3539743"/>
            <a:chExt cx="3600408" cy="795520"/>
          </a:xfrm>
        </p:grpSpPr>
        <p:sp>
          <p:nvSpPr>
            <p:cNvPr id="38" name="Rectangle 37"/>
            <p:cNvSpPr/>
            <p:nvPr/>
          </p:nvSpPr>
          <p:spPr>
            <a:xfrm>
              <a:off x="7911005" y="3539743"/>
              <a:ext cx="1152000" cy="792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MQY</a:t>
              </a:r>
              <a:endParaRPr lang="en-GB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62597" y="3975263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269332" y="3975263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075422" y="3975263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462597" y="3539743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sz="12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269332" y="3539743"/>
              <a:ext cx="756000" cy="360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MCBYV</a:t>
              </a:r>
              <a:endParaRPr lang="en-GB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075422" y="3539743"/>
              <a:ext cx="756000" cy="3600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66FF66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MCBYH</a:t>
              </a:r>
              <a:endParaRPr lang="en-GB" sz="1200" dirty="0"/>
            </a:p>
          </p:txBody>
        </p:sp>
      </p:grpSp>
      <p:sp>
        <p:nvSpPr>
          <p:cNvPr id="49" name="Right Arrow 48"/>
          <p:cNvSpPr/>
          <p:nvPr/>
        </p:nvSpPr>
        <p:spPr>
          <a:xfrm rot="1262714">
            <a:off x="4028283" y="1852798"/>
            <a:ext cx="1368152" cy="36004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ight Arrow 50"/>
          <p:cNvSpPr/>
          <p:nvPr/>
        </p:nvSpPr>
        <p:spPr>
          <a:xfrm rot="9662339">
            <a:off x="4006903" y="1852857"/>
            <a:ext cx="1368152" cy="36004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-83704" y="3783724"/>
            <a:ext cx="7824056" cy="974947"/>
            <a:chOff x="-83704" y="3783724"/>
            <a:chExt cx="7824056" cy="974947"/>
          </a:xfrm>
        </p:grpSpPr>
        <p:sp>
          <p:nvSpPr>
            <p:cNvPr id="50" name="Rectangle 49"/>
            <p:cNvSpPr/>
            <p:nvPr/>
          </p:nvSpPr>
          <p:spPr>
            <a:xfrm rot="16200000">
              <a:off x="-294179" y="3994199"/>
              <a:ext cx="974947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n-US" sz="3000" b="1" dirty="0">
                  <a:ln/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LHC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747161" y="3838257"/>
              <a:ext cx="5993191" cy="461665"/>
              <a:chOff x="1747161" y="3838257"/>
              <a:chExt cx="5993191" cy="461665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1747161" y="3838257"/>
                <a:ext cx="954107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>
                <a:defPPr>
                  <a:defRPr lang="fr-FR"/>
                </a:defPPr>
                <a:lvl1pPr algn="ctr">
                  <a:defRPr sz="3600" b="1" cap="none" spc="0">
                    <a:ln/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sz="2400" dirty="0">
                    <a:solidFill>
                      <a:schemeClr val="tx2">
                        <a:lumMod val="75000"/>
                      </a:schemeClr>
                    </a:solidFill>
                  </a:rPr>
                  <a:t>Q4L1</a:t>
                </a:r>
                <a:endParaRPr lang="en-GB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403345" y="3838257"/>
                <a:ext cx="989373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>
                <a:defPPr>
                  <a:defRPr lang="fr-FR"/>
                </a:defPPr>
                <a:lvl1pPr algn="ctr">
                  <a:defRPr sz="3600" b="1" cap="none" spc="0">
                    <a:ln/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sz="2400" dirty="0">
                    <a:solidFill>
                      <a:schemeClr val="tx2">
                        <a:lumMod val="75000"/>
                      </a:schemeClr>
                    </a:solidFill>
                  </a:rPr>
                  <a:t>Q4R1</a:t>
                </a:r>
                <a:endParaRPr lang="en-GB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094794" y="3838257"/>
                <a:ext cx="954108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>
                <a:defPPr>
                  <a:defRPr lang="fr-FR"/>
                </a:defPPr>
                <a:lvl1pPr algn="ctr">
                  <a:defRPr sz="3600" b="1" cap="none" spc="0">
                    <a:ln/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sz="2400" dirty="0">
                    <a:solidFill>
                      <a:schemeClr val="tx2">
                        <a:lumMod val="75000"/>
                      </a:schemeClr>
                    </a:solidFill>
                  </a:rPr>
                  <a:t>Q4L5</a:t>
                </a:r>
                <a:endParaRPr lang="en-GB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750978" y="3838257"/>
                <a:ext cx="989374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>
                <a:defPPr>
                  <a:defRPr lang="fr-FR"/>
                </a:defPPr>
                <a:lvl1pPr algn="ctr">
                  <a:defRPr sz="3600" b="1" cap="none" spc="0">
                    <a:ln/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sz="2400" dirty="0">
                    <a:solidFill>
                      <a:schemeClr val="tx2">
                        <a:lumMod val="75000"/>
                      </a:schemeClr>
                    </a:solidFill>
                  </a:rPr>
                  <a:t>Q4R5</a:t>
                </a:r>
                <a:endParaRPr lang="en-GB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-111203" y="4821731"/>
            <a:ext cx="7900205" cy="1616147"/>
            <a:chOff x="-111203" y="4821731"/>
            <a:chExt cx="7900205" cy="1616147"/>
          </a:xfrm>
        </p:grpSpPr>
        <p:sp>
          <p:nvSpPr>
            <p:cNvPr id="52" name="Rectangle 51"/>
            <p:cNvSpPr/>
            <p:nvPr/>
          </p:nvSpPr>
          <p:spPr>
            <a:xfrm rot="16200000">
              <a:off x="-642278" y="5352806"/>
              <a:ext cx="1616147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n-US" sz="3000" b="1" dirty="0">
                  <a:ln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HL-LHC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307798" y="5364047"/>
              <a:ext cx="6481204" cy="526774"/>
              <a:chOff x="1307798" y="5364047"/>
              <a:chExt cx="6481204" cy="526774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1307798" y="5364047"/>
                <a:ext cx="1467068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>
                <a:defPPr>
                  <a:defRPr lang="fr-FR"/>
                </a:defPPr>
                <a:lvl1pPr algn="ctr">
                  <a:defRPr sz="3600" b="1" cap="none" spc="0">
                    <a:ln/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HL-Q4L1</a:t>
                </a:r>
                <a:endParaRPr lang="en-GB" sz="2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942767" y="5398973"/>
                <a:ext cx="1502334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>
                <a:defPPr>
                  <a:defRPr lang="fr-FR"/>
                </a:defPPr>
                <a:lvl1pPr algn="ctr">
                  <a:defRPr sz="3600" b="1" cap="none" spc="0">
                    <a:ln/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HL-Q4R1</a:t>
                </a:r>
                <a:endParaRPr lang="en-GB" sz="2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613003" y="5398973"/>
                <a:ext cx="1467068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>
                <a:defPPr>
                  <a:defRPr lang="fr-FR"/>
                </a:defPPr>
                <a:lvl1pPr algn="ctr">
                  <a:defRPr sz="3600" b="1" cap="none" spc="0">
                    <a:ln/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HL-Q4L5</a:t>
                </a:r>
                <a:endParaRPr lang="en-GB" sz="2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286668" y="5429156"/>
                <a:ext cx="1502334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>
                <a:defPPr>
                  <a:defRPr lang="fr-FR"/>
                </a:defPPr>
                <a:lvl1pPr algn="ctr">
                  <a:defRPr sz="3600" b="1" cap="none" spc="0">
                    <a:ln/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HL-Q4R5</a:t>
                </a:r>
                <a:endParaRPr lang="en-GB" sz="2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cxnSp>
        <p:nvCxnSpPr>
          <p:cNvPr id="61" name="Straight Arrow Connector 60"/>
          <p:cNvCxnSpPr>
            <a:stCxn id="53" idx="2"/>
            <a:endCxn id="60" idx="0"/>
          </p:cNvCxnSpPr>
          <p:nvPr/>
        </p:nvCxnSpPr>
        <p:spPr>
          <a:xfrm>
            <a:off x="2224215" y="4299922"/>
            <a:ext cx="4813620" cy="11292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4" idx="2"/>
            <a:endCxn id="59" idx="0"/>
          </p:cNvCxnSpPr>
          <p:nvPr/>
        </p:nvCxnSpPr>
        <p:spPr>
          <a:xfrm>
            <a:off x="3898032" y="4299922"/>
            <a:ext cx="1448505" cy="10990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5" idx="2"/>
            <a:endCxn id="58" idx="0"/>
          </p:cNvCxnSpPr>
          <p:nvPr/>
        </p:nvCxnSpPr>
        <p:spPr>
          <a:xfrm flipH="1">
            <a:off x="3693934" y="4299922"/>
            <a:ext cx="1877914" cy="10990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6" idx="2"/>
            <a:endCxn id="57" idx="0"/>
          </p:cNvCxnSpPr>
          <p:nvPr/>
        </p:nvCxnSpPr>
        <p:spPr>
          <a:xfrm flipH="1">
            <a:off x="2041332" y="4299922"/>
            <a:ext cx="5204333" cy="1064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827585" y="5907473"/>
            <a:ext cx="8156700" cy="356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chemeClr val="accent3"/>
              </a:buClr>
              <a:buFont typeface="Wingdings 3" panose="05040102010807070707" pitchFamily="18" charset="2"/>
              <a:buChar char=""/>
            </a:pPr>
            <a:r>
              <a:rPr lang="en-US" sz="1800" b="1" dirty="0" smtClean="0"/>
              <a:t>Allowing to have level </a:t>
            </a:r>
            <a:r>
              <a:rPr lang="en-US" sz="1800" b="1" dirty="0"/>
              <a:t>gauges and Temp sensors in the highest side</a:t>
            </a:r>
          </a:p>
          <a:p>
            <a:pPr algn="l">
              <a:buClr>
                <a:schemeClr val="accent3"/>
              </a:buClr>
              <a:buFont typeface="Wingdings 3" panose="05040102010807070707" pitchFamily="18" charset="2"/>
              <a:buChar char=""/>
            </a:pPr>
            <a:endParaRPr lang="en-GB" sz="1800" b="1" dirty="0"/>
          </a:p>
        </p:txBody>
      </p:sp>
      <p:sp>
        <p:nvSpPr>
          <p:cNvPr id="66" name="Rectangle 65"/>
          <p:cNvSpPr/>
          <p:nvPr/>
        </p:nvSpPr>
        <p:spPr>
          <a:xfrm>
            <a:off x="6804248" y="6458877"/>
            <a:ext cx="2339752" cy="1958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Courtesy H. Prin </a:t>
            </a:r>
            <a:endParaRPr lang="en-GB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58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7 L 0.54028 0.3106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14" y="1553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L -0.54236 0.3136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18" y="1567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9" grpId="0" animBg="1"/>
      <p:bldP spid="51" grpId="0" animBg="1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68" t="40632" r="51204" b="36898"/>
          <a:stretch/>
        </p:blipFill>
        <p:spPr>
          <a:xfrm>
            <a:off x="4454001" y="2686088"/>
            <a:ext cx="678494" cy="8149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" t="38612" r="47484" b="33732"/>
          <a:stretch/>
        </p:blipFill>
        <p:spPr>
          <a:xfrm>
            <a:off x="1209032" y="836712"/>
            <a:ext cx="3923463" cy="11187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6" t="38612" r="12951" b="33732"/>
          <a:stretch/>
        </p:blipFill>
        <p:spPr>
          <a:xfrm>
            <a:off x="5102995" y="836712"/>
            <a:ext cx="2861473" cy="111873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" name="Titre 7"/>
          <p:cNvSpPr>
            <a:spLocks noGrp="1"/>
          </p:cNvSpPr>
          <p:nvPr>
            <p:ph type="title"/>
          </p:nvPr>
        </p:nvSpPr>
        <p:spPr>
          <a:xfrm>
            <a:off x="612000" y="123190"/>
            <a:ext cx="7920000" cy="432048"/>
          </a:xfrm>
        </p:spPr>
        <p:txBody>
          <a:bodyPr/>
          <a:lstStyle/>
          <a:p>
            <a:r>
              <a:rPr lang="en-GB" sz="2000" dirty="0" smtClean="0"/>
              <a:t>From D2 </a:t>
            </a:r>
            <a:r>
              <a:rPr lang="en-GB" sz="2000" dirty="0"/>
              <a:t>– Q4 (LHC) </a:t>
            </a:r>
            <a:r>
              <a:rPr lang="en-GB" sz="2000" dirty="0" smtClean="0"/>
              <a:t>to </a:t>
            </a:r>
            <a:r>
              <a:rPr lang="en-GB" sz="2000" dirty="0"/>
              <a:t>Q4 (HL-LHC)</a:t>
            </a:r>
            <a:endParaRPr lang="fr-FR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5" t="40632" r="12685" b="36898"/>
          <a:stretch/>
        </p:blipFill>
        <p:spPr>
          <a:xfrm>
            <a:off x="5110383" y="969383"/>
            <a:ext cx="2861473" cy="814920"/>
          </a:xfrm>
          <a:prstGeom prst="rect">
            <a:avLst/>
          </a:prstGeom>
        </p:spPr>
      </p:pic>
      <p:sp>
        <p:nvSpPr>
          <p:cNvPr id="164" name="Rectangle 163"/>
          <p:cNvSpPr/>
          <p:nvPr/>
        </p:nvSpPr>
        <p:spPr>
          <a:xfrm>
            <a:off x="6378954" y="948259"/>
            <a:ext cx="455574" cy="2940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1311" b="1" dirty="0">
                <a:latin typeface="+mj-lt"/>
                <a:ea typeface="+mj-ea"/>
                <a:cs typeface="+mj-cs"/>
              </a:rPr>
              <a:t>Q4 </a:t>
            </a:r>
            <a:endParaRPr lang="en-GB" sz="983" dirty="0">
              <a:latin typeface="+mj-lt"/>
              <a:ea typeface="+mj-ea"/>
              <a:cs typeface="+mj-cs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3543770" y="911584"/>
            <a:ext cx="399468" cy="2940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1311" b="1" dirty="0">
                <a:latin typeface="+mj-lt"/>
                <a:ea typeface="+mj-ea"/>
                <a:cs typeface="+mj-cs"/>
              </a:rPr>
              <a:t>D2</a:t>
            </a:r>
            <a:endParaRPr lang="en-GB" sz="983" dirty="0">
              <a:latin typeface="+mj-lt"/>
              <a:ea typeface="+mj-ea"/>
              <a:cs typeface="+mj-cs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6379264" y="948258"/>
            <a:ext cx="455574" cy="2940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1311" b="1" dirty="0">
                <a:latin typeface="+mj-lt"/>
                <a:ea typeface="+mj-ea"/>
                <a:cs typeface="+mj-cs"/>
              </a:rPr>
              <a:t>Q4 </a:t>
            </a:r>
            <a:endParaRPr lang="en-GB" sz="983" dirty="0">
              <a:latin typeface="+mj-lt"/>
              <a:ea typeface="+mj-ea"/>
              <a:cs typeface="+mj-cs"/>
            </a:endParaRPr>
          </a:p>
        </p:txBody>
      </p:sp>
      <p:sp>
        <p:nvSpPr>
          <p:cNvPr id="180" name="Titre 7"/>
          <p:cNvSpPr txBox="1">
            <a:spLocks/>
          </p:cNvSpPr>
          <p:nvPr/>
        </p:nvSpPr>
        <p:spPr>
          <a:xfrm>
            <a:off x="176880" y="1234881"/>
            <a:ext cx="648994" cy="43204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LHC</a:t>
            </a:r>
            <a:endParaRPr lang="fr-FR" sz="2000" dirty="0"/>
          </a:p>
        </p:txBody>
      </p:sp>
      <p:sp>
        <p:nvSpPr>
          <p:cNvPr id="190" name="Titre 7"/>
          <p:cNvSpPr txBox="1">
            <a:spLocks/>
          </p:cNvSpPr>
          <p:nvPr/>
        </p:nvSpPr>
        <p:spPr>
          <a:xfrm>
            <a:off x="72056" y="2708920"/>
            <a:ext cx="1125756" cy="43204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HL-LHC</a:t>
            </a:r>
            <a:endParaRPr lang="fr-FR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82" y="3666744"/>
            <a:ext cx="9144000" cy="31912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804248" y="6458877"/>
            <a:ext cx="2339752" cy="1958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Courtesy D. Duarte </a:t>
            </a:r>
            <a:endParaRPr lang="en-GB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Down Arrow 1"/>
          <p:cNvSpPr/>
          <p:nvPr/>
        </p:nvSpPr>
        <p:spPr>
          <a:xfrm rot="3231022">
            <a:off x="4262449" y="2968943"/>
            <a:ext cx="685753" cy="25081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48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3499E-6 7.06648E-7 L -1.83499E-6 0.2500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3115E-6 -3.73057E-6 L -2.73115E-6 0.2500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70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6"/>
          <p:cNvSpPr>
            <a:spLocks noGrp="1"/>
          </p:cNvSpPr>
          <p:nvPr>
            <p:ph type="title"/>
          </p:nvPr>
        </p:nvSpPr>
        <p:spPr>
          <a:xfrm>
            <a:off x="1066800" y="-26988"/>
            <a:ext cx="7772400" cy="719138"/>
          </a:xfrm>
        </p:spPr>
        <p:txBody>
          <a:bodyPr/>
          <a:lstStyle/>
          <a:p>
            <a:r>
              <a:rPr lang="en-US" altLang="en-US" dirty="0" smtClean="0"/>
              <a:t>Cooling capacity: is it enough?</a:t>
            </a:r>
          </a:p>
        </p:txBody>
      </p:sp>
      <p:sp>
        <p:nvSpPr>
          <p:cNvPr id="15362" name="Date Placeholder 3"/>
          <p:cNvSpPr>
            <a:spLocks noGrp="1"/>
          </p:cNvSpPr>
          <p:nvPr>
            <p:ph type="dt" sz="quarter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 smtClean="0">
                <a:solidFill>
                  <a:srgbClr val="0175B8"/>
                </a:solidFill>
              </a:rPr>
              <a:t>31Aug'18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 dirty="0" smtClean="0">
                <a:solidFill>
                  <a:srgbClr val="0175B8"/>
                </a:solidFill>
              </a:rPr>
              <a:t>             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1890C5C-C81B-44E6-8E11-7627D4EABEE2}" type="slidenum">
              <a:rPr lang="en-US" altLang="en-US" sz="1200">
                <a:solidFill>
                  <a:schemeClr val="accent1"/>
                </a:solidFill>
              </a:rPr>
              <a:pPr/>
              <a:t>13</a:t>
            </a:fld>
            <a:endParaRPr lang="en-US" altLang="en-US" sz="1200">
              <a:solidFill>
                <a:schemeClr val="accent1"/>
              </a:solidFill>
            </a:endParaRPr>
          </a:p>
        </p:txBody>
      </p:sp>
      <p:pic>
        <p:nvPicPr>
          <p:cNvPr id="15365" name="Picture 7" descr="39_Available_cooling_power_DBZ_Page_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0713"/>
            <a:ext cx="7488238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4500563" y="3875088"/>
            <a:ext cx="4679950" cy="1816100"/>
            <a:chOff x="4499421" y="3875564"/>
            <a:chExt cx="4681091" cy="1815882"/>
          </a:xfrm>
        </p:grpSpPr>
        <p:cxnSp>
          <p:nvCxnSpPr>
            <p:cNvPr id="10" name="Straight Arrow Connector 9"/>
            <p:cNvCxnSpPr/>
            <p:nvPr/>
          </p:nvCxnSpPr>
          <p:spPr bwMode="auto">
            <a:xfrm flipH="1">
              <a:off x="4499421" y="4581916"/>
              <a:ext cx="0" cy="1428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sm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" name="Straight Arrow Connector 10"/>
            <p:cNvCxnSpPr/>
            <p:nvPr/>
          </p:nvCxnSpPr>
          <p:spPr bwMode="auto">
            <a:xfrm flipH="1">
              <a:off x="5363232" y="4581916"/>
              <a:ext cx="0" cy="1428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sm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" name="Straight Arrow Connector 11"/>
            <p:cNvCxnSpPr/>
            <p:nvPr/>
          </p:nvCxnSpPr>
          <p:spPr bwMode="auto">
            <a:xfrm flipH="1">
              <a:off x="5723681" y="4437472"/>
              <a:ext cx="0" cy="14444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sm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6587492" y="4581916"/>
              <a:ext cx="0" cy="1428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sm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378" name="TextBox 14"/>
            <p:cNvSpPr txBox="1">
              <a:spLocks noChangeArrowheads="1"/>
            </p:cNvSpPr>
            <p:nvPr/>
          </p:nvSpPr>
          <p:spPr bwMode="auto">
            <a:xfrm>
              <a:off x="7524328" y="3875564"/>
              <a:ext cx="1656184" cy="1815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0000FF"/>
                  </a:solidFill>
                </a:rPr>
                <a:t>Cooling capacity margins will be aligned on other sectors</a:t>
              </a:r>
            </a:p>
            <a:p>
              <a:pPr algn="ctr"/>
              <a:r>
                <a:rPr lang="en-US" altLang="en-US" sz="1600" i="1">
                  <a:solidFill>
                    <a:srgbClr val="0000FF"/>
                  </a:solidFill>
                </a:rPr>
                <a:t>(5-6 higher as no IT nor RF)</a:t>
              </a:r>
            </a:p>
          </p:txBody>
        </p:sp>
      </p:grp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4500563" y="1716088"/>
            <a:ext cx="4679950" cy="1754187"/>
            <a:chOff x="4499992" y="1715324"/>
            <a:chExt cx="4680520" cy="1755679"/>
          </a:xfrm>
        </p:grpSpPr>
        <p:sp>
          <p:nvSpPr>
            <p:cNvPr id="15369" name="TextBox 13"/>
            <p:cNvSpPr txBox="1">
              <a:spLocks noChangeArrowheads="1"/>
            </p:cNvSpPr>
            <p:nvPr/>
          </p:nvSpPr>
          <p:spPr bwMode="auto">
            <a:xfrm>
              <a:off x="7524328" y="1715324"/>
              <a:ext cx="1656184" cy="1755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FF6600"/>
                  </a:solidFill>
                </a:rPr>
                <a:t>Cooling capacity for SAM’s &amp; DFBL to come from main sector Refrigerators </a:t>
              </a:r>
              <a:r>
                <a:rPr lang="en-US" altLang="en-US" sz="1200" i="1">
                  <a:solidFill>
                    <a:srgbClr val="FF6600"/>
                  </a:solidFill>
                </a:rPr>
                <a:t>(~0.5kW_eq@4.5K)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4499992" y="2420774"/>
              <a:ext cx="0" cy="14458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sm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5436731" y="2349275"/>
              <a:ext cx="0" cy="1429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sm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5724103" y="2492271"/>
              <a:ext cx="0" cy="14458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sm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6587808" y="2420774"/>
              <a:ext cx="0" cy="14458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sm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15368" name="TextBox 1"/>
          <p:cNvSpPr txBox="1">
            <a:spLocks noChangeArrowheads="1"/>
          </p:cNvSpPr>
          <p:nvPr/>
        </p:nvSpPr>
        <p:spPr bwMode="auto">
          <a:xfrm>
            <a:off x="1403350" y="5956240"/>
            <a:ext cx="6697042" cy="400110"/>
          </a:xfrm>
          <a:prstGeom prst="rect">
            <a:avLst/>
          </a:prstGeom>
          <a:solidFill>
            <a:srgbClr val="FCFF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u="sng" dirty="0">
                <a:solidFill>
                  <a:srgbClr val="0000FF"/>
                </a:solidFill>
              </a:rPr>
              <a:t>No “weak point/sector” created with this alternative</a:t>
            </a:r>
          </a:p>
        </p:txBody>
      </p:sp>
    </p:spTree>
    <p:extLst>
      <p:ext uri="{BB962C8B-B14F-4D97-AF65-F5344CB8AC3E}">
        <p14:creationId xmlns:p14="http://schemas.microsoft.com/office/powerpoint/2010/main" val="72100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" y="3016004"/>
            <a:ext cx="9143648" cy="4795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" y="2101513"/>
            <a:ext cx="9143648" cy="472043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0" y="1275521"/>
            <a:ext cx="9143543" cy="915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37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" y="1246020"/>
            <a:ext cx="9143648" cy="437077"/>
          </a:xfrm>
          <a:prstGeom prst="rect">
            <a:avLst/>
          </a:prstGeom>
        </p:spPr>
      </p:pic>
      <p:sp>
        <p:nvSpPr>
          <p:cNvPr id="221" name="Rectangle 220"/>
          <p:cNvSpPr/>
          <p:nvPr/>
        </p:nvSpPr>
        <p:spPr>
          <a:xfrm>
            <a:off x="47483" y="5700479"/>
            <a:ext cx="1284899" cy="6194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37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1" y="5995476"/>
            <a:ext cx="360000" cy="309679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871" y="90534"/>
            <a:ext cx="7920000" cy="619357"/>
          </a:xfrm>
        </p:spPr>
        <p:txBody>
          <a:bodyPr/>
          <a:lstStyle/>
          <a:p>
            <a:r>
              <a:rPr lang="fr-CH" dirty="0" smtClean="0"/>
              <a:t>QRL / QXL optimisation in Right of 5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9032" r="851" b="15004"/>
          <a:stretch/>
        </p:blipFill>
        <p:spPr>
          <a:xfrm>
            <a:off x="-9735" y="4562485"/>
            <a:ext cx="9153735" cy="1816487"/>
          </a:xfrm>
          <a:prstGeom prst="rect">
            <a:avLst/>
          </a:prstGeom>
        </p:spPr>
      </p:pic>
      <p:sp>
        <p:nvSpPr>
          <p:cNvPr id="201" name="Rectangle 200"/>
          <p:cNvSpPr/>
          <p:nvPr/>
        </p:nvSpPr>
        <p:spPr>
          <a:xfrm>
            <a:off x="35496" y="2707278"/>
            <a:ext cx="380179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HL-LHC Matching Section Optimization layout</a:t>
            </a:r>
          </a:p>
        </p:txBody>
      </p:sp>
      <p:sp>
        <p:nvSpPr>
          <p:cNvPr id="202" name="Rectangle 201"/>
          <p:cNvSpPr/>
          <p:nvPr/>
        </p:nvSpPr>
        <p:spPr>
          <a:xfrm>
            <a:off x="0" y="1788379"/>
            <a:ext cx="300640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latin typeface="+mj-lt"/>
                <a:ea typeface="+mj-ea"/>
                <a:cs typeface="+mj-cs"/>
              </a:rPr>
              <a:t>Present LHC machine and QRL layout</a:t>
            </a:r>
          </a:p>
        </p:txBody>
      </p:sp>
      <p:sp>
        <p:nvSpPr>
          <p:cNvPr id="203" name="Rectangle 202"/>
          <p:cNvSpPr/>
          <p:nvPr/>
        </p:nvSpPr>
        <p:spPr>
          <a:xfrm>
            <a:off x="-30783" y="897798"/>
            <a:ext cx="3067971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HL-LHC Baseline layout</a:t>
            </a:r>
          </a:p>
        </p:txBody>
      </p:sp>
      <p:cxnSp>
        <p:nvCxnSpPr>
          <p:cNvPr id="204" name="Straight Connector 203"/>
          <p:cNvCxnSpPr/>
          <p:nvPr/>
        </p:nvCxnSpPr>
        <p:spPr>
          <a:xfrm>
            <a:off x="2138492" y="2328784"/>
            <a:ext cx="0" cy="368706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3360111" y="2514509"/>
            <a:ext cx="474" cy="648922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2138492" y="2623834"/>
            <a:ext cx="1221619" cy="0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>
            <a:off x="2597439" y="2514509"/>
            <a:ext cx="381206" cy="1680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92" dirty="0">
                <a:latin typeface="+mj-lt"/>
                <a:ea typeface="+mj-ea"/>
                <a:cs typeface="+mj-cs"/>
              </a:rPr>
              <a:t>10.5m</a:t>
            </a:r>
          </a:p>
        </p:txBody>
      </p:sp>
      <p:cxnSp>
        <p:nvCxnSpPr>
          <p:cNvPr id="208" name="Straight Connector 207"/>
          <p:cNvCxnSpPr/>
          <p:nvPr/>
        </p:nvCxnSpPr>
        <p:spPr>
          <a:xfrm>
            <a:off x="4647895" y="2328784"/>
            <a:ext cx="0" cy="368706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5869514" y="2514509"/>
            <a:ext cx="474" cy="648922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/>
          <p:cNvCxnSpPr/>
          <p:nvPr/>
        </p:nvCxnSpPr>
        <p:spPr>
          <a:xfrm>
            <a:off x="4647895" y="2623834"/>
            <a:ext cx="1221619" cy="0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Rectangle 210"/>
          <p:cNvSpPr/>
          <p:nvPr/>
        </p:nvSpPr>
        <p:spPr>
          <a:xfrm>
            <a:off x="5106842" y="2514509"/>
            <a:ext cx="477181" cy="1680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92" dirty="0">
                <a:latin typeface="+mj-lt"/>
                <a:ea typeface="+mj-ea"/>
                <a:cs typeface="+mj-cs"/>
              </a:rPr>
              <a:t>10.5m</a:t>
            </a:r>
          </a:p>
        </p:txBody>
      </p:sp>
      <p:sp>
        <p:nvSpPr>
          <p:cNvPr id="228" name="Rectangle 227"/>
          <p:cNvSpPr/>
          <p:nvPr/>
        </p:nvSpPr>
        <p:spPr>
          <a:xfrm>
            <a:off x="2586835" y="2152711"/>
            <a:ext cx="2518151" cy="123361"/>
          </a:xfrm>
          <a:prstGeom prst="rect">
            <a:avLst/>
          </a:prstGeom>
          <a:ln w="34925">
            <a:solidFill>
              <a:srgbClr val="00B050"/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36" name="Rectangle 235"/>
          <p:cNvSpPr/>
          <p:nvPr/>
        </p:nvSpPr>
        <p:spPr>
          <a:xfrm>
            <a:off x="3327669" y="1902926"/>
            <a:ext cx="26962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1</a:t>
            </a:r>
          </a:p>
        </p:txBody>
      </p:sp>
      <p:cxnSp>
        <p:nvCxnSpPr>
          <p:cNvPr id="252" name="Straight Arrow Connector 251"/>
          <p:cNvCxnSpPr/>
          <p:nvPr/>
        </p:nvCxnSpPr>
        <p:spPr>
          <a:xfrm>
            <a:off x="2380595" y="3252002"/>
            <a:ext cx="126424" cy="0"/>
          </a:xfrm>
          <a:prstGeom prst="straightConnector1">
            <a:avLst/>
          </a:prstGeom>
          <a:ln w="63500">
            <a:solidFill>
              <a:schemeClr val="accent2">
                <a:lumMod val="60000"/>
                <a:lumOff val="40000"/>
              </a:schemeClr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/>
          <p:cNvCxnSpPr/>
          <p:nvPr/>
        </p:nvCxnSpPr>
        <p:spPr>
          <a:xfrm>
            <a:off x="2497751" y="3222502"/>
            <a:ext cx="0" cy="43391"/>
          </a:xfrm>
          <a:prstGeom prst="straightConnector1">
            <a:avLst/>
          </a:prstGeom>
          <a:ln w="63500">
            <a:solidFill>
              <a:schemeClr val="accent2">
                <a:lumMod val="60000"/>
                <a:lumOff val="40000"/>
              </a:schemeClr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8" name="Rectangle 267"/>
          <p:cNvSpPr/>
          <p:nvPr/>
        </p:nvSpPr>
        <p:spPr>
          <a:xfrm>
            <a:off x="2586836" y="3382545"/>
            <a:ext cx="641169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0486" indent="-140486">
              <a:buAutoNum type="arabicPeriod"/>
            </a:pPr>
            <a:r>
              <a:rPr lang="en-GB" sz="10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Translation of present QRL modules between Q4 and Q5</a:t>
            </a:r>
          </a:p>
          <a:p>
            <a:pPr marL="140486" indent="-140486">
              <a:buAutoNum type="arabicPeriod"/>
            </a:pPr>
            <a:r>
              <a:rPr lang="en-GB" sz="10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We leave QRLWZ and Q6 service module in place</a:t>
            </a:r>
          </a:p>
          <a:p>
            <a:pPr marL="140486" indent="-140486">
              <a:buAutoNum type="arabicPeriod"/>
            </a:pPr>
            <a:r>
              <a:rPr lang="en-GB" sz="1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New QXL-QRL Junction Module (11.4 m to be further optimised to avoid interference with CC2 area )</a:t>
            </a:r>
          </a:p>
          <a:p>
            <a:pPr marL="140486" indent="-140486">
              <a:buAutoNum type="arabicPeriod"/>
            </a:pPr>
            <a:r>
              <a:rPr lang="en-GB" sz="1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New QXL</a:t>
            </a:r>
          </a:p>
          <a:p>
            <a:pPr marL="140486" indent="-140486">
              <a:buAutoNum type="arabicPeriod"/>
            </a:pPr>
            <a:r>
              <a:rPr lang="en-GB" sz="1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Adaptation pipe elements</a:t>
            </a:r>
          </a:p>
          <a:p>
            <a:pPr marL="140486" indent="-140486">
              <a:buAutoNum type="arabicPeriod"/>
            </a:pPr>
            <a:r>
              <a:rPr lang="en-GB" sz="1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Pipe element adaptation</a:t>
            </a:r>
          </a:p>
          <a:p>
            <a:pPr marL="140486" indent="-140486">
              <a:buFontTx/>
              <a:buAutoNum type="arabicPeriod"/>
            </a:pPr>
            <a:r>
              <a:rPr lang="en-GB" sz="1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New modules Q4 jumper</a:t>
            </a:r>
            <a:endParaRPr lang="en-GB" sz="10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  <a:p>
            <a:pPr marL="140486" indent="-140486">
              <a:buAutoNum type="arabicPeriod"/>
            </a:pPr>
            <a:r>
              <a:rPr lang="en-GB" sz="1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Jumper extension ?</a:t>
            </a:r>
            <a:endParaRPr lang="en-GB" sz="10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69" name="Rectangle 268"/>
          <p:cNvSpPr/>
          <p:nvPr/>
        </p:nvSpPr>
        <p:spPr>
          <a:xfrm>
            <a:off x="589538" y="3090622"/>
            <a:ext cx="1582225" cy="108400"/>
          </a:xfrm>
          <a:prstGeom prst="rect">
            <a:avLst/>
          </a:prstGeom>
          <a:ln w="34925">
            <a:solidFill>
              <a:schemeClr val="accent2">
                <a:lumMod val="60000"/>
                <a:lumOff val="40000"/>
              </a:schemeClr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70" name="Rectangle 269"/>
          <p:cNvSpPr/>
          <p:nvPr/>
        </p:nvSpPr>
        <p:spPr>
          <a:xfrm>
            <a:off x="1290564" y="2877504"/>
            <a:ext cx="26962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CH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4</a:t>
            </a:r>
            <a:endParaRPr lang="en-GB" sz="12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3" name="Rectangle 272"/>
          <p:cNvSpPr/>
          <p:nvPr/>
        </p:nvSpPr>
        <p:spPr>
          <a:xfrm>
            <a:off x="6459982" y="2164319"/>
            <a:ext cx="2429167" cy="111753"/>
          </a:xfrm>
          <a:prstGeom prst="rect">
            <a:avLst/>
          </a:prstGeom>
          <a:ln w="34925">
            <a:solidFill>
              <a:srgbClr val="00B050"/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74" name="Rectangle 273"/>
          <p:cNvSpPr/>
          <p:nvPr/>
        </p:nvSpPr>
        <p:spPr>
          <a:xfrm>
            <a:off x="7812360" y="1929905"/>
            <a:ext cx="26962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CH" sz="1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3</a:t>
            </a:r>
            <a:endParaRPr lang="en-GB" sz="1200" b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5" name="Rectangle 274"/>
          <p:cNvSpPr/>
          <p:nvPr/>
        </p:nvSpPr>
        <p:spPr>
          <a:xfrm>
            <a:off x="8465963" y="1189620"/>
            <a:ext cx="677580" cy="183730"/>
          </a:xfrm>
          <a:prstGeom prst="rect">
            <a:avLst/>
          </a:prstGeom>
          <a:solidFill>
            <a:schemeClr val="accent3"/>
          </a:solidFill>
          <a:ln w="34925">
            <a:solidFill>
              <a:schemeClr val="accent2">
                <a:lumMod val="60000"/>
                <a:lumOff val="40000"/>
              </a:schemeClr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737"/>
          </a:p>
        </p:txBody>
      </p:sp>
      <p:sp>
        <p:nvSpPr>
          <p:cNvPr id="276" name="Rectangle 275"/>
          <p:cNvSpPr/>
          <p:nvPr/>
        </p:nvSpPr>
        <p:spPr>
          <a:xfrm>
            <a:off x="8760961" y="1246021"/>
            <a:ext cx="237566" cy="2057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CH" sz="737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4</a:t>
            </a:r>
            <a:endParaRPr lang="en-GB" sz="737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7" name="Rectangle 276"/>
          <p:cNvSpPr/>
          <p:nvPr/>
        </p:nvSpPr>
        <p:spPr>
          <a:xfrm>
            <a:off x="5940" y="3090548"/>
            <a:ext cx="583598" cy="108400"/>
          </a:xfrm>
          <a:prstGeom prst="rect">
            <a:avLst/>
          </a:prstGeom>
          <a:ln w="34925">
            <a:solidFill>
              <a:schemeClr val="accent2">
                <a:lumMod val="60000"/>
                <a:lumOff val="40000"/>
              </a:schemeClr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78" name="Rectangle 277"/>
          <p:cNvSpPr/>
          <p:nvPr/>
        </p:nvSpPr>
        <p:spPr>
          <a:xfrm>
            <a:off x="8570" y="2881056"/>
            <a:ext cx="63030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CH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5 QXL</a:t>
            </a:r>
            <a:endParaRPr lang="en-GB" sz="12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9" name="Rectangle 278"/>
          <p:cNvSpPr/>
          <p:nvPr/>
        </p:nvSpPr>
        <p:spPr>
          <a:xfrm>
            <a:off x="6327268" y="3088841"/>
            <a:ext cx="117999" cy="108400"/>
          </a:xfrm>
          <a:prstGeom prst="rect">
            <a:avLst/>
          </a:prstGeom>
          <a:ln w="34925">
            <a:solidFill>
              <a:schemeClr val="accent2">
                <a:lumMod val="60000"/>
                <a:lumOff val="40000"/>
              </a:schemeClr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80" name="Rectangle 279"/>
          <p:cNvSpPr/>
          <p:nvPr/>
        </p:nvSpPr>
        <p:spPr>
          <a:xfrm>
            <a:off x="6251454" y="2874396"/>
            <a:ext cx="26962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CH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6</a:t>
            </a:r>
            <a:endParaRPr lang="en-GB" sz="12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1234" y="3300757"/>
            <a:ext cx="26962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8</a:t>
            </a:r>
            <a:endParaRPr lang="en-GB" sz="12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2" name="Rectangle 281"/>
          <p:cNvSpPr/>
          <p:nvPr/>
        </p:nvSpPr>
        <p:spPr>
          <a:xfrm>
            <a:off x="54024" y="4580148"/>
            <a:ext cx="103700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LHCQXL___0004</a:t>
            </a:r>
          </a:p>
        </p:txBody>
      </p:sp>
      <p:sp>
        <p:nvSpPr>
          <p:cNvPr id="58" name="Rectangle 57"/>
          <p:cNvSpPr/>
          <p:nvPr/>
        </p:nvSpPr>
        <p:spPr>
          <a:xfrm>
            <a:off x="8318464" y="639056"/>
            <a:ext cx="825079" cy="432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737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QXL-QRL Junction Module </a:t>
            </a:r>
            <a:endParaRPr lang="en-GB" sz="737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586835" y="2152943"/>
            <a:ext cx="2518152" cy="88799"/>
          </a:xfrm>
          <a:prstGeom prst="rect">
            <a:avLst/>
          </a:prstGeom>
          <a:ln w="34925">
            <a:solidFill>
              <a:srgbClr val="00B050"/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65" name="Rectangle 64"/>
          <p:cNvSpPr/>
          <p:nvPr/>
        </p:nvSpPr>
        <p:spPr>
          <a:xfrm>
            <a:off x="3327669" y="1910824"/>
            <a:ext cx="26962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1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187620" y="2855324"/>
            <a:ext cx="1365277" cy="336980"/>
            <a:chOff x="2187621" y="2855324"/>
            <a:chExt cx="836976" cy="336980"/>
          </a:xfrm>
        </p:grpSpPr>
        <p:sp>
          <p:nvSpPr>
            <p:cNvPr id="72" name="Rectangle 71"/>
            <p:cNvSpPr/>
            <p:nvPr/>
          </p:nvSpPr>
          <p:spPr>
            <a:xfrm>
              <a:off x="2187621" y="3080551"/>
              <a:ext cx="836976" cy="111753"/>
            </a:xfrm>
            <a:prstGeom prst="rect">
              <a:avLst/>
            </a:prstGeom>
            <a:ln w="34925">
              <a:solidFill>
                <a:schemeClr val="accent2">
                  <a:lumMod val="60000"/>
                  <a:lumOff val="40000"/>
                </a:schemeClr>
              </a:solidFill>
              <a:prstDash val="solid"/>
              <a:headEnd type="none" w="sm" len="med"/>
              <a:tailEnd type="non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526047" y="2855324"/>
              <a:ext cx="269626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+mj-lt"/>
                  <a:ea typeface="+mj-ea"/>
                  <a:cs typeface="+mj-cs"/>
                </a:rPr>
                <a:t>7</a:t>
              </a:r>
              <a:endParaRPr lang="en-GB" sz="1200" b="1" dirty="0">
                <a:solidFill>
                  <a:srgbClr val="FF0000"/>
                </a:solidFill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74" name="Rectangle 73"/>
          <p:cNvSpPr/>
          <p:nvPr/>
        </p:nvSpPr>
        <p:spPr>
          <a:xfrm>
            <a:off x="6459982" y="2161154"/>
            <a:ext cx="2429167" cy="111753"/>
          </a:xfrm>
          <a:prstGeom prst="rect">
            <a:avLst/>
          </a:prstGeom>
          <a:ln w="34925">
            <a:solidFill>
              <a:srgbClr val="00B050"/>
            </a:solidFill>
            <a:prstDash val="solid"/>
            <a:headEnd type="none" w="sm" len="med"/>
            <a:tailEnd type="non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75" name="Rectangle 74"/>
          <p:cNvSpPr/>
          <p:nvPr/>
        </p:nvSpPr>
        <p:spPr>
          <a:xfrm>
            <a:off x="7812360" y="1918617"/>
            <a:ext cx="26962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CH" sz="1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3</a:t>
            </a:r>
            <a:endParaRPr lang="en-GB" sz="1200" b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ight Brace 6"/>
          <p:cNvSpPr/>
          <p:nvPr/>
        </p:nvSpPr>
        <p:spPr>
          <a:xfrm flipH="1">
            <a:off x="2294773" y="3488001"/>
            <a:ext cx="195602" cy="243537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737"/>
          </a:p>
        </p:txBody>
      </p:sp>
      <p:sp>
        <p:nvSpPr>
          <p:cNvPr id="77" name="Right Brace 76"/>
          <p:cNvSpPr/>
          <p:nvPr/>
        </p:nvSpPr>
        <p:spPr>
          <a:xfrm flipH="1">
            <a:off x="2285628" y="3780293"/>
            <a:ext cx="301206" cy="876139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737"/>
          </a:p>
        </p:txBody>
      </p:sp>
      <p:sp>
        <p:nvSpPr>
          <p:cNvPr id="78" name="Rectangle 77"/>
          <p:cNvSpPr/>
          <p:nvPr/>
        </p:nvSpPr>
        <p:spPr>
          <a:xfrm>
            <a:off x="1646653" y="4062637"/>
            <a:ext cx="543739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CH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NEW</a:t>
            </a:r>
            <a:endParaRPr lang="en-GB" sz="12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60190" y="3610710"/>
            <a:ext cx="71365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CH" sz="1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REUSE</a:t>
            </a:r>
            <a:endParaRPr lang="en-GB" sz="1200" b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073049" y="1246021"/>
            <a:ext cx="825079" cy="205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737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QXL</a:t>
            </a:r>
            <a:endParaRPr lang="en-GB" sz="737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364088" y="6470207"/>
            <a:ext cx="3779455" cy="2397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Courtesy J. </a:t>
            </a:r>
            <a:r>
              <a:rPr lang="en-US" smtClean="0">
                <a:solidFill>
                  <a:srgbClr val="002060"/>
                </a:solidFill>
                <a:latin typeface="Agency FB" panose="020B0503020202020204" pitchFamily="34" charset="0"/>
              </a:rPr>
              <a:t>Metselaar</a:t>
            </a:r>
            <a:r>
              <a:rPr lang="en-US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,  M. Sisti and WP9 team </a:t>
            </a:r>
            <a:endParaRPr lang="en-GB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445267" y="1189620"/>
            <a:ext cx="0" cy="2184412"/>
          </a:xfrm>
          <a:prstGeom prst="line">
            <a:avLst/>
          </a:prstGeom>
          <a:ln w="28575" cap="flat" cmpd="sng" algn="ctr">
            <a:solidFill>
              <a:schemeClr val="accent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Left-Right Arrow 8"/>
          <p:cNvSpPr/>
          <p:nvPr/>
        </p:nvSpPr>
        <p:spPr>
          <a:xfrm>
            <a:off x="6459982" y="2555646"/>
            <a:ext cx="2682268" cy="352942"/>
          </a:xfrm>
          <a:prstGeom prst="left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-32076" y="2121035"/>
            <a:ext cx="9174326" cy="473696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2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0.06597 -7.40741E-7 C 0.09566 -7.40741E-7 0.13212 0.03773 0.13212 0.06852 L 0.13212 0.1375 " pathEditMode="relative" rAng="0" ptsTypes="AAAA">
                                      <p:cBhvr>
                                        <p:cTn id="1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97" y="687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0.06666 -2.59259E-6 C 0.09687 -2.59259E-6 0.13385 0.03681 0.13385 0.06667 L 0.13385 0.13403 " pathEditMode="relative" rAng="0" ptsTypes="AAAA">
                                      <p:cBhvr>
                                        <p:cTn id="1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6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-0.0007 0.13634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680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5.55112E-17 L -0.00295 0.137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6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" grpId="0" animBg="1"/>
      <p:bldP spid="270" grpId="0"/>
      <p:bldP spid="277" grpId="0" animBg="1"/>
      <p:bldP spid="278" grpId="0"/>
      <p:bldP spid="279" grpId="0" animBg="1"/>
      <p:bldP spid="280" grpId="0"/>
      <p:bldP spid="281" grpId="0"/>
      <p:bldP spid="64" grpId="0" animBg="1"/>
      <p:bldP spid="65" grpId="0"/>
      <p:bldP spid="74" grpId="0" animBg="1"/>
      <p:bldP spid="75" grpId="0"/>
      <p:bldP spid="9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61640"/>
            <a:ext cx="7920000" cy="360000"/>
          </a:xfrm>
        </p:spPr>
        <p:txBody>
          <a:bodyPr/>
          <a:lstStyle/>
          <a:p>
            <a:r>
              <a:rPr lang="en-US" dirty="0" smtClean="0"/>
              <a:t>Warm powering simplification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413285"/>
              </p:ext>
            </p:extLst>
          </p:nvPr>
        </p:nvGraphicFramePr>
        <p:xfrm>
          <a:off x="-75371" y="457200"/>
          <a:ext cx="9219372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115">
                  <a:extLst>
                    <a:ext uri="{9D8B030D-6E8A-4147-A177-3AD203B41FA5}">
                      <a16:colId xmlns:a16="http://schemas.microsoft.com/office/drawing/2014/main" val="2783522003"/>
                    </a:ext>
                  </a:extLst>
                </a:gridCol>
                <a:gridCol w="1452031">
                  <a:extLst>
                    <a:ext uri="{9D8B030D-6E8A-4147-A177-3AD203B41FA5}">
                      <a16:colId xmlns:a16="http://schemas.microsoft.com/office/drawing/2014/main" val="1313737002"/>
                    </a:ext>
                  </a:extLst>
                </a:gridCol>
                <a:gridCol w="3557476">
                  <a:extLst>
                    <a:ext uri="{9D8B030D-6E8A-4147-A177-3AD203B41FA5}">
                      <a16:colId xmlns:a16="http://schemas.microsoft.com/office/drawing/2014/main" val="1601826241"/>
                    </a:ext>
                  </a:extLst>
                </a:gridCol>
                <a:gridCol w="3624750">
                  <a:extLst>
                    <a:ext uri="{9D8B030D-6E8A-4147-A177-3AD203B41FA5}">
                      <a16:colId xmlns:a16="http://schemas.microsoft.com/office/drawing/2014/main" val="3358275558"/>
                    </a:ext>
                  </a:extLst>
                </a:gridCol>
              </a:tblGrid>
              <a:tr h="35937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Baseline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Optimized approach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245823"/>
                  </a:ext>
                </a:extLst>
              </a:tr>
              <a:tr h="359372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Q4</a:t>
                      </a:r>
                      <a:endParaRPr lang="en-GB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Quadrupole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MQY</a:t>
                      </a:r>
                      <a:endParaRPr lang="en-GB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MQY</a:t>
                      </a:r>
                      <a:endParaRPr lang="en-GB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2935645"/>
                  </a:ext>
                </a:extLst>
              </a:tr>
              <a:tr h="6202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 1X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dirty="0" smtClean="0"/>
                        <a:t>HCRPHRA R2E-LHC4-6-8kA+08V</a:t>
                      </a:r>
                      <a:endParaRPr lang="en-GB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1 X HCRPHRA R2E-LHC4-6-8kA+08V</a:t>
                      </a:r>
                      <a:endParaRPr lang="en-GB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7008868"/>
                  </a:ext>
                </a:extLst>
              </a:tr>
              <a:tr h="35937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Correctors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US" sz="1800" b="0" dirty="0" smtClean="0"/>
                        <a:t> MCBY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</a:rPr>
                        <a:t>6</a:t>
                      </a:r>
                      <a:r>
                        <a:rPr lang="en-US" sz="1800" b="0" dirty="0" smtClean="0"/>
                        <a:t> MCBY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597223"/>
                  </a:ext>
                </a:extLst>
              </a:tr>
              <a:tr h="620285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8 X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0" dirty="0" smtClean="0"/>
                        <a:t>HCRPLBC R2E-HL-LHC120A-10V </a:t>
                      </a:r>
                      <a:endParaRPr lang="en-GB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 X </a:t>
                      </a:r>
                      <a:r>
                        <a:rPr lang="en-US" b="0" dirty="0" smtClean="0"/>
                        <a:t>HCRPLBC R2E-HL-LHC120A-10V </a:t>
                      </a:r>
                      <a:endParaRPr lang="en-GB" b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641175"/>
                  </a:ext>
                </a:extLst>
              </a:tr>
              <a:tr h="359372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Q5</a:t>
                      </a:r>
                      <a:endParaRPr lang="en-GB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Quadrupole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MQY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MQML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4327191"/>
                  </a:ext>
                </a:extLst>
              </a:tr>
              <a:tr h="6202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 1 X HCRPHSB R2E-LHC4-6-8kA+08V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 1 X HCRPHSB R2E-LHC4-6-8kA+08V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4248588"/>
                  </a:ext>
                </a:extLst>
              </a:tr>
              <a:tr h="35937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Correctors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b="0" dirty="0" smtClean="0"/>
                        <a:t> MCBY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US" sz="1800" b="0" dirty="0" smtClean="0"/>
                        <a:t> MCBC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4282966"/>
                  </a:ext>
                </a:extLst>
              </a:tr>
              <a:tr h="620285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 X </a:t>
                      </a:r>
                      <a:r>
                        <a:rPr lang="en-US" b="0" dirty="0" smtClean="0"/>
                        <a:t>HCRPLBC R2E-HL-LHC120A-10V </a:t>
                      </a:r>
                      <a:endParaRPr lang="en-US" sz="18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 X </a:t>
                      </a:r>
                      <a:r>
                        <a:rPr lang="en-US" b="0" dirty="0" smtClean="0"/>
                        <a:t>HCRPLBC R2E-HL-LHC120A-10V </a:t>
                      </a:r>
                      <a:endParaRPr lang="en-GB" b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838803"/>
                  </a:ext>
                </a:extLst>
              </a:tr>
              <a:tr h="359372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Q6</a:t>
                      </a:r>
                      <a:endParaRPr lang="en-GB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Quadrupole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MQML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MQML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2771839"/>
                  </a:ext>
                </a:extLst>
              </a:tr>
              <a:tr h="6202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1 X HCRPHSB R2E-LHC4-6-8kA+08V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 1 X HCRPHSB R2E-LHC4-6-8kA+08V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8393604"/>
                  </a:ext>
                </a:extLst>
              </a:tr>
              <a:tr h="35937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Correctors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2 MCBC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2 MCBC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0353158"/>
                  </a:ext>
                </a:extLst>
              </a:tr>
              <a:tr h="620285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2 X HCRPLBC R2E-HL-LHC120A-10V </a:t>
                      </a:r>
                      <a:endParaRPr lang="en-GB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2 X HCRPLBC R2E-HL-LHC120A-10V </a:t>
                      </a:r>
                      <a:endParaRPr lang="en-GB" b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716272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592014" y="6662192"/>
            <a:ext cx="1907704" cy="1958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Courtesy M. Martino</a:t>
            </a:r>
            <a:endParaRPr lang="en-GB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5220072" y="1916832"/>
            <a:ext cx="648072" cy="720080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5220072" y="3929472"/>
            <a:ext cx="648072" cy="720080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32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291"/>
          <a:stretch/>
        </p:blipFill>
        <p:spPr>
          <a:xfrm>
            <a:off x="29043" y="2575061"/>
            <a:ext cx="9114781" cy="5450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2253"/>
          <a:stretch/>
        </p:blipFill>
        <p:spPr>
          <a:xfrm>
            <a:off x="25016" y="1660570"/>
            <a:ext cx="9118808" cy="5364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8042" y="2336118"/>
            <a:ext cx="3067971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HL-LHC Matching Section Optimization layout</a:t>
            </a:r>
          </a:p>
        </p:txBody>
      </p:sp>
      <p:sp>
        <p:nvSpPr>
          <p:cNvPr id="9" name="Rectangle 8"/>
          <p:cNvSpPr/>
          <p:nvPr/>
        </p:nvSpPr>
        <p:spPr>
          <a:xfrm>
            <a:off x="68981" y="1423019"/>
            <a:ext cx="232225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900" b="1" dirty="0">
                <a:latin typeface="+mj-lt"/>
                <a:ea typeface="+mj-ea"/>
                <a:cs typeface="+mj-cs"/>
              </a:rPr>
              <a:t>Present LHC machine and QRL layout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4420" y="128919"/>
            <a:ext cx="7920000" cy="619357"/>
          </a:xfrm>
        </p:spPr>
        <p:txBody>
          <a:bodyPr/>
          <a:lstStyle/>
          <a:p>
            <a:r>
              <a:rPr lang="fr-CH" dirty="0" smtClean="0"/>
              <a:t>DSL optimisation in Right of 5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2786" t="46891" r="1858" b="11072"/>
          <a:stretch/>
        </p:blipFill>
        <p:spPr>
          <a:xfrm>
            <a:off x="29043" y="4992485"/>
            <a:ext cx="9085914" cy="135698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5016" y="3939149"/>
            <a:ext cx="94184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LHCDSLE_0007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2786" r="1858" b="72193"/>
          <a:stretch/>
        </p:blipFill>
        <p:spPr>
          <a:xfrm>
            <a:off x="29043" y="4153844"/>
            <a:ext cx="9085914" cy="897641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268031" y="1719919"/>
            <a:ext cx="408875" cy="217107"/>
            <a:chOff x="12375959" y="4184355"/>
            <a:chExt cx="998052" cy="529952"/>
          </a:xfrm>
        </p:grpSpPr>
        <p:sp>
          <p:nvSpPr>
            <p:cNvPr id="16" name="Rectangle 15"/>
            <p:cNvSpPr/>
            <p:nvPr/>
          </p:nvSpPr>
          <p:spPr>
            <a:xfrm flipH="1" flipV="1">
              <a:off x="13207365" y="4184355"/>
              <a:ext cx="166646" cy="233741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17" name="Arc 16"/>
            <p:cNvSpPr/>
            <p:nvPr/>
          </p:nvSpPr>
          <p:spPr>
            <a:xfrm rot="10800000" flipH="1">
              <a:off x="12988308" y="4315731"/>
              <a:ext cx="303061" cy="369912"/>
            </a:xfrm>
            <a:prstGeom prst="arc">
              <a:avLst>
                <a:gd name="adj1" fmla="val 15872075"/>
                <a:gd name="adj2" fmla="val 4488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13291369" y="4428687"/>
              <a:ext cx="0" cy="72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2577357" y="4685643"/>
              <a:ext cx="547856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 flipH="1" flipV="1">
              <a:off x="12375959" y="4656979"/>
              <a:ext cx="244231" cy="57328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</p:grpSp>
      <p:grpSp>
        <p:nvGrpSpPr>
          <p:cNvPr id="20" name="Group 19"/>
          <p:cNvGrpSpPr/>
          <p:nvPr/>
        </p:nvGrpSpPr>
        <p:grpSpPr>
          <a:xfrm flipH="1">
            <a:off x="3687009" y="1721723"/>
            <a:ext cx="265498" cy="217105"/>
            <a:chOff x="12372798" y="4184360"/>
            <a:chExt cx="598096" cy="529947"/>
          </a:xfrm>
        </p:grpSpPr>
        <p:sp>
          <p:nvSpPr>
            <p:cNvPr id="21" name="Rectangle 20"/>
            <p:cNvSpPr/>
            <p:nvPr/>
          </p:nvSpPr>
          <p:spPr>
            <a:xfrm flipH="1" flipV="1">
              <a:off x="12372798" y="4656979"/>
              <a:ext cx="185854" cy="57328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22" name="Rectangle 21"/>
            <p:cNvSpPr/>
            <p:nvPr/>
          </p:nvSpPr>
          <p:spPr>
            <a:xfrm flipH="1" flipV="1">
              <a:off x="12847772" y="4184360"/>
              <a:ext cx="123122" cy="233741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23" name="Arc 22"/>
            <p:cNvSpPr/>
            <p:nvPr/>
          </p:nvSpPr>
          <p:spPr>
            <a:xfrm rot="10800000" flipH="1">
              <a:off x="12601818" y="4315731"/>
              <a:ext cx="303062" cy="369912"/>
            </a:xfrm>
            <a:prstGeom prst="arc">
              <a:avLst>
                <a:gd name="adj1" fmla="val 15872075"/>
                <a:gd name="adj2" fmla="val 4488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12904882" y="4428687"/>
              <a:ext cx="0" cy="7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1"/>
            </p:cNvCxnSpPr>
            <p:nvPr/>
          </p:nvCxnSpPr>
          <p:spPr>
            <a:xfrm>
              <a:off x="12558654" y="4685643"/>
              <a:ext cx="181828" cy="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>
            <a:off x="6312957" y="1722439"/>
            <a:ext cx="2816322" cy="6193"/>
          </a:xfrm>
          <a:prstGeom prst="line">
            <a:avLst/>
          </a:prstGeom>
          <a:ln w="69850">
            <a:solidFill>
              <a:srgbClr val="C00000"/>
            </a:solidFill>
          </a:ln>
          <a:effectLst>
            <a:outerShdw blurRad="508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607686" y="1719612"/>
            <a:ext cx="3126623" cy="2302"/>
          </a:xfrm>
          <a:prstGeom prst="line">
            <a:avLst/>
          </a:prstGeom>
          <a:ln w="69850">
            <a:solidFill>
              <a:srgbClr val="C00000"/>
            </a:solidFill>
          </a:ln>
          <a:effectLst>
            <a:outerShdw blurRad="508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733835" y="1452591"/>
            <a:ext cx="474" cy="648922"/>
          </a:xfrm>
          <a:prstGeom prst="line">
            <a:avLst/>
          </a:prstGeom>
          <a:ln w="6350">
            <a:solidFill>
              <a:srgbClr val="FF0000"/>
            </a:solidFill>
            <a:prstDash val="lgDashDot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 flipH="1">
            <a:off x="7884807" y="1717681"/>
            <a:ext cx="265498" cy="217105"/>
            <a:chOff x="12372798" y="4184360"/>
            <a:chExt cx="598096" cy="529947"/>
          </a:xfrm>
        </p:grpSpPr>
        <p:sp>
          <p:nvSpPr>
            <p:cNvPr id="36" name="Rectangle 35"/>
            <p:cNvSpPr/>
            <p:nvPr/>
          </p:nvSpPr>
          <p:spPr>
            <a:xfrm flipH="1" flipV="1">
              <a:off x="12372798" y="4656979"/>
              <a:ext cx="185854" cy="57328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37" name="Rectangle 36"/>
            <p:cNvSpPr/>
            <p:nvPr/>
          </p:nvSpPr>
          <p:spPr>
            <a:xfrm flipH="1" flipV="1">
              <a:off x="12847772" y="4184360"/>
              <a:ext cx="123122" cy="233741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38" name="Arc 37"/>
            <p:cNvSpPr/>
            <p:nvPr/>
          </p:nvSpPr>
          <p:spPr>
            <a:xfrm rot="10800000" flipH="1">
              <a:off x="12601818" y="4315731"/>
              <a:ext cx="303062" cy="369912"/>
            </a:xfrm>
            <a:prstGeom prst="arc">
              <a:avLst>
                <a:gd name="adj1" fmla="val 15872075"/>
                <a:gd name="adj2" fmla="val 4488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cxnSp>
          <p:nvCxnSpPr>
            <p:cNvPr id="39" name="Straight Connector 38"/>
            <p:cNvCxnSpPr/>
            <p:nvPr/>
          </p:nvCxnSpPr>
          <p:spPr>
            <a:xfrm flipV="1">
              <a:off x="12904882" y="4428687"/>
              <a:ext cx="0" cy="72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6" idx="1"/>
            </p:cNvCxnSpPr>
            <p:nvPr/>
          </p:nvCxnSpPr>
          <p:spPr>
            <a:xfrm>
              <a:off x="12558654" y="4685643"/>
              <a:ext cx="181828" cy="1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1268031" y="1722439"/>
            <a:ext cx="408875" cy="217107"/>
            <a:chOff x="12375959" y="4184355"/>
            <a:chExt cx="998052" cy="529952"/>
          </a:xfrm>
        </p:grpSpPr>
        <p:sp>
          <p:nvSpPr>
            <p:cNvPr id="42" name="Rectangle 41"/>
            <p:cNvSpPr/>
            <p:nvPr/>
          </p:nvSpPr>
          <p:spPr>
            <a:xfrm flipH="1" flipV="1">
              <a:off x="13207365" y="4184355"/>
              <a:ext cx="166646" cy="233741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43" name="Arc 42"/>
            <p:cNvSpPr/>
            <p:nvPr/>
          </p:nvSpPr>
          <p:spPr>
            <a:xfrm rot="10800000" flipH="1">
              <a:off x="12988308" y="4315731"/>
              <a:ext cx="303061" cy="369912"/>
            </a:xfrm>
            <a:prstGeom prst="arc">
              <a:avLst>
                <a:gd name="adj1" fmla="val 15872075"/>
                <a:gd name="adj2" fmla="val 4488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V="1">
              <a:off x="13291369" y="4428687"/>
              <a:ext cx="0" cy="72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2577357" y="4685643"/>
              <a:ext cx="547856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 flipH="1" flipV="1">
              <a:off x="12375959" y="4656979"/>
              <a:ext cx="244231" cy="57328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</p:grpSp>
      <p:grpSp>
        <p:nvGrpSpPr>
          <p:cNvPr id="47" name="Group 46"/>
          <p:cNvGrpSpPr/>
          <p:nvPr/>
        </p:nvGrpSpPr>
        <p:grpSpPr>
          <a:xfrm flipH="1">
            <a:off x="3687009" y="1724243"/>
            <a:ext cx="265498" cy="217105"/>
            <a:chOff x="12372798" y="4184360"/>
            <a:chExt cx="598096" cy="529947"/>
          </a:xfrm>
        </p:grpSpPr>
        <p:sp>
          <p:nvSpPr>
            <p:cNvPr id="48" name="Rectangle 47"/>
            <p:cNvSpPr/>
            <p:nvPr/>
          </p:nvSpPr>
          <p:spPr>
            <a:xfrm flipH="1" flipV="1">
              <a:off x="12372798" y="4656979"/>
              <a:ext cx="185854" cy="57328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49" name="Rectangle 48"/>
            <p:cNvSpPr/>
            <p:nvPr/>
          </p:nvSpPr>
          <p:spPr>
            <a:xfrm flipH="1" flipV="1">
              <a:off x="12847772" y="4184360"/>
              <a:ext cx="123122" cy="233741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50" name="Arc 49"/>
            <p:cNvSpPr/>
            <p:nvPr/>
          </p:nvSpPr>
          <p:spPr>
            <a:xfrm rot="10800000" flipH="1">
              <a:off x="12601818" y="4315731"/>
              <a:ext cx="303062" cy="369912"/>
            </a:xfrm>
            <a:prstGeom prst="arc">
              <a:avLst>
                <a:gd name="adj1" fmla="val 15872075"/>
                <a:gd name="adj2" fmla="val 4488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cxnSp>
          <p:nvCxnSpPr>
            <p:cNvPr id="51" name="Straight Connector 50"/>
            <p:cNvCxnSpPr/>
            <p:nvPr/>
          </p:nvCxnSpPr>
          <p:spPr>
            <a:xfrm flipV="1">
              <a:off x="12904882" y="4428687"/>
              <a:ext cx="0" cy="7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48" idx="1"/>
            </p:cNvCxnSpPr>
            <p:nvPr/>
          </p:nvCxnSpPr>
          <p:spPr>
            <a:xfrm>
              <a:off x="12558654" y="4685643"/>
              <a:ext cx="181828" cy="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Connector 52"/>
          <p:cNvCxnSpPr/>
          <p:nvPr/>
        </p:nvCxnSpPr>
        <p:spPr>
          <a:xfrm>
            <a:off x="1607686" y="1722132"/>
            <a:ext cx="3126623" cy="2302"/>
          </a:xfrm>
          <a:prstGeom prst="line">
            <a:avLst/>
          </a:prstGeom>
          <a:ln w="69850">
            <a:solidFill>
              <a:srgbClr val="C00000"/>
            </a:solidFill>
          </a:ln>
          <a:effectLst>
            <a:outerShdw blurRad="508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312483" y="1452519"/>
            <a:ext cx="474" cy="648922"/>
          </a:xfrm>
          <a:prstGeom prst="line">
            <a:avLst/>
          </a:prstGeom>
          <a:ln w="6350">
            <a:solidFill>
              <a:srgbClr val="FF0000"/>
            </a:solidFill>
            <a:prstDash val="lgDashDot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4734389" y="1719920"/>
            <a:ext cx="1582591" cy="3551"/>
          </a:xfrm>
          <a:prstGeom prst="line">
            <a:avLst/>
          </a:prstGeom>
          <a:ln w="69850">
            <a:solidFill>
              <a:srgbClr val="C00000"/>
            </a:solidFill>
          </a:ln>
          <a:effectLst>
            <a:outerShdw blurRad="508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4925997" y="1455270"/>
            <a:ext cx="1309974" cy="2057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CH" sz="737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Cut and </a:t>
            </a:r>
            <a:r>
              <a:rPr lang="fr-CH" sz="737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remove</a:t>
            </a:r>
            <a:r>
              <a:rPr lang="fr-CH" sz="737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(11.93m)</a:t>
            </a:r>
            <a:endParaRPr lang="en-GB" sz="737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4734388" y="1599358"/>
            <a:ext cx="1578569" cy="0"/>
          </a:xfrm>
          <a:prstGeom prst="straightConnector1">
            <a:avLst/>
          </a:prstGeom>
          <a:ln w="6350">
            <a:solidFill>
              <a:srgbClr val="FF0000"/>
            </a:solidFill>
            <a:prstDash val="solid"/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312957" y="1724889"/>
            <a:ext cx="2816322" cy="6193"/>
          </a:xfrm>
          <a:prstGeom prst="line">
            <a:avLst/>
          </a:prstGeom>
          <a:ln w="69850">
            <a:solidFill>
              <a:srgbClr val="00B050"/>
            </a:solidFill>
          </a:ln>
          <a:effectLst>
            <a:outerShdw blurRad="508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 flipH="1">
            <a:off x="7884807" y="1720131"/>
            <a:ext cx="265498" cy="217105"/>
            <a:chOff x="12372798" y="4184360"/>
            <a:chExt cx="598096" cy="529947"/>
          </a:xfrm>
        </p:grpSpPr>
        <p:sp>
          <p:nvSpPr>
            <p:cNvPr id="70" name="Rectangle 69"/>
            <p:cNvSpPr/>
            <p:nvPr/>
          </p:nvSpPr>
          <p:spPr>
            <a:xfrm flipH="1" flipV="1">
              <a:off x="12372798" y="4656979"/>
              <a:ext cx="185854" cy="57328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</a:gra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71" name="Rectangle 70"/>
            <p:cNvSpPr/>
            <p:nvPr/>
          </p:nvSpPr>
          <p:spPr>
            <a:xfrm flipH="1" flipV="1">
              <a:off x="12847772" y="4184360"/>
              <a:ext cx="123122" cy="233741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</a:gra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72" name="Arc 71"/>
            <p:cNvSpPr/>
            <p:nvPr/>
          </p:nvSpPr>
          <p:spPr>
            <a:xfrm rot="10800000" flipH="1">
              <a:off x="12601818" y="4315731"/>
              <a:ext cx="303062" cy="369912"/>
            </a:xfrm>
            <a:prstGeom prst="arc">
              <a:avLst>
                <a:gd name="adj1" fmla="val 15872075"/>
                <a:gd name="adj2" fmla="val 4488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cxnSp>
          <p:nvCxnSpPr>
            <p:cNvPr id="73" name="Straight Connector 72"/>
            <p:cNvCxnSpPr/>
            <p:nvPr/>
          </p:nvCxnSpPr>
          <p:spPr>
            <a:xfrm flipV="1">
              <a:off x="12904882" y="4428687"/>
              <a:ext cx="0" cy="7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70" idx="1"/>
            </p:cNvCxnSpPr>
            <p:nvPr/>
          </p:nvCxnSpPr>
          <p:spPr>
            <a:xfrm>
              <a:off x="12558654" y="4685643"/>
              <a:ext cx="181828" cy="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2" name="Straight Connector 111"/>
          <p:cNvCxnSpPr/>
          <p:nvPr/>
        </p:nvCxnSpPr>
        <p:spPr>
          <a:xfrm>
            <a:off x="6089226" y="2662007"/>
            <a:ext cx="196275" cy="0"/>
          </a:xfrm>
          <a:prstGeom prst="line">
            <a:avLst/>
          </a:prstGeom>
          <a:ln w="79375">
            <a:solidFill>
              <a:srgbClr val="ED7613"/>
            </a:solidFill>
          </a:ln>
          <a:effectLst>
            <a:outerShdw blurRad="508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5695542" y="6470207"/>
            <a:ext cx="3419415" cy="2144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Courtesy S. Claudet, A. Perin and WP6A</a:t>
            </a:r>
            <a:endParaRPr lang="en-GB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 flipH="1">
            <a:off x="3687009" y="1719485"/>
            <a:ext cx="265498" cy="217105"/>
            <a:chOff x="12372798" y="4184360"/>
            <a:chExt cx="598096" cy="529947"/>
          </a:xfrm>
        </p:grpSpPr>
        <p:sp>
          <p:nvSpPr>
            <p:cNvPr id="82" name="Rectangle 81"/>
            <p:cNvSpPr/>
            <p:nvPr/>
          </p:nvSpPr>
          <p:spPr>
            <a:xfrm flipH="1" flipV="1">
              <a:off x="12372798" y="4656979"/>
              <a:ext cx="185854" cy="57328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83" name="Rectangle 82"/>
            <p:cNvSpPr/>
            <p:nvPr/>
          </p:nvSpPr>
          <p:spPr>
            <a:xfrm flipH="1" flipV="1">
              <a:off x="12847772" y="4184360"/>
              <a:ext cx="123122" cy="233741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84" name="Arc 83"/>
            <p:cNvSpPr/>
            <p:nvPr/>
          </p:nvSpPr>
          <p:spPr>
            <a:xfrm rot="10800000" flipH="1">
              <a:off x="12601818" y="4315731"/>
              <a:ext cx="303062" cy="369912"/>
            </a:xfrm>
            <a:prstGeom prst="arc">
              <a:avLst>
                <a:gd name="adj1" fmla="val 15872075"/>
                <a:gd name="adj2" fmla="val 4488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cxnSp>
          <p:nvCxnSpPr>
            <p:cNvPr id="85" name="Straight Connector 84"/>
            <p:cNvCxnSpPr/>
            <p:nvPr/>
          </p:nvCxnSpPr>
          <p:spPr>
            <a:xfrm flipV="1">
              <a:off x="12904882" y="4428687"/>
              <a:ext cx="0" cy="7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stCxn id="82" idx="1"/>
            </p:cNvCxnSpPr>
            <p:nvPr/>
          </p:nvCxnSpPr>
          <p:spPr>
            <a:xfrm>
              <a:off x="12558654" y="4685643"/>
              <a:ext cx="181828" cy="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7" name="Straight Connector 86"/>
          <p:cNvCxnSpPr/>
          <p:nvPr/>
        </p:nvCxnSpPr>
        <p:spPr>
          <a:xfrm>
            <a:off x="1607686" y="1717374"/>
            <a:ext cx="3126623" cy="2302"/>
          </a:xfrm>
          <a:prstGeom prst="line">
            <a:avLst/>
          </a:prstGeom>
          <a:ln w="69850">
            <a:solidFill>
              <a:srgbClr val="00B050"/>
            </a:solidFill>
          </a:ln>
          <a:effectLst>
            <a:outerShdw blurRad="508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5" name="Group 74"/>
          <p:cNvGrpSpPr/>
          <p:nvPr/>
        </p:nvGrpSpPr>
        <p:grpSpPr>
          <a:xfrm>
            <a:off x="1268031" y="1717681"/>
            <a:ext cx="408875" cy="217107"/>
            <a:chOff x="12375959" y="4184355"/>
            <a:chExt cx="998052" cy="529952"/>
          </a:xfrm>
        </p:grpSpPr>
        <p:sp>
          <p:nvSpPr>
            <p:cNvPr id="76" name="Rectangle 75"/>
            <p:cNvSpPr/>
            <p:nvPr/>
          </p:nvSpPr>
          <p:spPr>
            <a:xfrm flipH="1" flipV="1">
              <a:off x="13207365" y="4184355"/>
              <a:ext cx="166646" cy="233741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sp>
          <p:nvSpPr>
            <p:cNvPr id="77" name="Arc 76"/>
            <p:cNvSpPr/>
            <p:nvPr/>
          </p:nvSpPr>
          <p:spPr>
            <a:xfrm rot="10800000" flipH="1">
              <a:off x="12988308" y="4315731"/>
              <a:ext cx="303061" cy="369912"/>
            </a:xfrm>
            <a:prstGeom prst="arc">
              <a:avLst>
                <a:gd name="adj1" fmla="val 15872075"/>
                <a:gd name="adj2" fmla="val 4488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  <p:cxnSp>
          <p:nvCxnSpPr>
            <p:cNvPr id="78" name="Straight Connector 77"/>
            <p:cNvCxnSpPr/>
            <p:nvPr/>
          </p:nvCxnSpPr>
          <p:spPr>
            <a:xfrm flipV="1">
              <a:off x="13291369" y="4428687"/>
              <a:ext cx="0" cy="7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12577357" y="4685643"/>
              <a:ext cx="547856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/>
            <p:cNvSpPr/>
            <p:nvPr/>
          </p:nvSpPr>
          <p:spPr>
            <a:xfrm flipH="1" flipV="1">
              <a:off x="12375959" y="4656979"/>
              <a:ext cx="244231" cy="57328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37"/>
            </a:p>
          </p:txBody>
        </p:sp>
      </p:grpSp>
    </p:spTree>
    <p:extLst>
      <p:ext uri="{BB962C8B-B14F-4D97-AF65-F5344CB8AC3E}">
        <p14:creationId xmlns:p14="http://schemas.microsoft.com/office/powerpoint/2010/main" val="63394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092E-6 1.76827E-6 L 1.45092E-6 -0.10991 C 0.00035 -0.15886 0.04801 -0.21949 0.08649 -0.21949 L 0.17297 -0.21949 " pathEditMode="relative" rAng="5400000" ptsTypes="AAAA">
                                      <p:cBhvr>
                                        <p:cTn id="2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9" y="-109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0.07656 -3.7037E-6 C 0.11128 -3.7037E-6 0.15364 0.03774 0.15364 0.06829 L 0.15364 0.13681 " pathEditMode="relative" rAng="0" ptsTypes="AAAA">
                                      <p:cBhvr>
                                        <p:cTn id="24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4" y="682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0.07517 4.81481E-6 C 0.10903 4.81481E-6 0.15052 0.0375 0.15052 0.06805 L 0.15052 0.13657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17" y="682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96296E-6 L 0.07344 -2.96296E-6 C 0.1066 -2.96296E-6 0.14757 0.03797 0.14757 0.06875 L 0.14757 0.13773 " pathEditMode="relative" rAng="0" ptsTypes="AAAA">
                                      <p:cBhvr>
                                        <p:cTn id="2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78" y="6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L 0.00347 0.1361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680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L -0.00277 0.1363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707" y="8550"/>
            <a:ext cx="7920000" cy="720000"/>
          </a:xfrm>
        </p:spPr>
        <p:txBody>
          <a:bodyPr/>
          <a:lstStyle/>
          <a:p>
            <a:r>
              <a:rPr lang="en-US" dirty="0" smtClean="0"/>
              <a:t>Conclusions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620688"/>
                <a:ext cx="8640960" cy="5688632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The Full Remote Alignment</a:t>
                </a:r>
              </a:p>
              <a:p>
                <a:pPr lvl="1"/>
                <a:r>
                  <a:rPr lang="en-US" dirty="0" smtClean="0"/>
                  <a:t>It is beneficial to reduce radiation to personnel</a:t>
                </a:r>
              </a:p>
              <a:p>
                <a:pPr lvl="1"/>
                <a:r>
                  <a:rPr lang="en-US" dirty="0" smtClean="0"/>
                  <a:t>It increases the window for machine optimization </a:t>
                </a:r>
                <a:r>
                  <a:rPr lang="en-US" sz="2200" dirty="0" smtClean="0"/>
                  <a:t>(larger margin in aperture margin and lower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sz="2200" dirty="0"/>
                          <m:t>β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 smtClean="0"/>
                  <a:t>reach)</a:t>
                </a:r>
              </a:p>
              <a:p>
                <a:pPr lvl="1"/>
                <a:r>
                  <a:rPr lang="en-US" dirty="0" smtClean="0"/>
                  <a:t>It releases the pressure on orbit corrector system</a:t>
                </a:r>
              </a:p>
              <a:p>
                <a:pPr lvl="1"/>
                <a:r>
                  <a:rPr lang="en-US" dirty="0" smtClean="0"/>
                  <a:t>It provides higher machine flexibility and it reduces the reaction time</a:t>
                </a:r>
              </a:p>
              <a:p>
                <a:pPr lvl="1"/>
                <a:r>
                  <a:rPr lang="en-US" dirty="0" smtClean="0"/>
                  <a:t>It opened the possibility to re-optimize the Matching Section</a:t>
                </a:r>
              </a:p>
              <a:p>
                <a:r>
                  <a:rPr lang="en-US" dirty="0" smtClean="0"/>
                  <a:t>The Matching Section was re-optimized</a:t>
                </a:r>
              </a:p>
              <a:p>
                <a:pPr lvl="1"/>
                <a:r>
                  <a:rPr lang="en-US" dirty="0" smtClean="0"/>
                  <a:t>The new configuration reduces the amount of work to be performed and the extension of the LHC machine modifications </a:t>
                </a:r>
              </a:p>
              <a:p>
                <a:pPr lvl="1"/>
                <a:r>
                  <a:rPr lang="en-US" dirty="0" smtClean="0"/>
                  <a:t>It simplifies the design of few elements as i.e. the collimators</a:t>
                </a:r>
              </a:p>
              <a:p>
                <a:r>
                  <a:rPr lang="en-US" dirty="0" smtClean="0"/>
                  <a:t>The combination of the two actions made possible significant budget savings  of few MCHF</a:t>
                </a:r>
              </a:p>
              <a:p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620688"/>
                <a:ext cx="8640960" cy="5688632"/>
              </a:xfrm>
              <a:blipFill>
                <a:blip r:embed="rId2"/>
                <a:stretch>
                  <a:fillRect l="-2116" t="-1822" r="-1975" b="-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735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2982"/>
            <a:ext cx="7920000" cy="720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2696"/>
            <a:ext cx="7920000" cy="5433467"/>
          </a:xfrm>
        </p:spPr>
        <p:txBody>
          <a:bodyPr>
            <a:normAutofit/>
          </a:bodyPr>
          <a:lstStyle/>
          <a:p>
            <a:r>
              <a:rPr lang="en-US" dirty="0" smtClean="0"/>
              <a:t>Full Remote Alignment</a:t>
            </a:r>
          </a:p>
          <a:p>
            <a:pPr lvl="1"/>
            <a:r>
              <a:rPr lang="en-US" dirty="0" smtClean="0"/>
              <a:t>Present baseline </a:t>
            </a:r>
            <a:r>
              <a:rPr lang="en-GB" dirty="0" smtClean="0"/>
              <a:t>and new proposal</a:t>
            </a:r>
          </a:p>
          <a:p>
            <a:pPr lvl="1"/>
            <a:r>
              <a:rPr lang="en-US" dirty="0" smtClean="0"/>
              <a:t>Alignment strategy and required stroke</a:t>
            </a:r>
            <a:endParaRPr lang="en-GB" dirty="0" smtClean="0"/>
          </a:p>
          <a:p>
            <a:pPr lvl="1"/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New possibilities for full Matching Section Optimization</a:t>
            </a:r>
          </a:p>
          <a:p>
            <a:r>
              <a:rPr lang="en-US" dirty="0" smtClean="0"/>
              <a:t>Matching Section Optimization  </a:t>
            </a:r>
          </a:p>
          <a:p>
            <a:pPr lvl="1"/>
            <a:r>
              <a:rPr lang="en-US" dirty="0" smtClean="0"/>
              <a:t>The magnet system simplifications</a:t>
            </a:r>
          </a:p>
          <a:p>
            <a:pPr lvl="1"/>
            <a:r>
              <a:rPr lang="en-US" dirty="0" smtClean="0"/>
              <a:t>The QRL-QXL optimization</a:t>
            </a:r>
          </a:p>
          <a:p>
            <a:pPr lvl="1"/>
            <a:r>
              <a:rPr lang="en-US" dirty="0" smtClean="0"/>
              <a:t>The Cold </a:t>
            </a:r>
            <a:r>
              <a:rPr lang="en-US" dirty="0"/>
              <a:t>P</a:t>
            </a:r>
            <a:r>
              <a:rPr lang="en-US" dirty="0" smtClean="0"/>
              <a:t>owering</a:t>
            </a:r>
          </a:p>
          <a:p>
            <a:pPr lvl="1"/>
            <a:r>
              <a:rPr lang="en-US" dirty="0" smtClean="0"/>
              <a:t>The Warm Powering</a:t>
            </a:r>
          </a:p>
          <a:p>
            <a:r>
              <a:rPr lang="en-US" dirty="0" smtClean="0"/>
              <a:t>Conclusions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753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bit of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585" y="900000"/>
            <a:ext cx="79200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original idea to investigate the possible benefits of a larger than foreseen deployment of the Remote Alignment capabilities came in April 2017</a:t>
            </a:r>
          </a:p>
          <a:p>
            <a:r>
              <a:rPr lang="en-US" dirty="0" smtClean="0"/>
              <a:t>First study and proposal was presented January 2018 and the full study in November 2018 with final approval with all budget implications in February 2019 </a:t>
            </a:r>
          </a:p>
          <a:p>
            <a:r>
              <a:rPr lang="en-US" dirty="0" smtClean="0"/>
              <a:t>The analysis was performed on Optics 1.3 and the first Optics making use of the Full Remote Alignment Deployment was Optics 1.4</a:t>
            </a:r>
          </a:p>
          <a:p>
            <a:r>
              <a:rPr lang="en-US" dirty="0" smtClean="0"/>
              <a:t>Presently we are at optics 1.5 that add some other optimization not linked to the alignment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722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475" y="173313"/>
            <a:ext cx="9135756" cy="539140"/>
          </a:xfrm>
        </p:spPr>
        <p:txBody>
          <a:bodyPr/>
          <a:lstStyle/>
          <a:p>
            <a:r>
              <a:rPr lang="en-US" dirty="0" smtClean="0"/>
              <a:t>Full Remote Alignment and Matching Section Optimization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4166338" y="2996952"/>
            <a:ext cx="844860" cy="643384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0" y="1412776"/>
            <a:ext cx="3635896" cy="49149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Reduce dose to alignment team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9878" y="1976557"/>
            <a:ext cx="3635896" cy="1308427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Cope with </a:t>
            </a:r>
          </a:p>
          <a:p>
            <a:pPr algn="ctr"/>
            <a:r>
              <a:rPr lang="en-US" dirty="0" smtClean="0"/>
              <a:t>Experiment vs. machine misalignment in RUN IV</a:t>
            </a:r>
          </a:p>
          <a:p>
            <a:pPr algn="ctr"/>
            <a:r>
              <a:rPr lang="en-US" dirty="0" smtClean="0"/>
              <a:t> after the machine and experiment installation completion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0413" y="3369868"/>
            <a:ext cx="3635896" cy="78739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Yearly correct ground motion drift without man intervention in the machine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3911" y="4284977"/>
            <a:ext cx="3635896" cy="113814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Provide tool to eliminate or at least minimize the residual alignment error using beam as reference 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-6819" y="850693"/>
            <a:ext cx="3635896" cy="49149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Objectives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7" name="Elbow Connector 16"/>
          <p:cNvCxnSpPr>
            <a:stCxn id="10" idx="1"/>
            <a:endCxn id="11" idx="3"/>
          </p:cNvCxnSpPr>
          <p:nvPr/>
        </p:nvCxnSpPr>
        <p:spPr>
          <a:xfrm rot="10800000">
            <a:off x="3635896" y="1658526"/>
            <a:ext cx="530442" cy="166011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0" idx="1"/>
            <a:endCxn id="12" idx="3"/>
          </p:cNvCxnSpPr>
          <p:nvPr/>
        </p:nvCxnSpPr>
        <p:spPr>
          <a:xfrm rot="10800000">
            <a:off x="3665774" y="2630772"/>
            <a:ext cx="500564" cy="68787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0" idx="1"/>
            <a:endCxn id="13" idx="3"/>
          </p:cNvCxnSpPr>
          <p:nvPr/>
        </p:nvCxnSpPr>
        <p:spPr>
          <a:xfrm rot="10800000" flipV="1">
            <a:off x="3666310" y="3318644"/>
            <a:ext cx="500029" cy="44492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1"/>
            <a:endCxn id="14" idx="3"/>
          </p:cNvCxnSpPr>
          <p:nvPr/>
        </p:nvCxnSpPr>
        <p:spPr>
          <a:xfrm rot="10800000" flipV="1">
            <a:off x="3679808" y="3318643"/>
            <a:ext cx="486531" cy="153540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339447" y="850693"/>
            <a:ext cx="3347351" cy="49149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By products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39448" y="2708920"/>
            <a:ext cx="3347350" cy="64338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Matching</a:t>
            </a:r>
          </a:p>
          <a:p>
            <a:pPr algn="ctr"/>
            <a:r>
              <a:rPr lang="en-US" dirty="0" smtClean="0"/>
              <a:t>Section Optimization</a:t>
            </a:r>
            <a:endParaRPr lang="en-GB" dirty="0"/>
          </a:p>
        </p:txBody>
      </p:sp>
      <p:cxnSp>
        <p:nvCxnSpPr>
          <p:cNvPr id="48" name="Straight Arrow Connector 47"/>
          <p:cNvCxnSpPr>
            <a:stCxn id="37" idx="2"/>
            <a:endCxn id="45" idx="0"/>
          </p:cNvCxnSpPr>
          <p:nvPr/>
        </p:nvCxnSpPr>
        <p:spPr>
          <a:xfrm>
            <a:off x="7013123" y="2318722"/>
            <a:ext cx="0" cy="3901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8" idx="0"/>
            <a:endCxn id="45" idx="2"/>
          </p:cNvCxnSpPr>
          <p:nvPr/>
        </p:nvCxnSpPr>
        <p:spPr>
          <a:xfrm flipH="1" flipV="1">
            <a:off x="7013123" y="3352304"/>
            <a:ext cx="1" cy="2207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43911" y="5661247"/>
            <a:ext cx="3635896" cy="101143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Cope with unexpected source of misalignment avoiding losses in performance of physics time</a:t>
            </a:r>
            <a:endParaRPr lang="en-GB" dirty="0"/>
          </a:p>
        </p:txBody>
      </p:sp>
      <p:cxnSp>
        <p:nvCxnSpPr>
          <p:cNvPr id="78" name="Elbow Connector 77"/>
          <p:cNvCxnSpPr>
            <a:stCxn id="10" idx="1"/>
            <a:endCxn id="77" idx="3"/>
          </p:cNvCxnSpPr>
          <p:nvPr/>
        </p:nvCxnSpPr>
        <p:spPr>
          <a:xfrm rot="10800000" flipV="1">
            <a:off x="3679808" y="3318643"/>
            <a:ext cx="486531" cy="284832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011198" y="1670555"/>
            <a:ext cx="3675601" cy="4278725"/>
            <a:chOff x="5011198" y="1670555"/>
            <a:chExt cx="3675601" cy="4278725"/>
          </a:xfrm>
        </p:grpSpPr>
        <p:sp>
          <p:nvSpPr>
            <p:cNvPr id="37" name="Rectangle 36"/>
            <p:cNvSpPr/>
            <p:nvPr/>
          </p:nvSpPr>
          <p:spPr>
            <a:xfrm>
              <a:off x="5339448" y="1670555"/>
              <a:ext cx="3347350" cy="648167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92D050"/>
                  </a:solidFill>
                </a:rPr>
                <a:t>Gain aperture margin in various equipment</a:t>
              </a:r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339448" y="3573016"/>
              <a:ext cx="3347351" cy="979769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92D050"/>
                  </a:solidFill>
                </a:rPr>
                <a:t>Reduce the requirement on the Matching Section orbit Corrector System </a:t>
              </a:r>
              <a:endParaRPr lang="en-GB" dirty="0">
                <a:solidFill>
                  <a:srgbClr val="92D050"/>
                </a:solidFill>
              </a:endParaRPr>
            </a:p>
          </p:txBody>
        </p:sp>
        <p:cxnSp>
          <p:nvCxnSpPr>
            <p:cNvPr id="39" name="Elbow Connector 38"/>
            <p:cNvCxnSpPr>
              <a:stCxn id="10" idx="3"/>
              <a:endCxn id="37" idx="1"/>
            </p:cNvCxnSpPr>
            <p:nvPr/>
          </p:nvCxnSpPr>
          <p:spPr>
            <a:xfrm flipV="1">
              <a:off x="5011198" y="1994639"/>
              <a:ext cx="328250" cy="132400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>
              <a:stCxn id="10" idx="3"/>
              <a:endCxn id="38" idx="1"/>
            </p:cNvCxnSpPr>
            <p:nvPr/>
          </p:nvCxnSpPr>
          <p:spPr>
            <a:xfrm>
              <a:off x="5011198" y="3318644"/>
              <a:ext cx="328250" cy="74425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/>
            <p:cNvSpPr/>
            <p:nvPr/>
          </p:nvSpPr>
          <p:spPr>
            <a:xfrm>
              <a:off x="5339446" y="4774869"/>
              <a:ext cx="3347351" cy="1174411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92D050"/>
                  </a:solidFill>
                </a:rPr>
                <a:t>Mitigate spurious </a:t>
              </a:r>
              <a:r>
                <a:rPr lang="en-GB" dirty="0" smtClean="0">
                  <a:solidFill>
                    <a:srgbClr val="92D050"/>
                  </a:solidFill>
                </a:rPr>
                <a:t>orbit deviations </a:t>
              </a:r>
              <a:r>
                <a:rPr lang="en-GB" dirty="0">
                  <a:solidFill>
                    <a:srgbClr val="92D050"/>
                  </a:solidFill>
                </a:rPr>
                <a:t>in the triplet </a:t>
              </a:r>
              <a:r>
                <a:rPr lang="en-GB" sz="1600" dirty="0" smtClean="0">
                  <a:solidFill>
                    <a:srgbClr val="92D050"/>
                  </a:solidFill>
                </a:rPr>
                <a:t>(simplifying </a:t>
              </a:r>
              <a:r>
                <a:rPr lang="en-GB" sz="1600" dirty="0">
                  <a:solidFill>
                    <a:srgbClr val="92D050"/>
                  </a:solidFill>
                </a:rPr>
                <a:t>non linear corrections)</a:t>
              </a:r>
            </a:p>
          </p:txBody>
        </p:sp>
        <p:cxnSp>
          <p:nvCxnSpPr>
            <p:cNvPr id="82" name="Elbow Connector 81"/>
            <p:cNvCxnSpPr>
              <a:stCxn id="10" idx="3"/>
              <a:endCxn id="81" idx="1"/>
            </p:cNvCxnSpPr>
            <p:nvPr/>
          </p:nvCxnSpPr>
          <p:spPr>
            <a:xfrm>
              <a:off x="5011198" y="3318644"/>
              <a:ext cx="328248" cy="204343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086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701201" y="6385293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440612" y="574949"/>
            <a:ext cx="8497375" cy="2639614"/>
            <a:chOff x="-18258" y="1030092"/>
            <a:chExt cx="9162257" cy="2773797"/>
          </a:xfrm>
        </p:grpSpPr>
        <p:grpSp>
          <p:nvGrpSpPr>
            <p:cNvPr id="58" name="Group 57"/>
            <p:cNvGrpSpPr/>
            <p:nvPr/>
          </p:nvGrpSpPr>
          <p:grpSpPr>
            <a:xfrm>
              <a:off x="-1" y="1030092"/>
              <a:ext cx="9144000" cy="2758948"/>
              <a:chOff x="-28808" y="1160886"/>
              <a:chExt cx="9144000" cy="2758948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-28808" y="1160886"/>
                <a:ext cx="9144000" cy="2758948"/>
                <a:chOff x="0" y="764704"/>
                <a:chExt cx="9144000" cy="2758948"/>
              </a:xfrm>
            </p:grpSpPr>
            <p:grpSp>
              <p:nvGrpSpPr>
                <p:cNvPr id="10" name="Group 9"/>
                <p:cNvGrpSpPr>
                  <a:grpSpLocks noChangeAspect="1"/>
                </p:cNvGrpSpPr>
                <p:nvPr/>
              </p:nvGrpSpPr>
              <p:grpSpPr>
                <a:xfrm>
                  <a:off x="0" y="764704"/>
                  <a:ext cx="9058110" cy="2758948"/>
                  <a:chOff x="-16061" y="1086352"/>
                  <a:chExt cx="5544616" cy="1688797"/>
                </a:xfrm>
              </p:grpSpPr>
              <p:pic>
                <p:nvPicPr>
                  <p:cNvPr id="2" name="Picture 1"/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949" r="40873"/>
                  <a:stretch/>
                </p:blipFill>
                <p:spPr>
                  <a:xfrm>
                    <a:off x="-16061" y="1090067"/>
                    <a:ext cx="5544616" cy="1685082"/>
                  </a:xfrm>
                  <a:prstGeom prst="rect">
                    <a:avLst/>
                  </a:prstGeom>
                </p:spPr>
              </p:pic>
              <p:sp>
                <p:nvSpPr>
                  <p:cNvPr id="9" name="Rectangle 8"/>
                  <p:cNvSpPr/>
                  <p:nvPr/>
                </p:nvSpPr>
                <p:spPr>
                  <a:xfrm>
                    <a:off x="-16061" y="1086352"/>
                    <a:ext cx="583990" cy="40376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4" name="Rectangle 13"/>
                <p:cNvSpPr/>
                <p:nvPr/>
              </p:nvSpPr>
              <p:spPr>
                <a:xfrm>
                  <a:off x="2942010" y="2015036"/>
                  <a:ext cx="405854" cy="287436"/>
                </a:xfrm>
                <a:prstGeom prst="rect">
                  <a:avLst/>
                </a:prstGeom>
                <a:solidFill>
                  <a:schemeClr val="accent1"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 flipV="1">
                  <a:off x="2572737" y="1740355"/>
                  <a:ext cx="206070" cy="987627"/>
                </a:xfrm>
                <a:prstGeom prst="rect">
                  <a:avLst/>
                </a:prstGeom>
                <a:solidFill>
                  <a:schemeClr val="accent1"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485486" y="2270190"/>
                  <a:ext cx="151674" cy="221866"/>
                </a:xfrm>
                <a:prstGeom prst="rect">
                  <a:avLst/>
                </a:prstGeom>
                <a:solidFill>
                  <a:schemeClr val="accent1"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648369" y="2044509"/>
                  <a:ext cx="1924368" cy="703640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4211960" y="2057209"/>
                  <a:ext cx="144016" cy="690940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4637188" y="2037379"/>
                  <a:ext cx="438868" cy="710769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5523666" y="2037379"/>
                  <a:ext cx="374582" cy="710770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345422" y="1986145"/>
                  <a:ext cx="314810" cy="762004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5104321" y="2037378"/>
                  <a:ext cx="187759" cy="671541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6250722" y="1997685"/>
                  <a:ext cx="84848" cy="750464"/>
                </a:xfrm>
                <a:prstGeom prst="rect">
                  <a:avLst/>
                </a:prstGeom>
                <a:solidFill>
                  <a:schemeClr val="accent1">
                    <a:alpha val="27000"/>
                  </a:schemeClr>
                </a:solidFill>
                <a:effectLst>
                  <a:outerShdw blurRad="40000" dist="23000" dir="5400000" rotWithShape="0">
                    <a:schemeClr val="accent1">
                      <a:alpha val="35000"/>
                    </a:scheme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5390866" y="2050297"/>
                  <a:ext cx="116937" cy="697851"/>
                </a:xfrm>
                <a:prstGeom prst="rect">
                  <a:avLst/>
                </a:prstGeom>
                <a:solidFill>
                  <a:schemeClr val="accent1">
                    <a:alpha val="27000"/>
                  </a:schemeClr>
                </a:solidFill>
                <a:effectLst>
                  <a:outerShdw blurRad="40000" dist="23000" dir="5400000" rotWithShape="0">
                    <a:schemeClr val="accent1">
                      <a:alpha val="35000"/>
                    </a:scheme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4374041" y="2057209"/>
                  <a:ext cx="263147" cy="690940"/>
                </a:xfrm>
                <a:prstGeom prst="rect">
                  <a:avLst/>
                </a:prstGeom>
                <a:solidFill>
                  <a:schemeClr val="accent1">
                    <a:alpha val="27000"/>
                  </a:schemeClr>
                </a:solidFill>
                <a:effectLst>
                  <a:outerShdw blurRad="40000" dist="23000" dir="5400000" rotWithShape="0">
                    <a:schemeClr val="accent1">
                      <a:alpha val="35000"/>
                    </a:scheme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6660232" y="1985547"/>
                  <a:ext cx="2483768" cy="723372"/>
                </a:xfrm>
                <a:prstGeom prst="rect">
                  <a:avLst/>
                </a:prstGeom>
                <a:solidFill>
                  <a:schemeClr val="accent1">
                    <a:alpha val="27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" name="Rectangle 5"/>
              <p:cNvSpPr/>
              <p:nvPr/>
            </p:nvSpPr>
            <p:spPr>
              <a:xfrm>
                <a:off x="2543929" y="2678489"/>
                <a:ext cx="233930" cy="4658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2534077" y="2670883"/>
                <a:ext cx="204562" cy="444766"/>
                <a:chOff x="2534077" y="2670883"/>
                <a:chExt cx="204562" cy="444766"/>
              </a:xfrm>
            </p:grpSpPr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534077" y="2670883"/>
                  <a:ext cx="204562" cy="644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537127" y="2677329"/>
                  <a:ext cx="0" cy="43832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>
              <a:xfrm flipV="1">
                <a:off x="2339752" y="2743415"/>
                <a:ext cx="1061961" cy="4909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2339752" y="2792511"/>
                <a:ext cx="1209757" cy="3040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-18258" y="3068960"/>
              <a:ext cx="9113194" cy="734929"/>
              <a:chOff x="-18258" y="3068960"/>
              <a:chExt cx="9113194" cy="734929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-18258" y="3646554"/>
                <a:ext cx="9113194" cy="157335"/>
                <a:chOff x="-18258" y="3721710"/>
                <a:chExt cx="9113194" cy="157335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flipV="1">
                  <a:off x="-18258" y="3721710"/>
                  <a:ext cx="6750498" cy="1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5390865" y="3879044"/>
                  <a:ext cx="3704071" cy="1"/>
                </a:xfrm>
                <a:prstGeom prst="line">
                  <a:avLst/>
                </a:prstGeom>
                <a:ln w="38100">
                  <a:solidFill>
                    <a:schemeClr val="bg2">
                      <a:lumMod val="60000"/>
                      <a:lumOff val="40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" name="Straight Connector 41"/>
              <p:cNvCxnSpPr/>
              <p:nvPr/>
            </p:nvCxnSpPr>
            <p:spPr>
              <a:xfrm flipV="1">
                <a:off x="867326" y="3140968"/>
                <a:ext cx="0" cy="505586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1475656" y="3103307"/>
                <a:ext cx="0" cy="505586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2368559" y="3115071"/>
                <a:ext cx="0" cy="505586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4283968" y="3115071"/>
                <a:ext cx="0" cy="505586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4788024" y="3140968"/>
                <a:ext cx="0" cy="505586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5148064" y="3140968"/>
                <a:ext cx="0" cy="505586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5724128" y="3139438"/>
                <a:ext cx="0" cy="505586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6516216" y="3068960"/>
                <a:ext cx="0" cy="505586"/>
              </a:xfrm>
              <a:prstGeom prst="line">
                <a:avLst/>
              </a:prstGeom>
              <a:ln w="38100">
                <a:solidFill>
                  <a:schemeClr val="accent5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Rectangle 54"/>
            <p:cNvSpPr/>
            <p:nvPr/>
          </p:nvSpPr>
          <p:spPr>
            <a:xfrm>
              <a:off x="2582680" y="2559147"/>
              <a:ext cx="239849" cy="193987"/>
            </a:xfrm>
            <a:prstGeom prst="rect">
              <a:avLst/>
            </a:prstGeom>
            <a:solidFill>
              <a:schemeClr val="accent1">
                <a:alpha val="27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71125" y="2170"/>
            <a:ext cx="8672874" cy="1142091"/>
          </a:xfrm>
        </p:spPr>
        <p:txBody>
          <a:bodyPr/>
          <a:lstStyle/>
          <a:p>
            <a:r>
              <a:rPr lang="en-US" sz="2600" dirty="0" smtClean="0"/>
              <a:t>IP1 and IP5 HL-LHC</a:t>
            </a: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 smtClean="0"/>
              <a:t> Synoptic of adjustment system </a:t>
            </a:r>
            <a:r>
              <a:rPr lang="en-US" sz="2600" u="sng" dirty="0" smtClean="0"/>
              <a:t>only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Old Baseline vs Full Remote Alignment on optics 1.3 </a:t>
            </a:r>
            <a:endParaRPr lang="en-US" sz="2600" dirty="0"/>
          </a:p>
        </p:txBody>
      </p:sp>
      <p:sp>
        <p:nvSpPr>
          <p:cNvPr id="13" name="Rectangle 12"/>
          <p:cNvSpPr/>
          <p:nvPr/>
        </p:nvSpPr>
        <p:spPr>
          <a:xfrm>
            <a:off x="12817" y="853779"/>
            <a:ext cx="385753" cy="2429135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BASEL</a:t>
            </a:r>
          </a:p>
          <a:p>
            <a:pPr algn="ctr"/>
            <a:r>
              <a:rPr lang="en-US" dirty="0" smtClean="0"/>
              <a:t>INE</a:t>
            </a:r>
            <a:endParaRPr lang="en-GB" dirty="0"/>
          </a:p>
        </p:txBody>
      </p:sp>
      <p:grpSp>
        <p:nvGrpSpPr>
          <p:cNvPr id="30" name="Group 29"/>
          <p:cNvGrpSpPr/>
          <p:nvPr/>
        </p:nvGrpSpPr>
        <p:grpSpPr>
          <a:xfrm>
            <a:off x="43268" y="3804455"/>
            <a:ext cx="8908300" cy="2639614"/>
            <a:chOff x="14401" y="3731033"/>
            <a:chExt cx="8908300" cy="2639614"/>
          </a:xfrm>
        </p:grpSpPr>
        <p:sp>
          <p:nvSpPr>
            <p:cNvPr id="57" name="Rectangle 56"/>
            <p:cNvSpPr/>
            <p:nvPr/>
          </p:nvSpPr>
          <p:spPr>
            <a:xfrm>
              <a:off x="14401" y="3821040"/>
              <a:ext cx="385753" cy="24291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NEW</a:t>
              </a:r>
            </a:p>
            <a:p>
              <a:pPr algn="ctr"/>
              <a:r>
                <a:rPr lang="en-US" dirty="0" smtClean="0"/>
                <a:t>  PROP.</a:t>
              </a:r>
              <a:endParaRPr lang="en-GB" dirty="0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425326" y="3731033"/>
              <a:ext cx="8497375" cy="2639614"/>
              <a:chOff x="-18258" y="1030092"/>
              <a:chExt cx="9162257" cy="2773797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-1" y="1030092"/>
                <a:ext cx="9144000" cy="2758948"/>
                <a:chOff x="-28808" y="1160886"/>
                <a:chExt cx="9144000" cy="2758948"/>
              </a:xfrm>
            </p:grpSpPr>
            <p:grpSp>
              <p:nvGrpSpPr>
                <p:cNvPr id="74" name="Group 73"/>
                <p:cNvGrpSpPr/>
                <p:nvPr/>
              </p:nvGrpSpPr>
              <p:grpSpPr>
                <a:xfrm>
                  <a:off x="-28808" y="1160886"/>
                  <a:ext cx="9144000" cy="2758948"/>
                  <a:chOff x="0" y="764704"/>
                  <a:chExt cx="9144000" cy="2758948"/>
                </a:xfrm>
              </p:grpSpPr>
              <p:grpSp>
                <p:nvGrpSpPr>
                  <p:cNvPr id="81" name="Group 80"/>
                  <p:cNvGrpSpPr>
                    <a:grpSpLocks noChangeAspect="1"/>
                  </p:cNvGrpSpPr>
                  <p:nvPr/>
                </p:nvGrpSpPr>
                <p:grpSpPr>
                  <a:xfrm>
                    <a:off x="0" y="764704"/>
                    <a:ext cx="9058110" cy="2758948"/>
                    <a:chOff x="-16061" y="1086352"/>
                    <a:chExt cx="5544616" cy="1688797"/>
                  </a:xfrm>
                </p:grpSpPr>
                <p:pic>
                  <p:nvPicPr>
                    <p:cNvPr id="95" name="Picture 94"/>
                    <p:cNvPicPr>
                      <a:picLocks noChangeAspect="1"/>
                    </p:cNvPicPr>
                    <p:nvPr/>
                  </p:nvPicPr>
                  <p:blipFill rotWithShape="1">
                    <a:blip r:embed="rId2"/>
                    <a:srcRect l="949" r="40873"/>
                    <a:stretch/>
                  </p:blipFill>
                  <p:spPr>
                    <a:xfrm>
                      <a:off x="-16061" y="1090067"/>
                      <a:ext cx="5544616" cy="168508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6" name="Rectangle 95"/>
                    <p:cNvSpPr/>
                    <p:nvPr/>
                  </p:nvSpPr>
                  <p:spPr>
                    <a:xfrm>
                      <a:off x="-16061" y="1086352"/>
                      <a:ext cx="583990" cy="40376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82" name="Rectangle 81"/>
                  <p:cNvSpPr/>
                  <p:nvPr/>
                </p:nvSpPr>
                <p:spPr>
                  <a:xfrm>
                    <a:off x="2942010" y="2015036"/>
                    <a:ext cx="405854" cy="287436"/>
                  </a:xfrm>
                  <a:prstGeom prst="rect">
                    <a:avLst/>
                  </a:prstGeom>
                  <a:solidFill>
                    <a:schemeClr val="accent1">
                      <a:alpha val="27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 flipV="1">
                    <a:off x="2572737" y="1740355"/>
                    <a:ext cx="206070" cy="987627"/>
                  </a:xfrm>
                  <a:prstGeom prst="rect">
                    <a:avLst/>
                  </a:prstGeom>
                  <a:solidFill>
                    <a:schemeClr val="accent1">
                      <a:alpha val="27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>
                  <a:xfrm>
                    <a:off x="485486" y="2270190"/>
                    <a:ext cx="151674" cy="221866"/>
                  </a:xfrm>
                  <a:prstGeom prst="rect">
                    <a:avLst/>
                  </a:prstGeom>
                  <a:solidFill>
                    <a:schemeClr val="accent1">
                      <a:alpha val="27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5" name="Rectangle 84"/>
                  <p:cNvSpPr/>
                  <p:nvPr/>
                </p:nvSpPr>
                <p:spPr>
                  <a:xfrm>
                    <a:off x="648369" y="2044509"/>
                    <a:ext cx="1924368" cy="703640"/>
                  </a:xfrm>
                  <a:prstGeom prst="rect">
                    <a:avLst/>
                  </a:prstGeom>
                  <a:solidFill>
                    <a:schemeClr val="accent3">
                      <a:lumMod val="60000"/>
                      <a:lumOff val="40000"/>
                      <a:alpha val="27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6" name="Rectangle 85"/>
                  <p:cNvSpPr/>
                  <p:nvPr/>
                </p:nvSpPr>
                <p:spPr>
                  <a:xfrm>
                    <a:off x="4211959" y="2057209"/>
                    <a:ext cx="1136129" cy="690940"/>
                  </a:xfrm>
                  <a:prstGeom prst="rect">
                    <a:avLst/>
                  </a:prstGeom>
                  <a:solidFill>
                    <a:schemeClr val="accent3">
                      <a:lumMod val="60000"/>
                      <a:lumOff val="40000"/>
                      <a:alpha val="27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4" name="Rectangle 93"/>
                  <p:cNvSpPr/>
                  <p:nvPr/>
                </p:nvSpPr>
                <p:spPr>
                  <a:xfrm>
                    <a:off x="6963987" y="1985547"/>
                    <a:ext cx="2180013" cy="723372"/>
                  </a:xfrm>
                  <a:prstGeom prst="rect">
                    <a:avLst/>
                  </a:prstGeom>
                  <a:solidFill>
                    <a:schemeClr val="accent1">
                      <a:alpha val="27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5" name="Rectangle 74"/>
                <p:cNvSpPr/>
                <p:nvPr/>
              </p:nvSpPr>
              <p:spPr>
                <a:xfrm>
                  <a:off x="2543929" y="2678489"/>
                  <a:ext cx="233930" cy="4658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6" name="Group 75"/>
                <p:cNvGrpSpPr/>
                <p:nvPr/>
              </p:nvGrpSpPr>
              <p:grpSpPr>
                <a:xfrm>
                  <a:off x="2534077" y="2670883"/>
                  <a:ext cx="204562" cy="444766"/>
                  <a:chOff x="2534077" y="2670883"/>
                  <a:chExt cx="204562" cy="444766"/>
                </a:xfrm>
              </p:grpSpPr>
              <p:cxnSp>
                <p:nvCxnSpPr>
                  <p:cNvPr id="79" name="Straight Connector 78"/>
                  <p:cNvCxnSpPr/>
                  <p:nvPr/>
                </p:nvCxnSpPr>
                <p:spPr>
                  <a:xfrm>
                    <a:off x="2534077" y="2670883"/>
                    <a:ext cx="204562" cy="644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2537127" y="2677329"/>
                    <a:ext cx="0" cy="43832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7" name="Straight Connector 76"/>
                <p:cNvCxnSpPr/>
                <p:nvPr/>
              </p:nvCxnSpPr>
              <p:spPr>
                <a:xfrm flipV="1">
                  <a:off x="2339752" y="2743415"/>
                  <a:ext cx="1061961" cy="4909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2339752" y="2792511"/>
                  <a:ext cx="1209757" cy="3040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/>
              <p:cNvGrpSpPr/>
              <p:nvPr/>
            </p:nvGrpSpPr>
            <p:grpSpPr>
              <a:xfrm>
                <a:off x="-18258" y="3068960"/>
                <a:ext cx="9113194" cy="734929"/>
                <a:chOff x="-18258" y="3068960"/>
                <a:chExt cx="9113194" cy="734929"/>
              </a:xfrm>
            </p:grpSpPr>
            <p:grpSp>
              <p:nvGrpSpPr>
                <p:cNvPr id="63" name="Group 62"/>
                <p:cNvGrpSpPr/>
                <p:nvPr/>
              </p:nvGrpSpPr>
              <p:grpSpPr>
                <a:xfrm>
                  <a:off x="-18258" y="3646554"/>
                  <a:ext cx="9113194" cy="157335"/>
                  <a:chOff x="-18258" y="3721710"/>
                  <a:chExt cx="9113194" cy="157335"/>
                </a:xfrm>
              </p:grpSpPr>
              <p:cxnSp>
                <p:nvCxnSpPr>
                  <p:cNvPr id="72" name="Straight Connector 71"/>
                  <p:cNvCxnSpPr/>
                  <p:nvPr/>
                </p:nvCxnSpPr>
                <p:spPr>
                  <a:xfrm flipV="1">
                    <a:off x="-18258" y="3721710"/>
                    <a:ext cx="6750498" cy="1"/>
                  </a:xfrm>
                  <a:prstGeom prst="line">
                    <a:avLst/>
                  </a:prstGeom>
                  <a:ln w="38100">
                    <a:solidFill>
                      <a:schemeClr val="accent5">
                        <a:lumMod val="75000"/>
                      </a:schemeClr>
                    </a:solidFill>
                    <a:prstDash val="dash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5390865" y="3879044"/>
                    <a:ext cx="3704071" cy="1"/>
                  </a:xfrm>
                  <a:prstGeom prst="line">
                    <a:avLst/>
                  </a:prstGeom>
                  <a:ln w="38100">
                    <a:solidFill>
                      <a:schemeClr val="bg2">
                        <a:lumMod val="60000"/>
                        <a:lumOff val="40000"/>
                      </a:schemeClr>
                    </a:solidFill>
                    <a:prstDash val="dash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4" name="Straight Connector 63"/>
                <p:cNvCxnSpPr/>
                <p:nvPr/>
              </p:nvCxnSpPr>
              <p:spPr>
                <a:xfrm flipV="1">
                  <a:off x="867326" y="3140968"/>
                  <a:ext cx="0" cy="505586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flipV="1">
                  <a:off x="1475656" y="3103307"/>
                  <a:ext cx="0" cy="505586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V="1">
                  <a:off x="2368559" y="3115071"/>
                  <a:ext cx="0" cy="505586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flipV="1">
                  <a:off x="4283968" y="3115071"/>
                  <a:ext cx="0" cy="505586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4788024" y="3140968"/>
                  <a:ext cx="0" cy="505586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flipV="1">
                  <a:off x="5148064" y="3140968"/>
                  <a:ext cx="0" cy="505586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V="1">
                  <a:off x="5724128" y="3139438"/>
                  <a:ext cx="0" cy="505586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flipV="1">
                  <a:off x="6516216" y="3068960"/>
                  <a:ext cx="0" cy="505586"/>
                </a:xfrm>
                <a:prstGeom prst="line">
                  <a:avLst/>
                </a:prstGeom>
                <a:ln w="38100">
                  <a:solidFill>
                    <a:schemeClr val="accent5">
                      <a:lumMod val="75000"/>
                    </a:schemeClr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" name="Rectangle 25"/>
            <p:cNvSpPr/>
            <p:nvPr/>
          </p:nvSpPr>
          <p:spPr>
            <a:xfrm>
              <a:off x="2864094" y="5174117"/>
              <a:ext cx="1458633" cy="26911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9000"/>
              </a:schemeClr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5472612" y="4923680"/>
              <a:ext cx="421378" cy="657516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27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6186749" y="4901595"/>
              <a:ext cx="454842" cy="657516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27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842996" y="5095794"/>
              <a:ext cx="369591" cy="27903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9000"/>
              </a:schemeClr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360607" y="5133503"/>
              <a:ext cx="112006" cy="241321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9000"/>
              </a:schemeClr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48468" y="3140970"/>
            <a:ext cx="8595531" cy="1258213"/>
            <a:chOff x="-8893749" y="4089240"/>
            <a:chExt cx="8595531" cy="1258213"/>
          </a:xfrm>
        </p:grpSpPr>
        <p:grpSp>
          <p:nvGrpSpPr>
            <p:cNvPr id="28" name="Group 27"/>
            <p:cNvGrpSpPr/>
            <p:nvPr/>
          </p:nvGrpSpPr>
          <p:grpSpPr>
            <a:xfrm>
              <a:off x="-8893749" y="4089240"/>
              <a:ext cx="8595531" cy="1258213"/>
              <a:chOff x="1108966" y="4314677"/>
              <a:chExt cx="8595531" cy="886208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1108966" y="4327261"/>
                <a:ext cx="8595531" cy="8736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Motorized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adjustment </a:t>
                </a:r>
                <a:r>
                  <a:rPr lang="en-US" sz="1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system, remotely controlled :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adjustment during run, from </a:t>
                </a:r>
                <a:r>
                  <a:rPr lang="en-US" sz="1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CCC</a:t>
                </a:r>
              </a:p>
              <a:p>
                <a:endPara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Manual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adjustment system: adjustment during </a:t>
                </a:r>
                <a:r>
                  <a:rPr lang="en-US" sz="1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LS,YETS,TS, personnel in the tunnel, access in front of element (special for TAXS)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Remote alignment compatible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393782" y="4663001"/>
                <a:ext cx="66669" cy="152634"/>
              </a:xfrm>
              <a:prstGeom prst="rect">
                <a:avLst/>
              </a:prstGeom>
              <a:solidFill>
                <a:schemeClr val="accent1">
                  <a:alpha val="27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376461" y="4314677"/>
                <a:ext cx="98521" cy="17263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  <a:alpha val="27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-8608933" y="5107903"/>
              <a:ext cx="74516" cy="173711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9000"/>
              </a:schemeClr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sp>
        <p:nvSpPr>
          <p:cNvPr id="87" name="Rectangle 86"/>
          <p:cNvSpPr/>
          <p:nvPr/>
        </p:nvSpPr>
        <p:spPr>
          <a:xfrm>
            <a:off x="6651664" y="5211575"/>
            <a:ext cx="230595" cy="279030"/>
          </a:xfrm>
          <a:prstGeom prst="rect">
            <a:avLst/>
          </a:prstGeom>
          <a:solidFill>
            <a:schemeClr val="accent6">
              <a:lumMod val="60000"/>
              <a:lumOff val="40000"/>
              <a:alpha val="49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57544" y="6429938"/>
            <a:ext cx="8603657" cy="42806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/>
              <a:t>Full Remote Alignment applied to optics 1.3. before all modifications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28107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352" y="-91402"/>
            <a:ext cx="8604448" cy="482729"/>
          </a:xfrm>
        </p:spPr>
        <p:txBody>
          <a:bodyPr/>
          <a:lstStyle/>
          <a:p>
            <a:r>
              <a:rPr lang="en-GB" sz="2300" dirty="0"/>
              <a:t>Possible alignment strategies with fully remote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782861"/>
              </p:ext>
            </p:extLst>
          </p:nvPr>
        </p:nvGraphicFramePr>
        <p:xfrm>
          <a:off x="0" y="502497"/>
          <a:ext cx="9143998" cy="6325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466999473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9631">
                  <a:extLst>
                    <a:ext uri="{9D8B030D-6E8A-4147-A177-3AD203B41FA5}">
                      <a16:colId xmlns:a16="http://schemas.microsoft.com/office/drawing/2014/main" val="3722074212"/>
                    </a:ext>
                  </a:extLst>
                </a:gridCol>
              </a:tblGrid>
              <a:tr h="782967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Scheme</a:t>
                      </a:r>
                      <a:r>
                        <a:rPr lang="en-US" sz="1500" baseline="0" dirty="0" smtClean="0"/>
                        <a:t> 1:</a:t>
                      </a:r>
                    </a:p>
                    <a:p>
                      <a:pPr algn="ctr"/>
                      <a:r>
                        <a:rPr lang="en-US" sz="1500" baseline="0" dirty="0" smtClean="0"/>
                        <a:t>During operation or TS up 2.5 mm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Scheme 2:</a:t>
                      </a:r>
                    </a:p>
                    <a:p>
                      <a:pPr algn="ctr"/>
                      <a:r>
                        <a:rPr lang="en-GB" sz="1500" dirty="0" smtClean="0"/>
                        <a:t>During TS</a:t>
                      </a:r>
                    </a:p>
                    <a:p>
                      <a:pPr algn="ctr"/>
                      <a:r>
                        <a:rPr lang="en-US" sz="1500" dirty="0" smtClean="0"/>
                        <a:t>Larger</a:t>
                      </a:r>
                      <a:r>
                        <a:rPr lang="en-US" sz="1500" baseline="0" dirty="0" smtClean="0"/>
                        <a:t> than 2.5 mm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Scheme</a:t>
                      </a:r>
                      <a:r>
                        <a:rPr lang="en-GB" sz="1500" baseline="0" dirty="0" smtClean="0"/>
                        <a:t> 3:</a:t>
                      </a:r>
                    </a:p>
                    <a:p>
                      <a:pPr algn="ctr"/>
                      <a:r>
                        <a:rPr lang="en-GB" sz="1500" dirty="0" smtClean="0"/>
                        <a:t>During YETS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Scheme 4: </a:t>
                      </a:r>
                    </a:p>
                    <a:p>
                      <a:pPr algn="ctr"/>
                      <a:r>
                        <a:rPr lang="en-US" sz="1500" dirty="0" smtClean="0"/>
                        <a:t>Du</a:t>
                      </a:r>
                      <a:r>
                        <a:rPr lang="en-GB" sz="1500" dirty="0" smtClean="0"/>
                        <a:t>ring</a:t>
                      </a:r>
                      <a:r>
                        <a:rPr lang="en-GB" sz="1500" baseline="0" dirty="0" smtClean="0"/>
                        <a:t> LS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2 year RP cool down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583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Machine conditions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Machine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operating conditions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Magnet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cold but empty during movement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Magnet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cold but empty during movement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Warm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569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Max</a:t>
                      </a:r>
                      <a:r>
                        <a:rPr lang="en-GB" sz="1500" baseline="0" dirty="0" smtClean="0"/>
                        <a:t> stroke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2"/>
                          </a:solidFill>
                        </a:rPr>
                        <a:t>+/- 2.5 mm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2"/>
                          </a:solidFill>
                        </a:rPr>
                        <a:t>±10 mm </a:t>
                      </a:r>
                      <a:r>
                        <a:rPr lang="en-GB" sz="1000" dirty="0" smtClean="0">
                          <a:solidFill>
                            <a:schemeClr val="tx2"/>
                          </a:solidFill>
                        </a:rPr>
                        <a:t>(jack excursion other limits apply)</a:t>
                      </a:r>
                      <a:endParaRPr lang="en-GB" sz="1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2"/>
                          </a:solidFill>
                        </a:rPr>
                        <a:t>±10 mm </a:t>
                      </a:r>
                      <a:r>
                        <a:rPr lang="en-GB" sz="1000" dirty="0" smtClean="0">
                          <a:solidFill>
                            <a:schemeClr val="tx2"/>
                          </a:solidFill>
                        </a:rPr>
                        <a:t>(jack</a:t>
                      </a:r>
                      <a:r>
                        <a:rPr lang="en-GB" sz="10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GB" sz="1000" dirty="0" smtClean="0">
                          <a:solidFill>
                            <a:schemeClr val="tx2"/>
                          </a:solidFill>
                        </a:rPr>
                        <a:t>excursion other limits</a:t>
                      </a:r>
                      <a:r>
                        <a:rPr lang="en-GB" sz="10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GB" sz="1000" dirty="0" smtClean="0">
                          <a:solidFill>
                            <a:schemeClr val="tx2"/>
                          </a:solidFill>
                        </a:rPr>
                        <a:t>apply)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2"/>
                          </a:solidFill>
                        </a:rPr>
                        <a:t>more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2967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Time required per IP side</a:t>
                      </a:r>
                    </a:p>
                    <a:p>
                      <a:r>
                        <a:rPr lang="en-GB" sz="1500" baseline="0" dirty="0" smtClean="0"/>
                        <a:t> Q1 to D1</a:t>
                      </a:r>
                      <a:endParaRPr lang="en-GB" sz="15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30 min</a:t>
                      </a:r>
                    </a:p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No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access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60 min</a:t>
                      </a:r>
                    </a:p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No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access</a:t>
                      </a:r>
                      <a:endParaRPr lang="en-GB" sz="15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60 min</a:t>
                      </a:r>
                    </a:p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No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access</a:t>
                      </a:r>
                      <a:endParaRPr lang="en-GB" sz="15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7764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Time required per IP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 smtClean="0"/>
                        <a:t> Q1 to Q5</a:t>
                      </a:r>
                      <a:endParaRPr lang="en-GB" sz="1500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30 min</a:t>
                      </a:r>
                    </a:p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No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access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2(L)+2(R) days</a:t>
                      </a:r>
                    </a:p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Access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for int. components.</a:t>
                      </a:r>
                    </a:p>
                    <a:p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De-interconnection of the RF guides </a:t>
                      </a:r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(from time point of view this fits into a TS)</a:t>
                      </a:r>
                      <a:endParaRPr lang="en-GB" sz="12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2(L)+2(R) days</a:t>
                      </a:r>
                    </a:p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Access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for int. components.</a:t>
                      </a:r>
                    </a:p>
                    <a:p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De-interconnection of the RF guides </a:t>
                      </a:r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(from time point of view this fits into a TS)</a:t>
                      </a:r>
                      <a:endParaRPr lang="en-GB" sz="12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3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2"/>
                          </a:solidFill>
                        </a:rPr>
                        <a:t>CD: NA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CD: &gt;12</a:t>
                      </a: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2"/>
                          </a:solidFill>
                        </a:rPr>
                        <a:t>mSv</a:t>
                      </a:r>
                      <a:endParaRPr lang="en-GB" sz="14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CD: 2.8 </a:t>
                      </a:r>
                      <a:r>
                        <a:rPr lang="en-US" sz="1400" dirty="0" err="1" smtClean="0">
                          <a:solidFill>
                            <a:schemeClr val="tx2"/>
                          </a:solidFill>
                        </a:rPr>
                        <a:t>mSv</a:t>
                      </a:r>
                      <a:endParaRPr lang="en-GB" sz="14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CD:0.3 </a:t>
                      </a:r>
                      <a:r>
                        <a:rPr lang="en-US" sz="1400" dirty="0" err="1" smtClean="0">
                          <a:solidFill>
                            <a:schemeClr val="tx2"/>
                          </a:solidFill>
                        </a:rPr>
                        <a:t>mSv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385699"/>
                  </a:ext>
                </a:extLst>
              </a:tr>
              <a:tr h="1243536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Time required per IP side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aseline="0" dirty="0" smtClean="0"/>
                        <a:t>Q1 to Q6</a:t>
                      </a:r>
                      <a:endParaRPr lang="en-GB" sz="1500" dirty="0" smtClean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Not possible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 TS</a:t>
                      </a:r>
                    </a:p>
                    <a:p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TS1: measure</a:t>
                      </a:r>
                    </a:p>
                    <a:p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Between TS1 and TS2 compute</a:t>
                      </a:r>
                    </a:p>
                    <a:p>
                      <a:r>
                        <a:rPr lang="en-GB" sz="1500" baseline="0" dirty="0" smtClean="0">
                          <a:solidFill>
                            <a:schemeClr val="tx2"/>
                          </a:solidFill>
                        </a:rPr>
                        <a:t>TS2 realign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2"/>
                          </a:solidFill>
                        </a:rPr>
                        <a:t>Measurement,</a:t>
                      </a:r>
                      <a:r>
                        <a:rPr lang="en-US" sz="1500" baseline="0" dirty="0" smtClean="0">
                          <a:solidFill>
                            <a:schemeClr val="tx2"/>
                          </a:solidFill>
                        </a:rPr>
                        <a:t> computation and re-alignment in the YETS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9846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2"/>
                          </a:solidFill>
                        </a:rPr>
                        <a:t>NA</a:t>
                      </a:r>
                      <a:endParaRPr lang="en-GB" sz="15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CD: &gt;13</a:t>
                      </a: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2"/>
                          </a:solidFill>
                        </a:rPr>
                        <a:t>mSv</a:t>
                      </a:r>
                      <a:endParaRPr lang="en-GB" sz="14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CD: 3.2 </a:t>
                      </a:r>
                      <a:r>
                        <a:rPr lang="en-US" sz="1400" dirty="0" err="1" smtClean="0">
                          <a:solidFill>
                            <a:schemeClr val="tx2"/>
                          </a:solidFill>
                        </a:rPr>
                        <a:t>mSv</a:t>
                      </a:r>
                      <a:endParaRPr lang="en-GB" sz="14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CD:0.4</a:t>
                      </a: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2"/>
                          </a:solidFill>
                        </a:rPr>
                        <a:t>mSv</a:t>
                      </a:r>
                      <a:endParaRPr lang="en-GB" sz="14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66618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75656" y="468352"/>
            <a:ext cx="1800200" cy="6389648"/>
          </a:xfrm>
          <a:prstGeom prst="rect">
            <a:avLst/>
          </a:prstGeom>
          <a:noFill/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75656" y="502497"/>
            <a:ext cx="1800200" cy="635550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77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886" y="23246"/>
            <a:ext cx="7920000" cy="576925"/>
          </a:xfrm>
        </p:spPr>
        <p:txBody>
          <a:bodyPr/>
          <a:lstStyle/>
          <a:p>
            <a:r>
              <a:rPr lang="en-US" dirty="0" smtClean="0"/>
              <a:t>The needed stroke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5" y="736600"/>
            <a:ext cx="9094205" cy="558502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675" y="893262"/>
            <a:ext cx="9165674" cy="4776369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6352185" y="529290"/>
            <a:ext cx="2692669" cy="1716941"/>
            <a:chOff x="5665306" y="902058"/>
            <a:chExt cx="2891512" cy="2475783"/>
          </a:xfrm>
        </p:grpSpPr>
        <p:grpSp>
          <p:nvGrpSpPr>
            <p:cNvPr id="47" name="Group 46"/>
            <p:cNvGrpSpPr/>
            <p:nvPr/>
          </p:nvGrpSpPr>
          <p:grpSpPr>
            <a:xfrm>
              <a:off x="5665306" y="902058"/>
              <a:ext cx="2451144" cy="2081213"/>
              <a:chOff x="5665306" y="902058"/>
              <a:chExt cx="2451144" cy="2081213"/>
            </a:xfrm>
          </p:grpSpPr>
          <p:grpSp>
            <p:nvGrpSpPr>
              <p:cNvPr id="49" name="Group 79"/>
              <p:cNvGrpSpPr>
                <a:grpSpLocks noChangeAspect="1"/>
              </p:cNvGrpSpPr>
              <p:nvPr/>
            </p:nvGrpSpPr>
            <p:grpSpPr bwMode="auto">
              <a:xfrm>
                <a:off x="5739981" y="902058"/>
                <a:ext cx="2376469" cy="2081213"/>
                <a:chOff x="537" y="96"/>
                <a:chExt cx="4052" cy="3550"/>
              </a:xfrm>
            </p:grpSpPr>
            <p:pic>
              <p:nvPicPr>
                <p:cNvPr id="52" name="Picture 80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email">
                  <a:lum bright="58000" contrast="-4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312" r="15658"/>
                <a:stretch/>
              </p:blipFill>
              <p:spPr bwMode="auto">
                <a:xfrm>
                  <a:off x="537" y="96"/>
                  <a:ext cx="4052" cy="35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3" name="Line 8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201" y="2023"/>
                  <a:ext cx="392" cy="1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Line 82"/>
                <p:cNvSpPr>
                  <a:spLocks noChangeAspect="1" noChangeShapeType="1"/>
                </p:cNvSpPr>
                <p:nvPr/>
              </p:nvSpPr>
              <p:spPr bwMode="auto">
                <a:xfrm>
                  <a:off x="2512" y="2081"/>
                  <a:ext cx="0" cy="271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Line 83"/>
                <p:cNvSpPr>
                  <a:spLocks noChangeAspect="1" noChangeShapeType="1"/>
                </p:cNvSpPr>
                <p:nvPr/>
              </p:nvSpPr>
              <p:spPr bwMode="auto">
                <a:xfrm>
                  <a:off x="3278" y="2488"/>
                  <a:ext cx="0" cy="315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Line 84"/>
                <p:cNvSpPr>
                  <a:spLocks noChangeAspect="1" noChangeShapeType="1"/>
                </p:cNvSpPr>
                <p:nvPr/>
              </p:nvSpPr>
              <p:spPr bwMode="auto">
                <a:xfrm>
                  <a:off x="3424" y="2962"/>
                  <a:ext cx="404" cy="215"/>
                </a:xfrm>
                <a:prstGeom prst="line">
                  <a:avLst/>
                </a:prstGeom>
                <a:noFill/>
                <a:ln w="57150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" name="Line 85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327" y="1772"/>
                  <a:ext cx="246" cy="130"/>
                </a:xfrm>
                <a:prstGeom prst="line">
                  <a:avLst/>
                </a:prstGeom>
                <a:noFill/>
                <a:ln w="57150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" name="Line 8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795" y="2968"/>
                  <a:ext cx="400" cy="213"/>
                </a:xfrm>
                <a:prstGeom prst="line">
                  <a:avLst/>
                </a:prstGeom>
                <a:noFill/>
                <a:ln w="57150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" name="Line 87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656" y="1586"/>
                  <a:ext cx="2561" cy="1397"/>
                </a:xfrm>
                <a:prstGeom prst="line">
                  <a:avLst/>
                </a:prstGeom>
                <a:noFill/>
                <a:ln w="57150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" name="Line 8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41" y="1586"/>
                  <a:ext cx="327" cy="181"/>
                </a:xfrm>
                <a:prstGeom prst="line">
                  <a:avLst/>
                </a:prstGeom>
                <a:noFill/>
                <a:ln w="57150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" name="Line 8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99" y="2984"/>
                  <a:ext cx="4" cy="423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0" name="Text Box 107"/>
              <p:cNvSpPr txBox="1">
                <a:spLocks noChangeArrowheads="1"/>
              </p:cNvSpPr>
              <p:nvPr/>
            </p:nvSpPr>
            <p:spPr bwMode="auto">
              <a:xfrm>
                <a:off x="5792214" y="1998364"/>
                <a:ext cx="1152525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GB" altLang="en-US" sz="1000" b="1" dirty="0" smtClean="0">
                    <a:solidFill>
                      <a:srgbClr val="333399"/>
                    </a:solidFill>
                    <a:latin typeface="Verdana" panose="020B0604030504040204" pitchFamily="34" charset="0"/>
                  </a:rPr>
                  <a:t>Deep Reference L</a:t>
                </a:r>
              </a:p>
            </p:txBody>
          </p:sp>
          <p:sp>
            <p:nvSpPr>
              <p:cNvPr id="51" name="Text Box 110"/>
              <p:cNvSpPr txBox="1">
                <a:spLocks noChangeArrowheads="1"/>
              </p:cNvSpPr>
              <p:nvPr/>
            </p:nvSpPr>
            <p:spPr bwMode="auto">
              <a:xfrm>
                <a:off x="5665306" y="1296628"/>
                <a:ext cx="1625600" cy="3550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GB" altLang="en-US" sz="1000" b="1" dirty="0" smtClean="0">
                    <a:solidFill>
                      <a:srgbClr val="333399"/>
                    </a:solidFill>
                    <a:latin typeface="Verdana" panose="020B0604030504040204" pitchFamily="34" charset="0"/>
                  </a:rPr>
                  <a:t>Tunnel Levelling</a:t>
                </a:r>
              </a:p>
            </p:txBody>
          </p:sp>
        </p:grpSp>
        <p:sp>
          <p:nvSpPr>
            <p:cNvPr id="48" name="Text Box 112"/>
            <p:cNvSpPr txBox="1">
              <a:spLocks noChangeArrowheads="1"/>
            </p:cNvSpPr>
            <p:nvPr/>
          </p:nvSpPr>
          <p:spPr bwMode="auto">
            <a:xfrm>
              <a:off x="7163061" y="2800893"/>
              <a:ext cx="1393757" cy="576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GB" altLang="en-US" sz="1000" b="1" dirty="0" smtClean="0">
                  <a:solidFill>
                    <a:srgbClr val="333399"/>
                  </a:solidFill>
                  <a:latin typeface="Verdana" panose="020B0604030504040204" pitchFamily="34" charset="0"/>
                </a:rPr>
                <a:t>Deep Reference 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2" name="Table 6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0988403"/>
                  </p:ext>
                </p:extLst>
              </p:nvPr>
            </p:nvGraphicFramePr>
            <p:xfrm>
              <a:off x="-10838" y="2262481"/>
              <a:ext cx="9143999" cy="1376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99592">
                      <a:extLst>
                        <a:ext uri="{9D8B030D-6E8A-4147-A177-3AD203B41FA5}">
                          <a16:colId xmlns:a16="http://schemas.microsoft.com/office/drawing/2014/main" val="3116581076"/>
                        </a:ext>
                      </a:extLst>
                    </a:gridCol>
                    <a:gridCol w="1306982">
                      <a:extLst>
                        <a:ext uri="{9D8B030D-6E8A-4147-A177-3AD203B41FA5}">
                          <a16:colId xmlns:a16="http://schemas.microsoft.com/office/drawing/2014/main" val="1094248490"/>
                        </a:ext>
                      </a:extLst>
                    </a:gridCol>
                    <a:gridCol w="1224136">
                      <a:extLst>
                        <a:ext uri="{9D8B030D-6E8A-4147-A177-3AD203B41FA5}">
                          <a16:colId xmlns:a16="http://schemas.microsoft.com/office/drawing/2014/main" val="1048835638"/>
                        </a:ext>
                      </a:extLst>
                    </a:gridCol>
                    <a:gridCol w="5713289">
                      <a:extLst>
                        <a:ext uri="{9D8B030D-6E8A-4147-A177-3AD203B41FA5}">
                          <a16:colId xmlns:a16="http://schemas.microsoft.com/office/drawing/2014/main" val="32141542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oMath>
                          </a14:m>
                          <a:r>
                            <a:rPr lang="en-US" dirty="0" smtClean="0"/>
                            <a:t>z [mm/y]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oMath>
                          </a14:m>
                          <a:r>
                            <a:rPr lang="en-US" dirty="0" smtClean="0"/>
                            <a:t>r [mm/y]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Observations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9169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IP1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09578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IP5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oMath>
                          </a14:m>
                          <a:r>
                            <a:rPr lang="en-US" dirty="0" smtClean="0"/>
                            <a:t>z 0.7 mm/y locally at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150 m from IP where</a:t>
                          </a:r>
                          <a:r>
                            <a:rPr lang="en-US" baseline="0" dirty="0" smtClean="0"/>
                            <a:t> the “</a:t>
                          </a:r>
                          <a:r>
                            <a:rPr lang="en-US" dirty="0" smtClean="0"/>
                            <a:t>new”</a:t>
                          </a:r>
                          <a:r>
                            <a:rPr lang="en-US" baseline="0" dirty="0" smtClean="0"/>
                            <a:t> LHC civil engineering join the LEP tunnel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78219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2" name="Table 6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0988403"/>
                  </p:ext>
                </p:extLst>
              </p:nvPr>
            </p:nvGraphicFramePr>
            <p:xfrm>
              <a:off x="-10838" y="2262481"/>
              <a:ext cx="9143999" cy="1376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99592">
                      <a:extLst>
                        <a:ext uri="{9D8B030D-6E8A-4147-A177-3AD203B41FA5}">
                          <a16:colId xmlns:a16="http://schemas.microsoft.com/office/drawing/2014/main" val="3116581076"/>
                        </a:ext>
                      </a:extLst>
                    </a:gridCol>
                    <a:gridCol w="1306982">
                      <a:extLst>
                        <a:ext uri="{9D8B030D-6E8A-4147-A177-3AD203B41FA5}">
                          <a16:colId xmlns:a16="http://schemas.microsoft.com/office/drawing/2014/main" val="1094248490"/>
                        </a:ext>
                      </a:extLst>
                    </a:gridCol>
                    <a:gridCol w="1224136">
                      <a:extLst>
                        <a:ext uri="{9D8B030D-6E8A-4147-A177-3AD203B41FA5}">
                          <a16:colId xmlns:a16="http://schemas.microsoft.com/office/drawing/2014/main" val="1048835638"/>
                        </a:ext>
                      </a:extLst>
                    </a:gridCol>
                    <a:gridCol w="5713289">
                      <a:extLst>
                        <a:ext uri="{9D8B030D-6E8A-4147-A177-3AD203B41FA5}">
                          <a16:colId xmlns:a16="http://schemas.microsoft.com/office/drawing/2014/main" val="32141542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9626" t="-8333" r="-534112" b="-3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80597" t="-8333" r="-468657" b="-3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Observations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9169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IP1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095787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IP5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0128" t="-120000" r="-426" b="-152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78219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3" name="Rectangle 62"/>
          <p:cNvSpPr/>
          <p:nvPr/>
        </p:nvSpPr>
        <p:spPr>
          <a:xfrm>
            <a:off x="-32263" y="3668945"/>
            <a:ext cx="9197153" cy="30911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The proposed value of </a:t>
            </a:r>
            <a:r>
              <a:rPr lang="en-US" sz="1700" u="sng" dirty="0" smtClean="0">
                <a:solidFill>
                  <a:srgbClr val="FF0000"/>
                </a:solidFill>
              </a:rPr>
              <a:t>± 2.5 mm 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allow covering the movements</a:t>
            </a:r>
          </a:p>
          <a:p>
            <a:pPr algn="ctr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from LS to LS with a safety factor at least 2 (vs. 0.3 mm) avoiding major realignment intervention during other time slots.</a:t>
            </a:r>
          </a:p>
          <a:p>
            <a:pPr algn="ctr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Yearly changes shall be much smaller in the range of 0.2/0.3 mm</a:t>
            </a:r>
          </a:p>
          <a:p>
            <a:pPr algn="ctr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This meets the requirement of the experiment that asks for the possibility to compensate </a:t>
            </a:r>
          </a:p>
          <a:p>
            <a:pPr algn="ctr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+/-2 mm of IP shift and fits with the experimental vacuum system design and capability</a:t>
            </a:r>
          </a:p>
          <a:p>
            <a:pPr algn="ctr"/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In addition at LS3 partial </a:t>
            </a:r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overcompensation in the vertical plane 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(even in the assembly position of the inner tracker as proposed by CMS) could be applied on the base of the measurement that will be taken during LHC RUN III,</a:t>
            </a:r>
          </a:p>
          <a:p>
            <a:pPr algn="ctr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allowing to factorize in possible impact of the HL-LHC excavation that will have been completed in LS2</a:t>
            </a:r>
            <a:endParaRPr lang="en-GB" sz="17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28076" y="529290"/>
            <a:ext cx="6486426" cy="171694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2"/>
                </a:solidFill>
              </a:rPr>
              <a:t>The Survey team has linked the experiment cavern movement  with the ones of the  LSS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For the vertical plane via the deep references (GITL) that are in machine tunnel for ATLAS and CMS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For the radial plane via the GISB references points that are in the UPS survey galleries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04248" y="6662192"/>
            <a:ext cx="2339752" cy="1958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Courtesy WP15.4 team</a:t>
            </a:r>
            <a:endParaRPr lang="en-GB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53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499992" y="626521"/>
            <a:ext cx="4634090" cy="2743733"/>
            <a:chOff x="702788" y="3789040"/>
            <a:chExt cx="4634090" cy="274373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3" r="6139"/>
            <a:stretch/>
          </p:blipFill>
          <p:spPr>
            <a:xfrm>
              <a:off x="728366" y="3789040"/>
              <a:ext cx="4608512" cy="2213886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702788" y="5198152"/>
              <a:ext cx="3869213" cy="1334621"/>
              <a:chOff x="545008" y="2404800"/>
              <a:chExt cx="3869213" cy="1334621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872408" y="3216201"/>
                <a:ext cx="12795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Q1 Q2 Q3 D2</a:t>
                </a:r>
              </a:p>
              <a:p>
                <a:r>
                  <a:rPr lang="en-US" sz="1400" dirty="0" smtClean="0"/>
                  <a:t>   Triplets</a:t>
                </a:r>
                <a:endParaRPr lang="en-GB" sz="14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787787" y="3206526"/>
                <a:ext cx="262643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/>
                  <a:t>Q4         Q5         Q6-8</a:t>
                </a:r>
              </a:p>
              <a:p>
                <a:pPr algn="ctr"/>
                <a:r>
                  <a:rPr lang="en-US" sz="1400" dirty="0" smtClean="0"/>
                  <a:t>Matching section</a:t>
                </a:r>
                <a:endParaRPr lang="en-GB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45008" y="3212976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sz="1400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926486" y="2404800"/>
                <a:ext cx="0" cy="8882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139952" y="2405209"/>
                <a:ext cx="0" cy="88780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ectangle 31"/>
            <p:cNvSpPr/>
            <p:nvPr/>
          </p:nvSpPr>
          <p:spPr>
            <a:xfrm>
              <a:off x="2443714" y="4350144"/>
              <a:ext cx="1009153" cy="173622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43714" y="395116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FRA</a:t>
              </a:r>
              <a:endParaRPr lang="en-GB" u="sng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85301" y="660317"/>
            <a:ext cx="4540592" cy="2743733"/>
            <a:chOff x="702788" y="976681"/>
            <a:chExt cx="4540592" cy="274373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8" r="7963"/>
            <a:stretch/>
          </p:blipFill>
          <p:spPr>
            <a:xfrm>
              <a:off x="778883" y="976681"/>
              <a:ext cx="4464497" cy="2213887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702788" y="2385793"/>
              <a:ext cx="3869213" cy="1334621"/>
              <a:chOff x="545008" y="2404800"/>
              <a:chExt cx="3869213" cy="1334621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872408" y="3216201"/>
                <a:ext cx="12795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Q1 Q2 Q3 D2</a:t>
                </a:r>
              </a:p>
              <a:p>
                <a:r>
                  <a:rPr lang="en-US" sz="1400" dirty="0" smtClean="0"/>
                  <a:t>   Triplets</a:t>
                </a:r>
                <a:endParaRPr lang="en-GB" sz="1400" dirty="0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069649" y="2405209"/>
                <a:ext cx="0" cy="88780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1787787" y="3206526"/>
                <a:ext cx="262643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/>
                  <a:t>Q4         Q5         Q6-8</a:t>
                </a:r>
              </a:p>
              <a:p>
                <a:pPr algn="ctr"/>
                <a:r>
                  <a:rPr lang="en-US" sz="1400" dirty="0" smtClean="0"/>
                  <a:t>Matching section</a:t>
                </a:r>
                <a:endParaRPr lang="en-GB" sz="14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45008" y="3212976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IP</a:t>
                </a:r>
                <a:endParaRPr lang="en-GB" sz="1400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926486" y="2404800"/>
                <a:ext cx="0" cy="8882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4139952" y="2405209"/>
                <a:ext cx="0" cy="88780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/>
            <p:nvPr/>
          </p:nvSpPr>
          <p:spPr>
            <a:xfrm>
              <a:off x="2227429" y="1537785"/>
              <a:ext cx="1336459" cy="173622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15548" y="1116013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Baseline</a:t>
              </a:r>
              <a:endParaRPr lang="en-GB" u="sng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877"/>
            <a:ext cx="9144000" cy="72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Orbit corrector strength requirements and aperture without and </a:t>
            </a:r>
            <a:r>
              <a:rPr lang="en-US" dirty="0"/>
              <a:t>w</a:t>
            </a:r>
            <a:r>
              <a:rPr lang="en-US" dirty="0" smtClean="0"/>
              <a:t>ith remote alignment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694241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" y="3393501"/>
            <a:ext cx="4618584" cy="33239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/>
              <a:t>Right Point 5, H </a:t>
            </a:r>
            <a:r>
              <a:rPr lang="en-US" sz="1500" dirty="0" smtClean="0"/>
              <a:t>crossing.</a:t>
            </a:r>
          </a:p>
          <a:p>
            <a:endParaRPr lang="en-US" sz="1500" dirty="0" smtClean="0"/>
          </a:p>
          <a:p>
            <a:r>
              <a:rPr lang="en-US" sz="1500" b="1" dirty="0" smtClean="0"/>
              <a:t>Crossing: </a:t>
            </a:r>
            <a:r>
              <a:rPr lang="en-US" sz="1500" dirty="0" smtClean="0"/>
              <a:t>±295 </a:t>
            </a:r>
            <a:r>
              <a:rPr lang="en-US" sz="1500" dirty="0" err="1" smtClean="0"/>
              <a:t>μrad</a:t>
            </a:r>
            <a:r>
              <a:rPr lang="en-US" sz="1500" dirty="0" smtClean="0"/>
              <a:t> </a:t>
            </a:r>
            <a:endParaRPr lang="en-US" sz="1500" dirty="0"/>
          </a:p>
          <a:p>
            <a:r>
              <a:rPr lang="en-US" sz="1500" b="1" dirty="0" smtClean="0"/>
              <a:t>Separation: </a:t>
            </a:r>
            <a:r>
              <a:rPr lang="en-US" sz="1500" dirty="0" smtClean="0"/>
              <a:t>±0.75 mm</a:t>
            </a:r>
            <a:endParaRPr lang="en-US" sz="1500" dirty="0"/>
          </a:p>
          <a:p>
            <a:r>
              <a:rPr lang="en-US" sz="1500" b="1" dirty="0" smtClean="0"/>
              <a:t>IP Offset: </a:t>
            </a:r>
            <a:r>
              <a:rPr lang="en-US" sz="1500" dirty="0" smtClean="0"/>
              <a:t>±2.0 mm</a:t>
            </a:r>
          </a:p>
          <a:p>
            <a:r>
              <a:rPr lang="en-US" sz="1500" b="1" dirty="0" smtClean="0"/>
              <a:t>Luminosity scan:</a:t>
            </a:r>
            <a:r>
              <a:rPr lang="en-US" sz="1500" dirty="0" smtClean="0"/>
              <a:t> ±</a:t>
            </a:r>
            <a:r>
              <a:rPr lang="en-US" sz="1500" dirty="0"/>
              <a:t>100 </a:t>
            </a:r>
            <a:r>
              <a:rPr lang="en-US" sz="1500" dirty="0" err="1" smtClean="0"/>
              <a:t>μm</a:t>
            </a:r>
            <a:endParaRPr lang="en-US" sz="1500" dirty="0" smtClean="0"/>
          </a:p>
          <a:p>
            <a:r>
              <a:rPr lang="en-US" sz="1500" b="1" dirty="0" smtClean="0"/>
              <a:t>Crab knobs: </a:t>
            </a:r>
            <a:r>
              <a:rPr lang="en-US" sz="1500" dirty="0" smtClean="0"/>
              <a:t>± 1-0.5 mm (baseline only)</a:t>
            </a:r>
            <a:endParaRPr lang="en-US" sz="1500" b="1" dirty="0" smtClean="0"/>
          </a:p>
          <a:p>
            <a:r>
              <a:rPr lang="en-US" sz="1500" b="1" dirty="0" smtClean="0"/>
              <a:t>Imperfection (2σ</a:t>
            </a:r>
            <a:r>
              <a:rPr lang="en-US" sz="1500" dirty="0"/>
              <a:t>)</a:t>
            </a:r>
            <a:r>
              <a:rPr lang="en-US" sz="1500" b="1" dirty="0" smtClean="0"/>
              <a:t>:</a:t>
            </a:r>
            <a:r>
              <a:rPr lang="en-US" sz="1500" dirty="0" smtClean="0"/>
              <a:t> from uniform distribution of mainly </a:t>
            </a:r>
            <a:r>
              <a:rPr lang="en-US" sz="1500" dirty="0"/>
              <a:t>±</a:t>
            </a:r>
            <a:r>
              <a:rPr lang="en-US" sz="1500" dirty="0" smtClean="0"/>
              <a:t>0.5 mm quad. Alignment and 0.5 </a:t>
            </a:r>
            <a:r>
              <a:rPr lang="en-US" sz="1500" dirty="0" err="1" smtClean="0"/>
              <a:t>mrad</a:t>
            </a:r>
            <a:r>
              <a:rPr lang="en-US" sz="1500" dirty="0" smtClean="0"/>
              <a:t> / 20 units dipole errors.</a:t>
            </a:r>
          </a:p>
          <a:p>
            <a:r>
              <a:rPr lang="en-US" sz="1500" u="sng" dirty="0" smtClean="0"/>
              <a:t>FRA</a:t>
            </a:r>
            <a:r>
              <a:rPr lang="en-US" sz="15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orbit </a:t>
            </a:r>
            <a:r>
              <a:rPr lang="en-US" sz="1500" dirty="0" smtClean="0"/>
              <a:t>bumps </a:t>
            </a:r>
            <a:r>
              <a:rPr lang="en-US" sz="1500" u="sng" dirty="0"/>
              <a:t>reduced at the </a:t>
            </a:r>
            <a:r>
              <a:rPr lang="en-US" sz="1500" u="sng" dirty="0" smtClean="0"/>
              <a:t>crab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IP offset </a:t>
            </a:r>
            <a:r>
              <a:rPr lang="en-US" sz="1500" u="sng" dirty="0" smtClean="0"/>
              <a:t>performed by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u="sng" dirty="0" smtClean="0"/>
              <a:t>Limited</a:t>
            </a:r>
            <a:r>
              <a:rPr lang="en-US" sz="1500" dirty="0" smtClean="0"/>
              <a:t> crab beam adjustment still possible</a:t>
            </a:r>
          </a:p>
        </p:txBody>
      </p:sp>
      <p:graphicFrame>
        <p:nvGraphicFramePr>
          <p:cNvPr id="31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0434384"/>
              </p:ext>
            </p:extLst>
          </p:nvPr>
        </p:nvGraphicFramePr>
        <p:xfrm>
          <a:off x="4653771" y="3555126"/>
          <a:ext cx="449023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325">
                  <a:extLst>
                    <a:ext uri="{9D8B030D-6E8A-4147-A177-3AD203B41FA5}">
                      <a16:colId xmlns:a16="http://schemas.microsoft.com/office/drawing/2014/main" val="2703820537"/>
                    </a:ext>
                  </a:extLst>
                </a:gridCol>
                <a:gridCol w="1176028">
                  <a:extLst>
                    <a:ext uri="{9D8B030D-6E8A-4147-A177-3AD203B41FA5}">
                      <a16:colId xmlns:a16="http://schemas.microsoft.com/office/drawing/2014/main" val="909341675"/>
                    </a:ext>
                  </a:extLst>
                </a:gridCol>
                <a:gridCol w="742824">
                  <a:extLst>
                    <a:ext uri="{9D8B030D-6E8A-4147-A177-3AD203B41FA5}">
                      <a16:colId xmlns:a16="http://schemas.microsoft.com/office/drawing/2014/main" val="985975824"/>
                    </a:ext>
                  </a:extLst>
                </a:gridCol>
                <a:gridCol w="945412">
                  <a:extLst>
                    <a:ext uri="{9D8B030D-6E8A-4147-A177-3AD203B41FA5}">
                      <a16:colId xmlns:a16="http://schemas.microsoft.com/office/drawing/2014/main" val="1231539377"/>
                    </a:ext>
                  </a:extLst>
                </a:gridCol>
                <a:gridCol w="843641">
                  <a:extLst>
                    <a:ext uri="{9D8B030D-6E8A-4147-A177-3AD203B41FA5}">
                      <a16:colId xmlns:a16="http://schemas.microsoft.com/office/drawing/2014/main" val="23129755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FRA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871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β</a:t>
                      </a:r>
                      <a:r>
                        <a:rPr lang="en-US" baseline="0" dirty="0" smtClean="0"/>
                        <a:t>*=</a:t>
                      </a:r>
                      <a:r>
                        <a:rPr lang="en-US" dirty="0" smtClean="0"/>
                        <a:t>15 cm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Flat </a:t>
                      </a:r>
                      <a:r>
                        <a:rPr lang="el-GR" baseline="0" dirty="0" smtClean="0"/>
                        <a:t>β</a:t>
                      </a:r>
                      <a:r>
                        <a:rPr lang="en-US" baseline="0" dirty="0" smtClean="0"/>
                        <a:t>*=</a:t>
                      </a:r>
                      <a:r>
                        <a:rPr lang="en-US" dirty="0" smtClean="0"/>
                        <a:t>7.5 cm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09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TAXS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16.3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16.3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14.0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14.0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882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12.0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13.1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11.8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12.7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561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TAXN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15.4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17.3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12.4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13.9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108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15.5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18.6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12.9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14.7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363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18.3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10.4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13.0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146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24.8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28.2</a:t>
                      </a:r>
                      <a:endParaRPr lang="en-GB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17.6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19.9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411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25.5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25.9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18.0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19.3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775836"/>
                  </a:ext>
                </a:extLst>
              </a:tr>
            </a:tbl>
          </a:graphicData>
        </a:graphic>
      </p:graphicFrame>
      <p:sp>
        <p:nvSpPr>
          <p:cNvPr id="36" name="Rectangle 35"/>
          <p:cNvSpPr/>
          <p:nvPr/>
        </p:nvSpPr>
        <p:spPr>
          <a:xfrm>
            <a:off x="14052" y="6674947"/>
            <a:ext cx="2339752" cy="1958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Courtesy R, De Maria </a:t>
            </a:r>
            <a:endParaRPr lang="en-GB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Left Arrow Callout 4"/>
          <p:cNvSpPr/>
          <p:nvPr/>
        </p:nvSpPr>
        <p:spPr>
          <a:xfrm>
            <a:off x="7301368" y="476672"/>
            <a:ext cx="1832713" cy="2708709"/>
          </a:xfrm>
          <a:prstGeom prst="leftArrowCallout">
            <a:avLst>
              <a:gd name="adj1" fmla="val 13431"/>
              <a:gd name="adj2" fmla="val 14483"/>
              <a:gd name="adj3" fmla="val 10802"/>
              <a:gd name="adj4" fmla="val 866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Increased corrector margin here applied already to reduce set of correctors </a:t>
            </a:r>
            <a:endParaRPr lang="en-GB" b="1" dirty="0">
              <a:solidFill>
                <a:schemeClr val="tx2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652120" y="6093296"/>
            <a:ext cx="324036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568256" y="6525344"/>
            <a:ext cx="324036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52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189" y="-9214"/>
            <a:ext cx="9135756" cy="539140"/>
          </a:xfrm>
        </p:spPr>
        <p:txBody>
          <a:bodyPr/>
          <a:lstStyle/>
          <a:p>
            <a:r>
              <a:rPr lang="en-US" dirty="0" smtClean="0"/>
              <a:t>The Matching Section Optimization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987" y="3049909"/>
            <a:ext cx="844860" cy="643384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1154775" y="453707"/>
            <a:ext cx="3347351" cy="49149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By products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181097" y="1723512"/>
            <a:ext cx="3347350" cy="648167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Gain aperture margin in various equipment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181097" y="3625973"/>
            <a:ext cx="3347351" cy="97976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Reduce the requirement on the Matching Section orbit Corrector System 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39" name="Elbow Connector 38"/>
          <p:cNvCxnSpPr>
            <a:stCxn id="10" idx="3"/>
            <a:endCxn id="37" idx="1"/>
          </p:cNvCxnSpPr>
          <p:nvPr/>
        </p:nvCxnSpPr>
        <p:spPr>
          <a:xfrm flipV="1">
            <a:off x="852847" y="2047596"/>
            <a:ext cx="328250" cy="132400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10" idx="3"/>
            <a:endCxn id="38" idx="1"/>
          </p:cNvCxnSpPr>
          <p:nvPr/>
        </p:nvCxnSpPr>
        <p:spPr>
          <a:xfrm>
            <a:off x="852847" y="3371601"/>
            <a:ext cx="328250" cy="7442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1181097" y="2761877"/>
            <a:ext cx="3347350" cy="64338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Matching</a:t>
            </a:r>
          </a:p>
          <a:p>
            <a:pPr algn="ctr"/>
            <a:r>
              <a:rPr lang="en-US" dirty="0" smtClean="0"/>
              <a:t>Section Optimization</a:t>
            </a:r>
            <a:endParaRPr lang="en-GB" dirty="0"/>
          </a:p>
        </p:txBody>
      </p:sp>
      <p:cxnSp>
        <p:nvCxnSpPr>
          <p:cNvPr id="48" name="Straight Arrow Connector 47"/>
          <p:cNvCxnSpPr>
            <a:stCxn id="37" idx="2"/>
            <a:endCxn id="45" idx="0"/>
          </p:cNvCxnSpPr>
          <p:nvPr/>
        </p:nvCxnSpPr>
        <p:spPr>
          <a:xfrm>
            <a:off x="2854772" y="2371679"/>
            <a:ext cx="0" cy="3901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8" idx="0"/>
            <a:endCxn id="45" idx="2"/>
          </p:cNvCxnSpPr>
          <p:nvPr/>
        </p:nvCxnSpPr>
        <p:spPr>
          <a:xfrm flipH="1" flipV="1">
            <a:off x="2854772" y="3405261"/>
            <a:ext cx="1" cy="2207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076056" y="443262"/>
            <a:ext cx="3682751" cy="41672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Opportunities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56995" y="1062715"/>
            <a:ext cx="3682749" cy="57201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tx2">
                    <a:lumMod val="50000"/>
                  </a:schemeClr>
                </a:solidFill>
              </a:rPr>
              <a:t>Re-use present LHC Q4 and Q5 at 4.5 K</a:t>
            </a:r>
            <a:endParaRPr lang="en-GB" sz="15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Left Brace 2"/>
          <p:cNvSpPr/>
          <p:nvPr/>
        </p:nvSpPr>
        <p:spPr>
          <a:xfrm>
            <a:off x="4522690" y="945205"/>
            <a:ext cx="535086" cy="5868171"/>
          </a:xfrm>
          <a:prstGeom prst="leftBrace">
            <a:avLst>
              <a:gd name="adj1" fmla="val 8333"/>
              <a:gd name="adj2" fmla="val 35942"/>
            </a:avLst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Group 54"/>
          <p:cNvGrpSpPr/>
          <p:nvPr/>
        </p:nvGrpSpPr>
        <p:grpSpPr>
          <a:xfrm>
            <a:off x="5050521" y="1348721"/>
            <a:ext cx="3694159" cy="3255383"/>
            <a:chOff x="5050521" y="1348721"/>
            <a:chExt cx="3694159" cy="3255383"/>
          </a:xfrm>
        </p:grpSpPr>
        <p:cxnSp>
          <p:nvCxnSpPr>
            <p:cNvPr id="8" name="Elbow Connector 7"/>
            <p:cNvCxnSpPr>
              <a:stCxn id="16" idx="3"/>
              <a:endCxn id="17" idx="3"/>
            </p:cNvCxnSpPr>
            <p:nvPr/>
          </p:nvCxnSpPr>
          <p:spPr>
            <a:xfrm flipH="1">
              <a:off x="8733270" y="1348721"/>
              <a:ext cx="6474" cy="833490"/>
            </a:xfrm>
            <a:prstGeom prst="bentConnector3">
              <a:avLst>
                <a:gd name="adj1" fmla="val -3531047"/>
              </a:avLst>
            </a:prstGeom>
            <a:ln>
              <a:solidFill>
                <a:schemeClr val="tx2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5050521" y="1348721"/>
              <a:ext cx="3694159" cy="3255383"/>
              <a:chOff x="5050521" y="1348721"/>
              <a:chExt cx="3694159" cy="3255383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5050521" y="1752189"/>
                <a:ext cx="3682749" cy="860043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500" dirty="0" smtClean="0">
                    <a:solidFill>
                      <a:schemeClr val="tx2">
                        <a:lumMod val="50000"/>
                      </a:schemeClr>
                    </a:solidFill>
                  </a:rPr>
                  <a:t>Re-optimize the cryogenic distribution reviewing the limits between QRL and QXL</a:t>
                </a:r>
                <a:endParaRPr lang="en-GB" sz="15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061930" y="3538526"/>
                <a:ext cx="3682750" cy="106557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500" dirty="0" smtClean="0">
                    <a:solidFill>
                      <a:schemeClr val="tx2">
                        <a:lumMod val="50000"/>
                      </a:schemeClr>
                    </a:solidFill>
                  </a:rPr>
                  <a:t>Reduce the number of circuits for the correctors, leading to a reduction of the number of associated Power Converters </a:t>
                </a:r>
                <a:endParaRPr lang="en-GB" sz="15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5" name="Elbow Connector 24"/>
              <p:cNvCxnSpPr>
                <a:stCxn id="16" idx="3"/>
                <a:endCxn id="20" idx="3"/>
              </p:cNvCxnSpPr>
              <p:nvPr/>
            </p:nvCxnSpPr>
            <p:spPr>
              <a:xfrm>
                <a:off x="8739744" y="1348721"/>
                <a:ext cx="4936" cy="2722594"/>
              </a:xfrm>
              <a:prstGeom prst="bentConnector3">
                <a:avLst>
                  <a:gd name="adj1" fmla="val 4731280"/>
                </a:avLst>
              </a:prstGeom>
              <a:ln>
                <a:solidFill>
                  <a:schemeClr val="tx2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Group 55"/>
          <p:cNvGrpSpPr/>
          <p:nvPr/>
        </p:nvGrpSpPr>
        <p:grpSpPr>
          <a:xfrm>
            <a:off x="5054149" y="2612231"/>
            <a:ext cx="3682749" cy="806985"/>
            <a:chOff x="5054149" y="2612231"/>
            <a:chExt cx="3682749" cy="806985"/>
          </a:xfrm>
        </p:grpSpPr>
        <p:sp>
          <p:nvSpPr>
            <p:cNvPr id="34" name="Rectangle 33"/>
            <p:cNvSpPr/>
            <p:nvPr/>
          </p:nvSpPr>
          <p:spPr>
            <a:xfrm>
              <a:off x="5054149" y="2719731"/>
              <a:ext cx="3682749" cy="6994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2">
                      <a:lumMod val="50000"/>
                    </a:schemeClr>
                  </a:solidFill>
                </a:rPr>
                <a:t>Review the capacity of the foreseen </a:t>
              </a:r>
              <a:r>
                <a:rPr lang="en-US" sz="1600" dirty="0" err="1" smtClean="0">
                  <a:solidFill>
                    <a:schemeClr val="tx2">
                      <a:lumMod val="50000"/>
                    </a:schemeClr>
                  </a:solidFill>
                </a:rPr>
                <a:t>cryo</a:t>
              </a:r>
              <a:r>
                <a:rPr lang="en-US" sz="1600" dirty="0" smtClean="0">
                  <a:solidFill>
                    <a:schemeClr val="tx2">
                      <a:lumMod val="50000"/>
                    </a:schemeClr>
                  </a:solidFill>
                </a:rPr>
                <a:t> plants at </a:t>
              </a:r>
              <a:r>
                <a:rPr lang="en-US" sz="1600" dirty="0" smtClean="0">
                  <a:solidFill>
                    <a:srgbClr val="92D050"/>
                  </a:solidFill>
                </a:rPr>
                <a:t>P1 and P5 </a:t>
              </a:r>
              <a:r>
                <a:rPr lang="en-US" sz="1400" dirty="0" smtClean="0">
                  <a:solidFill>
                    <a:schemeClr val="tx1"/>
                  </a:solidFill>
                </a:rPr>
                <a:t>(</a:t>
              </a:r>
              <a:r>
                <a:rPr lang="en-US" sz="1400" dirty="0" smtClean="0">
                  <a:solidFill>
                    <a:schemeClr val="tx2">
                      <a:lumMod val="50000"/>
                    </a:schemeClr>
                  </a:solidFill>
                </a:rPr>
                <a:t>and </a:t>
              </a:r>
              <a:r>
                <a:rPr lang="en-US" sz="1400" dirty="0" smtClean="0">
                  <a:solidFill>
                    <a:schemeClr val="tx1"/>
                  </a:solidFill>
                </a:rPr>
                <a:t>also P4 sect 4-5)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Elbow Connector 25"/>
            <p:cNvCxnSpPr>
              <a:stCxn id="17" idx="2"/>
              <a:endCxn id="34" idx="0"/>
            </p:cNvCxnSpPr>
            <p:nvPr/>
          </p:nvCxnSpPr>
          <p:spPr>
            <a:xfrm rot="16200000" flipH="1">
              <a:off x="6839961" y="2664167"/>
              <a:ext cx="107499" cy="3628"/>
            </a:xfrm>
            <a:prstGeom prst="bentConnector3">
              <a:avLst/>
            </a:prstGeom>
            <a:ln>
              <a:solidFill>
                <a:schemeClr val="tx2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/>
          <p:cNvSpPr/>
          <p:nvPr/>
        </p:nvSpPr>
        <p:spPr>
          <a:xfrm>
            <a:off x="5031855" y="5815976"/>
            <a:ext cx="3682749" cy="80804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tx2">
                    <a:lumMod val="50000"/>
                  </a:schemeClr>
                </a:solidFill>
              </a:rPr>
              <a:t>Relax the design requirements on the TCLX and TCTX, reduce aperture TAXN for improved protection</a:t>
            </a:r>
            <a:endParaRPr lang="en-GB" sz="15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5065714" y="4604104"/>
            <a:ext cx="3682750" cy="1051244"/>
            <a:chOff x="5065714" y="4604104"/>
            <a:chExt cx="3682750" cy="1051244"/>
          </a:xfrm>
        </p:grpSpPr>
        <p:sp>
          <p:nvSpPr>
            <p:cNvPr id="18" name="Rectangle 17"/>
            <p:cNvSpPr/>
            <p:nvPr/>
          </p:nvSpPr>
          <p:spPr>
            <a:xfrm>
              <a:off x="5065714" y="4797152"/>
              <a:ext cx="3682750" cy="85819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>
                  <a:solidFill>
                    <a:schemeClr val="tx2">
                      <a:lumMod val="50000"/>
                    </a:schemeClr>
                  </a:solidFill>
                </a:rPr>
                <a:t>Limit the modifications to the DSL: the superconducting link presently feeding the Matching Section from Q6 till D2</a:t>
              </a:r>
              <a:endParaRPr lang="en-GB" sz="15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cxnSp>
          <p:nvCxnSpPr>
            <p:cNvPr id="50" name="Elbow Connector 49"/>
            <p:cNvCxnSpPr>
              <a:stCxn id="20" idx="2"/>
              <a:endCxn id="18" idx="0"/>
            </p:cNvCxnSpPr>
            <p:nvPr/>
          </p:nvCxnSpPr>
          <p:spPr>
            <a:xfrm rot="16200000" flipH="1">
              <a:off x="6808673" y="4698736"/>
              <a:ext cx="193048" cy="3784"/>
            </a:xfrm>
            <a:prstGeom prst="bentConnector3">
              <a:avLst/>
            </a:prstGeom>
            <a:ln>
              <a:solidFill>
                <a:schemeClr val="tx2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289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3" grpId="0" animBg="1"/>
      <p:bldP spid="4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19004</TotalTime>
  <Words>1928</Words>
  <Application>Microsoft Office PowerPoint</Application>
  <PresentationFormat>On-screen Show (4:3)</PresentationFormat>
  <Paragraphs>519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MS PGothic</vt:lpstr>
      <vt:lpstr>Agency FB</vt:lpstr>
      <vt:lpstr>Arial</vt:lpstr>
      <vt:lpstr>Calibri</vt:lpstr>
      <vt:lpstr>Cambria Math</vt:lpstr>
      <vt:lpstr>Verdana</vt:lpstr>
      <vt:lpstr>Wingdings</vt:lpstr>
      <vt:lpstr>Wingdings 3</vt:lpstr>
      <vt:lpstr>Thème Office</vt:lpstr>
      <vt:lpstr>Global  Optimization of the Matching Section and  Full Remote Alignment  </vt:lpstr>
      <vt:lpstr>Summary</vt:lpstr>
      <vt:lpstr>A little bit of history</vt:lpstr>
      <vt:lpstr>Full Remote Alignment and Matching Section Optimization </vt:lpstr>
      <vt:lpstr>IP1 and IP5 HL-LHC  Synoptic of adjustment system only Old Baseline vs Full Remote Alignment on optics 1.3 </vt:lpstr>
      <vt:lpstr>Possible alignment strategies with fully remote alignment</vt:lpstr>
      <vt:lpstr>The needed stroke</vt:lpstr>
      <vt:lpstr>Orbit corrector strength requirements and aperture without and with remote alignment </vt:lpstr>
      <vt:lpstr>The Matching Section Optimization </vt:lpstr>
      <vt:lpstr>Layout changes</vt:lpstr>
      <vt:lpstr>Fulfilling Q4 Optics  requirements</vt:lpstr>
      <vt:lpstr>From D2 – Q4 (LHC) to Q4 (HL-LHC)</vt:lpstr>
      <vt:lpstr>Cooling capacity: is it enough?</vt:lpstr>
      <vt:lpstr>QRL / QXL optimisation in Right of 5</vt:lpstr>
      <vt:lpstr>Warm powering simplification </vt:lpstr>
      <vt:lpstr>DSL optimisation in Right of 5</vt:lpstr>
      <vt:lpstr>Conclusions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Fessia</cp:lastModifiedBy>
  <cp:revision>562</cp:revision>
  <cp:lastPrinted>2016-01-25T13:02:57Z</cp:lastPrinted>
  <dcterms:created xsi:type="dcterms:W3CDTF">2016-01-11T14:38:10Z</dcterms:created>
  <dcterms:modified xsi:type="dcterms:W3CDTF">2019-08-22T15:23:48Z</dcterms:modified>
</cp:coreProperties>
</file>