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1"/>
  </p:notesMasterIdLst>
  <p:handoutMasterIdLst>
    <p:handoutMasterId r:id="rId22"/>
  </p:handoutMasterIdLst>
  <p:sldIdLst>
    <p:sldId id="263" r:id="rId5"/>
    <p:sldId id="361" r:id="rId6"/>
    <p:sldId id="368" r:id="rId7"/>
    <p:sldId id="375" r:id="rId8"/>
    <p:sldId id="371" r:id="rId9"/>
    <p:sldId id="372" r:id="rId10"/>
    <p:sldId id="373" r:id="rId11"/>
    <p:sldId id="374" r:id="rId12"/>
    <p:sldId id="362" r:id="rId13"/>
    <p:sldId id="363" r:id="rId14"/>
    <p:sldId id="364" r:id="rId15"/>
    <p:sldId id="365" r:id="rId16"/>
    <p:sldId id="366" r:id="rId17"/>
    <p:sldId id="367" r:id="rId18"/>
    <p:sldId id="369" r:id="rId19"/>
    <p:sldId id="359" r:id="rId2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64" autoAdjust="0"/>
    <p:restoredTop sz="94660"/>
  </p:normalViewPr>
  <p:slideViewPr>
    <p:cSldViewPr snapToGrid="0" snapToObjects="1" showGuides="1">
      <p:cViewPr varScale="1">
        <p:scale>
          <a:sx n="85" d="100"/>
          <a:sy n="85" d="100"/>
        </p:scale>
        <p:origin x="604" y="56"/>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22/08/2019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22/08/2019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7779522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smtClean="0"/>
              <a:t>MP aspects of Full Remote Alignment  –  J. Uythoven  –  27/08/2019</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smtClean="0"/>
              <a:t>MP aspects of Full Remote Alignment  –  J. Uythoven  –  27/08/2019</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smtClean="0"/>
              <a:t>MP aspects of Full Remote Alignment  –  J. Uythoven  –  27/08/2019</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smtClean="0"/>
              <a:t>MP aspects of Full Remote Alignment  –  J. Uythoven  –  27/08/2019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smtClean="0"/>
              <a:t>MP aspects of Full Remote Alignment  –  J. Uythoven  –  27/08/2019</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smtClean="0"/>
              <a:t>MP aspects of Full Remote Alignment  –  J. Uythoven  –  27/08/2019</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smtClean="0"/>
              <a:t>MP aspects of Full Remote Alignment  –  J. Uythoven  –  27/08/2019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smtClean="0"/>
              <a:t>MP aspects of Full Remote Alignment  –  J. Uythoven  –  27/08/2019</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506408/contributions/2026414/attachments/1269152/1879890/lhc-mm-07052015.pdf" TargetMode="External"/><Relationship Id="rId2" Type="http://schemas.openxmlformats.org/officeDocument/2006/relationships/hyperlink" Target="https://indico.cern.ch/event/808303/"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indico.cern.ch/event/567902/contributions/2295587/attachments/1350907/2039434/TripleMovement.IR5.postTS2.Oct16.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00392" y="2819400"/>
            <a:ext cx="7560040" cy="1800000"/>
          </a:xfrm>
        </p:spPr>
        <p:txBody>
          <a:bodyPr/>
          <a:lstStyle/>
          <a:p>
            <a:r>
              <a:rPr lang="en-GB" dirty="0"/>
              <a:t>Machine </a:t>
            </a:r>
            <a:r>
              <a:rPr lang="en-GB" dirty="0" smtClean="0"/>
              <a:t>Protection and Operational Aspects of the Full Remote Alignment System</a:t>
            </a:r>
            <a:endParaRPr lang="en-GB" dirty="0"/>
          </a:p>
        </p:txBody>
      </p:sp>
      <p:sp>
        <p:nvSpPr>
          <p:cNvPr id="3" name="Sous-titre 2"/>
          <p:cNvSpPr>
            <a:spLocks noGrp="1"/>
          </p:cNvSpPr>
          <p:nvPr>
            <p:ph type="subTitle" idx="1"/>
          </p:nvPr>
        </p:nvSpPr>
        <p:spPr>
          <a:xfrm>
            <a:off x="2664000" y="4241715"/>
            <a:ext cx="6480000" cy="1279749"/>
          </a:xfrm>
        </p:spPr>
        <p:txBody>
          <a:bodyPr>
            <a:normAutofit fontScale="92500" lnSpcReduction="20000"/>
          </a:bodyPr>
          <a:lstStyle/>
          <a:p>
            <a:pPr>
              <a:lnSpc>
                <a:spcPct val="120000"/>
              </a:lnSpc>
            </a:pPr>
            <a:r>
              <a:rPr lang="en-GB" dirty="0"/>
              <a:t>J. </a:t>
            </a:r>
            <a:r>
              <a:rPr lang="en-GB" dirty="0" smtClean="0"/>
              <a:t>Uythoven</a:t>
            </a:r>
          </a:p>
          <a:p>
            <a:pPr>
              <a:lnSpc>
                <a:spcPct val="120000"/>
              </a:lnSpc>
            </a:pPr>
            <a:endParaRPr lang="en-GB" dirty="0"/>
          </a:p>
          <a:p>
            <a:pPr>
              <a:lnSpc>
                <a:spcPct val="120000"/>
              </a:lnSpc>
            </a:pPr>
            <a:r>
              <a:rPr lang="en-GB" sz="1600" dirty="0"/>
              <a:t>With input from:</a:t>
            </a:r>
          </a:p>
          <a:p>
            <a:pPr>
              <a:lnSpc>
                <a:spcPct val="120000"/>
              </a:lnSpc>
            </a:pPr>
            <a:r>
              <a:rPr lang="en-GB" sz="1600" dirty="0" err="1" smtClean="0"/>
              <a:t>Jorg</a:t>
            </a:r>
            <a:r>
              <a:rPr lang="en-GB" sz="1600" dirty="0" smtClean="0"/>
              <a:t> Wenninger, Daniel Wollmann and Markus </a:t>
            </a:r>
            <a:r>
              <a:rPr lang="en-GB" sz="1600" dirty="0"/>
              <a:t>Zerlauth </a:t>
            </a:r>
          </a:p>
        </p:txBody>
      </p:sp>
      <p:sp>
        <p:nvSpPr>
          <p:cNvPr id="4" name="Espace réservé du texte 3"/>
          <p:cNvSpPr>
            <a:spLocks noGrp="1"/>
          </p:cNvSpPr>
          <p:nvPr>
            <p:ph type="body" sz="quarter" idx="14"/>
          </p:nvPr>
        </p:nvSpPr>
        <p:spPr>
          <a:xfrm>
            <a:off x="1371600" y="6064998"/>
            <a:ext cx="6480000" cy="349250"/>
          </a:xfrm>
        </p:spPr>
        <p:txBody>
          <a:bodyPr>
            <a:normAutofit fontScale="77500" lnSpcReduction="20000"/>
          </a:bodyPr>
          <a:lstStyle/>
          <a:p>
            <a:r>
              <a:rPr lang="en-GB" dirty="0"/>
              <a:t>International Review of </a:t>
            </a:r>
            <a:r>
              <a:rPr lang="en-GB" dirty="0" smtClean="0"/>
              <a:t>HL-LHC Alignment and Internal Metrology (WP15.4)</a:t>
            </a:r>
            <a:endParaRPr lang="en-GB" dirty="0"/>
          </a:p>
          <a:p>
            <a:r>
              <a:rPr lang="en-GB" dirty="0"/>
              <a:t> </a:t>
            </a:r>
            <a:r>
              <a:rPr lang="en-GB" dirty="0" smtClean="0"/>
              <a:t>26 – 28 August 2019</a:t>
            </a:r>
            <a:endParaRPr lang="en-GB" dirty="0"/>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Hardware Interlocks: Proposal</a:t>
            </a:r>
            <a:endParaRPr lang="en-GB" dirty="0"/>
          </a:p>
        </p:txBody>
      </p:sp>
      <p:sp>
        <p:nvSpPr>
          <p:cNvPr id="3" name="Content Placeholder 2"/>
          <p:cNvSpPr>
            <a:spLocks noGrp="1"/>
          </p:cNvSpPr>
          <p:nvPr>
            <p:ph idx="1"/>
          </p:nvPr>
        </p:nvSpPr>
        <p:spPr/>
        <p:txBody>
          <a:bodyPr>
            <a:normAutofit fontScale="92500" lnSpcReduction="20000"/>
          </a:bodyPr>
          <a:lstStyle/>
          <a:p>
            <a:r>
              <a:rPr lang="en-GB" sz="2400" dirty="0" smtClean="0"/>
              <a:t>During normal operation the motors driving the movement of the system should have no power</a:t>
            </a:r>
          </a:p>
          <a:p>
            <a:r>
              <a:rPr lang="en-GB" sz="2400" dirty="0" smtClean="0"/>
              <a:t>The motors can be powered by turning a key</a:t>
            </a:r>
          </a:p>
          <a:p>
            <a:pPr lvl="1"/>
            <a:r>
              <a:rPr lang="en-GB" sz="2000" dirty="0" smtClean="0"/>
              <a:t>This key can be in the CCC cupboard and ideally the ‘lock’ in the </a:t>
            </a:r>
            <a:r>
              <a:rPr lang="en-GB" sz="2000" dirty="0" smtClean="0"/>
              <a:t>CCR (preferred). </a:t>
            </a:r>
            <a:r>
              <a:rPr lang="en-GB" sz="2000" dirty="0" smtClean="0"/>
              <a:t>Turning this lock it will</a:t>
            </a:r>
          </a:p>
          <a:p>
            <a:pPr lvl="2"/>
            <a:r>
              <a:rPr lang="en-GB" sz="1800" dirty="0" smtClean="0"/>
              <a:t>Power the motors for remote alignment in IP1 or IP5 </a:t>
            </a:r>
            <a:br>
              <a:rPr lang="en-GB" sz="1800" dirty="0" smtClean="0"/>
            </a:br>
            <a:r>
              <a:rPr lang="en-GB" sz="1800" dirty="0" smtClean="0"/>
              <a:t>Propose to have one key for IP1 and one key for IP5</a:t>
            </a:r>
          </a:p>
          <a:p>
            <a:pPr lvl="2"/>
            <a:r>
              <a:rPr lang="en-GB" sz="1800" dirty="0" smtClean="0"/>
              <a:t>Will activate a maskable interlock to the Beam Interlock System (BIS). Connection to the BIS in IP1/IP5</a:t>
            </a:r>
          </a:p>
          <a:p>
            <a:pPr lvl="2"/>
            <a:r>
              <a:rPr lang="en-GB" sz="1800" dirty="0" smtClean="0"/>
              <a:t>The system can only be used when there is no beam or ‘safe beam’. Unsafe beam will be dumped. The beam intensity and energy limit is determined by the Safe Machine Parameter flags</a:t>
            </a:r>
          </a:p>
          <a:p>
            <a:pPr lvl="1"/>
            <a:r>
              <a:rPr lang="en-GB" sz="2200" dirty="0" smtClean="0"/>
              <a:t>Very similar solution as used for the Aperture Kicker (MKA) in Point 4. Only difference is that for MKA there is no </a:t>
            </a:r>
            <a:r>
              <a:rPr lang="en-GB" sz="2200" dirty="0" smtClean="0"/>
              <a:t>danger when operated without beam.</a:t>
            </a:r>
          </a:p>
          <a:p>
            <a:pPr lvl="1"/>
            <a:r>
              <a:rPr lang="en-GB" sz="2200" i="1" dirty="0" smtClean="0"/>
              <a:t>Re-aligning magnets with beam at injection, using a pilot bunch, is probably safer than re-aligning without beam and inject beam into an ‘unknown system’. </a:t>
            </a:r>
            <a:endParaRPr lang="en-GB" sz="2200" i="1"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13887945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Software Interlocks</a:t>
            </a:r>
            <a:endParaRPr lang="en-GB" dirty="0"/>
          </a:p>
        </p:txBody>
      </p:sp>
      <p:sp>
        <p:nvSpPr>
          <p:cNvPr id="3" name="Content Placeholder 2"/>
          <p:cNvSpPr>
            <a:spLocks noGrp="1"/>
          </p:cNvSpPr>
          <p:nvPr>
            <p:ph idx="1"/>
          </p:nvPr>
        </p:nvSpPr>
        <p:spPr/>
        <p:txBody>
          <a:bodyPr/>
          <a:lstStyle/>
          <a:p>
            <a:r>
              <a:rPr lang="en-GB" dirty="0" smtClean="0"/>
              <a:t>On top of the hardware interlocks, software interlocks can be defined (SIS)</a:t>
            </a:r>
          </a:p>
          <a:p>
            <a:pPr lvl="1"/>
            <a:r>
              <a:rPr lang="en-GB" dirty="0" smtClean="0"/>
              <a:t>To check on drifts relative to reference positions</a:t>
            </a:r>
          </a:p>
          <a:p>
            <a:pPr lvl="1"/>
            <a:r>
              <a:rPr lang="en-GB" dirty="0" smtClean="0"/>
              <a:t>Re-establish the SIS acting on the Injection BIC if quads have moved by &gt; 250 </a:t>
            </a:r>
            <a:r>
              <a:rPr lang="en-GB" dirty="0" smtClean="0"/>
              <a:t>µm</a:t>
            </a:r>
            <a:r>
              <a:rPr lang="en-GB" dirty="0" smtClean="0"/>
              <a:t>. Exact value of the limit to be re-confirmed.</a:t>
            </a:r>
            <a:endParaRPr lang="en-GB" dirty="0" smtClean="0"/>
          </a:p>
          <a:p>
            <a:pPr lvl="1"/>
            <a:r>
              <a:rPr lang="en-GB" dirty="0" smtClean="0"/>
              <a:t>Using SIS for tolerances related to bellows, does </a:t>
            </a:r>
            <a:r>
              <a:rPr lang="en-GB" i="1" dirty="0" smtClean="0"/>
              <a:t>NOT</a:t>
            </a:r>
            <a:r>
              <a:rPr lang="en-GB" dirty="0" smtClean="0"/>
              <a:t> seem the right thing, as it stops the beam and not the movement</a:t>
            </a:r>
          </a:p>
          <a:p>
            <a:pPr lvl="1"/>
            <a:endParaRPr lang="en-GB"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descr="legal - Biking against traffic on a one-way streets in ..."/>
          <p:cNvPicPr>
            <a:picLocks noChangeAspect="1"/>
          </p:cNvPicPr>
          <p:nvPr/>
        </p:nvPicPr>
        <p:blipFill rotWithShape="1">
          <a:blip r:embed="rId2">
            <a:extLst>
              <a:ext uri="{28A0092B-C50C-407E-A947-70E740481C1C}">
                <a14:useLocalDpi xmlns:a14="http://schemas.microsoft.com/office/drawing/2010/main" val="0"/>
              </a:ext>
            </a:extLst>
          </a:blip>
          <a:srcRect l="51754"/>
          <a:stretch/>
        </p:blipFill>
        <p:spPr>
          <a:xfrm>
            <a:off x="4152900" y="4467451"/>
            <a:ext cx="838200" cy="898843"/>
          </a:xfrm>
          <a:prstGeom prst="rect">
            <a:avLst/>
          </a:prstGeom>
        </p:spPr>
      </p:pic>
    </p:spTree>
    <p:extLst>
      <p:ext uri="{BB962C8B-B14F-4D97-AF65-F5344CB8AC3E}">
        <p14:creationId xmlns:p14="http://schemas.microsoft.com/office/powerpoint/2010/main" val="398940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Procedures</a:t>
            </a:r>
            <a:endParaRPr lang="en-GB" dirty="0"/>
          </a:p>
        </p:txBody>
      </p:sp>
      <p:sp>
        <p:nvSpPr>
          <p:cNvPr id="3" name="Content Placeholder 2"/>
          <p:cNvSpPr>
            <a:spLocks noGrp="1"/>
          </p:cNvSpPr>
          <p:nvPr>
            <p:ph idx="1"/>
          </p:nvPr>
        </p:nvSpPr>
        <p:spPr>
          <a:xfrm>
            <a:off x="478302" y="1219200"/>
            <a:ext cx="8388498" cy="4906963"/>
          </a:xfrm>
        </p:spPr>
        <p:txBody>
          <a:bodyPr>
            <a:normAutofit/>
          </a:bodyPr>
          <a:lstStyle/>
          <a:p>
            <a:r>
              <a:rPr lang="en-GB" sz="2000" dirty="0" smtClean="0"/>
              <a:t>Procedures are as important as the hardware interlock</a:t>
            </a:r>
          </a:p>
          <a:p>
            <a:pPr lvl="1"/>
            <a:r>
              <a:rPr lang="en-GB" sz="1800" dirty="0"/>
              <a:t>I</a:t>
            </a:r>
            <a:r>
              <a:rPr lang="en-GB" sz="1800" dirty="0" smtClean="0"/>
              <a:t>mportant for alignment with beam AND for alignment </a:t>
            </a:r>
            <a:r>
              <a:rPr lang="en-GB" sz="1800" b="1" dirty="0" smtClean="0">
                <a:solidFill>
                  <a:srgbClr val="FF0000"/>
                </a:solidFill>
              </a:rPr>
              <a:t>without</a:t>
            </a:r>
            <a:r>
              <a:rPr lang="en-GB" sz="1800" dirty="0" smtClean="0"/>
              <a:t> beam</a:t>
            </a:r>
          </a:p>
          <a:p>
            <a:r>
              <a:rPr lang="en-GB" sz="2000" dirty="0" smtClean="0"/>
              <a:t>The procedures have to define</a:t>
            </a:r>
          </a:p>
          <a:p>
            <a:pPr lvl="1"/>
            <a:r>
              <a:rPr lang="en-GB" sz="1800" dirty="0" smtClean="0"/>
              <a:t>If the movement of the </a:t>
            </a:r>
            <a:r>
              <a:rPr lang="en-GB" sz="1800" b="1" dirty="0" smtClean="0">
                <a:solidFill>
                  <a:srgbClr val="FF0000"/>
                </a:solidFill>
              </a:rPr>
              <a:t>cold mass </a:t>
            </a:r>
            <a:r>
              <a:rPr lang="en-GB" sz="1800" dirty="0" smtClean="0"/>
              <a:t>concerned is smaller than 0.0X mm, no special verification is required. </a:t>
            </a:r>
          </a:p>
          <a:p>
            <a:pPr lvl="1"/>
            <a:r>
              <a:rPr lang="en-GB" sz="1800" dirty="0" smtClean="0"/>
              <a:t>This needs full confidence in the new position measurement system</a:t>
            </a:r>
          </a:p>
          <a:p>
            <a:pPr lvl="2"/>
            <a:r>
              <a:rPr lang="en-GB" sz="1600" dirty="0" smtClean="0"/>
              <a:t>If not </a:t>
            </a:r>
            <a:r>
              <a:rPr lang="en-GB" sz="1600" dirty="0" smtClean="0">
                <a:sym typeface="Wingdings" panose="05000000000000000000" pitchFamily="2" charset="2"/>
              </a:rPr>
              <a:t> full verification after any powering of the motors</a:t>
            </a:r>
            <a:endParaRPr lang="en-GB" sz="1600" dirty="0" smtClean="0"/>
          </a:p>
          <a:p>
            <a:pPr lvl="1"/>
            <a:r>
              <a:rPr lang="en-GB" sz="1800" dirty="0" smtClean="0"/>
              <a:t>For a position change above 0.0X mm it will be required to </a:t>
            </a:r>
          </a:p>
          <a:p>
            <a:pPr lvl="2"/>
            <a:r>
              <a:rPr lang="en-GB" sz="1600" dirty="0" smtClean="0"/>
              <a:t>Perform a test cycle with a given small number of bunches; steering</a:t>
            </a:r>
          </a:p>
          <a:p>
            <a:pPr lvl="2"/>
            <a:r>
              <a:rPr lang="en-GB" sz="1600" dirty="0" smtClean="0"/>
              <a:t>Perform loss maps – at given or all energies</a:t>
            </a:r>
          </a:p>
          <a:p>
            <a:pPr lvl="2"/>
            <a:r>
              <a:rPr lang="en-GB" sz="1600" dirty="0" smtClean="0"/>
              <a:t>Perform an intensity ramp-up with defined steps in intensity and given time / number of fills</a:t>
            </a:r>
          </a:p>
          <a:p>
            <a:r>
              <a:rPr lang="en-GB" sz="2000" dirty="0" smtClean="0"/>
              <a:t>Procedures to be defined and approved before first beam following LS3</a:t>
            </a:r>
          </a:p>
          <a:p>
            <a:r>
              <a:rPr lang="en-GB" sz="2000" dirty="0" smtClean="0"/>
              <a:t>Under the responsibility of the Machine Protection Panel</a:t>
            </a:r>
            <a:endParaRPr lang="en-GB" sz="2000"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17428950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Responsibilities</a:t>
            </a:r>
            <a:endParaRPr lang="en-GB" dirty="0"/>
          </a:p>
        </p:txBody>
      </p:sp>
      <p:sp>
        <p:nvSpPr>
          <p:cNvPr id="3" name="Content Placeholder 2"/>
          <p:cNvSpPr>
            <a:spLocks noGrp="1"/>
          </p:cNvSpPr>
          <p:nvPr>
            <p:ph idx="1"/>
          </p:nvPr>
        </p:nvSpPr>
        <p:spPr>
          <a:xfrm>
            <a:off x="612000" y="895311"/>
            <a:ext cx="7920000" cy="4906963"/>
          </a:xfrm>
        </p:spPr>
        <p:txBody>
          <a:bodyPr>
            <a:normAutofit fontScale="77500" lnSpcReduction="20000"/>
          </a:bodyPr>
          <a:lstStyle/>
          <a:p>
            <a:r>
              <a:rPr lang="en-GB" dirty="0" smtClean="0"/>
              <a:t>Who keeps the key ?</a:t>
            </a:r>
          </a:p>
          <a:p>
            <a:pPr lvl="1"/>
            <a:r>
              <a:rPr lang="en-GB" dirty="0" smtClean="0"/>
              <a:t>Operations, access via card</a:t>
            </a:r>
          </a:p>
          <a:p>
            <a:r>
              <a:rPr lang="en-GB" dirty="0" smtClean="0"/>
              <a:t>Who check that procedures are followed ?</a:t>
            </a:r>
          </a:p>
          <a:p>
            <a:pPr lvl="1"/>
            <a:r>
              <a:rPr lang="en-GB" dirty="0" smtClean="0"/>
              <a:t>Operations group</a:t>
            </a:r>
            <a:endParaRPr lang="en-GB" dirty="0" smtClean="0"/>
          </a:p>
          <a:p>
            <a:r>
              <a:rPr lang="en-GB" dirty="0" smtClean="0"/>
              <a:t>Mechanical integrity</a:t>
            </a:r>
          </a:p>
          <a:p>
            <a:pPr lvl="1"/>
            <a:r>
              <a:rPr lang="en-GB" dirty="0"/>
              <a:t>E</a:t>
            </a:r>
            <a:r>
              <a:rPr lang="en-GB" dirty="0" smtClean="0"/>
              <a:t>quipment owner – not Machine Protection</a:t>
            </a:r>
          </a:p>
          <a:p>
            <a:endParaRPr lang="en-GB" dirty="0"/>
          </a:p>
          <a:p>
            <a:r>
              <a:rPr lang="en-GB" dirty="0" smtClean="0"/>
              <a:t>Procedures to be written under the responsibility of the Machine Protection Panel and agreed upon by all parties involved, following </a:t>
            </a:r>
            <a:r>
              <a:rPr lang="en-GB" dirty="0" err="1" smtClean="0"/>
              <a:t>edms</a:t>
            </a:r>
            <a:r>
              <a:rPr lang="en-GB" dirty="0" smtClean="0"/>
              <a:t> release </a:t>
            </a:r>
            <a:r>
              <a:rPr lang="en-GB" dirty="0" smtClean="0"/>
              <a:t>procedure</a:t>
            </a:r>
          </a:p>
          <a:p>
            <a:r>
              <a:rPr lang="en-GB" dirty="0" smtClean="0"/>
              <a:t>OP responsible that enforced procedures are followed</a:t>
            </a:r>
            <a:endParaRPr lang="en-GB" dirty="0" smtClean="0"/>
          </a:p>
          <a:p>
            <a:r>
              <a:rPr lang="en-GB" dirty="0" smtClean="0"/>
              <a:t>Hardware interlocking to be defined (including tests) between equipment owner and MPP team</a:t>
            </a:r>
          </a:p>
          <a:p>
            <a:pPr lvl="1"/>
            <a:r>
              <a:rPr lang="en-GB" dirty="0" smtClean="0"/>
              <a:t>Does not protect against movement without beam</a:t>
            </a:r>
          </a:p>
          <a:p>
            <a:r>
              <a:rPr lang="en-GB" dirty="0"/>
              <a:t>E</a:t>
            </a:r>
            <a:r>
              <a:rPr lang="en-GB" dirty="0" smtClean="0"/>
              <a:t>stablish </a:t>
            </a:r>
            <a:r>
              <a:rPr lang="en-GB" dirty="0" smtClean="0"/>
              <a:t>the SIS interlocking: OP and MPP</a:t>
            </a:r>
          </a:p>
          <a:p>
            <a:endParaRPr lang="en-GB"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25147168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Crabs and BBLR</a:t>
            </a:r>
            <a:endParaRPr lang="en-GB" dirty="0"/>
          </a:p>
        </p:txBody>
      </p:sp>
      <p:sp>
        <p:nvSpPr>
          <p:cNvPr id="3" name="Content Placeholder 2"/>
          <p:cNvSpPr>
            <a:spLocks noGrp="1"/>
          </p:cNvSpPr>
          <p:nvPr>
            <p:ph idx="1"/>
          </p:nvPr>
        </p:nvSpPr>
        <p:spPr/>
        <p:txBody>
          <a:bodyPr/>
          <a:lstStyle/>
          <a:p>
            <a:r>
              <a:rPr lang="en-GB" dirty="0" smtClean="0"/>
              <a:t>Crab Cavities (baseline)</a:t>
            </a:r>
          </a:p>
          <a:p>
            <a:pPr lvl="1"/>
            <a:r>
              <a:rPr lang="en-GB" dirty="0" smtClean="0"/>
              <a:t>Also remote alignment foreseen</a:t>
            </a:r>
          </a:p>
          <a:p>
            <a:pPr lvl="1"/>
            <a:r>
              <a:rPr lang="en-GB" dirty="0" smtClean="0"/>
              <a:t>Same hardware and SIS interlocking required</a:t>
            </a:r>
          </a:p>
          <a:p>
            <a:pPr lvl="2"/>
            <a:r>
              <a:rPr lang="en-GB" dirty="0" smtClean="0"/>
              <a:t>Include in the same hardware interlock ?</a:t>
            </a:r>
          </a:p>
          <a:p>
            <a:pPr lvl="2"/>
            <a:r>
              <a:rPr lang="en-GB" dirty="0" smtClean="0"/>
              <a:t>Procedures to be different if only crabs are moved ?</a:t>
            </a:r>
          </a:p>
          <a:p>
            <a:r>
              <a:rPr lang="en-GB" dirty="0" smtClean="0"/>
              <a:t>Beam </a:t>
            </a:r>
            <a:r>
              <a:rPr lang="en-GB" dirty="0" err="1" smtClean="0"/>
              <a:t>Beam</a:t>
            </a:r>
            <a:r>
              <a:rPr lang="en-GB" dirty="0" smtClean="0"/>
              <a:t> Long Range Wire Compensation (not baseline)</a:t>
            </a:r>
          </a:p>
          <a:p>
            <a:pPr lvl="1"/>
            <a:r>
              <a:rPr lang="en-GB" dirty="0" smtClean="0"/>
              <a:t>If installed, same questions as above</a:t>
            </a:r>
          </a:p>
          <a:p>
            <a:r>
              <a:rPr lang="en-GB" dirty="0" smtClean="0"/>
              <a:t>Questions to be answered in the MPP meetings</a:t>
            </a:r>
            <a:endParaRPr lang="en-GB"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30046525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a:xfrm>
            <a:off x="612000" y="915240"/>
            <a:ext cx="8159206" cy="4906963"/>
          </a:xfrm>
        </p:spPr>
        <p:txBody>
          <a:bodyPr>
            <a:normAutofit fontScale="77500" lnSpcReduction="20000"/>
          </a:bodyPr>
          <a:lstStyle/>
          <a:p>
            <a:r>
              <a:rPr lang="en-GB" dirty="0" smtClean="0"/>
              <a:t>A hardware interlock on the powering of the motors, connected to a maskable input of the Beam Interlock System, is mandatory</a:t>
            </a:r>
          </a:p>
          <a:p>
            <a:pPr lvl="1"/>
            <a:r>
              <a:rPr lang="en-GB" dirty="0" smtClean="0"/>
              <a:t>Present situation is probably too risky to align with </a:t>
            </a:r>
            <a:r>
              <a:rPr lang="en-GB" dirty="0" smtClean="0"/>
              <a:t>beam</a:t>
            </a:r>
          </a:p>
          <a:p>
            <a:pPr lvl="1"/>
            <a:r>
              <a:rPr lang="en-GB" dirty="0" smtClean="0"/>
              <a:t>Aligning without beam is even more dangerous for the next injection</a:t>
            </a:r>
            <a:endParaRPr lang="en-GB" dirty="0" smtClean="0"/>
          </a:p>
          <a:p>
            <a:pPr lvl="1"/>
            <a:r>
              <a:rPr lang="en-GB" dirty="0" smtClean="0"/>
              <a:t>New IT, </a:t>
            </a:r>
            <a:r>
              <a:rPr lang="en-GB" dirty="0" smtClean="0"/>
              <a:t>more likely that remote alignment will be used</a:t>
            </a:r>
          </a:p>
          <a:p>
            <a:pPr lvl="1"/>
            <a:r>
              <a:rPr lang="en-GB" dirty="0" smtClean="0"/>
              <a:t>However, procedures will be heavy: loss maps, intensity ramp-up</a:t>
            </a:r>
          </a:p>
          <a:p>
            <a:r>
              <a:rPr lang="en-GB" dirty="0" smtClean="0"/>
              <a:t>Software interlocks by the SIS will improve functionality and safety after re-alignment without beam</a:t>
            </a:r>
          </a:p>
          <a:p>
            <a:r>
              <a:rPr lang="en-GB" dirty="0" smtClean="0"/>
              <a:t>Detailed procedures are important</a:t>
            </a:r>
          </a:p>
          <a:p>
            <a:pPr lvl="1"/>
            <a:r>
              <a:rPr lang="en-GB" dirty="0" smtClean="0"/>
              <a:t>To be written and agreed upon, under coordination by the Machine Protection Panel</a:t>
            </a:r>
          </a:p>
          <a:p>
            <a:pPr lvl="1"/>
            <a:r>
              <a:rPr lang="en-GB" dirty="0" smtClean="0"/>
              <a:t>To </a:t>
            </a:r>
            <a:r>
              <a:rPr lang="en-GB" dirty="0"/>
              <a:t>be followed after </a:t>
            </a:r>
            <a:r>
              <a:rPr lang="en-GB" dirty="0" smtClean="0"/>
              <a:t>re-alignment </a:t>
            </a:r>
            <a:r>
              <a:rPr lang="en-GB" dirty="0"/>
              <a:t>(with or without beam) </a:t>
            </a:r>
            <a:r>
              <a:rPr lang="en-GB" dirty="0" smtClean="0"/>
              <a:t>of any </a:t>
            </a:r>
            <a:r>
              <a:rPr lang="en-GB" dirty="0" smtClean="0"/>
              <a:t>magnet/CC/BBLR</a:t>
            </a:r>
            <a:endParaRPr lang="en-GB" dirty="0" smtClean="0"/>
          </a:p>
          <a:p>
            <a:r>
              <a:rPr lang="en-GB" dirty="0" smtClean="0"/>
              <a:t>The remote alignment system is not to be used lightly, with or without beam. It will not become an operational knob ;-)</a:t>
            </a:r>
            <a:endParaRPr lang="en-GB"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37670462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35257-3A26-414B-9C68-0AF904176D71}"/>
              </a:ext>
            </a:extLst>
          </p:cNvPr>
          <p:cNvSpPr>
            <a:spLocks noGrp="1"/>
          </p:cNvSpPr>
          <p:nvPr>
            <p:ph type="title"/>
          </p:nvPr>
        </p:nvSpPr>
        <p:spPr/>
        <p:txBody>
          <a:bodyPr/>
          <a:lstStyle/>
          <a:p>
            <a:endParaRPr lang="en-GB"/>
          </a:p>
        </p:txBody>
      </p:sp>
      <p:sp>
        <p:nvSpPr>
          <p:cNvPr id="3" name="Footer Placeholder 2">
            <a:extLst>
              <a:ext uri="{FF2B5EF4-FFF2-40B4-BE49-F238E27FC236}">
                <a16:creationId xmlns:a16="http://schemas.microsoft.com/office/drawing/2014/main" id="{8344C709-A763-1A4A-90AE-2B6BF89C4607}"/>
              </a:ext>
            </a:extLst>
          </p:cNvPr>
          <p:cNvSpPr>
            <a:spLocks noGrp="1"/>
          </p:cNvSpPr>
          <p:nvPr>
            <p:ph type="ftr" sz="quarter" idx="11"/>
          </p:nvPr>
        </p:nvSpPr>
        <p:spPr/>
        <p:txBody>
          <a:bodyPr/>
          <a:lstStyle/>
          <a:p>
            <a:r>
              <a:rPr lang="en-GB" noProof="0" smtClean="0"/>
              <a:t>MP aspects of Full Remote Alignment  –  J. Uythoven  –  27/08/2019</a:t>
            </a:r>
            <a:endParaRPr lang="en-GB" noProof="0" dirty="0"/>
          </a:p>
        </p:txBody>
      </p:sp>
      <p:sp>
        <p:nvSpPr>
          <p:cNvPr id="4" name="Slide Number Placeholder 3">
            <a:extLst>
              <a:ext uri="{FF2B5EF4-FFF2-40B4-BE49-F238E27FC236}">
                <a16:creationId xmlns:a16="http://schemas.microsoft.com/office/drawing/2014/main" id="{F4265983-B7E2-DA4D-8C21-CB7B3DA22E58}"/>
              </a:ext>
            </a:extLst>
          </p:cNvPr>
          <p:cNvSpPr>
            <a:spLocks noGrp="1"/>
          </p:cNvSpPr>
          <p:nvPr>
            <p:ph type="sldNum" sz="quarter" idx="12"/>
          </p:nvPr>
        </p:nvSpPr>
        <p:spPr/>
        <p:txBody>
          <a:bodyPr/>
          <a:lstStyle/>
          <a:p>
            <a:fld id="{BFDCA1C4-9514-7B4F-976F-D92F7E296653}" type="slidenum">
              <a:rPr lang="fr-FR" smtClean="0"/>
              <a:pPr/>
              <a:t>16</a:t>
            </a:fld>
            <a:endParaRPr lang="fr-FR" dirty="0"/>
          </a:p>
        </p:txBody>
      </p:sp>
      <p:sp>
        <p:nvSpPr>
          <p:cNvPr id="5" name="Text Placeholder 4">
            <a:extLst>
              <a:ext uri="{FF2B5EF4-FFF2-40B4-BE49-F238E27FC236}">
                <a16:creationId xmlns:a16="http://schemas.microsoft.com/office/drawing/2014/main" id="{9E2E3E82-8F60-2647-B9D8-34AB5EE5BD6C}"/>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1906822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B4E0D-FB32-A747-B39A-554A0C0C85DC}"/>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96113F2D-280C-944A-B07E-EBD73AD75A06}"/>
              </a:ext>
            </a:extLst>
          </p:cNvPr>
          <p:cNvSpPr>
            <a:spLocks noGrp="1"/>
          </p:cNvSpPr>
          <p:nvPr>
            <p:ph idx="1"/>
          </p:nvPr>
        </p:nvSpPr>
        <p:spPr/>
        <p:txBody>
          <a:bodyPr>
            <a:normAutofit/>
          </a:bodyPr>
          <a:lstStyle/>
          <a:p>
            <a:r>
              <a:rPr lang="en-GB" dirty="0"/>
              <a:t>Machine Protection and Operational Aspects of the Full Remote Alignment </a:t>
            </a:r>
            <a:r>
              <a:rPr lang="en-GB" dirty="0" smtClean="0"/>
              <a:t>System</a:t>
            </a:r>
          </a:p>
          <a:p>
            <a:pPr lvl="1"/>
            <a:r>
              <a:rPr lang="en-GB" dirty="0" smtClean="0"/>
              <a:t>Definition and experience so far</a:t>
            </a:r>
          </a:p>
          <a:p>
            <a:pPr lvl="1"/>
            <a:r>
              <a:rPr lang="en-GB" dirty="0" smtClean="0"/>
              <a:t>What Machine Protection does not treat</a:t>
            </a:r>
          </a:p>
          <a:p>
            <a:pPr lvl="1"/>
            <a:r>
              <a:rPr lang="en-GB" dirty="0" smtClean="0"/>
              <a:t>Hardware Interlocking</a:t>
            </a:r>
          </a:p>
          <a:p>
            <a:pPr lvl="1"/>
            <a:r>
              <a:rPr lang="en-GB" dirty="0" smtClean="0"/>
              <a:t>Software Interlocking</a:t>
            </a:r>
          </a:p>
          <a:p>
            <a:pPr lvl="1"/>
            <a:r>
              <a:rPr lang="en-GB" dirty="0" smtClean="0"/>
              <a:t>Procedures</a:t>
            </a:r>
          </a:p>
          <a:p>
            <a:pPr lvl="1"/>
            <a:r>
              <a:rPr lang="en-GB" dirty="0" smtClean="0"/>
              <a:t>Crabs and BBLR</a:t>
            </a:r>
          </a:p>
          <a:p>
            <a:pPr lvl="1"/>
            <a:r>
              <a:rPr lang="en-GB" dirty="0" smtClean="0"/>
              <a:t>Conclusions</a:t>
            </a:r>
            <a:endParaRPr lang="en-GB" dirty="0"/>
          </a:p>
        </p:txBody>
      </p:sp>
      <p:sp>
        <p:nvSpPr>
          <p:cNvPr id="4" name="Footer Placeholder 3">
            <a:extLst>
              <a:ext uri="{FF2B5EF4-FFF2-40B4-BE49-F238E27FC236}">
                <a16:creationId xmlns:a16="http://schemas.microsoft.com/office/drawing/2014/main" id="{3E5F6A68-EC19-8446-8615-D6CDA120A840}"/>
              </a:ext>
            </a:extLst>
          </p:cNvPr>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a:extLst>
              <a:ext uri="{FF2B5EF4-FFF2-40B4-BE49-F238E27FC236}">
                <a16:creationId xmlns:a16="http://schemas.microsoft.com/office/drawing/2014/main" id="{4C34C9B8-F6E3-4B4D-A76F-3FEA40031764}"/>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26165981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HL Remote Alignment System for IT</a:t>
            </a:r>
            <a:endParaRPr lang="en-GB" dirty="0"/>
          </a:p>
        </p:txBody>
      </p:sp>
      <p:sp>
        <p:nvSpPr>
          <p:cNvPr id="3" name="Content Placeholder 2"/>
          <p:cNvSpPr>
            <a:spLocks noGrp="1"/>
          </p:cNvSpPr>
          <p:nvPr>
            <p:ph idx="1"/>
          </p:nvPr>
        </p:nvSpPr>
        <p:spPr>
          <a:xfrm>
            <a:off x="696406" y="844062"/>
            <a:ext cx="7920000" cy="3010169"/>
          </a:xfrm>
        </p:spPr>
        <p:txBody>
          <a:bodyPr>
            <a:normAutofit/>
          </a:bodyPr>
          <a:lstStyle/>
          <a:p>
            <a:r>
              <a:rPr lang="en-GB" sz="2400" dirty="0" smtClean="0"/>
              <a:t>Remote alignment of machine elements between </a:t>
            </a:r>
            <a:br>
              <a:rPr lang="en-GB" sz="2400" dirty="0" smtClean="0"/>
            </a:br>
            <a:r>
              <a:rPr lang="en-GB" sz="2400" dirty="0" smtClean="0"/>
              <a:t>Q1 and Q5 L/R of IP1 and IP5</a:t>
            </a:r>
            <a:endParaRPr lang="en-GB" sz="2400"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Picture 5"/>
          <p:cNvPicPr>
            <a:picLocks noChangeAspect="1"/>
          </p:cNvPicPr>
          <p:nvPr/>
        </p:nvPicPr>
        <p:blipFill>
          <a:blip r:embed="rId2"/>
          <a:stretch>
            <a:fillRect/>
          </a:stretch>
        </p:blipFill>
        <p:spPr>
          <a:xfrm>
            <a:off x="749995" y="3402119"/>
            <a:ext cx="5868799" cy="2609150"/>
          </a:xfrm>
          <a:prstGeom prst="rect">
            <a:avLst/>
          </a:prstGeom>
        </p:spPr>
      </p:pic>
      <p:pic>
        <p:nvPicPr>
          <p:cNvPr id="7" name="Picture 6"/>
          <p:cNvPicPr>
            <a:picLocks noChangeAspect="1"/>
          </p:cNvPicPr>
          <p:nvPr/>
        </p:nvPicPr>
        <p:blipFill>
          <a:blip r:embed="rId3"/>
          <a:stretch>
            <a:fillRect/>
          </a:stretch>
        </p:blipFill>
        <p:spPr>
          <a:xfrm>
            <a:off x="2663201" y="1698519"/>
            <a:ext cx="5781675" cy="1543050"/>
          </a:xfrm>
          <a:prstGeom prst="rect">
            <a:avLst/>
          </a:prstGeom>
        </p:spPr>
      </p:pic>
      <p:sp>
        <p:nvSpPr>
          <p:cNvPr id="8" name="TextBox 7"/>
          <p:cNvSpPr txBox="1"/>
          <p:nvPr/>
        </p:nvSpPr>
        <p:spPr>
          <a:xfrm>
            <a:off x="464820" y="2025980"/>
            <a:ext cx="1957112" cy="646331"/>
          </a:xfrm>
          <a:prstGeom prst="rect">
            <a:avLst/>
          </a:prstGeom>
          <a:noFill/>
        </p:spPr>
        <p:txBody>
          <a:bodyPr wrap="square" rtlCol="0">
            <a:spAutoFit/>
          </a:bodyPr>
          <a:lstStyle/>
          <a:p>
            <a:r>
              <a:rPr lang="en-GB" i="1" dirty="0" smtClean="0"/>
              <a:t>Max remote stroke: ± 2.5 mm</a:t>
            </a:r>
            <a:endParaRPr lang="en-GB" i="1" dirty="0"/>
          </a:p>
        </p:txBody>
      </p:sp>
      <p:sp>
        <p:nvSpPr>
          <p:cNvPr id="9" name="TextBox 8"/>
          <p:cNvSpPr txBox="1"/>
          <p:nvPr/>
        </p:nvSpPr>
        <p:spPr>
          <a:xfrm>
            <a:off x="6964680" y="3749040"/>
            <a:ext cx="1736132" cy="1754326"/>
          </a:xfrm>
          <a:prstGeom prst="rect">
            <a:avLst/>
          </a:prstGeom>
          <a:noFill/>
          <a:ln>
            <a:solidFill>
              <a:schemeClr val="accent1"/>
            </a:solidFill>
          </a:ln>
        </p:spPr>
        <p:txBody>
          <a:bodyPr wrap="square" rtlCol="0">
            <a:spAutoFit/>
          </a:bodyPr>
          <a:lstStyle/>
          <a:p>
            <a:r>
              <a:rPr lang="en-GB" dirty="0" smtClean="0"/>
              <a:t>See also:</a:t>
            </a:r>
            <a:br>
              <a:rPr lang="en-GB" dirty="0" smtClean="0"/>
            </a:br>
            <a:r>
              <a:rPr lang="en-GB" dirty="0" smtClean="0"/>
              <a:t>P. Fessia in MPP meeting 9/11/2018 and HL TCC 15/11/2018</a:t>
            </a:r>
            <a:endParaRPr lang="en-GB" dirty="0"/>
          </a:p>
        </p:txBody>
      </p:sp>
    </p:spTree>
    <p:extLst>
      <p:ext uri="{BB962C8B-B14F-4D97-AF65-F5344CB8AC3E}">
        <p14:creationId xmlns:p14="http://schemas.microsoft.com/office/powerpoint/2010/main" val="1486443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0000"/>
                </a:solidFill>
              </a:rPr>
              <a:t>Present</a:t>
            </a:r>
            <a:r>
              <a:rPr lang="en-GB" dirty="0" smtClean="0"/>
              <a:t> Interlocking of Triplet position</a:t>
            </a:r>
            <a:endParaRPr lang="en-GB" dirty="0"/>
          </a:p>
        </p:txBody>
      </p:sp>
      <p:sp>
        <p:nvSpPr>
          <p:cNvPr id="3" name="Content Placeholder 2"/>
          <p:cNvSpPr>
            <a:spLocks noGrp="1"/>
          </p:cNvSpPr>
          <p:nvPr>
            <p:ph idx="1"/>
          </p:nvPr>
        </p:nvSpPr>
        <p:spPr>
          <a:xfrm>
            <a:off x="612000" y="893593"/>
            <a:ext cx="7920000" cy="4906963"/>
          </a:xfrm>
        </p:spPr>
        <p:txBody>
          <a:bodyPr>
            <a:normAutofit/>
          </a:bodyPr>
          <a:lstStyle/>
          <a:p>
            <a:r>
              <a:rPr lang="en-GB" sz="2000" dirty="0" smtClean="0"/>
              <a:t>Actual triplet can already be remotely re-aligned</a:t>
            </a:r>
          </a:p>
          <a:p>
            <a:r>
              <a:rPr lang="en-GB" sz="2000" dirty="0" smtClean="0"/>
              <a:t>No connection to the </a:t>
            </a:r>
            <a:r>
              <a:rPr lang="en-GB" sz="2000" dirty="0" smtClean="0"/>
              <a:t>Beam Interlock System</a:t>
            </a:r>
          </a:p>
          <a:p>
            <a:pPr lvl="1"/>
            <a:r>
              <a:rPr lang="en-GB" sz="1800" dirty="0" smtClean="0"/>
              <a:t>Protection </a:t>
            </a:r>
            <a:r>
              <a:rPr lang="en-GB" sz="1800" dirty="0" smtClean="0"/>
              <a:t>to move with or without beam based on</a:t>
            </a:r>
          </a:p>
          <a:p>
            <a:pPr lvl="2"/>
            <a:r>
              <a:rPr lang="en-GB" sz="1600" dirty="0" smtClean="0"/>
              <a:t>Key required to power motors</a:t>
            </a:r>
          </a:p>
          <a:p>
            <a:pPr lvl="2"/>
            <a:r>
              <a:rPr lang="en-GB" sz="1600" dirty="0" smtClean="0"/>
              <a:t>In possession of the Survey group – their responsibility</a:t>
            </a:r>
          </a:p>
          <a:p>
            <a:r>
              <a:rPr lang="en-GB" sz="2000" dirty="0" smtClean="0"/>
              <a:t>Software Interlock System</a:t>
            </a:r>
          </a:p>
          <a:p>
            <a:pPr lvl="1"/>
            <a:r>
              <a:rPr lang="en-GB" sz="1800" dirty="0" smtClean="0"/>
              <a:t>Injection BIS interlocked by SIS, stops injection if any WPS sensor is more than 250 µm away from reference value</a:t>
            </a:r>
          </a:p>
          <a:p>
            <a:pPr lvl="1"/>
            <a:r>
              <a:rPr lang="en-GB" sz="1800" dirty="0" smtClean="0"/>
              <a:t>It never stopped the beam (JW)</a:t>
            </a:r>
          </a:p>
          <a:p>
            <a:pPr lvl="1"/>
            <a:r>
              <a:rPr lang="en-GB" sz="1800" dirty="0" smtClean="0"/>
              <a:t>SIS interlocking on motors </a:t>
            </a:r>
            <a:br>
              <a:rPr lang="en-GB" sz="1800" dirty="0" smtClean="0"/>
            </a:br>
            <a:r>
              <a:rPr lang="en-GB" sz="1800" dirty="0" smtClean="0"/>
              <a:t>was disabled; too many </a:t>
            </a:r>
            <a:r>
              <a:rPr lang="en-GB" sz="1800" dirty="0" smtClean="0"/>
              <a:t>false</a:t>
            </a:r>
            <a:br>
              <a:rPr lang="en-GB" sz="1800" dirty="0" smtClean="0"/>
            </a:br>
            <a:r>
              <a:rPr lang="en-GB" sz="1800" dirty="0" smtClean="0"/>
              <a:t>triggers</a:t>
            </a:r>
            <a:endParaRPr lang="en-GB" sz="1800"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Picture 5"/>
          <p:cNvPicPr>
            <a:picLocks noChangeAspect="1"/>
          </p:cNvPicPr>
          <p:nvPr/>
        </p:nvPicPr>
        <p:blipFill>
          <a:blip r:embed="rId2"/>
          <a:stretch>
            <a:fillRect/>
          </a:stretch>
        </p:blipFill>
        <p:spPr>
          <a:xfrm>
            <a:off x="4580436" y="3565389"/>
            <a:ext cx="4286364" cy="2790961"/>
          </a:xfrm>
          <a:prstGeom prst="rect">
            <a:avLst/>
          </a:prstGeom>
        </p:spPr>
      </p:pic>
    </p:spTree>
    <p:extLst>
      <p:ext uri="{BB962C8B-B14F-4D97-AF65-F5344CB8AC3E}">
        <p14:creationId xmlns:p14="http://schemas.microsoft.com/office/powerpoint/2010/main" val="1640142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Experience so far</a:t>
            </a:r>
            <a:endParaRPr lang="en-GB" dirty="0"/>
          </a:p>
        </p:txBody>
      </p:sp>
      <p:sp>
        <p:nvSpPr>
          <p:cNvPr id="3" name="Content Placeholder 2"/>
          <p:cNvSpPr>
            <a:spLocks noGrp="1"/>
          </p:cNvSpPr>
          <p:nvPr>
            <p:ph idx="1"/>
          </p:nvPr>
        </p:nvSpPr>
        <p:spPr/>
        <p:txBody>
          <a:bodyPr/>
          <a:lstStyle/>
          <a:p>
            <a:r>
              <a:rPr lang="en-GB" sz="2400" dirty="0" smtClean="0"/>
              <a:t>See also presentation by </a:t>
            </a:r>
            <a:r>
              <a:rPr lang="en-GB" sz="2400" dirty="0" err="1" smtClean="0"/>
              <a:t>Jorg</a:t>
            </a:r>
            <a:r>
              <a:rPr lang="en-GB" sz="2400" dirty="0" smtClean="0"/>
              <a:t> in Full Remote Alignment Specification meeting 12 June 2019</a:t>
            </a:r>
          </a:p>
          <a:p>
            <a:pPr lvl="1"/>
            <a:r>
              <a:rPr lang="en-GB" sz="2000" dirty="0">
                <a:hlinkClick r:id="rId2"/>
              </a:rPr>
              <a:t>https://indico.cern.ch/event/808303</a:t>
            </a:r>
            <a:r>
              <a:rPr lang="en-GB" sz="2000" dirty="0" smtClean="0">
                <a:hlinkClick r:id="rId2"/>
              </a:rPr>
              <a:t>/</a:t>
            </a:r>
            <a:endParaRPr lang="en-GB" sz="2000" dirty="0" smtClean="0"/>
          </a:p>
          <a:p>
            <a:r>
              <a:rPr lang="en-GB" sz="2400" dirty="0" smtClean="0"/>
              <a:t>Includes Operational aspects and Machine </a:t>
            </a:r>
            <a:r>
              <a:rPr lang="en-GB" sz="2400" dirty="0"/>
              <a:t>P</a:t>
            </a:r>
            <a:r>
              <a:rPr lang="en-GB" sz="2400" dirty="0" smtClean="0"/>
              <a:t>rotection aspects. It makes reference to two occasions when remote alignment was used</a:t>
            </a:r>
          </a:p>
          <a:p>
            <a:pPr lvl="1"/>
            <a:r>
              <a:rPr lang="en-GB" sz="2000" dirty="0" smtClean="0"/>
              <a:t>6	 May 2016 after the weasel event </a:t>
            </a:r>
            <a:r>
              <a:rPr lang="en-GB" sz="2000" dirty="0" smtClean="0">
                <a:sym typeface="Wingdings" panose="05000000000000000000" pitchFamily="2" charset="2"/>
              </a:rPr>
              <a:t> </a:t>
            </a:r>
            <a:r>
              <a:rPr lang="en-GB" sz="2000" dirty="0" smtClean="0">
                <a:sym typeface="Wingdings" panose="05000000000000000000" pitchFamily="2" charset="2"/>
              </a:rPr>
              <a:t>warm-up / cool-down cycle caused triplet to move</a:t>
            </a:r>
            <a:endParaRPr lang="en-GB" sz="2000" dirty="0" smtClean="0"/>
          </a:p>
          <a:p>
            <a:pPr lvl="2"/>
            <a:r>
              <a:rPr lang="en-GB" sz="1800" dirty="0" smtClean="0">
                <a:sym typeface="Wingdings" panose="05000000000000000000" pitchFamily="2" charset="2"/>
              </a:rPr>
              <a:t>Re-aligned remotely </a:t>
            </a:r>
            <a:r>
              <a:rPr lang="en-GB" sz="1800" b="1" dirty="0" smtClean="0">
                <a:solidFill>
                  <a:srgbClr val="FF0000"/>
                </a:solidFill>
                <a:sym typeface="Wingdings" panose="05000000000000000000" pitchFamily="2" charset="2"/>
              </a:rPr>
              <a:t>without</a:t>
            </a:r>
            <a:r>
              <a:rPr lang="en-GB" sz="1800" dirty="0" smtClean="0">
                <a:sym typeface="Wingdings" panose="05000000000000000000" pitchFamily="2" charset="2"/>
              </a:rPr>
              <a:t> </a:t>
            </a:r>
            <a:r>
              <a:rPr lang="en-GB" sz="1800" dirty="0" smtClean="0">
                <a:sym typeface="Wingdings" panose="05000000000000000000" pitchFamily="2" charset="2"/>
              </a:rPr>
              <a:t>beam, moved it back</a:t>
            </a:r>
            <a:endParaRPr lang="en-GB" sz="1800" dirty="0" smtClean="0">
              <a:sym typeface="Wingdings" panose="05000000000000000000" pitchFamily="2" charset="2"/>
            </a:endParaRPr>
          </a:p>
          <a:p>
            <a:pPr lvl="2"/>
            <a:r>
              <a:rPr lang="en-GB" sz="1800" dirty="0" smtClean="0">
                <a:sym typeface="Wingdings" panose="05000000000000000000" pitchFamily="2" charset="2"/>
              </a:rPr>
              <a:t>Use WPS for reference. Still in re-start phase of the machine, with loss maps and intensity ramp up, </a:t>
            </a:r>
            <a:r>
              <a:rPr lang="en-GB" sz="1800" dirty="0">
                <a:sym typeface="Wingdings" panose="05000000000000000000" pitchFamily="2" charset="2"/>
              </a:rPr>
              <a:t>3 bunches, </a:t>
            </a:r>
            <a:r>
              <a:rPr lang="en-GB" sz="1800" dirty="0" smtClean="0">
                <a:sym typeface="Wingdings" panose="05000000000000000000" pitchFamily="2" charset="2"/>
              </a:rPr>
              <a:t>see </a:t>
            </a:r>
            <a:r>
              <a:rPr lang="en-GB" sz="1800" dirty="0" smtClean="0">
                <a:sym typeface="Wingdings" panose="05000000000000000000" pitchFamily="2" charset="2"/>
                <a:hlinkClick r:id="rId3"/>
              </a:rPr>
              <a:t>link</a:t>
            </a:r>
            <a:r>
              <a:rPr lang="en-GB" sz="1800" dirty="0" smtClean="0">
                <a:sym typeface="Wingdings" panose="05000000000000000000" pitchFamily="2" charset="2"/>
              </a:rPr>
              <a:t> to slide of 830 meeting.</a:t>
            </a:r>
          </a:p>
          <a:p>
            <a:pPr lvl="2"/>
            <a:r>
              <a:rPr lang="en-GB" sz="1800" dirty="0" smtClean="0">
                <a:sym typeface="Wingdings" panose="05000000000000000000" pitchFamily="2" charset="2"/>
              </a:rPr>
              <a:t>No issues</a:t>
            </a:r>
            <a:endParaRPr lang="en-GB" sz="1800" dirty="0" smtClean="0"/>
          </a:p>
          <a:p>
            <a:endParaRPr lang="en-GB"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21653156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800" y="497500"/>
            <a:ext cx="7920000" cy="720000"/>
          </a:xfrm>
        </p:spPr>
        <p:txBody>
          <a:bodyPr/>
          <a:lstStyle/>
          <a:p>
            <a:r>
              <a:rPr lang="en-GB" dirty="0" smtClean="0"/>
              <a:t>Remote alignment 6 May 2016</a:t>
            </a:r>
            <a:br>
              <a:rPr lang="en-GB" dirty="0" smtClean="0"/>
            </a:br>
            <a:r>
              <a:rPr lang="en-GB" dirty="0" smtClean="0"/>
              <a:t>IT 1L1</a:t>
            </a:r>
            <a:endParaRPr lang="en-GB" dirty="0"/>
          </a:p>
        </p:txBody>
      </p:sp>
      <p:pic>
        <p:nvPicPr>
          <p:cNvPr id="6" name="Content Placeholder 5"/>
          <p:cNvPicPr>
            <a:picLocks noGrp="1" noChangeAspect="1"/>
          </p:cNvPicPr>
          <p:nvPr>
            <p:ph idx="1"/>
          </p:nvPr>
        </p:nvPicPr>
        <p:blipFill>
          <a:blip r:embed="rId2"/>
          <a:stretch>
            <a:fillRect/>
          </a:stretch>
        </p:blipFill>
        <p:spPr>
          <a:xfrm>
            <a:off x="1305270" y="1219200"/>
            <a:ext cx="6533459" cy="4906963"/>
          </a:xfrm>
          <a:prstGeom prst="rect">
            <a:avLst/>
          </a:prstGeom>
        </p:spPr>
      </p:pic>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1743335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Only </a:t>
            </a:r>
            <a:r>
              <a:rPr lang="en-GB" dirty="0" smtClean="0"/>
              <a:t>one re-alignment </a:t>
            </a:r>
            <a:r>
              <a:rPr lang="en-GB" dirty="0" smtClean="0">
                <a:solidFill>
                  <a:srgbClr val="FF0000"/>
                </a:solidFill>
              </a:rPr>
              <a:t>with</a:t>
            </a:r>
            <a:r>
              <a:rPr lang="en-GB" dirty="0" smtClean="0"/>
              <a:t> beam</a:t>
            </a:r>
            <a:endParaRPr lang="en-GB" dirty="0"/>
          </a:p>
        </p:txBody>
      </p:sp>
      <p:sp>
        <p:nvSpPr>
          <p:cNvPr id="3" name="Content Placeholder 2"/>
          <p:cNvSpPr>
            <a:spLocks noGrp="1"/>
          </p:cNvSpPr>
          <p:nvPr>
            <p:ph idx="1"/>
          </p:nvPr>
        </p:nvSpPr>
        <p:spPr>
          <a:xfrm>
            <a:off x="444500" y="1219200"/>
            <a:ext cx="8242300" cy="4337049"/>
          </a:xfrm>
        </p:spPr>
        <p:txBody>
          <a:bodyPr>
            <a:normAutofit lnSpcReduction="10000"/>
          </a:bodyPr>
          <a:lstStyle/>
          <a:p>
            <a:r>
              <a:rPr lang="en-GB" sz="2400" dirty="0" smtClean="0"/>
              <a:t>Saturday </a:t>
            </a:r>
            <a:r>
              <a:rPr lang="en-GB" sz="2400" dirty="0" smtClean="0"/>
              <a:t>8/10/2016 </a:t>
            </a:r>
            <a:r>
              <a:rPr lang="en-GB" sz="2400" dirty="0" smtClean="0"/>
              <a:t>@ 01:30. Re-alignment of R5 triplet in H and V-plane at injection energy</a:t>
            </a:r>
          </a:p>
          <a:p>
            <a:pPr lvl="1"/>
            <a:r>
              <a:rPr lang="en-GB" sz="2000" dirty="0" smtClean="0"/>
              <a:t>Experience </a:t>
            </a:r>
            <a:r>
              <a:rPr lang="en-GB" sz="2000" dirty="0" smtClean="0"/>
              <a:t>was good, see report 830 meeting </a:t>
            </a:r>
            <a:r>
              <a:rPr lang="en-GB" sz="2000" dirty="0" smtClean="0">
                <a:hlinkClick r:id="rId2"/>
              </a:rPr>
              <a:t>here</a:t>
            </a:r>
            <a:endParaRPr lang="en-GB" sz="2000" dirty="0" smtClean="0"/>
          </a:p>
          <a:p>
            <a:pPr lvl="1"/>
            <a:r>
              <a:rPr lang="en-GB" sz="2000" dirty="0" smtClean="0"/>
              <a:t>Followed by a 2 bunch fill</a:t>
            </a:r>
          </a:p>
          <a:p>
            <a:pPr lvl="1"/>
            <a:r>
              <a:rPr lang="en-GB" sz="2000" dirty="0" smtClean="0"/>
              <a:t>Followed by </a:t>
            </a:r>
            <a:r>
              <a:rPr lang="en-GB" sz="2000" dirty="0" err="1" smtClean="0"/>
              <a:t>betatron</a:t>
            </a:r>
            <a:r>
              <a:rPr lang="en-GB" sz="2000" dirty="0" smtClean="0"/>
              <a:t> loss </a:t>
            </a:r>
            <a:br>
              <a:rPr lang="en-GB" sz="2000" dirty="0" smtClean="0"/>
            </a:br>
            <a:r>
              <a:rPr lang="en-GB" sz="2000" dirty="0" smtClean="0"/>
              <a:t>maps in collision</a:t>
            </a:r>
          </a:p>
          <a:p>
            <a:pPr lvl="1"/>
            <a:r>
              <a:rPr lang="en-GB" sz="2000" dirty="0" smtClean="0"/>
              <a:t>Followed by 10 bunch fill</a:t>
            </a:r>
          </a:p>
          <a:p>
            <a:pPr lvl="1"/>
            <a:r>
              <a:rPr lang="en-GB" sz="2000" dirty="0" smtClean="0"/>
              <a:t>Discussion on what needed</a:t>
            </a:r>
            <a:br>
              <a:rPr lang="en-GB" sz="2000" dirty="0" smtClean="0"/>
            </a:br>
            <a:r>
              <a:rPr lang="en-GB" sz="2000" dirty="0" smtClean="0"/>
              <a:t>to be </a:t>
            </a:r>
            <a:r>
              <a:rPr lang="en-GB" sz="2000" dirty="0" smtClean="0"/>
              <a:t>done </a:t>
            </a:r>
            <a:r>
              <a:rPr lang="en-GB" sz="2000" i="1" dirty="0" smtClean="0"/>
              <a:t>at the moment of </a:t>
            </a:r>
            <a:br>
              <a:rPr lang="en-GB" sz="2000" i="1" dirty="0" smtClean="0"/>
            </a:br>
            <a:r>
              <a:rPr lang="en-GB" sz="2000" i="1" dirty="0" smtClean="0"/>
              <a:t>the action</a:t>
            </a:r>
            <a:r>
              <a:rPr lang="en-GB" sz="2000" dirty="0" smtClean="0"/>
              <a:t>, </a:t>
            </a:r>
            <a:r>
              <a:rPr lang="en-GB" sz="2000" dirty="0" smtClean="0"/>
              <a:t>no agreed upon</a:t>
            </a:r>
            <a:br>
              <a:rPr lang="en-GB" sz="2000" dirty="0" smtClean="0"/>
            </a:br>
            <a:r>
              <a:rPr lang="en-GB" sz="2000" dirty="0" smtClean="0"/>
              <a:t>procedures, not treated in </a:t>
            </a:r>
            <a:br>
              <a:rPr lang="en-GB" sz="2000" dirty="0" smtClean="0"/>
            </a:br>
            <a:r>
              <a:rPr lang="en-GB" sz="2000" dirty="0" smtClean="0"/>
              <a:t>the MPP </a:t>
            </a:r>
            <a:r>
              <a:rPr lang="en-GB" sz="2000" dirty="0" smtClean="0"/>
              <a:t>meetings</a:t>
            </a:r>
          </a:p>
          <a:p>
            <a:pPr lvl="2"/>
            <a:r>
              <a:rPr lang="en-GB" sz="1600" dirty="0" smtClean="0"/>
              <a:t>Not satisfactory</a:t>
            </a:r>
            <a:endParaRPr lang="en-GB"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Picture 5"/>
          <p:cNvPicPr>
            <a:picLocks noChangeAspect="1"/>
          </p:cNvPicPr>
          <p:nvPr/>
        </p:nvPicPr>
        <p:blipFill>
          <a:blip r:embed="rId3"/>
          <a:stretch>
            <a:fillRect/>
          </a:stretch>
        </p:blipFill>
        <p:spPr>
          <a:xfrm>
            <a:off x="4586964" y="3270006"/>
            <a:ext cx="3945036" cy="3017677"/>
          </a:xfrm>
          <a:prstGeom prst="rect">
            <a:avLst/>
          </a:prstGeom>
        </p:spPr>
      </p:pic>
    </p:spTree>
    <p:extLst>
      <p:ext uri="{BB962C8B-B14F-4D97-AF65-F5344CB8AC3E}">
        <p14:creationId xmlns:p14="http://schemas.microsoft.com/office/powerpoint/2010/main" val="3176684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540000"/>
            <a:ext cx="8341500" cy="720000"/>
          </a:xfrm>
        </p:spPr>
        <p:txBody>
          <a:bodyPr/>
          <a:lstStyle/>
          <a:p>
            <a:r>
              <a:rPr lang="en-GB" dirty="0" smtClean="0"/>
              <a:t>LMC 12/10/2016, HMD</a:t>
            </a:r>
            <a:br>
              <a:rPr lang="en-GB" dirty="0" smtClean="0"/>
            </a:br>
            <a:r>
              <a:rPr lang="en-GB" dirty="0" smtClean="0"/>
              <a:t>Not mentioned that re-alignment was with beam</a:t>
            </a:r>
            <a:endParaRPr lang="en-GB"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pic>
        <p:nvPicPr>
          <p:cNvPr id="8" name="Content Placeholder 7"/>
          <p:cNvPicPr>
            <a:picLocks noGrp="1" noChangeAspect="1"/>
          </p:cNvPicPr>
          <p:nvPr>
            <p:ph idx="1"/>
          </p:nvPr>
        </p:nvPicPr>
        <p:blipFill>
          <a:blip r:embed="rId2"/>
          <a:stretch>
            <a:fillRect/>
          </a:stretch>
        </p:blipFill>
        <p:spPr>
          <a:xfrm>
            <a:off x="330200" y="1417558"/>
            <a:ext cx="6854664" cy="4708605"/>
          </a:xfrm>
          <a:prstGeom prst="rect">
            <a:avLst/>
          </a:prstGeom>
        </p:spPr>
      </p:pic>
      <p:sp>
        <p:nvSpPr>
          <p:cNvPr id="9" name="TextBox 8"/>
          <p:cNvSpPr txBox="1"/>
          <p:nvPr/>
        </p:nvSpPr>
        <p:spPr>
          <a:xfrm>
            <a:off x="6648450" y="1739900"/>
            <a:ext cx="2222500" cy="2585323"/>
          </a:xfrm>
          <a:prstGeom prst="rect">
            <a:avLst/>
          </a:prstGeom>
          <a:noFill/>
          <a:ln>
            <a:solidFill>
              <a:schemeClr val="accent1"/>
            </a:solidFill>
          </a:ln>
        </p:spPr>
        <p:txBody>
          <a:bodyPr wrap="square" rtlCol="0">
            <a:spAutoFit/>
          </a:bodyPr>
          <a:lstStyle/>
          <a:p>
            <a:r>
              <a:rPr lang="en-GB" i="1" dirty="0" smtClean="0"/>
              <a:t>In this LMC there was an action for MPP to “understand the impact of the triplet movements on machine protection”. Not an action on remote alignment.</a:t>
            </a:r>
            <a:endParaRPr lang="en-GB" i="1" dirty="0"/>
          </a:p>
        </p:txBody>
      </p:sp>
    </p:spTree>
    <p:extLst>
      <p:ext uri="{BB962C8B-B14F-4D97-AF65-F5344CB8AC3E}">
        <p14:creationId xmlns:p14="http://schemas.microsoft.com/office/powerpoint/2010/main" val="38567490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Risks</a:t>
            </a:r>
            <a:endParaRPr lang="en-GB" dirty="0"/>
          </a:p>
        </p:txBody>
      </p:sp>
      <p:sp>
        <p:nvSpPr>
          <p:cNvPr id="3" name="Content Placeholder 2"/>
          <p:cNvSpPr>
            <a:spLocks noGrp="1"/>
          </p:cNvSpPr>
          <p:nvPr>
            <p:ph idx="1"/>
          </p:nvPr>
        </p:nvSpPr>
        <p:spPr>
          <a:xfrm>
            <a:off x="612000" y="1219200"/>
            <a:ext cx="8201800" cy="4906963"/>
          </a:xfrm>
        </p:spPr>
        <p:txBody>
          <a:bodyPr/>
          <a:lstStyle/>
          <a:p>
            <a:r>
              <a:rPr lang="en-GB" dirty="0" smtClean="0"/>
              <a:t>During and following Remote Alignment of the elements between Q1 and Q5 the following risks have been identified</a:t>
            </a:r>
          </a:p>
          <a:p>
            <a:pPr lvl="1"/>
            <a:r>
              <a:rPr lang="en-GB" dirty="0" smtClean="0"/>
              <a:t>Related to Equipment Protection</a:t>
            </a:r>
          </a:p>
          <a:p>
            <a:pPr lvl="2"/>
            <a:r>
              <a:rPr lang="en-GB" dirty="0" smtClean="0"/>
              <a:t>Vacuum leaks because of bellow movements &gt; limit</a:t>
            </a:r>
          </a:p>
          <a:p>
            <a:pPr lvl="2"/>
            <a:r>
              <a:rPr lang="en-GB" dirty="0" smtClean="0"/>
              <a:t>Cryogenics leaks because of mechanical limits</a:t>
            </a:r>
          </a:p>
          <a:p>
            <a:pPr lvl="2"/>
            <a:r>
              <a:rPr lang="en-GB" dirty="0" smtClean="0"/>
              <a:t>Loss of mechanical integrity</a:t>
            </a:r>
          </a:p>
          <a:p>
            <a:pPr lvl="1"/>
            <a:r>
              <a:rPr lang="en-GB" dirty="0" smtClean="0"/>
              <a:t>Related to Machine Protection</a:t>
            </a:r>
          </a:p>
          <a:p>
            <a:pPr lvl="2"/>
            <a:r>
              <a:rPr lang="en-GB" dirty="0" smtClean="0"/>
              <a:t>Beam induced damage to any equipment in the machine </a:t>
            </a:r>
            <a:r>
              <a:rPr lang="en-GB" dirty="0" smtClean="0"/>
              <a:t>during or after the remote </a:t>
            </a:r>
            <a:r>
              <a:rPr lang="en-GB" dirty="0" smtClean="0"/>
              <a:t>alignment </a:t>
            </a:r>
            <a:r>
              <a:rPr lang="en-GB" dirty="0" smtClean="0"/>
              <a:t>– performed </a:t>
            </a:r>
            <a:r>
              <a:rPr lang="en-GB" dirty="0" smtClean="0"/>
              <a:t>with or without beam</a:t>
            </a:r>
            <a:endParaRPr lang="en-GB" dirty="0"/>
          </a:p>
        </p:txBody>
      </p:sp>
      <p:sp>
        <p:nvSpPr>
          <p:cNvPr id="4" name="Footer Placeholder 3"/>
          <p:cNvSpPr>
            <a:spLocks noGrp="1"/>
          </p:cNvSpPr>
          <p:nvPr>
            <p:ph type="ftr" sz="quarter" idx="11"/>
          </p:nvPr>
        </p:nvSpPr>
        <p:spPr/>
        <p:txBody>
          <a:bodyPr/>
          <a:lstStyle/>
          <a:p>
            <a:r>
              <a:rPr lang="en-GB" noProof="0" smtClean="0"/>
              <a:t>MP aspects of Full Remote Alignment  –  J. Uythoven  –  27/08/2019</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descr="legal - Biking against traffic on a one-way streets in ..."/>
          <p:cNvPicPr>
            <a:picLocks noChangeAspect="1"/>
          </p:cNvPicPr>
          <p:nvPr/>
        </p:nvPicPr>
        <p:blipFill rotWithShape="1">
          <a:blip r:embed="rId2">
            <a:extLst>
              <a:ext uri="{28A0092B-C50C-407E-A947-70E740481C1C}">
                <a14:useLocalDpi xmlns:a14="http://schemas.microsoft.com/office/drawing/2010/main" val="0"/>
              </a:ext>
            </a:extLst>
          </a:blip>
          <a:srcRect r="48245"/>
          <a:stretch/>
        </p:blipFill>
        <p:spPr>
          <a:xfrm>
            <a:off x="406260" y="4400141"/>
            <a:ext cx="899160" cy="898843"/>
          </a:xfrm>
          <a:prstGeom prst="rect">
            <a:avLst/>
          </a:prstGeom>
        </p:spPr>
      </p:pic>
      <p:pic>
        <p:nvPicPr>
          <p:cNvPr id="7" name="Picture 6" descr="legal - Biking against traffic on a one-way streets in ..."/>
          <p:cNvPicPr>
            <a:picLocks noChangeAspect="1"/>
          </p:cNvPicPr>
          <p:nvPr/>
        </p:nvPicPr>
        <p:blipFill rotWithShape="1">
          <a:blip r:embed="rId2">
            <a:extLst>
              <a:ext uri="{28A0092B-C50C-407E-A947-70E740481C1C}">
                <a14:useLocalDpi xmlns:a14="http://schemas.microsoft.com/office/drawing/2010/main" val="0"/>
              </a:ext>
            </a:extLst>
          </a:blip>
          <a:srcRect l="51754"/>
          <a:stretch/>
        </p:blipFill>
        <p:spPr>
          <a:xfrm>
            <a:off x="436740" y="3050131"/>
            <a:ext cx="838200" cy="898843"/>
          </a:xfrm>
          <a:prstGeom prst="rect">
            <a:avLst/>
          </a:prstGeom>
        </p:spPr>
      </p:pic>
    </p:spTree>
    <p:extLst>
      <p:ext uri="{BB962C8B-B14F-4D97-AF65-F5344CB8AC3E}">
        <p14:creationId xmlns:p14="http://schemas.microsoft.com/office/powerpoint/2010/main" val="362524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C524BDF110D040B68CA70FE3294456" ma:contentTypeVersion="1" ma:contentTypeDescription="Create a new document." ma:contentTypeScope="" ma:versionID="89b14a02302ad28749ee1cac92c78013">
  <xsd:schema xmlns:xsd="http://www.w3.org/2001/XMLSchema" xmlns:xs="http://www.w3.org/2001/XMLSchema" xmlns:p="http://schemas.microsoft.com/office/2006/metadata/properties" xmlns:ns2="http://schemas.microsoft.com/sharepoint/v4" targetNamespace="http://schemas.microsoft.com/office/2006/metadata/properties" ma:root="true" ma:fieldsID="23c11eee0d542004c4a7d729835418c6" ns2:_="">
    <xsd:import namespace="http://schemas.microsoft.com/sharepoint/v4"/>
    <xsd:element name="properties">
      <xsd:complexType>
        <xsd:sequence>
          <xsd:element name="documentManagement">
            <xsd:complexType>
              <xsd:all>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8"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E14C6E-85C9-48C5-8194-57ECF2A61F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A073A0-DE02-4AA4-A35B-D7BBB0E00ECE}">
  <ds:schemaRefs>
    <ds:schemaRef ds:uri="http://schemas.microsoft.com/office/infopath/2007/PartnerControls"/>
    <ds:schemaRef ds:uri="http://purl.org/dc/elements/1.1/"/>
    <ds:schemaRef ds:uri="http://schemas.microsoft.com/office/2006/metadata/properties"/>
    <ds:schemaRef ds:uri="http://schemas.microsoft.com/sharepoint/v4"/>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3.xml><?xml version="1.0" encoding="utf-8"?>
<ds:datastoreItem xmlns:ds="http://schemas.openxmlformats.org/officeDocument/2006/customXml" ds:itemID="{FE434DDB-2C79-4D7A-B170-CA153E497A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HiLumi-Pres-Template-4-3-CSR2016</Template>
  <TotalTime>23431</TotalTime>
  <Words>1116</Words>
  <Application>Microsoft Office PowerPoint</Application>
  <PresentationFormat>On-screen Show (4:3)</PresentationFormat>
  <Paragraphs>148</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Thème Office</vt:lpstr>
      <vt:lpstr>Machine Protection and Operational Aspects of the Full Remote Alignment System</vt:lpstr>
      <vt:lpstr>Outline</vt:lpstr>
      <vt:lpstr>HL Remote Alignment System for IT</vt:lpstr>
      <vt:lpstr>Present Interlocking of Triplet position</vt:lpstr>
      <vt:lpstr>Experience so far</vt:lpstr>
      <vt:lpstr>Remote alignment 6 May 2016 IT 1L1</vt:lpstr>
      <vt:lpstr>Only one re-alignment with beam</vt:lpstr>
      <vt:lpstr>LMC 12/10/2016, HMD Not mentioned that re-alignment was with beam</vt:lpstr>
      <vt:lpstr>The Risks</vt:lpstr>
      <vt:lpstr>Hardware Interlocks: Proposal</vt:lpstr>
      <vt:lpstr>Software Interlocks</vt:lpstr>
      <vt:lpstr>Procedures</vt:lpstr>
      <vt:lpstr>Responsibilities</vt:lpstr>
      <vt:lpstr>Crabs and BBLR</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Jan Uythoven</cp:lastModifiedBy>
  <cp:revision>341</cp:revision>
  <cp:lastPrinted>2018-03-23T16:23:29Z</cp:lastPrinted>
  <dcterms:created xsi:type="dcterms:W3CDTF">2016-08-24T12:27:25Z</dcterms:created>
  <dcterms:modified xsi:type="dcterms:W3CDTF">2019-08-22T15:04:23Z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0x01010054C524BDF110D040B68CA70FE3294456</vt:lpwstr>
  </property>
</Properties>
</file>