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63" r:id="rId5"/>
    <p:sldId id="262" r:id="rId6"/>
    <p:sldId id="268" r:id="rId7"/>
    <p:sldId id="270" r:id="rId8"/>
    <p:sldId id="279" r:id="rId9"/>
    <p:sldId id="284" r:id="rId10"/>
    <p:sldId id="285" r:id="rId11"/>
    <p:sldId id="277" r:id="rId12"/>
    <p:sldId id="281" r:id="rId13"/>
    <p:sldId id="288" r:id="rId14"/>
    <p:sldId id="289" r:id="rId15"/>
    <p:sldId id="290" r:id="rId16"/>
    <p:sldId id="291" r:id="rId17"/>
    <p:sldId id="292" r:id="rId18"/>
    <p:sldId id="282" r:id="rId19"/>
    <p:sldId id="293" r:id="rId20"/>
    <p:sldId id="266" r:id="rId2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603" autoAdjust="0"/>
    <p:restoredTop sz="94660"/>
  </p:normalViewPr>
  <p:slideViewPr>
    <p:cSldViewPr snapToObjects="1" showGuides="1">
      <p:cViewPr varScale="1">
        <p:scale>
          <a:sx n="144" d="100"/>
          <a:sy n="144" d="100"/>
        </p:scale>
        <p:origin x="276" y="11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27/08/2019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27/08/2019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070B05-FE01-46DF-9BA6-B2DC2943EDB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91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070B05-FE01-46DF-9BA6-B2DC2943EDB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797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070B05-FE01-46DF-9BA6-B2DC2943EDB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829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070B05-FE01-46DF-9BA6-B2DC2943EDB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338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070B05-FE01-46DF-9BA6-B2DC2943EDB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927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070B05-FE01-46DF-9BA6-B2DC2943EDB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07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070B05-FE01-46DF-9BA6-B2DC2943EDB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149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070B05-FE01-46DF-9BA6-B2DC2943EDB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504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795337"/>
            <a:ext cx="8227219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27 November 2018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05F63-A0E0-4CF5-B013-0465B2B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72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cern.ch/display/DIOT/Distributed+IO+Tier+chassi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FRAS Motorized Axes Control System 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P. PERONNARD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Review of HL-LHC Alignment and Internal Metrology (WP15.4)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700" dirty="0"/>
              <a:t>Low-level </a:t>
            </a:r>
            <a:r>
              <a:rPr lang="en-GB" sz="2700" dirty="0" smtClean="0"/>
              <a:t>control: </a:t>
            </a:r>
            <a:r>
              <a:rPr lang="en-GB" sz="2700" dirty="0" err="1" smtClean="0"/>
              <a:t>SAMbuCa</a:t>
            </a:r>
            <a:r>
              <a:rPr lang="en-GB" sz="2700" dirty="0" smtClean="0"/>
              <a:t> </a:t>
            </a:r>
            <a:br>
              <a:rPr lang="en-GB" sz="2700" dirty="0" smtClean="0"/>
            </a:br>
            <a:r>
              <a:rPr lang="en-GB" sz="2700" dirty="0" smtClean="0"/>
              <a:t>(Sensors Acquisition &amp; Motion Control system) </a:t>
            </a:r>
            <a:endParaRPr lang="en-GB" sz="27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6" name="Picture 2" descr="https://www.ohwr.org/project/pxie-ctl-comexpress/wikis/uploads/ee15a88016ef3de3165cba628739235b/PXIe_COM_sketc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217101"/>
            <a:ext cx="854655" cy="121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9059" y="2571750"/>
            <a:ext cx="2251611" cy="1152128"/>
          </a:xfrm>
          <a:prstGeom prst="rect">
            <a:avLst/>
          </a:prstGeom>
        </p:spPr>
      </p:pic>
      <p:sp>
        <p:nvSpPr>
          <p:cNvPr id="8" name="Espace réservé du contenu 8"/>
          <p:cNvSpPr txBox="1">
            <a:spLocks/>
          </p:cNvSpPr>
          <p:nvPr/>
        </p:nvSpPr>
        <p:spPr>
          <a:xfrm>
            <a:off x="612000" y="1275606"/>
            <a:ext cx="5976224" cy="266429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 smtClean="0"/>
              <a:t>PXIe Controller</a:t>
            </a:r>
          </a:p>
          <a:p>
            <a:pPr lvl="1" algn="l"/>
            <a:r>
              <a:rPr lang="en-GB" sz="1000" dirty="0" smtClean="0"/>
              <a:t>Based on COM-Express CPU modules</a:t>
            </a:r>
          </a:p>
          <a:p>
            <a:pPr lvl="1" algn="l"/>
            <a:r>
              <a:rPr lang="en-US" sz="1000" dirty="0" smtClean="0"/>
              <a:t>Computing power chosen according to user needs</a:t>
            </a:r>
          </a:p>
          <a:p>
            <a:pPr algn="l"/>
            <a:r>
              <a:rPr lang="en-US" sz="1400" dirty="0" smtClean="0"/>
              <a:t>Will run Be/CO Linux and FESA class</a:t>
            </a:r>
          </a:p>
          <a:p>
            <a:pPr algn="l"/>
            <a:r>
              <a:rPr lang="en-US" sz="1400" dirty="0" smtClean="0"/>
              <a:t>Software framework and Linux drivers to configure and control the peripheral cards</a:t>
            </a:r>
          </a:p>
          <a:p>
            <a:pPr algn="l"/>
            <a:r>
              <a:rPr lang="en-US" sz="1400" dirty="0" smtClean="0"/>
              <a:t>Collaboration with BE/CO to ensure the compatibility with their ecosystem– Open Hardware</a:t>
            </a:r>
          </a:p>
          <a:p>
            <a:pPr algn="l"/>
            <a:r>
              <a:rPr lang="en-US" sz="1400" dirty="0" smtClean="0"/>
              <a:t>Design in progress – Outsourced to external company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45686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700" dirty="0"/>
              <a:t>Low-level </a:t>
            </a:r>
            <a:r>
              <a:rPr lang="en-GB" sz="2700" dirty="0" smtClean="0"/>
              <a:t>control: </a:t>
            </a:r>
            <a:r>
              <a:rPr lang="en-GB" sz="2700" dirty="0" err="1" smtClean="0"/>
              <a:t>SAMbuCa</a:t>
            </a:r>
            <a:r>
              <a:rPr lang="en-GB" sz="2700" dirty="0" smtClean="0"/>
              <a:t> </a:t>
            </a:r>
            <a:br>
              <a:rPr lang="en-GB" sz="2700" dirty="0" smtClean="0"/>
            </a:br>
            <a:r>
              <a:rPr lang="en-GB" sz="2700" dirty="0" smtClean="0"/>
              <a:t>(Sensors Acquisition &amp; Motion Control system) </a:t>
            </a:r>
            <a:endParaRPr lang="en-GB" sz="27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612000" y="1275606"/>
            <a:ext cx="5904216" cy="33843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 smtClean="0"/>
              <a:t>PXIe FMC Carrier</a:t>
            </a:r>
          </a:p>
          <a:p>
            <a:pPr lvl="1" algn="l"/>
            <a:r>
              <a:rPr lang="en-US" sz="1100" dirty="0" smtClean="0"/>
              <a:t>Based on Xilinx </a:t>
            </a:r>
            <a:r>
              <a:rPr lang="en-US" sz="1100" dirty="0" err="1" smtClean="0"/>
              <a:t>Zynq</a:t>
            </a:r>
            <a:r>
              <a:rPr lang="en-US" sz="1100" dirty="0" smtClean="0"/>
              <a:t> </a:t>
            </a:r>
            <a:r>
              <a:rPr lang="en-US" sz="1100" dirty="0" err="1" smtClean="0"/>
              <a:t>UltrasScale</a:t>
            </a:r>
            <a:r>
              <a:rPr lang="en-US" sz="1100" dirty="0" smtClean="0"/>
              <a:t>+</a:t>
            </a:r>
            <a:endParaRPr lang="en-GB" sz="1100" dirty="0" smtClean="0"/>
          </a:p>
          <a:p>
            <a:pPr lvl="1" algn="l"/>
            <a:r>
              <a:rPr lang="en-GB" sz="1100" dirty="0" err="1" smtClean="0"/>
              <a:t>PCIe</a:t>
            </a:r>
            <a:r>
              <a:rPr lang="en-GB" sz="1100" dirty="0" smtClean="0"/>
              <a:t> </a:t>
            </a:r>
            <a:r>
              <a:rPr lang="en-GB" sz="1100" dirty="0"/>
              <a:t>Gen2x4</a:t>
            </a:r>
          </a:p>
          <a:p>
            <a:pPr lvl="1" algn="l"/>
            <a:r>
              <a:rPr lang="en-GB" sz="1100" dirty="0" smtClean="0"/>
              <a:t>4GB DDR4 memory with ECC for processor</a:t>
            </a:r>
          </a:p>
          <a:p>
            <a:pPr lvl="1" algn="l"/>
            <a:r>
              <a:rPr lang="en-US" sz="1100" dirty="0" smtClean="0"/>
              <a:t>2GB DDR4 memory for programmable logic</a:t>
            </a:r>
            <a:endParaRPr lang="en-GB" sz="1100" dirty="0"/>
          </a:p>
          <a:p>
            <a:pPr lvl="1" algn="l"/>
            <a:r>
              <a:rPr lang="en-GB" sz="1100" dirty="0" smtClean="0"/>
              <a:t>64GB </a:t>
            </a:r>
            <a:r>
              <a:rPr lang="en-GB" sz="1100" dirty="0" err="1"/>
              <a:t>eMMC</a:t>
            </a:r>
            <a:r>
              <a:rPr lang="en-GB" sz="1100" dirty="0"/>
              <a:t> flash</a:t>
            </a:r>
          </a:p>
          <a:p>
            <a:pPr lvl="1" algn="l"/>
            <a:r>
              <a:rPr lang="en-GB" sz="1100" dirty="0" smtClean="0"/>
              <a:t>Remotely reconfigurable from PXIe controller</a:t>
            </a:r>
            <a:endParaRPr lang="en-GB" sz="1100" dirty="0"/>
          </a:p>
          <a:p>
            <a:pPr lvl="1" algn="l"/>
            <a:r>
              <a:rPr lang="en-GB" sz="1100" dirty="0" smtClean="0"/>
              <a:t>White-Rabbit support for synchronization</a:t>
            </a:r>
          </a:p>
          <a:p>
            <a:pPr lvl="1" algn="l"/>
            <a:r>
              <a:rPr lang="en-US" sz="1100" dirty="0" smtClean="0"/>
              <a:t>HPC FMC connector fully wired to FPGA</a:t>
            </a:r>
            <a:endParaRPr lang="en-GB" sz="1100" dirty="0" smtClean="0"/>
          </a:p>
          <a:p>
            <a:pPr lvl="1" algn="l"/>
            <a:r>
              <a:rPr lang="en-US" sz="1100" dirty="0" smtClean="0"/>
              <a:t>Board layout in progress, prototype expected by Q4 2019</a:t>
            </a:r>
          </a:p>
          <a:p>
            <a:pPr algn="l"/>
            <a:endParaRPr lang="en-US" sz="1800" dirty="0"/>
          </a:p>
          <a:p>
            <a:pPr algn="l"/>
            <a:r>
              <a:rPr lang="en-US" sz="1800" dirty="0" smtClean="0"/>
              <a:t>Control algorithms executed either by ARM cores or programmable logic</a:t>
            </a:r>
            <a:endParaRPr lang="en-GB" sz="1800" dirty="0"/>
          </a:p>
          <a:p>
            <a:pPr lvl="1" algn="l"/>
            <a:endParaRPr lang="en-GB" sz="11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7215" y="3390781"/>
            <a:ext cx="1618157" cy="10801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2177" y="1136352"/>
            <a:ext cx="2088232" cy="179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12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700" dirty="0"/>
              <a:t>Low-level </a:t>
            </a:r>
            <a:r>
              <a:rPr lang="en-GB" sz="2700" dirty="0" smtClean="0"/>
              <a:t>control: </a:t>
            </a:r>
            <a:r>
              <a:rPr lang="en-GB" sz="2700" dirty="0" err="1" smtClean="0"/>
              <a:t>SAMbuCa</a:t>
            </a:r>
            <a:r>
              <a:rPr lang="en-GB" sz="2700" dirty="0" smtClean="0"/>
              <a:t> </a:t>
            </a:r>
            <a:br>
              <a:rPr lang="en-GB" sz="2700" dirty="0" smtClean="0"/>
            </a:br>
            <a:r>
              <a:rPr lang="en-GB" sz="2700" dirty="0" smtClean="0"/>
              <a:t>(Sensors Acquisition &amp; Motion Control system) </a:t>
            </a:r>
            <a:endParaRPr lang="en-GB" sz="27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612000" y="1275606"/>
            <a:ext cx="5760200" cy="23762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 smtClean="0"/>
              <a:t>Set of FMC cards</a:t>
            </a:r>
          </a:p>
          <a:p>
            <a:pPr lvl="1" algn="l"/>
            <a:r>
              <a:rPr lang="en-GB" sz="1400" dirty="0" smtClean="0"/>
              <a:t>8-ch LVDT/Resolver/Potentiometer </a:t>
            </a:r>
            <a:r>
              <a:rPr lang="en-GB" sz="1400" dirty="0" err="1" smtClean="0"/>
              <a:t>analog</a:t>
            </a:r>
            <a:r>
              <a:rPr lang="en-GB" sz="1400" dirty="0" smtClean="0"/>
              <a:t> front-end</a:t>
            </a:r>
          </a:p>
          <a:p>
            <a:pPr lvl="1" algn="l"/>
            <a:r>
              <a:rPr lang="en-US" sz="1400" dirty="0" smtClean="0"/>
              <a:t>12-ch Thermocouple/PT100</a:t>
            </a:r>
          </a:p>
          <a:p>
            <a:pPr lvl="1" algn="l"/>
            <a:r>
              <a:rPr lang="en-US" sz="1400" dirty="0" smtClean="0"/>
              <a:t>Digital IOs (limit switch, interlock, motor driver, …)</a:t>
            </a:r>
          </a:p>
          <a:p>
            <a:pPr lvl="1" algn="l"/>
            <a:r>
              <a:rPr lang="en-US" sz="1400" dirty="0" smtClean="0"/>
              <a:t>Strain gauge</a:t>
            </a:r>
          </a:p>
          <a:p>
            <a:pPr lvl="1" algn="l"/>
            <a:r>
              <a:rPr lang="en-US" sz="1400" dirty="0" smtClean="0"/>
              <a:t>Force sensor</a:t>
            </a:r>
          </a:p>
          <a:p>
            <a:pPr lvl="1" algn="l"/>
            <a:r>
              <a:rPr lang="en-US" sz="1400" dirty="0" smtClean="0"/>
              <a:t>Optical fiber card to connect an expansion chassis (</a:t>
            </a:r>
            <a:r>
              <a:rPr lang="en-US" sz="1400" dirty="0" err="1" smtClean="0"/>
              <a:t>CompactPCI</a:t>
            </a:r>
            <a:r>
              <a:rPr lang="en-US" sz="1400" dirty="0" smtClean="0"/>
              <a:t> serial from BE/CO)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1059582"/>
            <a:ext cx="1964323" cy="17850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4783" y="3075806"/>
            <a:ext cx="1158996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12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700" dirty="0"/>
              <a:t>Low-level </a:t>
            </a:r>
            <a:r>
              <a:rPr lang="en-GB" sz="2700" dirty="0" smtClean="0"/>
              <a:t>control: </a:t>
            </a:r>
            <a:r>
              <a:rPr lang="en-GB" sz="2700" dirty="0" err="1" smtClean="0"/>
              <a:t>SAMbuCa</a:t>
            </a:r>
            <a:r>
              <a:rPr lang="en-GB" sz="2700" dirty="0" smtClean="0"/>
              <a:t> </a:t>
            </a:r>
            <a:br>
              <a:rPr lang="en-GB" sz="2700" dirty="0" smtClean="0"/>
            </a:br>
            <a:r>
              <a:rPr lang="en-GB" sz="2700" dirty="0" smtClean="0"/>
              <a:t>(Sensors Acquisition &amp; Motion Control system) </a:t>
            </a:r>
            <a:endParaRPr lang="en-GB" sz="27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612000" y="1275606"/>
            <a:ext cx="5760200" cy="23762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/>
              <a:t>Expansion chassis with DIOT (WP18 HL-LHC)</a:t>
            </a:r>
          </a:p>
          <a:p>
            <a:pPr lvl="1" algn="l"/>
            <a:r>
              <a:rPr lang="en-GB" sz="1600" dirty="0">
                <a:hlinkClick r:id="rId3"/>
              </a:rPr>
              <a:t>https://wikis.cern.ch/display/DIOT/Distributed+IO+Tier+chassis</a:t>
            </a:r>
            <a:endParaRPr lang="en-US" sz="1600" dirty="0" smtClean="0"/>
          </a:p>
          <a:p>
            <a:pPr lvl="1" algn="l"/>
            <a:r>
              <a:rPr lang="en-US" sz="1600" dirty="0" smtClean="0"/>
              <a:t>Possibility to connect up to 4x chassis to PXIe FMC carrier</a:t>
            </a:r>
          </a:p>
          <a:p>
            <a:pPr lvl="1" algn="l"/>
            <a:r>
              <a:rPr lang="en-US" sz="1600" dirty="0" smtClean="0"/>
              <a:t>Can be an option for slow application</a:t>
            </a:r>
          </a:p>
          <a:p>
            <a:pPr algn="l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42345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700" dirty="0"/>
              <a:t>Low-level </a:t>
            </a:r>
            <a:r>
              <a:rPr lang="en-GB" sz="2700" dirty="0" smtClean="0"/>
              <a:t>control: </a:t>
            </a:r>
            <a:r>
              <a:rPr lang="en-GB" sz="2700" dirty="0" err="1" smtClean="0"/>
              <a:t>SAMbuCa</a:t>
            </a:r>
            <a:r>
              <a:rPr lang="en-GB" sz="2700" dirty="0" smtClean="0"/>
              <a:t> </a:t>
            </a:r>
            <a:br>
              <a:rPr lang="en-GB" sz="2700" dirty="0" smtClean="0"/>
            </a:br>
            <a:r>
              <a:rPr lang="en-GB" sz="2700" dirty="0" smtClean="0"/>
              <a:t>(Sensors Acquisition &amp; Motion Control system) </a:t>
            </a:r>
            <a:endParaRPr lang="en-GB" sz="27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612000" y="987574"/>
            <a:ext cx="5760200" cy="4320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 smtClean="0"/>
              <a:t>Rack layout example</a:t>
            </a:r>
          </a:p>
          <a:p>
            <a:pPr lvl="1" algn="l"/>
            <a:r>
              <a:rPr lang="en-US" sz="1400" dirty="0" smtClean="0"/>
              <a:t>4 expansion chassis connected to PXIe FMC carrier via optical links</a:t>
            </a:r>
          </a:p>
          <a:p>
            <a:pPr algn="l"/>
            <a:endParaRPr lang="en-US" sz="1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579240" y="2542721"/>
            <a:ext cx="1582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Expansion Chassis #1</a:t>
            </a:r>
            <a:endParaRPr lang="en-GB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5579240" y="1960813"/>
            <a:ext cx="22381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PXIe Chassis (8 peripheral slots)</a:t>
            </a:r>
            <a:endParaRPr lang="en-GB" sz="1100" dirty="0"/>
          </a:p>
        </p:txBody>
      </p:sp>
      <p:grpSp>
        <p:nvGrpSpPr>
          <p:cNvPr id="4" name="Group 3"/>
          <p:cNvGrpSpPr/>
          <p:nvPr/>
        </p:nvGrpSpPr>
        <p:grpSpPr>
          <a:xfrm>
            <a:off x="4124202" y="1885152"/>
            <a:ext cx="1411317" cy="454572"/>
            <a:chOff x="1423202" y="3219128"/>
            <a:chExt cx="1234217" cy="454572"/>
          </a:xfrm>
        </p:grpSpPr>
        <p:sp>
          <p:nvSpPr>
            <p:cNvPr id="6" name="Rectangle 5"/>
            <p:cNvSpPr/>
            <p:nvPr/>
          </p:nvSpPr>
          <p:spPr>
            <a:xfrm>
              <a:off x="1423202" y="3219128"/>
              <a:ext cx="1234217" cy="454572"/>
            </a:xfrm>
            <a:prstGeom prst="rect">
              <a:avLst/>
            </a:prstGeom>
          </p:spPr>
          <p:style>
            <a:lnRef idx="1">
              <a:schemeClr val="dk1"/>
            </a:lnRef>
            <a:fillRef idx="1001">
              <a:schemeClr val="lt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470018" y="3238041"/>
              <a:ext cx="255355" cy="401652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19004" y="3238041"/>
              <a:ext cx="114909" cy="40165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138269" y="2441594"/>
            <a:ext cx="1396457" cy="454572"/>
            <a:chOff x="4436474" y="3431369"/>
            <a:chExt cx="1923295" cy="773723"/>
          </a:xfrm>
        </p:grpSpPr>
        <p:sp>
          <p:nvSpPr>
            <p:cNvPr id="58" name="Rectangle 57"/>
            <p:cNvSpPr/>
            <p:nvPr/>
          </p:nvSpPr>
          <p:spPr>
            <a:xfrm>
              <a:off x="4436474" y="3431369"/>
              <a:ext cx="1923295" cy="773723"/>
            </a:xfrm>
            <a:prstGeom prst="rect">
              <a:avLst/>
            </a:prstGeom>
            <a:noFill/>
          </p:spPr>
          <p:style>
            <a:lnRef idx="1">
              <a:schemeClr val="dk1"/>
            </a:lnRef>
            <a:fillRef idx="1001">
              <a:schemeClr val="lt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91497" y="3467371"/>
              <a:ext cx="158260" cy="683649"/>
            </a:xfrm>
            <a:prstGeom prst="rect">
              <a:avLst/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710939" y="3467370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24222" y="3468067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138771" y="3467369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69720" y="3476405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608781" y="3468178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847842" y="3471006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103805" y="3471006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132953" y="3005468"/>
            <a:ext cx="1396457" cy="454572"/>
            <a:chOff x="6504128" y="3422331"/>
            <a:chExt cx="1923295" cy="773723"/>
          </a:xfrm>
        </p:grpSpPr>
        <p:sp>
          <p:nvSpPr>
            <p:cNvPr id="49" name="Rectangle 48"/>
            <p:cNvSpPr/>
            <p:nvPr/>
          </p:nvSpPr>
          <p:spPr>
            <a:xfrm>
              <a:off x="6504128" y="3422331"/>
              <a:ext cx="1923295" cy="773723"/>
            </a:xfrm>
            <a:prstGeom prst="rect">
              <a:avLst/>
            </a:prstGeom>
            <a:noFill/>
          </p:spPr>
          <p:style>
            <a:lnRef idx="1">
              <a:schemeClr val="dk1"/>
            </a:lnRef>
            <a:fillRef idx="1001">
              <a:schemeClr val="lt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574050" y="3458335"/>
              <a:ext cx="158260" cy="683649"/>
            </a:xfrm>
            <a:prstGeom prst="rect">
              <a:avLst/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793492" y="3458334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006775" y="3459031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221324" y="3458333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452273" y="3467369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691334" y="3459142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930395" y="3461970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8186358" y="3461970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139062" y="3554479"/>
            <a:ext cx="1396457" cy="454572"/>
            <a:chOff x="4436474" y="3431369"/>
            <a:chExt cx="1923295" cy="773723"/>
          </a:xfrm>
        </p:grpSpPr>
        <p:sp>
          <p:nvSpPr>
            <p:cNvPr id="40" name="Rectangle 39"/>
            <p:cNvSpPr/>
            <p:nvPr/>
          </p:nvSpPr>
          <p:spPr>
            <a:xfrm>
              <a:off x="4436474" y="3431369"/>
              <a:ext cx="1923295" cy="773723"/>
            </a:xfrm>
            <a:prstGeom prst="rect">
              <a:avLst/>
            </a:prstGeom>
            <a:noFill/>
          </p:spPr>
          <p:style>
            <a:lnRef idx="1">
              <a:schemeClr val="dk1"/>
            </a:lnRef>
            <a:fillRef idx="1001">
              <a:schemeClr val="lt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491497" y="3467371"/>
              <a:ext cx="158260" cy="683649"/>
            </a:xfrm>
            <a:prstGeom prst="rect">
              <a:avLst/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710939" y="3467370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924222" y="3468067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138771" y="3467369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369720" y="3476405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608781" y="3468178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847842" y="3471006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103805" y="3471006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142096" y="4086585"/>
            <a:ext cx="1396457" cy="454572"/>
            <a:chOff x="6504128" y="3422331"/>
            <a:chExt cx="1923295" cy="773723"/>
          </a:xfrm>
        </p:grpSpPr>
        <p:sp>
          <p:nvSpPr>
            <p:cNvPr id="31" name="Rectangle 30"/>
            <p:cNvSpPr/>
            <p:nvPr/>
          </p:nvSpPr>
          <p:spPr>
            <a:xfrm>
              <a:off x="6504128" y="3422331"/>
              <a:ext cx="1923295" cy="773723"/>
            </a:xfrm>
            <a:prstGeom prst="rect">
              <a:avLst/>
            </a:prstGeom>
            <a:noFill/>
          </p:spPr>
          <p:style>
            <a:lnRef idx="1">
              <a:schemeClr val="dk1"/>
            </a:lnRef>
            <a:fillRef idx="1001">
              <a:schemeClr val="lt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74050" y="3458335"/>
              <a:ext cx="158260" cy="683649"/>
            </a:xfrm>
            <a:prstGeom prst="rect">
              <a:avLst/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793492" y="3458334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006775" y="3459031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221324" y="3458333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452273" y="3467369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7691334" y="3459142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930395" y="3461970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186358" y="3461970"/>
              <a:ext cx="158260" cy="6836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085388" y="2543759"/>
            <a:ext cx="2637040" cy="911437"/>
            <a:chOff x="1510329" y="3965385"/>
            <a:chExt cx="2637040" cy="911437"/>
          </a:xfrm>
        </p:grpSpPr>
        <p:sp>
          <p:nvSpPr>
            <p:cNvPr id="13" name="Rectangle 12"/>
            <p:cNvSpPr/>
            <p:nvPr/>
          </p:nvSpPr>
          <p:spPr>
            <a:xfrm>
              <a:off x="1519599" y="3965385"/>
              <a:ext cx="96730" cy="160647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05941" y="3968859"/>
              <a:ext cx="9669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PXIe Controller</a:t>
              </a:r>
              <a:endParaRPr lang="en-GB" sz="9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510509" y="4185241"/>
              <a:ext cx="105820" cy="15774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05941" y="4189287"/>
              <a:ext cx="131318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Application FMC Card</a:t>
              </a:r>
              <a:endParaRPr lang="en-GB" sz="9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510329" y="4422660"/>
              <a:ext cx="96730" cy="160647"/>
            </a:xfrm>
            <a:prstGeom prst="rect">
              <a:avLst/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96671" y="4426134"/>
              <a:ext cx="25506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Expansion System Controller with FMC carrier</a:t>
              </a:r>
              <a:endParaRPr lang="en-GB" sz="9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510329" y="4642516"/>
              <a:ext cx="96730" cy="16064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96671" y="4645990"/>
              <a:ext cx="195438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PXIe Survey &amp; Motion FMC carrier</a:t>
              </a: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5579240" y="3095959"/>
            <a:ext cx="1582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Expansion Chassis #2</a:t>
            </a:r>
            <a:endParaRPr lang="en-GB" sz="1100" dirty="0"/>
          </a:p>
        </p:txBody>
      </p:sp>
      <p:sp>
        <p:nvSpPr>
          <p:cNvPr id="81" name="TextBox 80"/>
          <p:cNvSpPr txBox="1"/>
          <p:nvPr/>
        </p:nvSpPr>
        <p:spPr>
          <a:xfrm>
            <a:off x="5598852" y="3642285"/>
            <a:ext cx="1582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Expansion Chassis #3</a:t>
            </a:r>
            <a:endParaRPr lang="en-GB" sz="1100" dirty="0"/>
          </a:p>
        </p:txBody>
      </p:sp>
      <p:sp>
        <p:nvSpPr>
          <p:cNvPr id="82" name="TextBox 81"/>
          <p:cNvSpPr txBox="1"/>
          <p:nvPr/>
        </p:nvSpPr>
        <p:spPr>
          <a:xfrm>
            <a:off x="5584386" y="4160051"/>
            <a:ext cx="1582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Expansion Chassis #4</a:t>
            </a:r>
            <a:endParaRPr lang="en-GB" sz="11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124202" y="1707654"/>
            <a:ext cx="17894" cy="29523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529214" y="1707654"/>
            <a:ext cx="17894" cy="29523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4148443" y="4659982"/>
            <a:ext cx="14011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4116107" y="1704196"/>
            <a:ext cx="1422054" cy="34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1" idx="0"/>
            <a:endCxn id="59" idx="0"/>
          </p:cNvCxnSpPr>
          <p:nvPr/>
        </p:nvCxnSpPr>
        <p:spPr>
          <a:xfrm flipH="1">
            <a:off x="4235675" y="1904065"/>
            <a:ext cx="406822" cy="558681"/>
          </a:xfrm>
          <a:prstGeom prst="line">
            <a:avLst/>
          </a:prstGeom>
          <a:ln w="9525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11" idx="0"/>
            <a:endCxn id="50" idx="0"/>
          </p:cNvCxnSpPr>
          <p:nvPr/>
        </p:nvCxnSpPr>
        <p:spPr>
          <a:xfrm flipH="1">
            <a:off x="4241177" y="1904065"/>
            <a:ext cx="401320" cy="1122556"/>
          </a:xfrm>
          <a:prstGeom prst="line">
            <a:avLst/>
          </a:prstGeom>
          <a:ln w="9525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stCxn id="11" idx="0"/>
            <a:endCxn id="41" idx="0"/>
          </p:cNvCxnSpPr>
          <p:nvPr/>
        </p:nvCxnSpPr>
        <p:spPr>
          <a:xfrm flipH="1">
            <a:off x="4236468" y="1904065"/>
            <a:ext cx="406029" cy="1671566"/>
          </a:xfrm>
          <a:prstGeom prst="line">
            <a:avLst/>
          </a:prstGeom>
          <a:ln w="9525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11" idx="0"/>
            <a:endCxn id="32" idx="0"/>
          </p:cNvCxnSpPr>
          <p:nvPr/>
        </p:nvCxnSpPr>
        <p:spPr>
          <a:xfrm flipH="1">
            <a:off x="4250320" y="1904065"/>
            <a:ext cx="392177" cy="2203673"/>
          </a:xfrm>
          <a:prstGeom prst="line">
            <a:avLst/>
          </a:prstGeom>
          <a:ln w="9525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05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Development Timeline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05F63-A0E0-4CF5-B013-0465B2BFAB1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22" name="Espace réservé du contenu 8"/>
          <p:cNvSpPr txBox="1">
            <a:spLocks/>
          </p:cNvSpPr>
          <p:nvPr/>
        </p:nvSpPr>
        <p:spPr>
          <a:xfrm>
            <a:off x="612000" y="1275606"/>
            <a:ext cx="7344376" cy="302433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 smtClean="0"/>
              <a:t>Proof of concept 2020</a:t>
            </a:r>
          </a:p>
          <a:p>
            <a:pPr algn="l"/>
            <a:r>
              <a:rPr lang="en-US" sz="2400" dirty="0" smtClean="0"/>
              <a:t>FRAS control system validation on string tests</a:t>
            </a:r>
          </a:p>
          <a:p>
            <a:pPr algn="l"/>
            <a:r>
              <a:rPr lang="en-US" sz="2400" dirty="0" smtClean="0"/>
              <a:t>Mass production and validation 2022-2023</a:t>
            </a:r>
          </a:p>
          <a:p>
            <a:pPr algn="l"/>
            <a:r>
              <a:rPr lang="en-US" sz="2400" dirty="0" smtClean="0"/>
              <a:t>Operational software 2024</a:t>
            </a:r>
          </a:p>
          <a:p>
            <a:pPr algn="l"/>
            <a:r>
              <a:rPr lang="en-US" sz="2400" dirty="0" smtClean="0"/>
              <a:t>Deployment and commissioning 2025-2026</a:t>
            </a:r>
          </a:p>
          <a:p>
            <a:pPr algn="l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4834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05F63-A0E0-4CF5-B013-0465B2BFAB1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22" name="Espace réservé du contenu 8"/>
          <p:cNvSpPr txBox="1">
            <a:spLocks/>
          </p:cNvSpPr>
          <p:nvPr/>
        </p:nvSpPr>
        <p:spPr>
          <a:xfrm>
            <a:off x="612000" y="1275605"/>
            <a:ext cx="7344376" cy="34916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/>
              <a:t>Design study shared with LHC collimator control system</a:t>
            </a:r>
          </a:p>
          <a:p>
            <a:pPr algn="l"/>
            <a:r>
              <a:rPr lang="en-US" sz="2000" dirty="0" smtClean="0"/>
              <a:t>Building blocks profit of BE/CO developments foreseen in WP18 HL-LHC (expansion chassis)</a:t>
            </a:r>
          </a:p>
          <a:p>
            <a:pPr algn="l"/>
            <a:r>
              <a:rPr lang="en-US" sz="2000" dirty="0" smtClean="0"/>
              <a:t>SAMBUCA will ensure with respect to commercial solutions</a:t>
            </a:r>
          </a:p>
          <a:p>
            <a:pPr lvl="1" algn="l"/>
            <a:r>
              <a:rPr lang="en-US" sz="1800" dirty="0" smtClean="0"/>
              <a:t>Full control on hardware and software components</a:t>
            </a:r>
          </a:p>
          <a:p>
            <a:pPr lvl="1" algn="l"/>
            <a:r>
              <a:rPr lang="en-US" sz="1800" dirty="0" smtClean="0"/>
              <a:t>High-availability ensured by 15-years past experience on motion control for critical missions (e.g. LHC collimator control system)</a:t>
            </a:r>
          </a:p>
        </p:txBody>
      </p:sp>
    </p:spTree>
    <p:extLst>
      <p:ext uri="{BB962C8B-B14F-4D97-AF65-F5344CB8AC3E}">
        <p14:creationId xmlns:p14="http://schemas.microsoft.com/office/powerpoint/2010/main" val="159458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1275606"/>
            <a:ext cx="7920000" cy="2232248"/>
          </a:xfrm>
        </p:spPr>
        <p:txBody>
          <a:bodyPr>
            <a:normAutofit/>
          </a:bodyPr>
          <a:lstStyle/>
          <a:p>
            <a:pPr algn="l"/>
            <a:r>
              <a:rPr lang="en-GB" sz="1800" dirty="0" smtClean="0"/>
              <a:t>The control system requirements </a:t>
            </a:r>
          </a:p>
          <a:p>
            <a:pPr algn="l"/>
            <a:r>
              <a:rPr lang="en-GB" sz="1800" dirty="0" smtClean="0"/>
              <a:t>Solution proposed: </a:t>
            </a:r>
            <a:r>
              <a:rPr lang="en-GB" sz="1800" dirty="0" err="1" smtClean="0"/>
              <a:t>SAMbuCa</a:t>
            </a:r>
            <a:endParaRPr lang="en-GB" sz="1800" dirty="0" smtClean="0"/>
          </a:p>
          <a:p>
            <a:pPr algn="l"/>
            <a:r>
              <a:rPr lang="en-GB" sz="1800" dirty="0" smtClean="0"/>
              <a:t>Development Timeline</a:t>
            </a:r>
          </a:p>
          <a:p>
            <a:pPr algn="l"/>
            <a:r>
              <a:rPr lang="en-US" sz="1800" dirty="0" smtClean="0"/>
              <a:t>Conclusions</a:t>
            </a:r>
            <a:endParaRPr lang="en-GB" sz="1800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899592" y="1650"/>
            <a:ext cx="7920000" cy="540000"/>
          </a:xfrm>
        </p:spPr>
        <p:txBody>
          <a:bodyPr/>
          <a:lstStyle/>
          <a:p>
            <a:r>
              <a:rPr lang="en-US" dirty="0"/>
              <a:t>FRAS Motorized axes IP5 summary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307659"/>
              </p:ext>
            </p:extLst>
          </p:nvPr>
        </p:nvGraphicFramePr>
        <p:xfrm>
          <a:off x="442938" y="452283"/>
          <a:ext cx="8243862" cy="4212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3977">
                  <a:extLst>
                    <a:ext uri="{9D8B030D-6E8A-4147-A177-3AD203B41FA5}">
                      <a16:colId xmlns:a16="http://schemas.microsoft.com/office/drawing/2014/main" val="2693518440"/>
                    </a:ext>
                  </a:extLst>
                </a:gridCol>
                <a:gridCol w="1373977">
                  <a:extLst>
                    <a:ext uri="{9D8B030D-6E8A-4147-A177-3AD203B41FA5}">
                      <a16:colId xmlns:a16="http://schemas.microsoft.com/office/drawing/2014/main" val="3191075046"/>
                    </a:ext>
                  </a:extLst>
                </a:gridCol>
                <a:gridCol w="1451942">
                  <a:extLst>
                    <a:ext uri="{9D8B030D-6E8A-4147-A177-3AD203B41FA5}">
                      <a16:colId xmlns:a16="http://schemas.microsoft.com/office/drawing/2014/main" val="2118809039"/>
                    </a:ext>
                  </a:extLst>
                </a:gridCol>
                <a:gridCol w="1296012">
                  <a:extLst>
                    <a:ext uri="{9D8B030D-6E8A-4147-A177-3AD203B41FA5}">
                      <a16:colId xmlns:a16="http://schemas.microsoft.com/office/drawing/2014/main" val="2885009009"/>
                    </a:ext>
                  </a:extLst>
                </a:gridCol>
                <a:gridCol w="1373977">
                  <a:extLst>
                    <a:ext uri="{9D8B030D-6E8A-4147-A177-3AD203B41FA5}">
                      <a16:colId xmlns:a16="http://schemas.microsoft.com/office/drawing/2014/main" val="3005793785"/>
                    </a:ext>
                  </a:extLst>
                </a:gridCol>
                <a:gridCol w="1373977">
                  <a:extLst>
                    <a:ext uri="{9D8B030D-6E8A-4147-A177-3AD203B41FA5}">
                      <a16:colId xmlns:a16="http://schemas.microsoft.com/office/drawing/2014/main" val="3620797297"/>
                    </a:ext>
                  </a:extLst>
                </a:gridCol>
              </a:tblGrid>
              <a:tr h="554784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Racks</a:t>
                      </a:r>
                      <a:r>
                        <a:rPr lang="en-US" sz="1050" baseline="0" dirty="0" smtClean="0"/>
                        <a:t> location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Racks names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Cable length</a:t>
                      </a:r>
                      <a:r>
                        <a:rPr lang="en-US" sz="1050" baseline="0" dirty="0" smtClean="0"/>
                        <a:t> up to the sensors / actuators (m) 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Axes type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Axes number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Axes` groups  to be synchronized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271032"/>
                  </a:ext>
                </a:extLst>
              </a:tr>
              <a:tr h="399444">
                <a:tc rowSpan="3">
                  <a:txBody>
                    <a:bodyPr/>
                    <a:lstStyle/>
                    <a:p>
                      <a:r>
                        <a:rPr lang="en-US" sz="1050" dirty="0" smtClean="0"/>
                        <a:t>UL557</a:t>
                      </a:r>
                      <a:endParaRPr lang="en-GB" sz="105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GYPOS_01 ÷ GYPOS_04</a:t>
                      </a:r>
                      <a:endParaRPr lang="en-US" sz="105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100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Motion (stepping motor + resolver)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60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30 +30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014095"/>
                  </a:ext>
                </a:extLst>
              </a:tr>
              <a:tr h="348712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Load cells(TBC)</a:t>
                      </a:r>
                      <a:endParaRPr lang="en-GB" sz="1050" dirty="0" smtClean="0"/>
                    </a:p>
                    <a:p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36 </a:t>
                      </a:r>
                      <a:r>
                        <a:rPr lang="fr-CH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÷ 60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778182"/>
                  </a:ext>
                </a:extLst>
              </a:tr>
              <a:tr h="39944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Position sensors (TBC)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60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2183681"/>
                  </a:ext>
                </a:extLst>
              </a:tr>
              <a:tr h="399444">
                <a:tc rowSpan="3">
                  <a:txBody>
                    <a:bodyPr/>
                    <a:lstStyle/>
                    <a:p>
                      <a:r>
                        <a:rPr lang="en-US" sz="1050" dirty="0" smtClean="0"/>
                        <a:t>UR55</a:t>
                      </a:r>
                      <a:endParaRPr lang="en-GB" sz="105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GYPOS_01_R ÷  GYPOS_06_R</a:t>
                      </a:r>
                      <a:endParaRPr lang="en-US" sz="105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300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Motion (stepping motor + resolver)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71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24+16+10+10+10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431257"/>
                  </a:ext>
                </a:extLst>
              </a:tr>
              <a:tr h="348712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Load cells(TBC)</a:t>
                      </a:r>
                      <a:endParaRPr lang="en-GB" sz="1050" dirty="0" smtClean="0"/>
                    </a:p>
                    <a:p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676680"/>
                  </a:ext>
                </a:extLst>
              </a:tr>
              <a:tr h="39944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Position sensors (TBC)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045665"/>
                  </a:ext>
                </a:extLst>
              </a:tr>
              <a:tr h="399444">
                <a:tc rowSpan="3">
                  <a:txBody>
                    <a:bodyPr/>
                    <a:lstStyle/>
                    <a:p>
                      <a:r>
                        <a:rPr lang="en-US" sz="1050" dirty="0" smtClean="0"/>
                        <a:t>UR55</a:t>
                      </a:r>
                      <a:endParaRPr lang="en-GB" sz="105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GYPOS_01_L ÷ GYPOS_06_L</a:t>
                      </a:r>
                      <a:endParaRPr lang="en-US" sz="105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05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300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Motion (stepping motor + resolver)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71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24+16+10+10+10</a:t>
                      </a:r>
                      <a:endParaRPr lang="en-GB" sz="1050" dirty="0" smtClean="0"/>
                    </a:p>
                    <a:p>
                      <a:pPr algn="ctr"/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3316103"/>
                  </a:ext>
                </a:extLst>
              </a:tr>
              <a:tr h="348712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Load cells(TBC)</a:t>
                      </a:r>
                      <a:endParaRPr lang="en-GB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474344"/>
                  </a:ext>
                </a:extLst>
              </a:tr>
              <a:tr h="39944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Position sensors (TBC)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mtClean="0"/>
                        <a:t>31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8865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21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496" y="4371950"/>
            <a:ext cx="2016224" cy="771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FRAS Motorized axes IP1 summary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309470"/>
              </p:ext>
            </p:extLst>
          </p:nvPr>
        </p:nvGraphicFramePr>
        <p:xfrm>
          <a:off x="395536" y="699542"/>
          <a:ext cx="8243862" cy="4086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3977">
                  <a:extLst>
                    <a:ext uri="{9D8B030D-6E8A-4147-A177-3AD203B41FA5}">
                      <a16:colId xmlns:a16="http://schemas.microsoft.com/office/drawing/2014/main" val="2693518440"/>
                    </a:ext>
                  </a:extLst>
                </a:gridCol>
                <a:gridCol w="1373977">
                  <a:extLst>
                    <a:ext uri="{9D8B030D-6E8A-4147-A177-3AD203B41FA5}">
                      <a16:colId xmlns:a16="http://schemas.microsoft.com/office/drawing/2014/main" val="3191075046"/>
                    </a:ext>
                  </a:extLst>
                </a:gridCol>
                <a:gridCol w="1451942">
                  <a:extLst>
                    <a:ext uri="{9D8B030D-6E8A-4147-A177-3AD203B41FA5}">
                      <a16:colId xmlns:a16="http://schemas.microsoft.com/office/drawing/2014/main" val="2118809039"/>
                    </a:ext>
                  </a:extLst>
                </a:gridCol>
                <a:gridCol w="1296012">
                  <a:extLst>
                    <a:ext uri="{9D8B030D-6E8A-4147-A177-3AD203B41FA5}">
                      <a16:colId xmlns:a16="http://schemas.microsoft.com/office/drawing/2014/main" val="2885009009"/>
                    </a:ext>
                  </a:extLst>
                </a:gridCol>
                <a:gridCol w="1373977">
                  <a:extLst>
                    <a:ext uri="{9D8B030D-6E8A-4147-A177-3AD203B41FA5}">
                      <a16:colId xmlns:a16="http://schemas.microsoft.com/office/drawing/2014/main" val="3005793785"/>
                    </a:ext>
                  </a:extLst>
                </a:gridCol>
                <a:gridCol w="1373977">
                  <a:extLst>
                    <a:ext uri="{9D8B030D-6E8A-4147-A177-3AD203B41FA5}">
                      <a16:colId xmlns:a16="http://schemas.microsoft.com/office/drawing/2014/main" val="3620797297"/>
                    </a:ext>
                  </a:extLst>
                </a:gridCol>
              </a:tblGrid>
              <a:tr h="554784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Racks</a:t>
                      </a:r>
                      <a:r>
                        <a:rPr lang="en-US" sz="1050" baseline="0" dirty="0" smtClean="0"/>
                        <a:t> location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Racks names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Cable length</a:t>
                      </a:r>
                      <a:r>
                        <a:rPr lang="en-US" sz="1050" baseline="0" dirty="0" smtClean="0"/>
                        <a:t> up to the sensors / actuators (m) 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Axes type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Axes number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Axes` groups  to be synchronized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271032"/>
                  </a:ext>
                </a:extLst>
              </a:tr>
              <a:tr h="399444">
                <a:tc rowSpan="3">
                  <a:txBody>
                    <a:bodyPr/>
                    <a:lstStyle/>
                    <a:p>
                      <a:r>
                        <a:rPr lang="en-US" sz="1050" dirty="0" smtClean="0"/>
                        <a:t>UR15</a:t>
                      </a:r>
                      <a:endParaRPr lang="en-GB" sz="105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GYPOS_01 ÷ GYPOS_04</a:t>
                      </a:r>
                      <a:endParaRPr lang="en-US" sz="105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100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Motion (stepping motor + resolver)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60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30 +30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014095"/>
                  </a:ext>
                </a:extLst>
              </a:tr>
              <a:tr h="348712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Load cells(TBC)</a:t>
                      </a:r>
                      <a:endParaRPr lang="en-GB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36 </a:t>
                      </a:r>
                      <a:r>
                        <a:rPr lang="fr-CH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÷ 60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778182"/>
                  </a:ext>
                </a:extLst>
              </a:tr>
              <a:tr h="39944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Position sensors (TBC)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60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2183681"/>
                  </a:ext>
                </a:extLst>
              </a:tr>
              <a:tr h="399444">
                <a:tc rowSpan="3">
                  <a:txBody>
                    <a:bodyPr/>
                    <a:lstStyle/>
                    <a:p>
                      <a:r>
                        <a:rPr lang="en-US" sz="1050" dirty="0" smtClean="0"/>
                        <a:t>US15</a:t>
                      </a:r>
                      <a:endParaRPr lang="en-GB" sz="105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GYPOS_01_R ÷  GYPOS_06_R</a:t>
                      </a:r>
                      <a:endParaRPr lang="en-US" sz="105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300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Motion (stepping motor + resolver)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71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24+16+10+10+10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431257"/>
                  </a:ext>
                </a:extLst>
              </a:tr>
              <a:tr h="348712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Load cells(TBC)</a:t>
                      </a:r>
                      <a:endParaRPr lang="en-GB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676680"/>
                  </a:ext>
                </a:extLst>
              </a:tr>
              <a:tr h="39944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Position sensors (TBC)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045665"/>
                  </a:ext>
                </a:extLst>
              </a:tr>
              <a:tr h="399444">
                <a:tc rowSpan="3">
                  <a:txBody>
                    <a:bodyPr/>
                    <a:lstStyle/>
                    <a:p>
                      <a:r>
                        <a:rPr lang="en-US" sz="1050" dirty="0" smtClean="0"/>
                        <a:t>US15</a:t>
                      </a:r>
                      <a:endParaRPr lang="en-GB" sz="105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GYPOS_01_L ÷ GYPOS_06_L</a:t>
                      </a:r>
                      <a:endParaRPr lang="en-US" sz="105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05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300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Motion (stepping motor + resolver)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71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24+16+10+10+10</a:t>
                      </a:r>
                      <a:endParaRPr lang="en-GB" sz="1050" dirty="0" smtClean="0"/>
                    </a:p>
                    <a:p>
                      <a:pPr algn="ctr"/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3316103"/>
                  </a:ext>
                </a:extLst>
              </a:tr>
              <a:tr h="348712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Load cells(TBC)</a:t>
                      </a:r>
                      <a:endParaRPr lang="en-GB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474344"/>
                  </a:ext>
                </a:extLst>
              </a:tr>
              <a:tr h="39944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Position sensors (TBC)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31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8865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368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496" y="4371950"/>
            <a:ext cx="2016224" cy="771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FRAS Motorized axes summary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518002"/>
              </p:ext>
            </p:extLst>
          </p:nvPr>
        </p:nvGraphicFramePr>
        <p:xfrm>
          <a:off x="827584" y="771550"/>
          <a:ext cx="7272808" cy="3910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0218">
                  <a:extLst>
                    <a:ext uri="{9D8B030D-6E8A-4147-A177-3AD203B41FA5}">
                      <a16:colId xmlns:a16="http://schemas.microsoft.com/office/drawing/2014/main" val="2885009009"/>
                    </a:ext>
                  </a:extLst>
                </a:gridCol>
                <a:gridCol w="3742590">
                  <a:extLst>
                    <a:ext uri="{9D8B030D-6E8A-4147-A177-3AD203B41FA5}">
                      <a16:colId xmlns:a16="http://schemas.microsoft.com/office/drawing/2014/main" val="3005793785"/>
                    </a:ext>
                  </a:extLst>
                </a:gridCol>
              </a:tblGrid>
              <a:tr h="544821">
                <a:tc>
                  <a:txBody>
                    <a:bodyPr/>
                    <a:lstStyle/>
                    <a:p>
                      <a:r>
                        <a:rPr lang="en-US" dirty="0" smtClean="0"/>
                        <a:t>Axes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Axes number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271032"/>
                  </a:ext>
                </a:extLst>
              </a:tr>
              <a:tr h="94037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Motion (stepping motor + resolver)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400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014095"/>
                  </a:ext>
                </a:extLst>
              </a:tr>
              <a:tr h="54482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Load cells (TBC)</a:t>
                      </a:r>
                      <a:endParaRPr lang="en-GB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194 </a:t>
                      </a:r>
                      <a:r>
                        <a:rPr lang="fr-CH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÷ </a:t>
                      </a:r>
                      <a:r>
                        <a:rPr lang="fr-CH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244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778182"/>
                  </a:ext>
                </a:extLst>
              </a:tr>
              <a:tr h="94037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Position sensors (TBC)</a:t>
                      </a:r>
                      <a:endParaRPr lang="en-GB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244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2183681"/>
                  </a:ext>
                </a:extLst>
              </a:tr>
              <a:tr h="94037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Limits switches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1044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11606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035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496" y="4371950"/>
            <a:ext cx="2016224" cy="771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System Requirements 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148022"/>
              </p:ext>
            </p:extLst>
          </p:nvPr>
        </p:nvGraphicFramePr>
        <p:xfrm>
          <a:off x="1475656" y="1059582"/>
          <a:ext cx="6096000" cy="2763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Sensors / Actuators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Sensors / Actuators Total Integrated Dose (TID)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&lt; 2 </a:t>
                      </a:r>
                      <a:r>
                        <a:rPr lang="en-US" sz="1800" dirty="0" err="1" smtClean="0"/>
                        <a:t>MGray</a:t>
                      </a:r>
                      <a:endParaRPr lang="en-US" sz="1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Sensors / Actuators cable length from the electronics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 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Maintenance 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free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Life time 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Min 10 years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Operation time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 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116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496" y="4371950"/>
            <a:ext cx="2016224" cy="771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System Requirements 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947548"/>
              </p:ext>
            </p:extLst>
          </p:nvPr>
        </p:nvGraphicFramePr>
        <p:xfrm>
          <a:off x="395536" y="771550"/>
          <a:ext cx="8208912" cy="3779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92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16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Control system  architecture &amp; components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Axes positioning resolution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few </a:t>
                      </a:r>
                      <a:r>
                        <a:rPr lang="en-US" sz="1400" baseline="0" dirty="0" smtClean="0"/>
                        <a:t>µm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Axes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motion synchronization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1s </a:t>
                      </a:r>
                      <a:r>
                        <a:rPr lang="en-US" sz="1400" baseline="0" dirty="0" smtClean="0"/>
                        <a:t>per axes` groups</a:t>
                      </a:r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(system can achieve</a:t>
                      </a:r>
                      <a:r>
                        <a:rPr lang="en-US" sz="1400" baseline="0" dirty="0" smtClean="0"/>
                        <a:t> 1 </a:t>
                      </a:r>
                      <a:r>
                        <a:rPr lang="en-US" sz="1400" baseline="0" dirty="0" err="1" smtClean="0"/>
                        <a:t>ms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Motion 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start trigger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Software</a:t>
                      </a:r>
                      <a:r>
                        <a:rPr lang="en-US" sz="1400" baseline="0" dirty="0" smtClean="0"/>
                        <a:t> trigger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Modularity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Architecture scalable with number and axes` groups  position in the racks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Flexibility 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Conditioning electronics proper designed for the project actuators / sensors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407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Fields I/O connectivity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High</a:t>
                      </a:r>
                      <a:r>
                        <a:rPr lang="en-US" sz="1400" baseline="0" dirty="0" smtClean="0"/>
                        <a:t> Density / High robustness to avoid false contacts and oxidation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8994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Maintainability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Mean</a:t>
                      </a:r>
                      <a:r>
                        <a:rPr lang="en-US" sz="1400" baseline="0" dirty="0" smtClean="0"/>
                        <a:t> Time To Repair &lt; 10min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411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Long term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investment 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Full</a:t>
                      </a:r>
                      <a:r>
                        <a:rPr lang="en-US" sz="1400" baseline="0" dirty="0" smtClean="0"/>
                        <a:t> control of </a:t>
                      </a:r>
                      <a:r>
                        <a:rPr lang="en-US" sz="1400" baseline="0" dirty="0" err="1" smtClean="0"/>
                        <a:t>hw</a:t>
                      </a:r>
                      <a:r>
                        <a:rPr lang="en-US" sz="1400" baseline="0" dirty="0" smtClean="0"/>
                        <a:t> and </a:t>
                      </a:r>
                      <a:r>
                        <a:rPr lang="en-US" sz="1400" baseline="0" dirty="0" err="1" smtClean="0"/>
                        <a:t>sw</a:t>
                      </a:r>
                      <a:r>
                        <a:rPr lang="en-US" sz="1400" baseline="0" dirty="0" smtClean="0"/>
                        <a:t> for future upgrades / improvements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51548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43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Control</a:t>
            </a:r>
            <a:r>
              <a:rPr lang="en-GB" dirty="0"/>
              <a:t> </a:t>
            </a:r>
            <a:r>
              <a:rPr lang="en-GB" dirty="0" smtClean="0"/>
              <a:t>system architecture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675000"/>
            <a:ext cx="6264696" cy="375841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427984" y="2019419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63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700" dirty="0"/>
              <a:t>Low-level </a:t>
            </a:r>
            <a:r>
              <a:rPr lang="en-GB" sz="2700" dirty="0" smtClean="0"/>
              <a:t>control: </a:t>
            </a:r>
            <a:r>
              <a:rPr lang="en-GB" sz="2700" dirty="0" err="1" smtClean="0"/>
              <a:t>SAMbuCa</a:t>
            </a:r>
            <a:r>
              <a:rPr lang="en-GB" sz="2700" dirty="0" smtClean="0"/>
              <a:t> </a:t>
            </a:r>
            <a:br>
              <a:rPr lang="en-GB" sz="2700" dirty="0" smtClean="0"/>
            </a:br>
            <a:r>
              <a:rPr lang="en-GB" sz="2700" dirty="0" smtClean="0"/>
              <a:t>(Sensors Acquisition &amp; Motion Control system) </a:t>
            </a:r>
            <a:endParaRPr lang="en-GB" sz="27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05F63-A0E0-4CF5-B013-0465B2BFAB1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22615" y="912933"/>
            <a:ext cx="423545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/>
              <a:t>Complete In-house solution (i.e. </a:t>
            </a:r>
            <a:r>
              <a:rPr lang="en-US" sz="1500" b="1" dirty="0" err="1"/>
              <a:t>hw</a:t>
            </a:r>
            <a:r>
              <a:rPr lang="en-US" sz="1500" b="1" dirty="0"/>
              <a:t> and </a:t>
            </a:r>
            <a:r>
              <a:rPr lang="en-US" sz="1500" b="1" dirty="0" err="1"/>
              <a:t>sw</a:t>
            </a:r>
            <a:r>
              <a:rPr lang="en-US" sz="1500" b="1" dirty="0"/>
              <a:t>) </a:t>
            </a:r>
            <a:endParaRPr lang="en-GB" sz="1500" b="1" dirty="0"/>
          </a:p>
        </p:txBody>
      </p:sp>
      <p:sp>
        <p:nvSpPr>
          <p:cNvPr id="6" name="Rectangle 5"/>
          <p:cNvSpPr/>
          <p:nvPr/>
        </p:nvSpPr>
        <p:spPr>
          <a:xfrm>
            <a:off x="322615" y="1219345"/>
            <a:ext cx="4572000" cy="6694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chemeClr val="tx1"/>
              </a:buClr>
            </a:pPr>
            <a:r>
              <a:rPr lang="en-US" sz="1500" b="1" dirty="0"/>
              <a:t>Architecture :</a:t>
            </a:r>
          </a:p>
          <a:p>
            <a:pPr>
              <a:buClr>
                <a:schemeClr val="tx1"/>
              </a:buClr>
            </a:pPr>
            <a:endParaRPr lang="en-US" sz="1200" b="1" dirty="0"/>
          </a:p>
          <a:p>
            <a:pPr marL="433388" lvl="1" indent="-257175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050" b="1" dirty="0"/>
              <a:t>PXIe Front-ends in High Availability chassis </a:t>
            </a:r>
            <a:endParaRPr lang="en-GB" sz="1350" b="1" dirty="0"/>
          </a:p>
        </p:txBody>
      </p:sp>
      <p:sp>
        <p:nvSpPr>
          <p:cNvPr id="7" name="Rectangle 6"/>
          <p:cNvSpPr/>
          <p:nvPr/>
        </p:nvSpPr>
        <p:spPr>
          <a:xfrm>
            <a:off x="322614" y="2775245"/>
            <a:ext cx="518548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3388" lvl="1" indent="-257175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050" b="1" dirty="0">
                <a:solidFill>
                  <a:srgbClr val="0C377B"/>
                </a:solidFill>
                <a:ea typeface="Ubuntu Light"/>
                <a:cs typeface="Ubuntu Light"/>
              </a:rPr>
              <a:t>a PXIe FPGA Carrier and </a:t>
            </a:r>
            <a:r>
              <a:rPr lang="en-US" sz="1050" b="1" dirty="0" smtClean="0">
                <a:solidFill>
                  <a:srgbClr val="0C377B"/>
                </a:solidFill>
                <a:ea typeface="Ubuntu Light"/>
                <a:cs typeface="Ubuntu Light"/>
              </a:rPr>
              <a:t>a set of FMC </a:t>
            </a:r>
            <a:r>
              <a:rPr lang="en-GB" sz="1050" b="1" dirty="0" smtClean="0">
                <a:solidFill>
                  <a:srgbClr val="0C377B"/>
                </a:solidFill>
                <a:ea typeface="Ubuntu Light"/>
                <a:cs typeface="Ubuntu Light"/>
              </a:rPr>
              <a:t>cards </a:t>
            </a:r>
            <a:r>
              <a:rPr lang="en-GB" sz="1050" b="1" dirty="0">
                <a:solidFill>
                  <a:srgbClr val="0C377B"/>
                </a:solidFill>
                <a:ea typeface="Ubuntu Light"/>
                <a:cs typeface="Ubuntu Light"/>
              </a:rPr>
              <a:t>to cover the interfacing requirements with the field sensors and </a:t>
            </a:r>
            <a:r>
              <a:rPr lang="en-GB" sz="1050" b="1" dirty="0" smtClean="0">
                <a:solidFill>
                  <a:srgbClr val="0C377B"/>
                </a:solidFill>
                <a:ea typeface="Ubuntu Light"/>
                <a:cs typeface="Ubuntu Light"/>
              </a:rPr>
              <a:t>actuators</a:t>
            </a:r>
          </a:p>
          <a:p>
            <a:pPr marL="433388" lvl="1" indent="-257175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GB" sz="1050" b="1" dirty="0">
              <a:solidFill>
                <a:srgbClr val="0C377B"/>
              </a:solidFill>
              <a:ea typeface="Ubuntu Light"/>
              <a:cs typeface="Ubuntu Light"/>
            </a:endParaRPr>
          </a:p>
          <a:p>
            <a:pPr marL="433388" lvl="1" indent="-257175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050" b="1" dirty="0" smtClean="0">
                <a:solidFill>
                  <a:srgbClr val="0C377B"/>
                </a:solidFill>
                <a:ea typeface="Ubuntu Light"/>
                <a:cs typeface="Ubuntu Light"/>
              </a:rPr>
              <a:t>EN-SMM step driver (long cables, open/closed loop) </a:t>
            </a:r>
          </a:p>
          <a:p>
            <a:pPr marL="433388" lvl="1" indent="-257175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sz="1050" b="1" dirty="0">
              <a:solidFill>
                <a:srgbClr val="0C377B"/>
              </a:solidFill>
              <a:ea typeface="Ubuntu Light"/>
              <a:cs typeface="Ubuntu Light"/>
            </a:endParaRPr>
          </a:p>
          <a:p>
            <a:pPr marL="433388" lvl="1" indent="-257175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050" b="1" dirty="0">
                <a:solidFill>
                  <a:srgbClr val="0C377B"/>
                </a:solidFill>
                <a:ea typeface="Ubuntu Light"/>
                <a:cs typeface="Ubuntu Light"/>
              </a:rPr>
              <a:t>Focus on connection </a:t>
            </a:r>
            <a:r>
              <a:rPr lang="en-US" sz="1050" b="1" dirty="0" smtClean="0">
                <a:solidFill>
                  <a:srgbClr val="0C377B"/>
                </a:solidFill>
                <a:ea typeface="Ubuntu Light"/>
                <a:cs typeface="Ubuntu Light"/>
              </a:rPr>
              <a:t>reliability</a:t>
            </a:r>
            <a:r>
              <a:rPr lang="en-US" sz="1050" b="1" dirty="0">
                <a:solidFill>
                  <a:srgbClr val="0C377B"/>
                </a:solidFill>
                <a:ea typeface="Ubuntu Light"/>
                <a:cs typeface="Ubuntu Light"/>
              </a:rPr>
              <a:t> </a:t>
            </a:r>
            <a:r>
              <a:rPr lang="en-US" sz="1050" b="1" dirty="0" smtClean="0">
                <a:solidFill>
                  <a:srgbClr val="0C377B"/>
                </a:solidFill>
                <a:ea typeface="Ubuntu Light"/>
                <a:cs typeface="Ubuntu Light"/>
              </a:rPr>
              <a:t>and re-configurability</a:t>
            </a:r>
            <a:endParaRPr lang="en-US" sz="1050" b="1" dirty="0">
              <a:solidFill>
                <a:srgbClr val="0C377B"/>
              </a:solidFill>
              <a:ea typeface="Ubuntu Light"/>
              <a:cs typeface="Ubuntu Ligh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7609" t="23299" r="38047" b="38762"/>
          <a:stretch/>
        </p:blipFill>
        <p:spPr>
          <a:xfrm>
            <a:off x="4578112" y="1533714"/>
            <a:ext cx="1108113" cy="943916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539552" y="1917705"/>
            <a:ext cx="33122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lvl="1" algn="ctr">
              <a:buClr>
                <a:schemeClr val="tx1"/>
              </a:buClr>
            </a:pPr>
            <a:r>
              <a:rPr lang="en-US" sz="1050" b="1" i="1" dirty="0">
                <a:solidFill>
                  <a:schemeClr val="accent3">
                    <a:lumMod val="75000"/>
                  </a:schemeClr>
                </a:solidFill>
              </a:rPr>
              <a:t>PXIe chosen as successor of the PXI standard that is getting obsolete - Platform fully standardized at CERN with BE-CO (i.e. Cent OS 7 and C++) </a:t>
            </a:r>
            <a:endParaRPr lang="en-GB" sz="135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403648" y="3740590"/>
            <a:ext cx="61927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lvl="1" algn="ctr">
              <a:buClr>
                <a:schemeClr val="tx1"/>
              </a:buClr>
            </a:pPr>
            <a:r>
              <a:rPr lang="en-US" sz="1600" b="1" dirty="0" smtClean="0"/>
              <a:t>Same control system solution to be adopted for the LHC Collimators low level control </a:t>
            </a:r>
            <a:r>
              <a:rPr lang="en-US" sz="1600" b="1" dirty="0"/>
              <a:t>upgrade (</a:t>
            </a:r>
            <a:r>
              <a:rPr lang="en-US" sz="1600" b="1" dirty="0" smtClean="0"/>
              <a:t>HL-LHC – Collimation System International Review Feb2019)</a:t>
            </a:r>
            <a:endParaRPr lang="en-GB" sz="20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112" y="2734580"/>
            <a:ext cx="1080120" cy="7587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0" t="30193" r="35038" b="22657"/>
          <a:stretch/>
        </p:blipFill>
        <p:spPr>
          <a:xfrm>
            <a:off x="7308304" y="2431446"/>
            <a:ext cx="786556" cy="118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09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8946e33d-fd2f-4ae4-8ee9-d90c129cdf9e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4149</TotalTime>
  <Words>898</Words>
  <Application>Microsoft Office PowerPoint</Application>
  <PresentationFormat>On-screen Show (16:9)</PresentationFormat>
  <Paragraphs>227</Paragraphs>
  <Slides>17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Ubuntu Light</vt:lpstr>
      <vt:lpstr>Wingdings</vt:lpstr>
      <vt:lpstr>Thème Office</vt:lpstr>
      <vt:lpstr>FRAS Motorized Axes Control System </vt:lpstr>
      <vt:lpstr>Outline</vt:lpstr>
      <vt:lpstr>FRAS Motorized axes IP5 summary </vt:lpstr>
      <vt:lpstr>FRAS Motorized axes IP1 summary </vt:lpstr>
      <vt:lpstr>FRAS Motorized axes summary </vt:lpstr>
      <vt:lpstr>Control System Requirements </vt:lpstr>
      <vt:lpstr>Control System Requirements </vt:lpstr>
      <vt:lpstr>Control system architecture</vt:lpstr>
      <vt:lpstr>Low-level control: SAMbuCa  (Sensors Acquisition &amp; Motion Control system) </vt:lpstr>
      <vt:lpstr>Low-level control: SAMbuCa  (Sensors Acquisition &amp; Motion Control system) </vt:lpstr>
      <vt:lpstr>Low-level control: SAMbuCa  (Sensors Acquisition &amp; Motion Control system) </vt:lpstr>
      <vt:lpstr>Low-level control: SAMbuCa  (Sensors Acquisition &amp; Motion Control system) </vt:lpstr>
      <vt:lpstr>Low-level control: SAMbuCa  (Sensors Acquisition &amp; Motion Control system) </vt:lpstr>
      <vt:lpstr>Low-level control: SAMbuCa  (Sensors Acquisition &amp; Motion Control system) </vt:lpstr>
      <vt:lpstr>Development Timeline</vt:lpstr>
      <vt:lpstr>Conclusions</vt:lpstr>
      <vt:lpstr>Thank you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Paul Peronnard</cp:lastModifiedBy>
  <cp:revision>144</cp:revision>
  <dcterms:created xsi:type="dcterms:W3CDTF">2016-02-12T09:02:01Z</dcterms:created>
  <dcterms:modified xsi:type="dcterms:W3CDTF">2019-08-27T08:05:56Z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