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2"/>
  </p:notesMasterIdLst>
  <p:handoutMasterIdLst>
    <p:handoutMasterId r:id="rId23"/>
  </p:handoutMasterIdLst>
  <p:sldIdLst>
    <p:sldId id="263" r:id="rId5"/>
    <p:sldId id="262" r:id="rId6"/>
    <p:sldId id="267" r:id="rId7"/>
    <p:sldId id="268" r:id="rId8"/>
    <p:sldId id="289" r:id="rId9"/>
    <p:sldId id="269" r:id="rId10"/>
    <p:sldId id="271" r:id="rId11"/>
    <p:sldId id="272" r:id="rId12"/>
    <p:sldId id="270" r:id="rId13"/>
    <p:sldId id="273" r:id="rId14"/>
    <p:sldId id="288" r:id="rId15"/>
    <p:sldId id="287" r:id="rId16"/>
    <p:sldId id="290" r:id="rId17"/>
    <p:sldId id="274" r:id="rId18"/>
    <p:sldId id="286" r:id="rId19"/>
    <p:sldId id="275" r:id="rId20"/>
    <p:sldId id="266" r:id="rId21"/>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162" d="100"/>
          <a:sy n="162" d="100"/>
        </p:scale>
        <p:origin x="114" y="168"/>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4"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23/08/2019</a:t>
            </a:fld>
            <a:endParaRPr lang="fr-FR"/>
          </a:p>
        </p:txBody>
      </p:sp>
      <p:sp>
        <p:nvSpPr>
          <p:cNvPr id="4" name="Espace réservé du pied de page 3"/>
          <p:cNvSpPr>
            <a:spLocks noGrp="1"/>
          </p:cNvSpPr>
          <p:nvPr>
            <p:ph type="ftr" sz="quarter" idx="2"/>
          </p:nvPr>
        </p:nvSpPr>
        <p:spPr>
          <a:xfrm>
            <a:off x="1"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4" y="9377317"/>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23/08/2019</a:t>
            </a:fld>
            <a:endParaRPr lang="fr-FR"/>
          </a:p>
        </p:txBody>
      </p:sp>
      <p:sp>
        <p:nvSpPr>
          <p:cNvPr id="4" name="Espace réservé de l'image des diapositives 3"/>
          <p:cNvSpPr>
            <a:spLocks noGrp="1" noRot="1" noChangeAspect="1"/>
          </p:cNvSpPr>
          <p:nvPr>
            <p:ph type="sldImg" idx="2"/>
          </p:nvPr>
        </p:nvSpPr>
        <p:spPr>
          <a:xfrm>
            <a:off x="107950" y="739775"/>
            <a:ext cx="6581775"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6"/>
            <a:ext cx="5438140" cy="4442698"/>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1"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377317"/>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smtClean="0"/>
              <a:t>Hélène Mainaud Durand 27/08/19</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Hélène Mainaud Durand 27/08/19</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Hélène Mainaud Durand 27/08/19</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Hélène Mainaud Durand 27/08/19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Hélène Mainaud Durand 27/08/19</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Hélène Mainaud Durand 27/08/19</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Hélène Mainaud Durand 27/08/19</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Hélène Mainaud Durand 27/08/19</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smtClean="0"/>
              <a:t>Status of automatic measurements</a:t>
            </a:r>
            <a:endParaRPr lang="en-GB" dirty="0"/>
          </a:p>
        </p:txBody>
      </p:sp>
      <p:sp>
        <p:nvSpPr>
          <p:cNvPr id="19" name="Sous-titre 18"/>
          <p:cNvSpPr>
            <a:spLocks noGrp="1"/>
          </p:cNvSpPr>
          <p:nvPr>
            <p:ph type="subTitle" idx="1"/>
          </p:nvPr>
        </p:nvSpPr>
        <p:spPr/>
        <p:txBody>
          <a:bodyPr/>
          <a:lstStyle/>
          <a:p>
            <a:r>
              <a:rPr lang="en-GB" dirty="0" smtClean="0"/>
              <a:t>H. Mainaud Durand</a:t>
            </a:r>
            <a:endParaRPr lang="en-GB" dirty="0"/>
          </a:p>
        </p:txBody>
      </p:sp>
      <p:sp>
        <p:nvSpPr>
          <p:cNvPr id="20" name="Espace réservé du texte 19"/>
          <p:cNvSpPr>
            <a:spLocks noGrp="1"/>
          </p:cNvSpPr>
          <p:nvPr>
            <p:ph type="body" sz="quarter" idx="14"/>
          </p:nvPr>
        </p:nvSpPr>
        <p:spPr/>
        <p:txBody>
          <a:bodyPr/>
          <a:lstStyle/>
          <a:p>
            <a:r>
              <a:rPr lang="en-GB" b="0" i="0" dirty="0" smtClean="0">
                <a:solidFill>
                  <a:schemeClr val="bg2"/>
                </a:solidFill>
              </a:rPr>
              <a:t>Review of HL-LHC Alignment and internal Metrology (WP15.4)</a:t>
            </a:r>
            <a:endParaRPr lang="en-GB" b="0" i="0" dirty="0">
              <a:solidFill>
                <a:schemeClr val="bg2"/>
              </a:solidFill>
            </a:endParaRP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Solution proposed: concept</a:t>
            </a:r>
            <a:endParaRPr lang="en-GB" dirty="0"/>
          </a:p>
        </p:txBody>
      </p:sp>
      <p:sp>
        <p:nvSpPr>
          <p:cNvPr id="9" name="Espace réservé du contenu 8"/>
          <p:cNvSpPr>
            <a:spLocks noGrp="1"/>
          </p:cNvSpPr>
          <p:nvPr>
            <p:ph idx="1"/>
          </p:nvPr>
        </p:nvSpPr>
        <p:spPr>
          <a:xfrm>
            <a:off x="612000" y="914401"/>
            <a:ext cx="5832208" cy="3680222"/>
          </a:xfrm>
        </p:spPr>
        <p:txBody>
          <a:bodyPr>
            <a:normAutofit/>
          </a:bodyPr>
          <a:lstStyle/>
          <a:p>
            <a:pPr marL="0" indent="0" algn="l">
              <a:buNone/>
            </a:pPr>
            <a:r>
              <a:rPr lang="en-GB" sz="1600" dirty="0" smtClean="0"/>
              <a:t>How to perform the measurements w.r.t. the main components?</a:t>
            </a:r>
          </a:p>
          <a:p>
            <a:pPr algn="just"/>
            <a:r>
              <a:rPr lang="en-GB" sz="1600" dirty="0" smtClean="0"/>
              <a:t>Use the targets of the permanent sensors supports: their position is known (within a 10 µm accuracy) in the referential frame of the support.</a:t>
            </a:r>
          </a:p>
          <a:p>
            <a:pPr algn="just"/>
            <a:r>
              <a:rPr lang="en-GB" sz="1600" dirty="0" smtClean="0"/>
              <a:t>The position of the stretched wire is known (within a 5 µm accuracy in the referential frame of the WPS).</a:t>
            </a:r>
          </a:p>
          <a:p>
            <a:pPr algn="l"/>
            <a:r>
              <a:rPr lang="en-GB" sz="1600" dirty="0" smtClean="0"/>
              <a:t>Micrometric repeatability to install the WPS on its support</a:t>
            </a:r>
            <a:endParaRPr lang="en-GB" sz="1600" dirty="0"/>
          </a:p>
        </p:txBody>
      </p:sp>
      <p:sp>
        <p:nvSpPr>
          <p:cNvPr id="5" name="Espace réservé du numéro de diapositive 4"/>
          <p:cNvSpPr>
            <a:spLocks noGrp="1"/>
          </p:cNvSpPr>
          <p:nvPr>
            <p:ph type="sldNum" sz="quarter" idx="12"/>
          </p:nvPr>
        </p:nvSpPr>
        <p:spPr>
          <a:xfrm>
            <a:off x="8686800" y="4887811"/>
            <a:ext cx="360000" cy="270000"/>
          </a:xfrm>
        </p:spPr>
        <p:txBody>
          <a:bodyPr/>
          <a:lstStyle/>
          <a:p>
            <a:fld id="{BFDCA1C4-9514-7B4F-976F-D92F7E296653}" type="slidenum">
              <a:rPr lang="fr-FR" smtClean="0"/>
              <a:pPr/>
              <a:t>10</a:t>
            </a:fld>
            <a:endParaRPr lang="fr-FR"/>
          </a:p>
        </p:txBody>
      </p:sp>
      <p:sp>
        <p:nvSpPr>
          <p:cNvPr id="11" name="Rectangle 10"/>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6588224" y="785333"/>
            <a:ext cx="1487553" cy="1969179"/>
          </a:xfrm>
          <a:prstGeom prst="rect">
            <a:avLst/>
          </a:prstGeom>
        </p:spPr>
      </p:pic>
      <p:sp>
        <p:nvSpPr>
          <p:cNvPr id="12" name="Rectangle 11"/>
          <p:cNvSpPr/>
          <p:nvPr/>
        </p:nvSpPr>
        <p:spPr>
          <a:xfrm>
            <a:off x="626908" y="3299315"/>
            <a:ext cx="2246346" cy="648072"/>
          </a:xfrm>
          <a:prstGeom prst="rect">
            <a:avLst/>
          </a:prstGeom>
          <a:solidFill>
            <a:schemeClr val="accent1">
              <a:lumMod val="40000"/>
              <a:lumOff val="60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Rectangle 12"/>
          <p:cNvSpPr/>
          <p:nvPr/>
        </p:nvSpPr>
        <p:spPr>
          <a:xfrm>
            <a:off x="4209954" y="3206632"/>
            <a:ext cx="832079" cy="648072"/>
          </a:xfrm>
          <a:prstGeom prst="rect">
            <a:avLst/>
          </a:prstGeom>
          <a:solidFill>
            <a:srgbClr val="C00000"/>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Oval 14"/>
          <p:cNvSpPr/>
          <p:nvPr/>
        </p:nvSpPr>
        <p:spPr>
          <a:xfrm>
            <a:off x="4795905" y="3218100"/>
            <a:ext cx="246128" cy="216024"/>
          </a:xfrm>
          <a:prstGeom prst="ellipse">
            <a:avLst/>
          </a:prstGeom>
          <a:solidFill>
            <a:schemeClr val="accent4">
              <a:lumMod val="20000"/>
              <a:lumOff val="80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7" name="Oval 16"/>
          <p:cNvSpPr/>
          <p:nvPr/>
        </p:nvSpPr>
        <p:spPr>
          <a:xfrm>
            <a:off x="2535167" y="3194185"/>
            <a:ext cx="246128" cy="216024"/>
          </a:xfrm>
          <a:prstGeom prst="ellipse">
            <a:avLst/>
          </a:prstGeom>
          <a:solidFill>
            <a:schemeClr val="accent1">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grpSp>
        <p:nvGrpSpPr>
          <p:cNvPr id="85" name="Group 84"/>
          <p:cNvGrpSpPr/>
          <p:nvPr/>
        </p:nvGrpSpPr>
        <p:grpSpPr>
          <a:xfrm>
            <a:off x="4767289" y="3584416"/>
            <a:ext cx="307729" cy="259066"/>
            <a:chOff x="4767289" y="3584416"/>
            <a:chExt cx="307729" cy="259066"/>
          </a:xfrm>
        </p:grpSpPr>
        <p:sp>
          <p:nvSpPr>
            <p:cNvPr id="14" name="Oval 13"/>
            <p:cNvSpPr/>
            <p:nvPr/>
          </p:nvSpPr>
          <p:spPr>
            <a:xfrm>
              <a:off x="4785360" y="3584416"/>
              <a:ext cx="246128" cy="216024"/>
            </a:xfrm>
            <a:prstGeom prst="ellipse">
              <a:avLst/>
            </a:prstGeom>
            <a:solidFill>
              <a:schemeClr val="accent4">
                <a:lumMod val="20000"/>
                <a:lumOff val="80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0" name="Oval 19"/>
            <p:cNvSpPr/>
            <p:nvPr/>
          </p:nvSpPr>
          <p:spPr>
            <a:xfrm>
              <a:off x="4767289" y="3691523"/>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4872420" y="3771474"/>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5003010" y="3719812"/>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4" name="Group 83"/>
          <p:cNvGrpSpPr/>
          <p:nvPr/>
        </p:nvGrpSpPr>
        <p:grpSpPr>
          <a:xfrm>
            <a:off x="4150038" y="3584416"/>
            <a:ext cx="321511" cy="267125"/>
            <a:chOff x="4150038" y="3584416"/>
            <a:chExt cx="321511" cy="267125"/>
          </a:xfrm>
        </p:grpSpPr>
        <p:sp>
          <p:nvSpPr>
            <p:cNvPr id="16" name="Oval 15"/>
            <p:cNvSpPr/>
            <p:nvPr/>
          </p:nvSpPr>
          <p:spPr>
            <a:xfrm>
              <a:off x="4205065" y="3584416"/>
              <a:ext cx="246128" cy="216024"/>
            </a:xfrm>
            <a:prstGeom prst="ellipse">
              <a:avLst/>
            </a:prstGeom>
            <a:solidFill>
              <a:schemeClr val="accent4">
                <a:lumMod val="20000"/>
                <a:lumOff val="80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3" name="Oval 22"/>
            <p:cNvSpPr/>
            <p:nvPr/>
          </p:nvSpPr>
          <p:spPr>
            <a:xfrm>
              <a:off x="4150038" y="3723104"/>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4288737" y="3779533"/>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4399541" y="3683436"/>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6" name="5-Point Star 25"/>
          <p:cNvSpPr/>
          <p:nvPr/>
        </p:nvSpPr>
        <p:spPr>
          <a:xfrm>
            <a:off x="3452757" y="4455284"/>
            <a:ext cx="359615" cy="271647"/>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7" name="Straight Connector 26"/>
          <p:cNvCxnSpPr>
            <a:endCxn id="23" idx="4"/>
          </p:cNvCxnSpPr>
          <p:nvPr/>
        </p:nvCxnSpPr>
        <p:spPr>
          <a:xfrm flipV="1">
            <a:off x="3665819" y="3795112"/>
            <a:ext cx="520223" cy="818781"/>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28" name="Straight Connector 27"/>
          <p:cNvCxnSpPr>
            <a:endCxn id="24" idx="3"/>
          </p:cNvCxnSpPr>
          <p:nvPr/>
        </p:nvCxnSpPr>
        <p:spPr>
          <a:xfrm flipV="1">
            <a:off x="3626723" y="3840996"/>
            <a:ext cx="672559" cy="779852"/>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30" name="Straight Connector 29"/>
          <p:cNvCxnSpPr>
            <a:endCxn id="20" idx="3"/>
          </p:cNvCxnSpPr>
          <p:nvPr/>
        </p:nvCxnSpPr>
        <p:spPr>
          <a:xfrm flipV="1">
            <a:off x="3684695" y="3752986"/>
            <a:ext cx="1093139" cy="844341"/>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31" name="Straight Connector 30"/>
          <p:cNvCxnSpPr>
            <a:endCxn id="21" idx="3"/>
          </p:cNvCxnSpPr>
          <p:nvPr/>
        </p:nvCxnSpPr>
        <p:spPr>
          <a:xfrm flipV="1">
            <a:off x="3651869" y="3832937"/>
            <a:ext cx="1231096" cy="787911"/>
          </a:xfrm>
          <a:prstGeom prst="line">
            <a:avLst/>
          </a:prstGeom>
          <a:ln w="12700"/>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stretch>
            <a:fillRect/>
          </a:stretch>
        </p:blipFill>
        <p:spPr>
          <a:xfrm>
            <a:off x="8152209" y="569922"/>
            <a:ext cx="944962" cy="2184590"/>
          </a:xfrm>
          <a:prstGeom prst="rect">
            <a:avLst/>
          </a:prstGeom>
        </p:spPr>
      </p:pic>
      <p:sp>
        <p:nvSpPr>
          <p:cNvPr id="33" name="Rectangle 32"/>
          <p:cNvSpPr/>
          <p:nvPr/>
        </p:nvSpPr>
        <p:spPr>
          <a:xfrm>
            <a:off x="5739466" y="3303532"/>
            <a:ext cx="2246346" cy="648072"/>
          </a:xfrm>
          <a:prstGeom prst="rect">
            <a:avLst/>
          </a:prstGeom>
          <a:solidFill>
            <a:schemeClr val="accent1">
              <a:lumMod val="40000"/>
              <a:lumOff val="60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4" name="Oval 33"/>
          <p:cNvSpPr/>
          <p:nvPr/>
        </p:nvSpPr>
        <p:spPr>
          <a:xfrm>
            <a:off x="7633051" y="3207957"/>
            <a:ext cx="246128" cy="216024"/>
          </a:xfrm>
          <a:prstGeom prst="ellipse">
            <a:avLst/>
          </a:prstGeom>
          <a:solidFill>
            <a:schemeClr val="accent1">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0" name="Oval 49"/>
          <p:cNvSpPr/>
          <p:nvPr/>
        </p:nvSpPr>
        <p:spPr>
          <a:xfrm>
            <a:off x="4808001" y="3360035"/>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a:endCxn id="50" idx="3"/>
          </p:cNvCxnSpPr>
          <p:nvPr/>
        </p:nvCxnSpPr>
        <p:spPr>
          <a:xfrm flipV="1">
            <a:off x="3679269" y="3421498"/>
            <a:ext cx="1139277" cy="1205711"/>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54" name="Oval 53"/>
          <p:cNvSpPr/>
          <p:nvPr/>
        </p:nvSpPr>
        <p:spPr>
          <a:xfrm>
            <a:off x="4931002" y="3377635"/>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nvSpPr>
        <p:spPr>
          <a:xfrm>
            <a:off x="6653129" y="4725083"/>
            <a:ext cx="1082412" cy="369332"/>
          </a:xfrm>
          <a:prstGeom prst="rect">
            <a:avLst/>
          </a:prstGeom>
        </p:spPr>
        <p:txBody>
          <a:bodyPr wrap="none">
            <a:spAutoFit/>
          </a:bodyPr>
          <a:lstStyle/>
          <a:p>
            <a:r>
              <a:rPr lang="en-GB" i="1" dirty="0" smtClean="0"/>
              <a:t>Top view</a:t>
            </a:r>
            <a:endParaRPr lang="en-US" i="1" dirty="0"/>
          </a:p>
        </p:txBody>
      </p:sp>
      <p:sp>
        <p:nvSpPr>
          <p:cNvPr id="58" name="Rectangle 57"/>
          <p:cNvSpPr/>
          <p:nvPr/>
        </p:nvSpPr>
        <p:spPr>
          <a:xfrm>
            <a:off x="5630049" y="2967588"/>
            <a:ext cx="2472152" cy="307777"/>
          </a:xfrm>
          <a:prstGeom prst="rect">
            <a:avLst/>
          </a:prstGeom>
        </p:spPr>
        <p:txBody>
          <a:bodyPr wrap="none">
            <a:spAutoFit/>
          </a:bodyPr>
          <a:lstStyle/>
          <a:p>
            <a:r>
              <a:rPr lang="en-GB" sz="1400" dirty="0" smtClean="0">
                <a:solidFill>
                  <a:srgbClr val="0070C0"/>
                </a:solidFill>
              </a:rPr>
              <a:t>Component remotely aligned</a:t>
            </a:r>
            <a:endParaRPr lang="en-US" sz="1400" dirty="0">
              <a:solidFill>
                <a:srgbClr val="0070C0"/>
              </a:solidFill>
            </a:endParaRPr>
          </a:p>
        </p:txBody>
      </p:sp>
      <p:sp>
        <p:nvSpPr>
          <p:cNvPr id="59" name="Rectangle 58"/>
          <p:cNvSpPr/>
          <p:nvPr/>
        </p:nvSpPr>
        <p:spPr>
          <a:xfrm>
            <a:off x="475559" y="2948233"/>
            <a:ext cx="2472152" cy="307777"/>
          </a:xfrm>
          <a:prstGeom prst="rect">
            <a:avLst/>
          </a:prstGeom>
        </p:spPr>
        <p:txBody>
          <a:bodyPr wrap="none">
            <a:spAutoFit/>
          </a:bodyPr>
          <a:lstStyle/>
          <a:p>
            <a:r>
              <a:rPr lang="en-GB" sz="1400" dirty="0" smtClean="0">
                <a:solidFill>
                  <a:srgbClr val="0070C0"/>
                </a:solidFill>
              </a:rPr>
              <a:t>Component remotely aligned</a:t>
            </a:r>
            <a:endParaRPr lang="en-US" sz="1400" dirty="0">
              <a:solidFill>
                <a:srgbClr val="0070C0"/>
              </a:solidFill>
            </a:endParaRPr>
          </a:p>
        </p:txBody>
      </p:sp>
      <p:sp>
        <p:nvSpPr>
          <p:cNvPr id="60" name="Rectangle 59"/>
          <p:cNvSpPr/>
          <p:nvPr/>
        </p:nvSpPr>
        <p:spPr>
          <a:xfrm>
            <a:off x="3553629" y="2928306"/>
            <a:ext cx="2113079" cy="307777"/>
          </a:xfrm>
          <a:prstGeom prst="rect">
            <a:avLst/>
          </a:prstGeom>
        </p:spPr>
        <p:txBody>
          <a:bodyPr wrap="none">
            <a:spAutoFit/>
          </a:bodyPr>
          <a:lstStyle/>
          <a:p>
            <a:r>
              <a:rPr lang="en-GB" sz="1400" dirty="0" smtClean="0">
                <a:solidFill>
                  <a:srgbClr val="C00000"/>
                </a:solidFill>
              </a:rPr>
              <a:t>Intermediary component</a:t>
            </a:r>
            <a:endParaRPr lang="en-US" sz="1400" dirty="0">
              <a:solidFill>
                <a:srgbClr val="C00000"/>
              </a:solidFill>
            </a:endParaRPr>
          </a:p>
        </p:txBody>
      </p:sp>
      <p:sp>
        <p:nvSpPr>
          <p:cNvPr id="61" name="Rectangle 60"/>
          <p:cNvSpPr/>
          <p:nvPr/>
        </p:nvSpPr>
        <p:spPr>
          <a:xfrm>
            <a:off x="8013655" y="3449643"/>
            <a:ext cx="970137" cy="523220"/>
          </a:xfrm>
          <a:prstGeom prst="rect">
            <a:avLst/>
          </a:prstGeom>
        </p:spPr>
        <p:txBody>
          <a:bodyPr wrap="none">
            <a:spAutoFit/>
          </a:bodyPr>
          <a:lstStyle/>
          <a:p>
            <a:pPr algn="ctr"/>
            <a:r>
              <a:rPr lang="en-GB" sz="1400" dirty="0" smtClean="0">
                <a:solidFill>
                  <a:schemeClr val="accent6">
                    <a:lumMod val="75000"/>
                  </a:schemeClr>
                </a:solidFill>
              </a:rPr>
              <a:t>Wire </a:t>
            </a:r>
          </a:p>
          <a:p>
            <a:pPr algn="ctr"/>
            <a:r>
              <a:rPr lang="en-GB" sz="1400" dirty="0" smtClean="0">
                <a:solidFill>
                  <a:schemeClr val="accent6">
                    <a:lumMod val="75000"/>
                  </a:schemeClr>
                </a:solidFill>
              </a:rPr>
              <a:t>protection</a:t>
            </a:r>
            <a:endParaRPr lang="en-US" sz="1400" dirty="0">
              <a:solidFill>
                <a:schemeClr val="accent6">
                  <a:lumMod val="75000"/>
                </a:schemeClr>
              </a:solidFill>
            </a:endParaRPr>
          </a:p>
        </p:txBody>
      </p:sp>
      <p:grpSp>
        <p:nvGrpSpPr>
          <p:cNvPr id="82" name="Group 81"/>
          <p:cNvGrpSpPr/>
          <p:nvPr/>
        </p:nvGrpSpPr>
        <p:grpSpPr>
          <a:xfrm>
            <a:off x="2551491" y="3854704"/>
            <a:ext cx="266352" cy="234188"/>
            <a:chOff x="2551491" y="3854704"/>
            <a:chExt cx="266352" cy="234188"/>
          </a:xfrm>
        </p:grpSpPr>
        <p:sp>
          <p:nvSpPr>
            <p:cNvPr id="18" name="Oval 17"/>
            <p:cNvSpPr/>
            <p:nvPr/>
          </p:nvSpPr>
          <p:spPr>
            <a:xfrm>
              <a:off x="2551491" y="3854704"/>
              <a:ext cx="246128" cy="216024"/>
            </a:xfrm>
            <a:prstGeom prst="ellipse">
              <a:avLst/>
            </a:prstGeom>
            <a:solidFill>
              <a:schemeClr val="accent1">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5" name="Oval 54"/>
            <p:cNvSpPr/>
            <p:nvPr/>
          </p:nvSpPr>
          <p:spPr>
            <a:xfrm>
              <a:off x="2745835" y="4016884"/>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Oval 61"/>
            <p:cNvSpPr/>
            <p:nvPr/>
          </p:nvSpPr>
          <p:spPr>
            <a:xfrm>
              <a:off x="2558126" y="4016884"/>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3" name="Group 82"/>
          <p:cNvGrpSpPr/>
          <p:nvPr/>
        </p:nvGrpSpPr>
        <p:grpSpPr>
          <a:xfrm>
            <a:off x="648023" y="3869769"/>
            <a:ext cx="284950" cy="233170"/>
            <a:chOff x="648023" y="3869769"/>
            <a:chExt cx="284950" cy="233170"/>
          </a:xfrm>
        </p:grpSpPr>
        <p:sp>
          <p:nvSpPr>
            <p:cNvPr id="19" name="Oval 18"/>
            <p:cNvSpPr/>
            <p:nvPr/>
          </p:nvSpPr>
          <p:spPr>
            <a:xfrm>
              <a:off x="661502" y="3869769"/>
              <a:ext cx="246128" cy="216024"/>
            </a:xfrm>
            <a:prstGeom prst="ellipse">
              <a:avLst/>
            </a:prstGeom>
            <a:solidFill>
              <a:schemeClr val="accent1">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3" name="Oval 62"/>
            <p:cNvSpPr/>
            <p:nvPr/>
          </p:nvSpPr>
          <p:spPr>
            <a:xfrm>
              <a:off x="860965" y="4030931"/>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648023" y="4030931"/>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6" name="Group 85"/>
          <p:cNvGrpSpPr/>
          <p:nvPr/>
        </p:nvGrpSpPr>
        <p:grpSpPr>
          <a:xfrm>
            <a:off x="5765168" y="3836864"/>
            <a:ext cx="248946" cy="266075"/>
            <a:chOff x="5765168" y="3836864"/>
            <a:chExt cx="248946" cy="266075"/>
          </a:xfrm>
        </p:grpSpPr>
        <p:sp>
          <p:nvSpPr>
            <p:cNvPr id="36" name="Oval 35"/>
            <p:cNvSpPr/>
            <p:nvPr/>
          </p:nvSpPr>
          <p:spPr>
            <a:xfrm>
              <a:off x="5767986" y="3836864"/>
              <a:ext cx="246128" cy="216024"/>
            </a:xfrm>
            <a:prstGeom prst="ellipse">
              <a:avLst/>
            </a:prstGeom>
            <a:solidFill>
              <a:schemeClr val="accent1">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5" name="Oval 64"/>
            <p:cNvSpPr/>
            <p:nvPr/>
          </p:nvSpPr>
          <p:spPr>
            <a:xfrm>
              <a:off x="5942106" y="4024717"/>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Oval 65"/>
            <p:cNvSpPr/>
            <p:nvPr/>
          </p:nvSpPr>
          <p:spPr>
            <a:xfrm>
              <a:off x="5765168" y="4030931"/>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7" name="Group 86"/>
          <p:cNvGrpSpPr/>
          <p:nvPr/>
        </p:nvGrpSpPr>
        <p:grpSpPr>
          <a:xfrm>
            <a:off x="7642934" y="3830829"/>
            <a:ext cx="284950" cy="258063"/>
            <a:chOff x="7642934" y="3830829"/>
            <a:chExt cx="284950" cy="258063"/>
          </a:xfrm>
        </p:grpSpPr>
        <p:sp>
          <p:nvSpPr>
            <p:cNvPr id="35" name="Oval 34"/>
            <p:cNvSpPr/>
            <p:nvPr/>
          </p:nvSpPr>
          <p:spPr>
            <a:xfrm>
              <a:off x="7645752" y="3830829"/>
              <a:ext cx="246128" cy="216024"/>
            </a:xfrm>
            <a:prstGeom prst="ellipse">
              <a:avLst/>
            </a:prstGeom>
            <a:solidFill>
              <a:schemeClr val="accent1">
                <a:lumMod val="75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7" name="Oval 66"/>
            <p:cNvSpPr/>
            <p:nvPr/>
          </p:nvSpPr>
          <p:spPr>
            <a:xfrm>
              <a:off x="7855876" y="4016884"/>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Oval 67"/>
            <p:cNvSpPr/>
            <p:nvPr/>
          </p:nvSpPr>
          <p:spPr>
            <a:xfrm>
              <a:off x="7642934" y="4016884"/>
              <a:ext cx="72008" cy="7200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69" name="Straight Connector 68"/>
          <p:cNvCxnSpPr>
            <a:endCxn id="55" idx="5"/>
          </p:cNvCxnSpPr>
          <p:nvPr/>
        </p:nvCxnSpPr>
        <p:spPr>
          <a:xfrm flipH="1" flipV="1">
            <a:off x="2807298" y="4078347"/>
            <a:ext cx="844571" cy="535547"/>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72" name="Straight Connector 71"/>
          <p:cNvCxnSpPr>
            <a:endCxn id="63" idx="2"/>
          </p:cNvCxnSpPr>
          <p:nvPr/>
        </p:nvCxnSpPr>
        <p:spPr>
          <a:xfrm flipH="1" flipV="1">
            <a:off x="860965" y="4066935"/>
            <a:ext cx="2776303" cy="553913"/>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75" name="Straight Connector 74"/>
          <p:cNvCxnSpPr>
            <a:endCxn id="66" idx="5"/>
          </p:cNvCxnSpPr>
          <p:nvPr/>
        </p:nvCxnSpPr>
        <p:spPr>
          <a:xfrm flipV="1">
            <a:off x="3663944" y="4092394"/>
            <a:ext cx="2162687" cy="512366"/>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78" name="Straight Connector 77"/>
          <p:cNvCxnSpPr>
            <a:endCxn id="68" idx="3"/>
          </p:cNvCxnSpPr>
          <p:nvPr/>
        </p:nvCxnSpPr>
        <p:spPr>
          <a:xfrm flipV="1">
            <a:off x="3657295" y="4078347"/>
            <a:ext cx="3996184" cy="542501"/>
          </a:xfrm>
          <a:prstGeom prst="line">
            <a:avLst/>
          </a:prstGeom>
          <a:ln w="12700"/>
        </p:spPr>
        <p:style>
          <a:lnRef idx="2">
            <a:schemeClr val="accent1"/>
          </a:lnRef>
          <a:fillRef idx="0">
            <a:schemeClr val="accent1"/>
          </a:fillRef>
          <a:effectRef idx="1">
            <a:schemeClr val="accent1"/>
          </a:effectRef>
          <a:fontRef idx="minor">
            <a:schemeClr val="tx1"/>
          </a:fontRef>
        </p:style>
      </p:cxnSp>
      <p:sp>
        <p:nvSpPr>
          <p:cNvPr id="81" name="Rectangle 80"/>
          <p:cNvSpPr/>
          <p:nvPr/>
        </p:nvSpPr>
        <p:spPr>
          <a:xfrm>
            <a:off x="3333215" y="4673146"/>
            <a:ext cx="852827" cy="307777"/>
          </a:xfrm>
          <a:prstGeom prst="rect">
            <a:avLst/>
          </a:prstGeom>
        </p:spPr>
        <p:txBody>
          <a:bodyPr wrap="square">
            <a:spAutoFit/>
          </a:bodyPr>
          <a:lstStyle/>
          <a:p>
            <a:r>
              <a:rPr lang="en-GB" sz="1400" dirty="0" smtClean="0">
                <a:solidFill>
                  <a:srgbClr val="0070C0"/>
                </a:solidFill>
              </a:rPr>
              <a:t>Station</a:t>
            </a:r>
            <a:endParaRPr lang="en-US" sz="1400" dirty="0">
              <a:solidFill>
                <a:srgbClr val="0070C0"/>
              </a:solidFill>
            </a:endParaRPr>
          </a:p>
        </p:txBody>
      </p:sp>
      <p:sp>
        <p:nvSpPr>
          <p:cNvPr id="56" name="Rectangle 55"/>
          <p:cNvSpPr/>
          <p:nvPr/>
        </p:nvSpPr>
        <p:spPr>
          <a:xfrm>
            <a:off x="142238" y="3916815"/>
            <a:ext cx="8678234" cy="968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752726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7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8"/>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5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7" grpId="0" animBg="1"/>
      <p:bldP spid="26" grpId="0" animBg="1"/>
      <p:bldP spid="33" grpId="0" animBg="1"/>
      <p:bldP spid="34" grpId="0" animBg="1"/>
      <p:bldP spid="50" grpId="0" animBg="1"/>
      <p:bldP spid="54" grpId="0" animBg="1"/>
      <p:bldP spid="58" grpId="0"/>
      <p:bldP spid="59" grpId="0"/>
      <p:bldP spid="60" grpId="0"/>
      <p:bldP spid="61" grpId="0"/>
      <p:bldP spid="81" grpId="0"/>
      <p:bldP spid="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504" y="4515966"/>
            <a:ext cx="2016224" cy="62753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Solution proposed: configuration</a:t>
            </a:r>
            <a:endParaRPr lang="en-GB" dirty="0"/>
          </a:p>
        </p:txBody>
      </p:sp>
      <p:sp>
        <p:nvSpPr>
          <p:cNvPr id="9" name="Espace réservé du contenu 8"/>
          <p:cNvSpPr>
            <a:spLocks noGrp="1"/>
          </p:cNvSpPr>
          <p:nvPr>
            <p:ph idx="1"/>
          </p:nvPr>
        </p:nvSpPr>
        <p:spPr/>
        <p:txBody>
          <a:bodyPr>
            <a:normAutofit/>
          </a:bodyPr>
          <a:lstStyle/>
          <a:p>
            <a:pPr algn="l"/>
            <a:r>
              <a:rPr lang="en-GB" sz="2000" dirty="0" smtClean="0"/>
              <a:t>How to perform the measurements w.r.t. the main components?</a:t>
            </a:r>
            <a:endParaRPr lang="en-GB" sz="20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a:p>
        </p:txBody>
      </p:sp>
      <p:pic>
        <p:nvPicPr>
          <p:cNvPr id="3" name="Picture 2"/>
          <p:cNvPicPr>
            <a:picLocks noChangeAspect="1"/>
          </p:cNvPicPr>
          <p:nvPr/>
        </p:nvPicPr>
        <p:blipFill>
          <a:blip r:embed="rId2"/>
          <a:stretch>
            <a:fillRect/>
          </a:stretch>
        </p:blipFill>
        <p:spPr>
          <a:xfrm>
            <a:off x="673550" y="1350004"/>
            <a:ext cx="7109456" cy="3582104"/>
          </a:xfrm>
          <a:prstGeom prst="rect">
            <a:avLst/>
          </a:prstGeom>
        </p:spPr>
      </p:pic>
      <p:sp>
        <p:nvSpPr>
          <p:cNvPr id="11" name="Oval 10"/>
          <p:cNvSpPr/>
          <p:nvPr/>
        </p:nvSpPr>
        <p:spPr>
          <a:xfrm>
            <a:off x="7308304" y="1779662"/>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Oval 11"/>
          <p:cNvSpPr/>
          <p:nvPr/>
        </p:nvSpPr>
        <p:spPr>
          <a:xfrm>
            <a:off x="7092280" y="1779662"/>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Oval 12"/>
          <p:cNvSpPr/>
          <p:nvPr/>
        </p:nvSpPr>
        <p:spPr>
          <a:xfrm>
            <a:off x="6795016" y="1777343"/>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Oval 13"/>
          <p:cNvSpPr/>
          <p:nvPr/>
        </p:nvSpPr>
        <p:spPr>
          <a:xfrm>
            <a:off x="6099069" y="1775024"/>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Oval 14"/>
          <p:cNvSpPr/>
          <p:nvPr/>
        </p:nvSpPr>
        <p:spPr>
          <a:xfrm>
            <a:off x="5817588" y="1775024"/>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Oval 15"/>
          <p:cNvSpPr/>
          <p:nvPr/>
        </p:nvSpPr>
        <p:spPr>
          <a:xfrm>
            <a:off x="5209872" y="1772705"/>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Oval 16"/>
          <p:cNvSpPr/>
          <p:nvPr/>
        </p:nvSpPr>
        <p:spPr>
          <a:xfrm>
            <a:off x="4912608" y="1779662"/>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Oval 17"/>
          <p:cNvSpPr/>
          <p:nvPr/>
        </p:nvSpPr>
        <p:spPr>
          <a:xfrm>
            <a:off x="4302784" y="1769403"/>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Oval 18"/>
          <p:cNvSpPr/>
          <p:nvPr/>
        </p:nvSpPr>
        <p:spPr>
          <a:xfrm>
            <a:off x="3982051" y="1769403"/>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Oval 19"/>
          <p:cNvSpPr/>
          <p:nvPr/>
        </p:nvSpPr>
        <p:spPr>
          <a:xfrm>
            <a:off x="3286104" y="1777622"/>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Oval 20"/>
          <p:cNvSpPr/>
          <p:nvPr/>
        </p:nvSpPr>
        <p:spPr>
          <a:xfrm>
            <a:off x="971600" y="2860977"/>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2" name="Oval 21"/>
          <p:cNvSpPr/>
          <p:nvPr/>
        </p:nvSpPr>
        <p:spPr>
          <a:xfrm>
            <a:off x="1512320" y="2851776"/>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Oval 22"/>
          <p:cNvSpPr/>
          <p:nvPr/>
        </p:nvSpPr>
        <p:spPr>
          <a:xfrm>
            <a:off x="5436096" y="2891361"/>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Oval 23"/>
          <p:cNvSpPr/>
          <p:nvPr/>
        </p:nvSpPr>
        <p:spPr>
          <a:xfrm>
            <a:off x="5745140" y="2891361"/>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Oval 24"/>
          <p:cNvSpPr/>
          <p:nvPr/>
        </p:nvSpPr>
        <p:spPr>
          <a:xfrm>
            <a:off x="5854770" y="2891361"/>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6" name="Oval 25"/>
          <p:cNvSpPr/>
          <p:nvPr/>
        </p:nvSpPr>
        <p:spPr>
          <a:xfrm>
            <a:off x="5951239" y="2887780"/>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Oval 26"/>
          <p:cNvSpPr/>
          <p:nvPr/>
        </p:nvSpPr>
        <p:spPr>
          <a:xfrm>
            <a:off x="6026621" y="2887780"/>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8" name="Oval 27"/>
          <p:cNvSpPr/>
          <p:nvPr/>
        </p:nvSpPr>
        <p:spPr>
          <a:xfrm>
            <a:off x="6103816" y="2894662"/>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Oval 28"/>
          <p:cNvSpPr/>
          <p:nvPr/>
        </p:nvSpPr>
        <p:spPr>
          <a:xfrm>
            <a:off x="6187378" y="2885461"/>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0" name="Oval 29"/>
          <p:cNvSpPr/>
          <p:nvPr/>
        </p:nvSpPr>
        <p:spPr>
          <a:xfrm>
            <a:off x="6270940" y="2887780"/>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Oval 30"/>
          <p:cNvSpPr/>
          <p:nvPr/>
        </p:nvSpPr>
        <p:spPr>
          <a:xfrm>
            <a:off x="6426268" y="2896981"/>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2" name="Oval 31"/>
          <p:cNvSpPr/>
          <p:nvPr/>
        </p:nvSpPr>
        <p:spPr>
          <a:xfrm>
            <a:off x="7460704" y="2923784"/>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3" name="Oval 32"/>
          <p:cNvSpPr/>
          <p:nvPr/>
        </p:nvSpPr>
        <p:spPr>
          <a:xfrm>
            <a:off x="1079392" y="3940565"/>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4" name="Oval 33"/>
          <p:cNvSpPr/>
          <p:nvPr/>
        </p:nvSpPr>
        <p:spPr>
          <a:xfrm>
            <a:off x="1259632" y="3944146"/>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5" name="Oval 34"/>
          <p:cNvSpPr/>
          <p:nvPr/>
        </p:nvSpPr>
        <p:spPr>
          <a:xfrm>
            <a:off x="1414110" y="3944146"/>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6" name="Oval 35"/>
          <p:cNvSpPr/>
          <p:nvPr/>
        </p:nvSpPr>
        <p:spPr>
          <a:xfrm>
            <a:off x="1568705" y="3950045"/>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7" name="Oval 36"/>
          <p:cNvSpPr/>
          <p:nvPr/>
        </p:nvSpPr>
        <p:spPr>
          <a:xfrm>
            <a:off x="2408934" y="3972336"/>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8" name="Oval 37"/>
          <p:cNvSpPr/>
          <p:nvPr/>
        </p:nvSpPr>
        <p:spPr>
          <a:xfrm>
            <a:off x="2515711" y="3980150"/>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Oval 38"/>
          <p:cNvSpPr/>
          <p:nvPr/>
        </p:nvSpPr>
        <p:spPr>
          <a:xfrm>
            <a:off x="2718007" y="3970017"/>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0" name="Oval 39"/>
          <p:cNvSpPr/>
          <p:nvPr/>
        </p:nvSpPr>
        <p:spPr>
          <a:xfrm>
            <a:off x="3358552" y="3970017"/>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1" name="Oval 40"/>
          <p:cNvSpPr/>
          <p:nvPr/>
        </p:nvSpPr>
        <p:spPr>
          <a:xfrm>
            <a:off x="4985056" y="3934013"/>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2" name="Oval 41"/>
          <p:cNvSpPr/>
          <p:nvPr/>
        </p:nvSpPr>
        <p:spPr>
          <a:xfrm>
            <a:off x="5080465" y="3931694"/>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3" name="Oval 42"/>
          <p:cNvSpPr/>
          <p:nvPr/>
        </p:nvSpPr>
        <p:spPr>
          <a:xfrm>
            <a:off x="5247326" y="3931694"/>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4" name="Oval 43"/>
          <p:cNvSpPr/>
          <p:nvPr/>
        </p:nvSpPr>
        <p:spPr>
          <a:xfrm>
            <a:off x="5792969" y="3937594"/>
            <a:ext cx="72448" cy="72008"/>
          </a:xfrm>
          <a:prstGeom prst="ellipse">
            <a:avLst/>
          </a:prstGeom>
          <a:solidFill>
            <a:schemeClr val="tx1">
              <a:lumMod val="95000"/>
              <a:lumOff val="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5" name="5-Point Star 44"/>
          <p:cNvSpPr/>
          <p:nvPr/>
        </p:nvSpPr>
        <p:spPr>
          <a:xfrm>
            <a:off x="3431000" y="3219822"/>
            <a:ext cx="132888" cy="144016"/>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5-Point Star 46"/>
          <p:cNvSpPr/>
          <p:nvPr/>
        </p:nvSpPr>
        <p:spPr>
          <a:xfrm>
            <a:off x="1957935" y="3219822"/>
            <a:ext cx="132888" cy="144016"/>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5-Point Star 47"/>
          <p:cNvSpPr/>
          <p:nvPr/>
        </p:nvSpPr>
        <p:spPr>
          <a:xfrm>
            <a:off x="5082826" y="3219822"/>
            <a:ext cx="132888" cy="144016"/>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5-Point Star 48"/>
          <p:cNvSpPr/>
          <p:nvPr/>
        </p:nvSpPr>
        <p:spPr>
          <a:xfrm>
            <a:off x="7650118" y="3288352"/>
            <a:ext cx="132888" cy="144016"/>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5-Point Star 49"/>
          <p:cNvSpPr/>
          <p:nvPr/>
        </p:nvSpPr>
        <p:spPr>
          <a:xfrm>
            <a:off x="4161834" y="4299942"/>
            <a:ext cx="132888" cy="144016"/>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5-Point Star 50"/>
          <p:cNvSpPr/>
          <p:nvPr/>
        </p:nvSpPr>
        <p:spPr>
          <a:xfrm>
            <a:off x="6426268" y="4346090"/>
            <a:ext cx="132888" cy="144016"/>
          </a:xfrm>
          <a:prstGeom prst="star5">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6653129" y="4725083"/>
            <a:ext cx="1843197" cy="369332"/>
          </a:xfrm>
          <a:prstGeom prst="rect">
            <a:avLst/>
          </a:prstGeom>
        </p:spPr>
        <p:txBody>
          <a:bodyPr wrap="none">
            <a:spAutoFit/>
          </a:bodyPr>
          <a:lstStyle/>
          <a:p>
            <a:r>
              <a:rPr lang="en-GB" i="1" dirty="0" smtClean="0"/>
              <a:t>Very preliminary</a:t>
            </a:r>
            <a:endParaRPr lang="en-US" i="1" dirty="0"/>
          </a:p>
        </p:txBody>
      </p:sp>
    </p:spTree>
    <p:extLst>
      <p:ext uri="{BB962C8B-B14F-4D97-AF65-F5344CB8AC3E}">
        <p14:creationId xmlns:p14="http://schemas.microsoft.com/office/powerpoint/2010/main" val="2349377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Solution proposed: first results</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1" name="Rectangle 10"/>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ectangle 12"/>
          <p:cNvSpPr/>
          <p:nvPr/>
        </p:nvSpPr>
        <p:spPr>
          <a:xfrm>
            <a:off x="5652120" y="4593208"/>
            <a:ext cx="2609753" cy="307777"/>
          </a:xfrm>
          <a:prstGeom prst="rect">
            <a:avLst/>
          </a:prstGeom>
        </p:spPr>
        <p:txBody>
          <a:bodyPr wrap="none">
            <a:spAutoFit/>
          </a:bodyPr>
          <a:lstStyle/>
          <a:p>
            <a:r>
              <a:rPr lang="en-GB" sz="1400" dirty="0"/>
              <a:t>From A. Zemanek (June 2018)</a:t>
            </a:r>
          </a:p>
        </p:txBody>
      </p:sp>
      <p:pic>
        <p:nvPicPr>
          <p:cNvPr id="6" name="Picture 5"/>
          <p:cNvPicPr>
            <a:picLocks noChangeAspect="1"/>
          </p:cNvPicPr>
          <p:nvPr/>
        </p:nvPicPr>
        <p:blipFill>
          <a:blip r:embed="rId3"/>
          <a:stretch>
            <a:fillRect/>
          </a:stretch>
        </p:blipFill>
        <p:spPr>
          <a:xfrm>
            <a:off x="6660232" y="829955"/>
            <a:ext cx="2306638" cy="1481245"/>
          </a:xfrm>
          <a:prstGeom prst="rect">
            <a:avLst/>
          </a:prstGeom>
        </p:spPr>
      </p:pic>
      <p:pic>
        <p:nvPicPr>
          <p:cNvPr id="3" name="Picture 2"/>
          <p:cNvPicPr>
            <a:picLocks noChangeAspect="1"/>
          </p:cNvPicPr>
          <p:nvPr/>
        </p:nvPicPr>
        <p:blipFill>
          <a:blip r:embed="rId4"/>
          <a:stretch>
            <a:fillRect/>
          </a:stretch>
        </p:blipFill>
        <p:spPr>
          <a:xfrm>
            <a:off x="635705" y="2592448"/>
            <a:ext cx="4349421" cy="1990149"/>
          </a:xfrm>
          <a:prstGeom prst="rect">
            <a:avLst/>
          </a:prstGeom>
        </p:spPr>
      </p:pic>
      <p:sp>
        <p:nvSpPr>
          <p:cNvPr id="14" name="TextBox 13"/>
          <p:cNvSpPr txBox="1"/>
          <p:nvPr/>
        </p:nvSpPr>
        <p:spPr>
          <a:xfrm>
            <a:off x="323528" y="792973"/>
            <a:ext cx="5976664" cy="2308324"/>
          </a:xfrm>
          <a:prstGeom prst="rect">
            <a:avLst/>
          </a:prstGeom>
          <a:noFill/>
        </p:spPr>
        <p:txBody>
          <a:bodyPr wrap="square" rtlCol="0">
            <a:spAutoFit/>
          </a:bodyPr>
          <a:lstStyle/>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i="0" strike="noStrike" kern="1200" cap="none" spc="0" normalizeH="0" baseline="0" noProof="0" dirty="0" smtClean="0">
                <a:ln>
                  <a:noFill/>
                </a:ln>
                <a:solidFill>
                  <a:schemeClr val="bg1">
                    <a:lumMod val="50000"/>
                  </a:schemeClr>
                </a:solidFill>
                <a:effectLst/>
                <a:uLnTx/>
                <a:uFillTx/>
                <a:latin typeface="Arial"/>
              </a:rPr>
              <a:t>All visible</a:t>
            </a:r>
            <a:r>
              <a:rPr kumimoji="0" lang="en-US" sz="1600" i="0" strike="noStrike" kern="1200" cap="none" spc="0" normalizeH="0" noProof="0" dirty="0" smtClean="0">
                <a:ln>
                  <a:noFill/>
                </a:ln>
                <a:solidFill>
                  <a:schemeClr val="bg1">
                    <a:lumMod val="50000"/>
                  </a:schemeClr>
                </a:solidFill>
                <a:effectLst/>
                <a:uLnTx/>
                <a:uFillTx/>
                <a:latin typeface="Arial"/>
              </a:rPr>
              <a:t> points </a:t>
            </a:r>
            <a:r>
              <a:rPr kumimoji="0" lang="en-US" sz="1600" i="0" strike="noStrike" kern="1200" cap="none" spc="0" normalizeH="0" dirty="0" smtClean="0">
                <a:ln>
                  <a:noFill/>
                </a:ln>
                <a:solidFill>
                  <a:schemeClr val="bg1">
                    <a:lumMod val="50000"/>
                  </a:schemeClr>
                </a:solidFill>
                <a:effectLst/>
                <a:uLnTx/>
                <a:uFillTx/>
                <a:latin typeface="Arial"/>
              </a:rPr>
              <a:t>measured</a:t>
            </a:r>
            <a:r>
              <a:rPr kumimoji="0" lang="en-US" sz="1600" i="0" strike="noStrike" kern="1200" cap="none" spc="0" normalizeH="0" noProof="0" dirty="0" smtClean="0">
                <a:ln>
                  <a:noFill/>
                </a:ln>
                <a:solidFill>
                  <a:schemeClr val="bg1">
                    <a:lumMod val="50000"/>
                  </a:schemeClr>
                </a:solidFill>
                <a:effectLst/>
                <a:uLnTx/>
                <a:uFillTx/>
                <a:latin typeface="Arial"/>
              </a:rPr>
              <a:t> with regular 0.5’’ CCR using precise mode (2 circles, 5 seconds each)</a:t>
            </a: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dirty="0" smtClean="0">
                <a:solidFill>
                  <a:schemeClr val="bg1">
                    <a:lumMod val="50000"/>
                  </a:schemeClr>
                </a:solidFill>
                <a:latin typeface="Arial"/>
              </a:rPr>
              <a:t>All visible points measured with 0.5’’ glass ball with coating using precise mode</a:t>
            </a: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i="0" strike="noStrike" kern="1200" cap="none" spc="0" normalizeH="0" noProof="0" dirty="0" smtClean="0">
                <a:ln>
                  <a:noFill/>
                </a:ln>
                <a:solidFill>
                  <a:schemeClr val="bg1">
                    <a:lumMod val="50000"/>
                  </a:schemeClr>
                </a:solidFill>
                <a:effectLst/>
                <a:uLnTx/>
                <a:uFillTx/>
                <a:latin typeface="Arial"/>
              </a:rPr>
              <a:t>Additional measurements (another station / one circle measurements / max distance)</a:t>
            </a: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dirty="0" smtClean="0">
                <a:solidFill>
                  <a:schemeClr val="bg1">
                    <a:lumMod val="50000"/>
                  </a:schemeClr>
                </a:solidFill>
                <a:latin typeface="Arial"/>
              </a:rPr>
              <a:t>Data comparison</a:t>
            </a:r>
            <a:endParaRPr kumimoji="0" lang="en-US" sz="1600" i="0" strike="noStrike" kern="1200" cap="none" spc="0" normalizeH="0" noProof="0" dirty="0" smtClean="0">
              <a:ln>
                <a:noFill/>
              </a:ln>
              <a:solidFill>
                <a:schemeClr val="bg1">
                  <a:lumMod val="50000"/>
                </a:schemeClr>
              </a:solidFill>
              <a:effectLst/>
              <a:uLnTx/>
              <a:uFillTx/>
              <a:latin typeface="Arial"/>
            </a:endParaRP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US" sz="1600" dirty="0" smtClean="0">
              <a:solidFill>
                <a:schemeClr val="bg1">
                  <a:lumMod val="50000"/>
                </a:schemeClr>
              </a:solidFill>
              <a:latin typeface="Arial"/>
            </a:endParaRPr>
          </a:p>
          <a:p>
            <a:pPr lvl="0" algn="just" defTabSz="457200"/>
            <a:endParaRPr kumimoji="0" lang="en-US" sz="1600" i="0" strike="noStrike" kern="1200" cap="none" spc="0" normalizeH="0" noProof="0" dirty="0" smtClean="0">
              <a:ln>
                <a:noFill/>
              </a:ln>
              <a:solidFill>
                <a:schemeClr val="bg1">
                  <a:lumMod val="50000"/>
                </a:schemeClr>
              </a:solidFill>
              <a:effectLst/>
              <a:uLnTx/>
              <a:uFillTx/>
              <a:latin typeface="Arial"/>
            </a:endParaRPr>
          </a:p>
        </p:txBody>
      </p:sp>
      <p:sp>
        <p:nvSpPr>
          <p:cNvPr id="15" name="TextBox 14"/>
          <p:cNvSpPr txBox="1"/>
          <p:nvPr/>
        </p:nvSpPr>
        <p:spPr>
          <a:xfrm>
            <a:off x="5003464" y="2633948"/>
            <a:ext cx="4059233" cy="2062103"/>
          </a:xfrm>
          <a:prstGeom prst="rect">
            <a:avLst/>
          </a:prstGeom>
          <a:noFill/>
        </p:spPr>
        <p:txBody>
          <a:bodyPr wrap="square" rtlCol="0">
            <a:spAutoFit/>
          </a:bodyPr>
          <a:lstStyle/>
          <a:p>
            <a:pPr marR="0" lvl="0" algn="just" defTabSz="457200" rtl="0" eaLnBrk="1" fontAlgn="auto" latinLnBrk="0" hangingPunct="1">
              <a:lnSpc>
                <a:spcPct val="100000"/>
              </a:lnSpc>
              <a:spcBef>
                <a:spcPts val="0"/>
              </a:spcBef>
              <a:spcAft>
                <a:spcPts val="0"/>
              </a:spcAft>
              <a:buClrTx/>
              <a:buSzTx/>
              <a:tabLst/>
              <a:defRPr/>
            </a:pPr>
            <a:r>
              <a:rPr kumimoji="0" lang="en-US" sz="1600" i="0" strike="noStrike" kern="1200" cap="none" spc="0" normalizeH="0" baseline="0" noProof="0" dirty="0" smtClean="0">
                <a:ln>
                  <a:noFill/>
                </a:ln>
                <a:solidFill>
                  <a:schemeClr val="bg1">
                    <a:lumMod val="50000"/>
                  </a:schemeClr>
                </a:solidFill>
                <a:effectLst/>
                <a:uLnTx/>
                <a:uFillTx/>
                <a:latin typeface="Arial"/>
              </a:rPr>
              <a:t>Series of</a:t>
            </a:r>
            <a:r>
              <a:rPr kumimoji="0" lang="en-US" sz="1600" i="0" strike="noStrike" kern="1200" cap="none" spc="0" normalizeH="0" noProof="0" dirty="0" smtClean="0">
                <a:ln>
                  <a:noFill/>
                </a:ln>
                <a:solidFill>
                  <a:schemeClr val="bg1">
                    <a:lumMod val="50000"/>
                  </a:schemeClr>
                </a:solidFill>
                <a:effectLst/>
                <a:uLnTx/>
                <a:uFillTx/>
                <a:latin typeface="Arial"/>
              </a:rPr>
              <a:t> measurements in SU geodetic base using:</a:t>
            </a:r>
          </a:p>
          <a:p>
            <a:pPr marL="914400" lvl="1" indent="-457200" algn="just">
              <a:buFont typeface="Wingdings" panose="05000000000000000000" pitchFamily="2" charset="2"/>
              <a:buChar char="§"/>
              <a:defRPr/>
            </a:pPr>
            <a:r>
              <a:rPr lang="fr-CH" sz="1600" dirty="0" smtClean="0">
                <a:solidFill>
                  <a:schemeClr val="bg1">
                    <a:lumMod val="50000"/>
                  </a:schemeClr>
                </a:solidFill>
                <a:latin typeface="Arial"/>
              </a:rPr>
              <a:t>AT401 (CLIC)</a:t>
            </a:r>
          </a:p>
          <a:p>
            <a:pPr marL="914400" lvl="1" indent="-457200" algn="just">
              <a:buFont typeface="Wingdings" panose="05000000000000000000" pitchFamily="2" charset="2"/>
              <a:buChar char="§"/>
              <a:defRPr/>
            </a:pPr>
            <a:r>
              <a:rPr kumimoji="0" lang="fr-CH" sz="1600" i="0" strike="noStrike" kern="1200" cap="none" spc="0" normalizeH="0" noProof="0" dirty="0" smtClean="0">
                <a:ln>
                  <a:noFill/>
                </a:ln>
                <a:solidFill>
                  <a:schemeClr val="bg1">
                    <a:lumMod val="50000"/>
                  </a:schemeClr>
                </a:solidFill>
                <a:effectLst/>
                <a:uLnTx/>
                <a:uFillTx/>
                <a:latin typeface="Arial"/>
              </a:rPr>
              <a:t>AT402 SN392506 (ASG)</a:t>
            </a:r>
          </a:p>
          <a:p>
            <a:pPr marL="914400" lvl="1" indent="-457200" algn="just">
              <a:buFont typeface="Wingdings" panose="05000000000000000000" pitchFamily="2" charset="2"/>
              <a:buChar char="§"/>
              <a:defRPr/>
            </a:pPr>
            <a:r>
              <a:rPr lang="fr-CH" sz="1600" dirty="0" smtClean="0">
                <a:solidFill>
                  <a:schemeClr val="bg1">
                    <a:lumMod val="50000"/>
                  </a:schemeClr>
                </a:solidFill>
                <a:latin typeface="Arial"/>
              </a:rPr>
              <a:t>AT401 390769 (ASG)</a:t>
            </a:r>
          </a:p>
          <a:p>
            <a:pPr marL="914400" lvl="1" indent="-457200" algn="just">
              <a:buFont typeface="Wingdings" panose="05000000000000000000" pitchFamily="2" charset="2"/>
              <a:buChar char="§"/>
              <a:defRPr/>
            </a:pPr>
            <a:r>
              <a:rPr kumimoji="0" lang="fr-CH" sz="1600" i="0" strike="noStrike" kern="1200" cap="none" spc="0" normalizeH="0" noProof="0" dirty="0" smtClean="0">
                <a:ln>
                  <a:noFill/>
                </a:ln>
                <a:solidFill>
                  <a:schemeClr val="bg1">
                    <a:lumMod val="50000"/>
                  </a:schemeClr>
                </a:solidFill>
                <a:effectLst/>
                <a:uLnTx/>
                <a:uFillTx/>
                <a:latin typeface="Arial"/>
              </a:rPr>
              <a:t>AT960 (ASG)</a:t>
            </a:r>
            <a:endParaRPr kumimoji="0" lang="en-US" sz="1600" i="0" strike="noStrike" kern="1200" cap="none" spc="0" normalizeH="0" noProof="0" dirty="0" smtClean="0">
              <a:ln>
                <a:noFill/>
              </a:ln>
              <a:solidFill>
                <a:schemeClr val="bg1">
                  <a:lumMod val="50000"/>
                </a:schemeClr>
              </a:solidFill>
              <a:effectLst/>
              <a:uLnTx/>
              <a:uFillTx/>
              <a:latin typeface="Arial"/>
            </a:endParaRP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US" sz="1600" dirty="0" smtClean="0">
              <a:solidFill>
                <a:schemeClr val="bg1">
                  <a:lumMod val="50000"/>
                </a:schemeClr>
              </a:solidFill>
              <a:latin typeface="Arial"/>
            </a:endParaRPr>
          </a:p>
          <a:p>
            <a:pPr lvl="0" algn="just" defTabSz="457200"/>
            <a:endParaRPr kumimoji="0" lang="en-US" sz="1600" i="0" strike="noStrike" kern="1200" cap="none" spc="0" normalizeH="0" noProof="0" dirty="0" smtClean="0">
              <a:ln>
                <a:noFill/>
              </a:ln>
              <a:solidFill>
                <a:schemeClr val="bg1">
                  <a:lumMod val="50000"/>
                </a:schemeClr>
              </a:solidFill>
              <a:effectLst/>
              <a:uLnTx/>
              <a:uFillTx/>
              <a:latin typeface="Arial"/>
            </a:endParaRPr>
          </a:p>
        </p:txBody>
      </p:sp>
    </p:spTree>
    <p:extLst>
      <p:ext uri="{BB962C8B-B14F-4D97-AF65-F5344CB8AC3E}">
        <p14:creationId xmlns:p14="http://schemas.microsoft.com/office/powerpoint/2010/main" val="42120498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Solution proposed: first results</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1" name="Rectangle 10"/>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Rectangle 12"/>
          <p:cNvSpPr/>
          <p:nvPr/>
        </p:nvSpPr>
        <p:spPr>
          <a:xfrm>
            <a:off x="5922247" y="4824825"/>
            <a:ext cx="2609753" cy="307777"/>
          </a:xfrm>
          <a:prstGeom prst="rect">
            <a:avLst/>
          </a:prstGeom>
        </p:spPr>
        <p:txBody>
          <a:bodyPr wrap="none">
            <a:spAutoFit/>
          </a:bodyPr>
          <a:lstStyle/>
          <a:p>
            <a:r>
              <a:rPr lang="en-GB" sz="1400" dirty="0"/>
              <a:t>From A. Zemanek (June 2018)</a:t>
            </a:r>
          </a:p>
        </p:txBody>
      </p:sp>
      <p:pic>
        <p:nvPicPr>
          <p:cNvPr id="4" name="Picture 3"/>
          <p:cNvPicPr>
            <a:picLocks noChangeAspect="1"/>
          </p:cNvPicPr>
          <p:nvPr/>
        </p:nvPicPr>
        <p:blipFill>
          <a:blip r:embed="rId3"/>
          <a:stretch>
            <a:fillRect/>
          </a:stretch>
        </p:blipFill>
        <p:spPr>
          <a:xfrm>
            <a:off x="395536" y="843558"/>
            <a:ext cx="4373453" cy="1974844"/>
          </a:xfrm>
          <a:prstGeom prst="rect">
            <a:avLst/>
          </a:prstGeom>
        </p:spPr>
      </p:pic>
      <p:pic>
        <p:nvPicPr>
          <p:cNvPr id="9" name="Picture 8"/>
          <p:cNvPicPr>
            <a:picLocks noChangeAspect="1"/>
          </p:cNvPicPr>
          <p:nvPr/>
        </p:nvPicPr>
        <p:blipFill>
          <a:blip r:embed="rId4"/>
          <a:stretch>
            <a:fillRect/>
          </a:stretch>
        </p:blipFill>
        <p:spPr>
          <a:xfrm>
            <a:off x="467545" y="2986960"/>
            <a:ext cx="4317836" cy="2055156"/>
          </a:xfrm>
          <a:prstGeom prst="rect">
            <a:avLst/>
          </a:prstGeom>
        </p:spPr>
      </p:pic>
      <p:sp>
        <p:nvSpPr>
          <p:cNvPr id="14" name="TextBox 13"/>
          <p:cNvSpPr txBox="1"/>
          <p:nvPr/>
        </p:nvSpPr>
        <p:spPr>
          <a:xfrm>
            <a:off x="4819107" y="1419622"/>
            <a:ext cx="4083417" cy="2062103"/>
          </a:xfrm>
          <a:prstGeom prst="rect">
            <a:avLst/>
          </a:prstGeom>
          <a:noFill/>
        </p:spPr>
        <p:txBody>
          <a:bodyPr wrap="square" rtlCol="0">
            <a:spAutoFit/>
          </a:bodyPr>
          <a:lstStyle/>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CH" sz="1600" i="0" strike="noStrike" kern="1200" cap="none" spc="0" normalizeH="0" baseline="0" noProof="0" dirty="0" smtClean="0">
                <a:ln>
                  <a:noFill/>
                </a:ln>
                <a:solidFill>
                  <a:schemeClr val="bg1">
                    <a:lumMod val="50000"/>
                  </a:schemeClr>
                </a:solidFill>
                <a:effectLst/>
                <a:uLnTx/>
                <a:uFillTx/>
                <a:latin typeface="Arial"/>
              </a:rPr>
              <a:t>Measurements </a:t>
            </a:r>
            <a:r>
              <a:rPr kumimoji="0" lang="fr-CH" sz="1600" i="0" strike="noStrike" kern="1200" cap="none" spc="0" normalizeH="0" baseline="0" noProof="0" dirty="0" err="1" smtClean="0">
                <a:ln>
                  <a:noFill/>
                </a:ln>
                <a:solidFill>
                  <a:schemeClr val="bg1">
                    <a:lumMod val="50000"/>
                  </a:schemeClr>
                </a:solidFill>
                <a:effectLst/>
                <a:uLnTx/>
                <a:uFillTx/>
                <a:latin typeface="Arial"/>
              </a:rPr>
              <a:t>performed</a:t>
            </a:r>
            <a:r>
              <a:rPr kumimoji="0" lang="fr-CH" sz="1600" i="0" strike="noStrike" kern="1200" cap="none" spc="0" normalizeH="0" baseline="0" noProof="0" dirty="0" smtClean="0">
                <a:ln>
                  <a:noFill/>
                </a:ln>
                <a:solidFill>
                  <a:schemeClr val="bg1">
                    <a:lumMod val="50000"/>
                  </a:schemeClr>
                </a:solidFill>
                <a:effectLst/>
                <a:uLnTx/>
                <a:uFillTx/>
                <a:latin typeface="Arial"/>
              </a:rPr>
              <a:t> </a:t>
            </a:r>
            <a:r>
              <a:rPr kumimoji="0" lang="fr-CH" sz="1600" i="0" strike="noStrike" kern="1200" cap="none" spc="0" normalizeH="0" baseline="0" noProof="0" dirty="0" err="1" smtClean="0">
                <a:ln>
                  <a:noFill/>
                </a:ln>
                <a:solidFill>
                  <a:schemeClr val="bg1">
                    <a:lumMod val="50000"/>
                  </a:schemeClr>
                </a:solidFill>
                <a:effectLst/>
                <a:uLnTx/>
                <a:uFillTx/>
                <a:latin typeface="Arial"/>
              </a:rPr>
              <a:t>with</a:t>
            </a:r>
            <a:r>
              <a:rPr kumimoji="0" lang="fr-CH" sz="1600" i="0" strike="noStrike" kern="1200" cap="none" spc="0" normalizeH="0" baseline="0" noProof="0" dirty="0" smtClean="0">
                <a:ln>
                  <a:noFill/>
                </a:ln>
                <a:solidFill>
                  <a:schemeClr val="bg1">
                    <a:lumMod val="50000"/>
                  </a:schemeClr>
                </a:solidFill>
                <a:effectLst/>
                <a:uLnTx/>
                <a:uFillTx/>
                <a:latin typeface="Arial"/>
              </a:rPr>
              <a:t> the CCR are </a:t>
            </a:r>
            <a:r>
              <a:rPr kumimoji="0" lang="fr-CH" sz="1600" i="0" strike="noStrike" kern="1200" cap="none" spc="0" normalizeH="0" baseline="0" noProof="0" dirty="0" err="1" smtClean="0">
                <a:ln>
                  <a:noFill/>
                </a:ln>
                <a:solidFill>
                  <a:schemeClr val="bg1">
                    <a:lumMod val="50000"/>
                  </a:schemeClr>
                </a:solidFill>
                <a:effectLst/>
                <a:uLnTx/>
                <a:uFillTx/>
                <a:latin typeface="Arial"/>
              </a:rPr>
              <a:t>considered</a:t>
            </a:r>
            <a:r>
              <a:rPr kumimoji="0" lang="fr-CH" sz="1600" i="0" strike="noStrike" kern="1200" cap="none" spc="0" normalizeH="0" noProof="0" dirty="0" smtClean="0">
                <a:ln>
                  <a:noFill/>
                </a:ln>
                <a:solidFill>
                  <a:schemeClr val="bg1">
                    <a:lumMod val="50000"/>
                  </a:schemeClr>
                </a:solidFill>
                <a:effectLst/>
                <a:uLnTx/>
                <a:uFillTx/>
                <a:latin typeface="Arial"/>
              </a:rPr>
              <a:t> as the </a:t>
            </a:r>
            <a:r>
              <a:rPr kumimoji="0" lang="fr-CH" sz="1600" i="0" strike="noStrike" kern="1200" cap="none" spc="0" normalizeH="0" noProof="0" dirty="0" err="1" smtClean="0">
                <a:ln>
                  <a:noFill/>
                </a:ln>
                <a:solidFill>
                  <a:schemeClr val="bg1">
                    <a:lumMod val="50000"/>
                  </a:schemeClr>
                </a:solidFill>
                <a:effectLst/>
                <a:uLnTx/>
                <a:uFillTx/>
                <a:latin typeface="Arial"/>
              </a:rPr>
              <a:t>reference</a:t>
            </a:r>
            <a:r>
              <a:rPr kumimoji="0" lang="fr-CH" sz="1600" i="0" strike="noStrike" kern="1200" cap="none" spc="0" normalizeH="0" noProof="0" dirty="0" smtClean="0">
                <a:ln>
                  <a:noFill/>
                </a:ln>
                <a:solidFill>
                  <a:schemeClr val="bg1">
                    <a:lumMod val="50000"/>
                  </a:schemeClr>
                </a:solidFill>
                <a:effectLst/>
                <a:uLnTx/>
                <a:uFillTx/>
                <a:latin typeface="Arial"/>
              </a:rPr>
              <a:t>.</a:t>
            </a:r>
            <a:endParaRPr kumimoji="0" lang="en-US" sz="1600" i="0" strike="noStrike" kern="1200" cap="none" spc="0" normalizeH="0" baseline="0" noProof="0" dirty="0" smtClean="0">
              <a:ln>
                <a:noFill/>
              </a:ln>
              <a:solidFill>
                <a:schemeClr val="bg1">
                  <a:lumMod val="50000"/>
                </a:schemeClr>
              </a:solidFill>
              <a:effectLst/>
              <a:uLnTx/>
              <a:uFillTx/>
              <a:latin typeface="Arial"/>
            </a:endParaRP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US" sz="1600" dirty="0">
              <a:solidFill>
                <a:schemeClr val="bg1">
                  <a:lumMod val="50000"/>
                </a:schemeClr>
              </a:solidFill>
              <a:latin typeface="Arial"/>
            </a:endParaRPr>
          </a:p>
          <a:p>
            <a:pPr marL="457200" marR="0" lvl="0" indent="-45720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600" i="0" strike="noStrike" kern="1200" cap="none" spc="0" normalizeH="0" baseline="0" noProof="0" dirty="0" smtClean="0">
                <a:ln>
                  <a:noFill/>
                </a:ln>
                <a:solidFill>
                  <a:schemeClr val="bg1">
                    <a:lumMod val="50000"/>
                  </a:schemeClr>
                </a:solidFill>
                <a:effectLst/>
                <a:uLnTx/>
                <a:uFillTx/>
                <a:latin typeface="Arial"/>
              </a:rPr>
              <a:t>AT960 gave</a:t>
            </a:r>
            <a:r>
              <a:rPr kumimoji="0" lang="en-US" sz="1600" i="0" strike="noStrike" kern="1200" cap="none" spc="0" normalizeH="0" noProof="0" dirty="0" smtClean="0">
                <a:ln>
                  <a:noFill/>
                </a:ln>
                <a:solidFill>
                  <a:schemeClr val="bg1">
                    <a:lumMod val="50000"/>
                  </a:schemeClr>
                </a:solidFill>
                <a:effectLst/>
                <a:uLnTx/>
                <a:uFillTx/>
                <a:latin typeface="Arial"/>
              </a:rPr>
              <a:t> the best results</a:t>
            </a:r>
          </a:p>
          <a:p>
            <a:pPr marL="457200" marR="0" lvl="0" indent="-457200" algn="just" defTabSz="457200" rtl="0" eaLnBrk="1" fontAlgn="auto" latinLnBrk="0" hangingPunct="1">
              <a:lnSpc>
                <a:spcPct val="100000"/>
              </a:lnSpc>
              <a:spcBef>
                <a:spcPts val="0"/>
              </a:spcBef>
              <a:spcAft>
                <a:spcPts val="0"/>
              </a:spcAft>
              <a:buClrTx/>
              <a:buSzTx/>
              <a:buFontTx/>
              <a:buAutoNum type="arabicPeriod"/>
              <a:tabLst/>
              <a:defRPr/>
            </a:pPr>
            <a:endParaRPr kumimoji="0" lang="en-US" sz="1600" i="0" strike="noStrike" kern="1200" cap="none" spc="0" normalizeH="0" noProof="0" dirty="0" smtClean="0">
              <a:ln>
                <a:noFill/>
              </a:ln>
              <a:solidFill>
                <a:schemeClr val="bg1">
                  <a:lumMod val="50000"/>
                </a:schemeClr>
              </a:solidFill>
              <a:effectLst/>
              <a:uLnTx/>
              <a:uFillTx/>
              <a:latin typeface="Arial"/>
            </a:endParaRPr>
          </a:p>
          <a:p>
            <a:pPr marL="457200" lvl="0" indent="-457200" algn="just" defTabSz="457200">
              <a:buFontTx/>
              <a:buAutoNum type="arabicPeriod"/>
            </a:pPr>
            <a:endParaRPr lang="en-US" sz="1600" dirty="0" smtClean="0">
              <a:solidFill>
                <a:schemeClr val="bg1">
                  <a:lumMod val="50000"/>
                </a:schemeClr>
              </a:solidFill>
              <a:latin typeface="Arial"/>
            </a:endParaRPr>
          </a:p>
          <a:p>
            <a:pPr marL="457200" lvl="0" indent="-457200" algn="just" defTabSz="457200">
              <a:buFont typeface="Wingdings" panose="05000000000000000000" pitchFamily="2" charset="2"/>
              <a:buChar char="§"/>
            </a:pPr>
            <a:r>
              <a:rPr lang="en-US" sz="1600" dirty="0" smtClean="0">
                <a:solidFill>
                  <a:schemeClr val="bg1">
                    <a:lumMod val="50000"/>
                  </a:schemeClr>
                </a:solidFill>
                <a:latin typeface="Arial"/>
              </a:rPr>
              <a:t>AT401_2 </a:t>
            </a:r>
            <a:r>
              <a:rPr lang="en-US" sz="1600" dirty="0" smtClean="0">
                <a:solidFill>
                  <a:schemeClr val="bg1">
                    <a:lumMod val="50000"/>
                  </a:schemeClr>
                </a:solidFill>
              </a:rPr>
              <a:t>didn’t measure above 3.6 m</a:t>
            </a:r>
            <a:r>
              <a:rPr lang="en-US" sz="1600" dirty="0" smtClean="0">
                <a:solidFill>
                  <a:schemeClr val="bg1">
                    <a:lumMod val="50000"/>
                  </a:schemeClr>
                </a:solidFill>
                <a:latin typeface="Arial"/>
              </a:rPr>
              <a:t> </a:t>
            </a:r>
          </a:p>
          <a:p>
            <a:pPr lvl="0" algn="just" defTabSz="457200"/>
            <a:endParaRPr kumimoji="0" lang="en-US" sz="1600" i="0" strike="noStrike" kern="1200" cap="none" spc="0" normalizeH="0" noProof="0" dirty="0" smtClean="0">
              <a:ln>
                <a:noFill/>
              </a:ln>
              <a:solidFill>
                <a:schemeClr val="bg1">
                  <a:lumMod val="50000"/>
                </a:schemeClr>
              </a:solidFill>
              <a:effectLst/>
              <a:uLnTx/>
              <a:uFillTx/>
              <a:latin typeface="Arial"/>
            </a:endParaRPr>
          </a:p>
        </p:txBody>
      </p:sp>
    </p:spTree>
    <p:extLst>
      <p:ext uri="{BB962C8B-B14F-4D97-AF65-F5344CB8AC3E}">
        <p14:creationId xmlns:p14="http://schemas.microsoft.com/office/powerpoint/2010/main" val="119202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Another solution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a:p>
        </p:txBody>
      </p:sp>
      <p:sp>
        <p:nvSpPr>
          <p:cNvPr id="10" name="Rectangle 9"/>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11" name="Group 10"/>
          <p:cNvGrpSpPr/>
          <p:nvPr/>
        </p:nvGrpSpPr>
        <p:grpSpPr>
          <a:xfrm>
            <a:off x="5230259" y="1068127"/>
            <a:ext cx="3696072" cy="2442220"/>
            <a:chOff x="1905000" y="1447800"/>
            <a:chExt cx="5715000" cy="4286250"/>
          </a:xfrm>
        </p:grpSpPr>
        <p:pic>
          <p:nvPicPr>
            <p:cNvPr id="12" name="Picture 11" descr="P3310027.JPG"/>
            <p:cNvPicPr>
              <a:picLocks noChangeAspect="1"/>
            </p:cNvPicPr>
            <p:nvPr/>
          </p:nvPicPr>
          <p:blipFill>
            <a:blip r:embed="rId2" cstate="print"/>
            <a:stretch>
              <a:fillRect/>
            </a:stretch>
          </p:blipFill>
          <p:spPr>
            <a:xfrm>
              <a:off x="1905000" y="1447800"/>
              <a:ext cx="5715000" cy="4286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Box 12"/>
            <p:cNvSpPr txBox="1"/>
            <p:nvPr/>
          </p:nvSpPr>
          <p:spPr>
            <a:xfrm>
              <a:off x="4038600" y="1676400"/>
              <a:ext cx="1371600" cy="340519"/>
            </a:xfrm>
            <a:prstGeom prst="roundRect">
              <a:avLst/>
            </a:prstGeom>
            <a:solidFill>
              <a:schemeClr val="lt1">
                <a:alpha val="58000"/>
              </a:schemeClr>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de-CH" sz="1400" dirty="0" smtClean="0">
                  <a:latin typeface="+mj-lt"/>
                </a:rPr>
                <a:t>Sensor </a:t>
              </a:r>
              <a:r>
                <a:rPr lang="de-CH" sz="1400" dirty="0" err="1" smtClean="0">
                  <a:latin typeface="+mj-lt"/>
                </a:rPr>
                <a:t>unit</a:t>
              </a:r>
              <a:endParaRPr lang="de-DE" sz="1400" dirty="0">
                <a:latin typeface="+mj-lt"/>
              </a:endParaRPr>
            </a:p>
          </p:txBody>
        </p:sp>
        <p:sp>
          <p:nvSpPr>
            <p:cNvPr id="14" name="TextBox 13"/>
            <p:cNvSpPr txBox="1"/>
            <p:nvPr/>
          </p:nvSpPr>
          <p:spPr>
            <a:xfrm>
              <a:off x="5105400" y="2057400"/>
              <a:ext cx="1371600" cy="340519"/>
            </a:xfrm>
            <a:prstGeom prst="roundRect">
              <a:avLst/>
            </a:prstGeom>
            <a:solidFill>
              <a:schemeClr val="lt1">
                <a:alpha val="58000"/>
              </a:schemeClr>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de-CH" sz="1400" dirty="0" err="1" smtClean="0">
                  <a:latin typeface="+mj-lt"/>
                </a:rPr>
                <a:t>Control</a:t>
              </a:r>
              <a:r>
                <a:rPr lang="de-CH" sz="1400" dirty="0" smtClean="0">
                  <a:latin typeface="+mj-lt"/>
                </a:rPr>
                <a:t> </a:t>
              </a:r>
              <a:r>
                <a:rPr lang="de-CH" sz="1400" dirty="0" err="1" smtClean="0">
                  <a:latin typeface="+mj-lt"/>
                </a:rPr>
                <a:t>unit</a:t>
              </a:r>
              <a:endParaRPr lang="de-DE" sz="1400" dirty="0">
                <a:latin typeface="+mj-lt"/>
              </a:endParaRPr>
            </a:p>
          </p:txBody>
        </p:sp>
        <p:sp>
          <p:nvSpPr>
            <p:cNvPr id="15" name="TextBox 14"/>
            <p:cNvSpPr txBox="1"/>
            <p:nvPr/>
          </p:nvSpPr>
          <p:spPr>
            <a:xfrm>
              <a:off x="6172200" y="2438400"/>
              <a:ext cx="1371600" cy="340519"/>
            </a:xfrm>
            <a:prstGeom prst="roundRect">
              <a:avLst/>
            </a:prstGeom>
            <a:solidFill>
              <a:schemeClr val="lt1">
                <a:alpha val="58000"/>
              </a:schemeClr>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de-CH" sz="1400" dirty="0" err="1" smtClean="0">
                  <a:latin typeface="+mj-lt"/>
                </a:rPr>
                <a:t>Battery</a:t>
              </a:r>
              <a:r>
                <a:rPr lang="de-CH" sz="1400" dirty="0" smtClean="0">
                  <a:latin typeface="+mj-lt"/>
                </a:rPr>
                <a:t> </a:t>
              </a:r>
              <a:r>
                <a:rPr lang="de-CH" sz="1400" dirty="0" err="1" smtClean="0">
                  <a:latin typeface="+mj-lt"/>
                </a:rPr>
                <a:t>unit</a:t>
              </a:r>
              <a:endParaRPr lang="de-DE" sz="1400" dirty="0">
                <a:latin typeface="+mj-lt"/>
              </a:endParaRPr>
            </a:p>
          </p:txBody>
        </p:sp>
        <p:sp>
          <p:nvSpPr>
            <p:cNvPr id="16" name="TextBox 15"/>
            <p:cNvSpPr txBox="1"/>
            <p:nvPr/>
          </p:nvSpPr>
          <p:spPr>
            <a:xfrm>
              <a:off x="1981200" y="1676400"/>
              <a:ext cx="1371600" cy="340519"/>
            </a:xfrm>
            <a:prstGeom prst="roundRect">
              <a:avLst/>
            </a:prstGeom>
            <a:solidFill>
              <a:schemeClr val="lt1">
                <a:alpha val="58000"/>
              </a:schemeClr>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de-CH" sz="1400" dirty="0" err="1" smtClean="0">
                  <a:latin typeface="+mj-lt"/>
                </a:rPr>
                <a:t>Traction</a:t>
              </a:r>
              <a:r>
                <a:rPr lang="de-CH" sz="1400" dirty="0" smtClean="0">
                  <a:latin typeface="+mj-lt"/>
                </a:rPr>
                <a:t> </a:t>
              </a:r>
              <a:r>
                <a:rPr lang="de-CH" sz="1400" dirty="0" err="1" smtClean="0">
                  <a:latin typeface="+mj-lt"/>
                </a:rPr>
                <a:t>unit</a:t>
              </a:r>
              <a:endParaRPr lang="de-DE" sz="1400" dirty="0">
                <a:latin typeface="+mj-lt"/>
              </a:endParaRPr>
            </a:p>
          </p:txBody>
        </p:sp>
      </p:grpSp>
      <p:grpSp>
        <p:nvGrpSpPr>
          <p:cNvPr id="17" name="Group 16"/>
          <p:cNvGrpSpPr/>
          <p:nvPr/>
        </p:nvGrpSpPr>
        <p:grpSpPr>
          <a:xfrm>
            <a:off x="379290" y="1269579"/>
            <a:ext cx="4609314" cy="2397944"/>
            <a:chOff x="381000" y="1572478"/>
            <a:chExt cx="7772400" cy="3908177"/>
          </a:xfrm>
        </p:grpSpPr>
        <p:grpSp>
          <p:nvGrpSpPr>
            <p:cNvPr id="18" name="Group 42"/>
            <p:cNvGrpSpPr/>
            <p:nvPr/>
          </p:nvGrpSpPr>
          <p:grpSpPr>
            <a:xfrm>
              <a:off x="3581400" y="1981200"/>
              <a:ext cx="1447800" cy="609600"/>
              <a:chOff x="3581400" y="1981200"/>
              <a:chExt cx="1447800" cy="609600"/>
            </a:xfrm>
          </p:grpSpPr>
          <p:sp>
            <p:nvSpPr>
              <p:cNvPr id="55" name="Rounded Rectangle 54"/>
              <p:cNvSpPr/>
              <p:nvPr/>
            </p:nvSpPr>
            <p:spPr>
              <a:xfrm>
                <a:off x="3581400" y="1981200"/>
                <a:ext cx="1447800" cy="6096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56" name="Oval 9"/>
              <p:cNvSpPr>
                <a:spLocks noChangeAspect="1"/>
              </p:cNvSpPr>
              <p:nvPr/>
            </p:nvSpPr>
            <p:spPr>
              <a:xfrm>
                <a:off x="3822700" y="210312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10"/>
              <p:cNvSpPr>
                <a:spLocks noChangeAspect="1"/>
              </p:cNvSpPr>
              <p:nvPr/>
            </p:nvSpPr>
            <p:spPr>
              <a:xfrm>
                <a:off x="4752750" y="210312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11"/>
              <p:cNvSpPr>
                <a:spLocks noChangeAspect="1"/>
              </p:cNvSpPr>
              <p:nvPr/>
            </p:nvSpPr>
            <p:spPr>
              <a:xfrm>
                <a:off x="3822700" y="234696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12"/>
              <p:cNvSpPr>
                <a:spLocks noChangeAspect="1"/>
              </p:cNvSpPr>
              <p:nvPr/>
            </p:nvSpPr>
            <p:spPr>
              <a:xfrm>
                <a:off x="4752750" y="234696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13"/>
              <p:cNvSpPr>
                <a:spLocks noChangeAspect="1"/>
              </p:cNvSpPr>
              <p:nvPr/>
            </p:nvSpPr>
            <p:spPr>
              <a:xfrm>
                <a:off x="4305300" y="246888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9" name="Straight Connector 18"/>
            <p:cNvCxnSpPr/>
            <p:nvPr/>
          </p:nvCxnSpPr>
          <p:spPr>
            <a:xfrm>
              <a:off x="381000" y="3048000"/>
              <a:ext cx="7772400" cy="0"/>
            </a:xfrm>
            <a:prstGeom prst="line">
              <a:avLst/>
            </a:prstGeom>
            <a:ln w="6350"/>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bwMode="hidden">
            <a:xfrm>
              <a:off x="3200400" y="3619500"/>
              <a:ext cx="2133600" cy="800100"/>
            </a:xfrm>
            <a:prstGeom prst="roundRect">
              <a:avLst/>
            </a:prstGeom>
            <a:solidFill>
              <a:schemeClr val="bg1">
                <a:lumMod val="65000"/>
              </a:schemeClr>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1" name="Rectangle 20"/>
            <p:cNvSpPr/>
            <p:nvPr/>
          </p:nvSpPr>
          <p:spPr>
            <a:xfrm>
              <a:off x="5191760" y="2819400"/>
              <a:ext cx="142240" cy="640080"/>
            </a:xfrm>
            <a:prstGeom prst="rect">
              <a:avLst/>
            </a:prstGeom>
            <a:ln w="25400"/>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2" name="Rectangle 21"/>
            <p:cNvSpPr/>
            <p:nvPr/>
          </p:nvSpPr>
          <p:spPr>
            <a:xfrm>
              <a:off x="3200400" y="2819400"/>
              <a:ext cx="142240" cy="640080"/>
            </a:xfrm>
            <a:prstGeom prst="rect">
              <a:avLst/>
            </a:prstGeom>
            <a:ln w="25400"/>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3" name="TextBox 22"/>
            <p:cNvSpPr txBox="1"/>
            <p:nvPr/>
          </p:nvSpPr>
          <p:spPr>
            <a:xfrm>
              <a:off x="1752600" y="4724400"/>
              <a:ext cx="533400" cy="381000"/>
            </a:xfrm>
            <a:prstGeom prst="rect">
              <a:avLst/>
            </a:prstGeom>
            <a:noFill/>
          </p:spPr>
          <p:txBody>
            <a:bodyPr wrap="square" rtlCol="0">
              <a:spAutoFit/>
            </a:bodyPr>
            <a:lstStyle/>
            <a:p>
              <a:endParaRPr lang="en-US"/>
            </a:p>
          </p:txBody>
        </p:sp>
        <p:sp>
          <p:nvSpPr>
            <p:cNvPr id="24" name="Oval 23"/>
            <p:cNvSpPr>
              <a:spLocks noChangeAspect="1"/>
            </p:cNvSpPr>
            <p:nvPr/>
          </p:nvSpPr>
          <p:spPr>
            <a:xfrm>
              <a:off x="5105400" y="288540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12"/>
            <p:cNvSpPr>
              <a:spLocks noChangeAspect="1"/>
            </p:cNvSpPr>
            <p:nvPr/>
          </p:nvSpPr>
          <p:spPr>
            <a:xfrm>
              <a:off x="5114700" y="334260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12"/>
            <p:cNvSpPr>
              <a:spLocks noChangeAspect="1"/>
            </p:cNvSpPr>
            <p:nvPr/>
          </p:nvSpPr>
          <p:spPr>
            <a:xfrm>
              <a:off x="3352800" y="288540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12"/>
            <p:cNvSpPr>
              <a:spLocks noChangeAspect="1"/>
            </p:cNvSpPr>
            <p:nvPr/>
          </p:nvSpPr>
          <p:spPr>
            <a:xfrm>
              <a:off x="3362100" y="3342600"/>
              <a:ext cx="85500" cy="86400"/>
            </a:xfrm>
            <a:prstGeom prst="ellipse">
              <a:avLst/>
            </a:prstGeom>
            <a:solidFill>
              <a:schemeClr val="tx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124200" y="4800600"/>
              <a:ext cx="2362200" cy="762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352800" y="3733800"/>
              <a:ext cx="1752600" cy="762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16200000">
              <a:off x="4229100" y="4229100"/>
              <a:ext cx="1066800" cy="762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rot="16200000">
              <a:off x="3162300" y="4305300"/>
              <a:ext cx="1066800" cy="762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p:nvSpPr>
          <p:spPr>
            <a:xfrm rot="1200000">
              <a:off x="3476529" y="3598271"/>
              <a:ext cx="152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p:cNvSpPr/>
            <p:nvPr/>
          </p:nvSpPr>
          <p:spPr>
            <a:xfrm rot="20400000">
              <a:off x="4848129" y="3598272"/>
              <a:ext cx="152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p:cNvSpPr/>
            <p:nvPr/>
          </p:nvSpPr>
          <p:spPr>
            <a:xfrm rot="21000000">
              <a:off x="5206907" y="4659116"/>
              <a:ext cx="152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rot="600000">
              <a:off x="3225707" y="4648200"/>
              <a:ext cx="152400" cy="304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3678266" y="5029201"/>
              <a:ext cx="1350936" cy="451454"/>
            </a:xfrm>
            <a:prstGeom prst="rect">
              <a:avLst/>
            </a:prstGeom>
            <a:noFill/>
          </p:spPr>
          <p:txBody>
            <a:bodyPr wrap="square" rtlCol="0">
              <a:spAutoFit/>
            </a:bodyPr>
            <a:lstStyle/>
            <a:p>
              <a:r>
                <a:rPr lang="de-DE" sz="1200" dirty="0" smtClean="0"/>
                <a:t>Cameras</a:t>
              </a:r>
              <a:endParaRPr lang="en-US" sz="1200" dirty="0"/>
            </a:p>
          </p:txBody>
        </p:sp>
        <p:cxnSp>
          <p:nvCxnSpPr>
            <p:cNvPr id="37" name="Straight Arrow Connector 36"/>
            <p:cNvCxnSpPr/>
            <p:nvPr/>
          </p:nvCxnSpPr>
          <p:spPr>
            <a:xfrm rot="10800000">
              <a:off x="3429000" y="4953000"/>
              <a:ext cx="2667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4800600" y="4953000"/>
              <a:ext cx="304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089009" y="2297108"/>
              <a:ext cx="1235530" cy="451454"/>
            </a:xfrm>
            <a:prstGeom prst="rect">
              <a:avLst/>
            </a:prstGeom>
            <a:noFill/>
          </p:spPr>
          <p:txBody>
            <a:bodyPr wrap="square" rtlCol="0">
              <a:spAutoFit/>
            </a:bodyPr>
            <a:lstStyle/>
            <a:p>
              <a:r>
                <a:rPr lang="de-DE" sz="1200" dirty="0" smtClean="0"/>
                <a:t>Targets</a:t>
              </a:r>
              <a:endParaRPr lang="en-US" sz="1200" dirty="0"/>
            </a:p>
          </p:txBody>
        </p:sp>
        <p:sp>
          <p:nvSpPr>
            <p:cNvPr id="40" name="TextBox 39"/>
            <p:cNvSpPr txBox="1"/>
            <p:nvPr/>
          </p:nvSpPr>
          <p:spPr>
            <a:xfrm>
              <a:off x="5410200" y="3200400"/>
              <a:ext cx="1828799" cy="451454"/>
            </a:xfrm>
            <a:prstGeom prst="rect">
              <a:avLst/>
            </a:prstGeom>
            <a:noFill/>
          </p:spPr>
          <p:txBody>
            <a:bodyPr wrap="square" rtlCol="0">
              <a:spAutoFit/>
            </a:bodyPr>
            <a:lstStyle/>
            <a:p>
              <a:r>
                <a:rPr lang="de-DE" sz="1200" dirty="0" smtClean="0"/>
                <a:t>Wire Sensor</a:t>
              </a:r>
              <a:endParaRPr lang="en-US" sz="1200" dirty="0"/>
            </a:p>
          </p:txBody>
        </p:sp>
        <p:sp>
          <p:nvSpPr>
            <p:cNvPr id="41" name="TextBox 40"/>
            <p:cNvSpPr txBox="1"/>
            <p:nvPr/>
          </p:nvSpPr>
          <p:spPr>
            <a:xfrm>
              <a:off x="3581400" y="1572478"/>
              <a:ext cx="1542601" cy="451454"/>
            </a:xfrm>
            <a:prstGeom prst="rect">
              <a:avLst/>
            </a:prstGeom>
            <a:noFill/>
          </p:spPr>
          <p:txBody>
            <a:bodyPr wrap="square" rtlCol="0">
              <a:spAutoFit/>
            </a:bodyPr>
            <a:lstStyle/>
            <a:p>
              <a:r>
                <a:rPr lang="de-DE" sz="1200" dirty="0" smtClean="0"/>
                <a:t>Collimator</a:t>
              </a:r>
              <a:endParaRPr lang="en-US" sz="1200" dirty="0"/>
            </a:p>
          </p:txBody>
        </p:sp>
        <p:cxnSp>
          <p:nvCxnSpPr>
            <p:cNvPr id="42" name="Straight Arrow Connector 41"/>
            <p:cNvCxnSpPr>
              <a:stCxn id="39" idx="3"/>
              <a:endCxn id="26" idx="7"/>
            </p:cNvCxnSpPr>
            <p:nvPr/>
          </p:nvCxnSpPr>
          <p:spPr>
            <a:xfrm>
              <a:off x="3324539" y="2522836"/>
              <a:ext cx="101240" cy="3752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9" idx="3"/>
            </p:cNvCxnSpPr>
            <p:nvPr/>
          </p:nvCxnSpPr>
          <p:spPr>
            <a:xfrm flipV="1">
              <a:off x="3324539" y="2373309"/>
              <a:ext cx="609600" cy="1495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9" idx="3"/>
              <a:endCxn id="25" idx="2"/>
            </p:cNvCxnSpPr>
            <p:nvPr/>
          </p:nvCxnSpPr>
          <p:spPr>
            <a:xfrm>
              <a:off x="3324539" y="2522836"/>
              <a:ext cx="1790161" cy="8629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5" name="Group 39"/>
            <p:cNvGrpSpPr/>
            <p:nvPr/>
          </p:nvGrpSpPr>
          <p:grpSpPr>
            <a:xfrm>
              <a:off x="6324600" y="1828800"/>
              <a:ext cx="1752600" cy="838200"/>
              <a:chOff x="4876800" y="4800600"/>
              <a:chExt cx="1219200" cy="533400"/>
            </a:xfrm>
          </p:grpSpPr>
          <p:sp>
            <p:nvSpPr>
              <p:cNvPr id="52" name="Rounded Rectangle 51"/>
              <p:cNvSpPr/>
              <p:nvPr/>
            </p:nvSpPr>
            <p:spPr>
              <a:xfrm>
                <a:off x="4876800" y="4800600"/>
                <a:ext cx="1219200" cy="533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53" name="Oval 52"/>
              <p:cNvSpPr/>
              <p:nvPr/>
            </p:nvSpPr>
            <p:spPr>
              <a:xfrm>
                <a:off x="5029200" y="5029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5867400" y="5029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9"/>
            <p:cNvGrpSpPr/>
            <p:nvPr/>
          </p:nvGrpSpPr>
          <p:grpSpPr>
            <a:xfrm>
              <a:off x="381000" y="1828800"/>
              <a:ext cx="1752600" cy="838200"/>
              <a:chOff x="4876800" y="4800600"/>
              <a:chExt cx="1219200" cy="533400"/>
            </a:xfrm>
          </p:grpSpPr>
          <p:sp>
            <p:nvSpPr>
              <p:cNvPr id="49" name="Rounded Rectangle 48"/>
              <p:cNvSpPr/>
              <p:nvPr/>
            </p:nvSpPr>
            <p:spPr>
              <a:xfrm>
                <a:off x="4876800" y="4800600"/>
                <a:ext cx="1219200" cy="533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50" name="Oval 49"/>
              <p:cNvSpPr/>
              <p:nvPr/>
            </p:nvSpPr>
            <p:spPr>
              <a:xfrm>
                <a:off x="5029200" y="5029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867400" y="5029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Box 46"/>
            <p:cNvSpPr txBox="1"/>
            <p:nvPr/>
          </p:nvSpPr>
          <p:spPr>
            <a:xfrm>
              <a:off x="772662" y="2057400"/>
              <a:ext cx="1039508" cy="451454"/>
            </a:xfrm>
            <a:prstGeom prst="rect">
              <a:avLst/>
            </a:prstGeom>
            <a:noFill/>
          </p:spPr>
          <p:txBody>
            <a:bodyPr wrap="square" rtlCol="0">
              <a:spAutoFit/>
            </a:bodyPr>
            <a:lstStyle/>
            <a:p>
              <a:r>
                <a:rPr lang="de-DE" sz="1200" dirty="0" smtClean="0"/>
                <a:t>Quad</a:t>
              </a:r>
              <a:endParaRPr lang="en-US" sz="1200" dirty="0"/>
            </a:p>
          </p:txBody>
        </p:sp>
        <p:sp>
          <p:nvSpPr>
            <p:cNvPr id="48" name="TextBox 47"/>
            <p:cNvSpPr txBox="1"/>
            <p:nvPr/>
          </p:nvSpPr>
          <p:spPr>
            <a:xfrm>
              <a:off x="6773359" y="2057400"/>
              <a:ext cx="955630" cy="451454"/>
            </a:xfrm>
            <a:prstGeom prst="rect">
              <a:avLst/>
            </a:prstGeom>
            <a:noFill/>
          </p:spPr>
          <p:txBody>
            <a:bodyPr wrap="square" rtlCol="0">
              <a:spAutoFit/>
            </a:bodyPr>
            <a:lstStyle/>
            <a:p>
              <a:r>
                <a:rPr lang="de-DE" sz="1200" dirty="0" smtClean="0"/>
                <a:t>Quad</a:t>
              </a:r>
              <a:endParaRPr lang="en-US" sz="1200" dirty="0"/>
            </a:p>
          </p:txBody>
        </p:sp>
      </p:grpSp>
      <p:pic>
        <p:nvPicPr>
          <p:cNvPr id="61" name="Picture 60" descr="xls.gif"/>
          <p:cNvPicPr>
            <a:picLocks noChangeAspect="1"/>
          </p:cNvPicPr>
          <p:nvPr/>
        </p:nvPicPr>
        <p:blipFill>
          <a:blip r:embed="rId3" cstate="print"/>
          <a:stretch>
            <a:fillRect/>
          </a:stretch>
        </p:blipFill>
        <p:spPr>
          <a:xfrm>
            <a:off x="1597481" y="3856200"/>
            <a:ext cx="1174946" cy="1089999"/>
          </a:xfrm>
          <a:prstGeom prst="rect">
            <a:avLst/>
          </a:prstGeom>
        </p:spPr>
      </p:pic>
      <p:sp>
        <p:nvSpPr>
          <p:cNvPr id="3" name="Right Arrow 2"/>
          <p:cNvSpPr/>
          <p:nvPr/>
        </p:nvSpPr>
        <p:spPr>
          <a:xfrm>
            <a:off x="3361787" y="4380212"/>
            <a:ext cx="808403" cy="23690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4490509" y="4181653"/>
            <a:ext cx="3006674" cy="646331"/>
          </a:xfrm>
          <a:prstGeom prst="rect">
            <a:avLst/>
          </a:prstGeom>
          <a:noFill/>
        </p:spPr>
        <p:txBody>
          <a:bodyPr wrap="square" rtlCol="0">
            <a:spAutoFit/>
          </a:bodyPr>
          <a:lstStyle/>
          <a:p>
            <a:r>
              <a:rPr lang="fr-CH" dirty="0" err="1" smtClean="0">
                <a:solidFill>
                  <a:schemeClr val="bg1">
                    <a:lumMod val="50000"/>
                  </a:schemeClr>
                </a:solidFill>
              </a:rPr>
              <a:t>Determination</a:t>
            </a:r>
            <a:r>
              <a:rPr lang="fr-CH" dirty="0" smtClean="0">
                <a:solidFill>
                  <a:schemeClr val="bg1">
                    <a:lumMod val="50000"/>
                  </a:schemeClr>
                </a:solidFill>
              </a:rPr>
              <a:t> of the </a:t>
            </a:r>
            <a:r>
              <a:rPr lang="fr-CH" dirty="0" err="1" smtClean="0">
                <a:solidFill>
                  <a:schemeClr val="bg1">
                    <a:lumMod val="50000"/>
                  </a:schemeClr>
                </a:solidFill>
              </a:rPr>
              <a:t>wire</a:t>
            </a:r>
            <a:r>
              <a:rPr lang="fr-CH" dirty="0" smtClean="0">
                <a:solidFill>
                  <a:schemeClr val="bg1">
                    <a:lumMod val="50000"/>
                  </a:schemeClr>
                </a:solidFill>
              </a:rPr>
              <a:t> by </a:t>
            </a:r>
            <a:r>
              <a:rPr lang="fr-CH" dirty="0" err="1" smtClean="0">
                <a:solidFill>
                  <a:schemeClr val="bg1">
                    <a:lumMod val="50000"/>
                  </a:schemeClr>
                </a:solidFill>
              </a:rPr>
              <a:t>photogrammetry</a:t>
            </a:r>
            <a:endParaRPr lang="en-US" dirty="0">
              <a:solidFill>
                <a:schemeClr val="bg1">
                  <a:lumMod val="50000"/>
                </a:schemeClr>
              </a:solidFill>
            </a:endParaRPr>
          </a:p>
        </p:txBody>
      </p:sp>
    </p:spTree>
    <p:extLst>
      <p:ext uri="{BB962C8B-B14F-4D97-AF65-F5344CB8AC3E}">
        <p14:creationId xmlns:p14="http://schemas.microsoft.com/office/powerpoint/2010/main" val="818320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Another solution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2195736" y="987574"/>
            <a:ext cx="5924625" cy="2869693"/>
          </a:xfrm>
          <a:prstGeom prst="rect">
            <a:avLst/>
          </a:prstGeom>
          <a:ln>
            <a:solidFill>
              <a:schemeClr val="accent1"/>
            </a:solidFill>
          </a:ln>
        </p:spPr>
      </p:pic>
      <p:sp>
        <p:nvSpPr>
          <p:cNvPr id="6" name="Rectangle 5"/>
          <p:cNvSpPr/>
          <p:nvPr/>
        </p:nvSpPr>
        <p:spPr>
          <a:xfrm>
            <a:off x="179512" y="3701934"/>
            <a:ext cx="9065335" cy="1200329"/>
          </a:xfrm>
          <a:prstGeom prst="rect">
            <a:avLst/>
          </a:prstGeom>
        </p:spPr>
        <p:txBody>
          <a:bodyPr wrap="square">
            <a:spAutoFit/>
          </a:bodyPr>
          <a:lstStyle/>
          <a:p>
            <a:r>
              <a:rPr lang="en-GB" dirty="0">
                <a:solidFill>
                  <a:schemeClr val="accent5"/>
                </a:solidFill>
              </a:rPr>
              <a:t>Two drawbacks: </a:t>
            </a:r>
          </a:p>
          <a:p>
            <a:pPr marL="285750" indent="-285750">
              <a:buFont typeface="Arial" panose="020B0604020202020204" pitchFamily="34" charset="0"/>
              <a:buChar char="•"/>
            </a:pPr>
            <a:r>
              <a:rPr lang="en-GB" dirty="0" smtClean="0">
                <a:solidFill>
                  <a:schemeClr val="accent5"/>
                </a:solidFill>
              </a:rPr>
              <a:t>A temporary wire has to be installed during </a:t>
            </a:r>
            <a:r>
              <a:rPr lang="en-GB" dirty="0">
                <a:solidFill>
                  <a:schemeClr val="accent5"/>
                </a:solidFill>
              </a:rPr>
              <a:t>them measurements between D1 and Q6</a:t>
            </a:r>
          </a:p>
          <a:p>
            <a:pPr marL="285750" indent="-285750">
              <a:buFont typeface="Arial" panose="020B0604020202020204" pitchFamily="34" charset="0"/>
              <a:buChar char="•"/>
            </a:pPr>
            <a:r>
              <a:rPr lang="en-GB" dirty="0">
                <a:solidFill>
                  <a:schemeClr val="accent5"/>
                </a:solidFill>
              </a:rPr>
              <a:t>T</a:t>
            </a:r>
            <a:r>
              <a:rPr lang="en-GB" dirty="0" smtClean="0">
                <a:solidFill>
                  <a:schemeClr val="accent5"/>
                </a:solidFill>
              </a:rPr>
              <a:t>he </a:t>
            </a:r>
            <a:r>
              <a:rPr lang="en-GB" dirty="0">
                <a:solidFill>
                  <a:schemeClr val="accent5"/>
                </a:solidFill>
              </a:rPr>
              <a:t>stretched wire </a:t>
            </a:r>
            <a:r>
              <a:rPr lang="en-GB" dirty="0" smtClean="0">
                <a:solidFill>
                  <a:schemeClr val="accent5"/>
                </a:solidFill>
              </a:rPr>
              <a:t>can not be protected from </a:t>
            </a:r>
            <a:r>
              <a:rPr lang="en-GB" dirty="0">
                <a:solidFill>
                  <a:schemeClr val="accent5"/>
                </a:solidFill>
              </a:rPr>
              <a:t>air </a:t>
            </a:r>
            <a:r>
              <a:rPr lang="en-GB" dirty="0" smtClean="0">
                <a:solidFill>
                  <a:schemeClr val="accent5"/>
                </a:solidFill>
              </a:rPr>
              <a:t>currents </a:t>
            </a:r>
            <a:r>
              <a:rPr lang="en-GB" dirty="0">
                <a:solidFill>
                  <a:schemeClr val="accent5"/>
                </a:solidFill>
              </a:rPr>
              <a:t>as it has to be visible for the photogrammetric measurements</a:t>
            </a:r>
            <a:endParaRPr lang="en-US" dirty="0">
              <a:solidFill>
                <a:schemeClr val="accent5"/>
              </a:solidFill>
            </a:endParaRPr>
          </a:p>
        </p:txBody>
      </p:sp>
    </p:spTree>
    <p:extLst>
      <p:ext uri="{BB962C8B-B14F-4D97-AF65-F5344CB8AC3E}">
        <p14:creationId xmlns:p14="http://schemas.microsoft.com/office/powerpoint/2010/main" val="12654127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Next steps</a:t>
            </a:r>
            <a:endParaRPr lang="en-GB" dirty="0"/>
          </a:p>
        </p:txBody>
      </p:sp>
      <p:sp>
        <p:nvSpPr>
          <p:cNvPr id="9" name="Espace réservé du contenu 8"/>
          <p:cNvSpPr>
            <a:spLocks noGrp="1"/>
          </p:cNvSpPr>
          <p:nvPr>
            <p:ph idx="1"/>
          </p:nvPr>
        </p:nvSpPr>
        <p:spPr/>
        <p:txBody>
          <a:bodyPr>
            <a:normAutofit/>
          </a:bodyPr>
          <a:lstStyle/>
          <a:p>
            <a:pPr algn="just"/>
            <a:r>
              <a:rPr lang="en-GB" sz="1800" dirty="0" smtClean="0"/>
              <a:t>Perform simulations according to the configuration we will have in the tunnel to chose the best position for the measurement stations</a:t>
            </a:r>
          </a:p>
          <a:p>
            <a:pPr algn="just"/>
            <a:r>
              <a:rPr lang="en-GB" sz="1800" dirty="0" smtClean="0"/>
              <a:t>Book the position of the stations and lines of sights in the 3D models</a:t>
            </a:r>
          </a:p>
          <a:p>
            <a:pPr algn="just"/>
            <a:r>
              <a:rPr lang="en-GB" sz="1800" dirty="0" smtClean="0"/>
              <a:t>Propose “plug-in” pillars</a:t>
            </a:r>
          </a:p>
          <a:p>
            <a:pPr algn="just"/>
            <a:r>
              <a:rPr lang="en-GB" sz="1800" dirty="0" smtClean="0"/>
              <a:t>Launch a deeper study on the measurements carried on coated glass sphere</a:t>
            </a:r>
          </a:p>
          <a:p>
            <a:pPr algn="just"/>
            <a:r>
              <a:rPr lang="en-GB" sz="1800" dirty="0" smtClean="0"/>
              <a:t>Validate the concept of measurements on a test setup (the string test would be a very good place)</a:t>
            </a:r>
          </a:p>
          <a:p>
            <a:pPr algn="just"/>
            <a:r>
              <a:rPr lang="en-GB" sz="1800" dirty="0" smtClean="0"/>
              <a:t>Study the possibility to use a robot to install the </a:t>
            </a:r>
            <a:r>
              <a:rPr lang="en-GB" sz="1800" dirty="0" err="1" smtClean="0"/>
              <a:t>Atxxx</a:t>
            </a:r>
            <a:r>
              <a:rPr lang="en-GB" sz="1800" dirty="0" smtClean="0"/>
              <a:t> at the correct position.</a:t>
            </a:r>
          </a:p>
          <a:p>
            <a:pPr algn="just"/>
            <a:endParaRPr lang="en-GB" sz="1800" dirty="0"/>
          </a:p>
          <a:p>
            <a:pPr algn="just"/>
            <a:r>
              <a:rPr lang="en-GB" sz="1800" dirty="0" smtClean="0"/>
              <a:t>No resources are currently available for such a study.</a:t>
            </a:r>
          </a:p>
          <a:p>
            <a:pPr algn="just"/>
            <a:endParaRPr lang="en-GB" sz="18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a:p>
        </p:txBody>
      </p:sp>
      <p:sp>
        <p:nvSpPr>
          <p:cNvPr id="11" name="Rectangle 10"/>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3110779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very much</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dirty="0"/>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Outline</a:t>
            </a:r>
            <a:endParaRPr lang="en-GB" dirty="0"/>
          </a:p>
        </p:txBody>
      </p:sp>
      <p:sp>
        <p:nvSpPr>
          <p:cNvPr id="9" name="Espace réservé du contenu 8"/>
          <p:cNvSpPr>
            <a:spLocks noGrp="1"/>
          </p:cNvSpPr>
          <p:nvPr>
            <p:ph idx="1"/>
          </p:nvPr>
        </p:nvSpPr>
        <p:spPr/>
        <p:txBody>
          <a:bodyPr/>
          <a:lstStyle/>
          <a:p>
            <a:pPr algn="l"/>
            <a:r>
              <a:rPr lang="en-GB" dirty="0" smtClean="0"/>
              <a:t>Context</a:t>
            </a:r>
          </a:p>
          <a:p>
            <a:pPr algn="l"/>
            <a:r>
              <a:rPr lang="en-GB" dirty="0" smtClean="0"/>
              <a:t>Solution proposed</a:t>
            </a:r>
          </a:p>
          <a:p>
            <a:pPr algn="l"/>
            <a:r>
              <a:rPr lang="en-GB" dirty="0" smtClean="0"/>
              <a:t>Next steps</a:t>
            </a:r>
          </a:p>
        </p:txBody>
      </p:sp>
      <p:sp>
        <p:nvSpPr>
          <p:cNvPr id="4" name="Espace réservé du pied de page 3"/>
          <p:cNvSpPr>
            <a:spLocks noGrp="1"/>
          </p:cNvSpPr>
          <p:nvPr>
            <p:ph type="ftr" sz="quarter" idx="11"/>
          </p:nvPr>
        </p:nvSpPr>
        <p:spPr/>
        <p:txBody>
          <a:bodyPr/>
          <a:lstStyle/>
          <a:p>
            <a:r>
              <a:rPr lang="fr-FR" noProof="0" dirty="0" smtClean="0"/>
              <a:t>Hélène Mainaud Durand 27/08/19</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dirty="0"/>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Context</a:t>
            </a:r>
            <a:endParaRPr lang="en-GB" dirty="0"/>
          </a:p>
        </p:txBody>
      </p:sp>
      <p:sp>
        <p:nvSpPr>
          <p:cNvPr id="9" name="Espace réservé du contenu 8"/>
          <p:cNvSpPr>
            <a:spLocks noGrp="1"/>
          </p:cNvSpPr>
          <p:nvPr>
            <p:ph idx="1"/>
          </p:nvPr>
        </p:nvSpPr>
        <p:spPr/>
        <p:txBody>
          <a:bodyPr>
            <a:normAutofit/>
          </a:bodyPr>
          <a:lstStyle/>
          <a:p>
            <a:pPr algn="l">
              <a:buFont typeface="Wingdings" panose="05000000000000000000" pitchFamily="2" charset="2"/>
              <a:buChar char="ü"/>
            </a:pPr>
            <a:r>
              <a:rPr lang="en-GB" sz="2000" dirty="0" smtClean="0"/>
              <a:t>High radiation level </a:t>
            </a:r>
            <a:r>
              <a:rPr lang="en-GB" sz="2000" dirty="0" smtClean="0">
                <a:sym typeface="Wingdings" panose="05000000000000000000" pitchFamily="2" charset="2"/>
              </a:rPr>
              <a:t> limited intervention time to perform the measurements</a:t>
            </a:r>
          </a:p>
          <a:p>
            <a:pPr algn="l">
              <a:buFont typeface="Wingdings" panose="05000000000000000000" pitchFamily="2" charset="2"/>
              <a:buChar char="ü"/>
            </a:pPr>
            <a:r>
              <a:rPr lang="en-GB" sz="2000" dirty="0" smtClean="0">
                <a:sym typeface="Wingdings" panose="05000000000000000000" pitchFamily="2" charset="2"/>
              </a:rPr>
              <a:t>From the FRAS functional specification:</a:t>
            </a:r>
          </a:p>
          <a:p>
            <a:pPr lvl="1" algn="l">
              <a:buFont typeface="Wingdings" panose="05000000000000000000" pitchFamily="2" charset="2"/>
              <a:buChar char="§"/>
            </a:pPr>
            <a:r>
              <a:rPr lang="en-GB" sz="1600" dirty="0">
                <a:sym typeface="Wingdings" panose="05000000000000000000" pitchFamily="2" charset="2"/>
              </a:rPr>
              <a:t>All relative misalignments between adjacent components will be recorded in order to monitor the impact on the vacuum </a:t>
            </a:r>
            <a:r>
              <a:rPr lang="en-GB" sz="1600" dirty="0" smtClean="0">
                <a:sym typeface="Wingdings" panose="05000000000000000000" pitchFamily="2" charset="2"/>
              </a:rPr>
              <a:t>bellows.</a:t>
            </a:r>
            <a:endParaRPr lang="en-GB" sz="1600" dirty="0"/>
          </a:p>
          <a:p>
            <a:pPr lvl="1" algn="l">
              <a:buFont typeface="Wingdings" panose="05000000000000000000" pitchFamily="2" charset="2"/>
              <a:buChar char="§"/>
            </a:pPr>
            <a:r>
              <a:rPr lang="en-GB" sz="1600" dirty="0" smtClean="0">
                <a:sym typeface="Wingdings" panose="05000000000000000000" pitchFamily="2" charset="2"/>
              </a:rPr>
              <a:t>The position of the corresponding vacuum bellows will be deduced from the position of the adjacent components on which they are attached</a:t>
            </a:r>
          </a:p>
          <a:p>
            <a:pPr lvl="1" algn="l">
              <a:buFont typeface="Wingdings" panose="05000000000000000000" pitchFamily="2" charset="2"/>
              <a:buChar char="§"/>
            </a:pPr>
            <a:r>
              <a:rPr lang="en-GB" sz="1600" dirty="0" smtClean="0">
                <a:sym typeface="Wingdings" panose="05000000000000000000" pitchFamily="2" charset="2"/>
              </a:rPr>
              <a:t>The position of all other bellows, pipes and RF waveguides will be controlled w.r.t. the tunnel main components during LSs.</a:t>
            </a:r>
          </a:p>
          <a:p>
            <a:pPr algn="l">
              <a:buFont typeface="Wingdings" panose="05000000000000000000" pitchFamily="2" charset="2"/>
              <a:buChar char="ü"/>
            </a:pPr>
            <a:r>
              <a:rPr lang="en-GB" sz="2000" dirty="0" smtClean="0">
                <a:sym typeface="Wingdings" panose="05000000000000000000" pitchFamily="2" charset="2"/>
              </a:rPr>
              <a:t>Just the control of position, no adjustment foreseen</a:t>
            </a:r>
          </a:p>
          <a:p>
            <a:pPr algn="l">
              <a:buFont typeface="Wingdings" panose="05000000000000000000" pitchFamily="2" charset="2"/>
              <a:buChar char="ü"/>
            </a:pPr>
            <a:r>
              <a:rPr lang="en-GB" sz="2000" dirty="0" smtClean="0">
                <a:sym typeface="Wingdings" panose="05000000000000000000" pitchFamily="2" charset="2"/>
              </a:rPr>
              <a:t>Use of permanent targets</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dirty="0"/>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995758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Context</a:t>
            </a:r>
            <a:endParaRPr lang="en-GB" dirty="0"/>
          </a:p>
        </p:txBody>
      </p:sp>
      <p:sp>
        <p:nvSpPr>
          <p:cNvPr id="9" name="Espace réservé du contenu 8"/>
          <p:cNvSpPr>
            <a:spLocks noGrp="1"/>
          </p:cNvSpPr>
          <p:nvPr>
            <p:ph idx="1"/>
          </p:nvPr>
        </p:nvSpPr>
        <p:spPr/>
        <p:txBody>
          <a:bodyPr>
            <a:normAutofit/>
          </a:bodyPr>
          <a:lstStyle/>
          <a:p>
            <a:pPr marL="0" indent="0" algn="l">
              <a:buNone/>
            </a:pPr>
            <a:r>
              <a:rPr lang="en-GB" sz="2000" dirty="0" smtClean="0"/>
              <a:t>List of the intermediary components:</a:t>
            </a:r>
          </a:p>
          <a:p>
            <a:pPr lvl="1" algn="l">
              <a:buFont typeface="Wingdings" panose="05000000000000000000" pitchFamily="2" charset="2"/>
              <a:buChar char="§"/>
            </a:pPr>
            <a:r>
              <a:rPr lang="en-GB" sz="2000" dirty="0" smtClean="0"/>
              <a:t>BPM after D1</a:t>
            </a:r>
          </a:p>
          <a:p>
            <a:pPr lvl="1" algn="l">
              <a:buFont typeface="Wingdings" panose="05000000000000000000" pitchFamily="2" charset="2"/>
              <a:buChar char="§"/>
            </a:pPr>
            <a:r>
              <a:rPr lang="en-GB" sz="2000" dirty="0" smtClean="0"/>
              <a:t>DFX, DFM</a:t>
            </a:r>
          </a:p>
          <a:p>
            <a:pPr lvl="1" algn="l">
              <a:buFont typeface="Wingdings" panose="05000000000000000000" pitchFamily="2" charset="2"/>
              <a:buChar char="§"/>
            </a:pPr>
            <a:r>
              <a:rPr lang="en-GB" sz="2000" dirty="0" err="1" smtClean="0"/>
              <a:t>Cryolink</a:t>
            </a:r>
            <a:endParaRPr lang="en-GB" sz="2000" dirty="0" smtClean="0"/>
          </a:p>
          <a:p>
            <a:pPr lvl="1" algn="l">
              <a:buFont typeface="Wingdings" panose="05000000000000000000" pitchFamily="2" charset="2"/>
              <a:buChar char="§"/>
            </a:pPr>
            <a:r>
              <a:rPr lang="en-GB" sz="2000" dirty="0" smtClean="0"/>
              <a:t>APWL, BPTX</a:t>
            </a:r>
          </a:p>
          <a:p>
            <a:pPr lvl="1" algn="l">
              <a:buFont typeface="Wingdings" panose="05000000000000000000" pitchFamily="2" charset="2"/>
              <a:buChar char="§"/>
            </a:pPr>
            <a:r>
              <a:rPr lang="en-GB" sz="2000" dirty="0" smtClean="0"/>
              <a:t>TCL</a:t>
            </a:r>
          </a:p>
          <a:p>
            <a:pPr marL="457200" lvl="1" indent="0" algn="l">
              <a:buNone/>
            </a:pPr>
            <a:r>
              <a:rPr lang="en-GB" sz="2000" dirty="0" smtClean="0"/>
              <a:t>+ QXL jumper flanges</a:t>
            </a:r>
          </a:p>
          <a:p>
            <a:pPr marL="457200" lvl="1" indent="0" algn="l">
              <a:buNone/>
            </a:pPr>
            <a:r>
              <a:rPr lang="en-GB" sz="2000" dirty="0" smtClean="0"/>
              <a:t>+ Crab cavities RF waveguides</a:t>
            </a:r>
            <a:endParaRPr lang="en-GB" sz="2000" dirty="0"/>
          </a:p>
          <a:p>
            <a:pPr marL="457200" lvl="1" indent="0" algn="l">
              <a:buNone/>
            </a:pPr>
            <a:r>
              <a:rPr lang="en-GB" sz="2000" dirty="0" smtClean="0"/>
              <a:t>+ VSC components (transition chambers, drift vacuum chambers, vacuum modules)</a:t>
            </a:r>
            <a:endParaRPr lang="en-GB" sz="20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0" name="Rectangle 9"/>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6858195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p:cNvPicPr>
            <a:picLocks noChangeAspect="1"/>
          </p:cNvPicPr>
          <p:nvPr/>
        </p:nvPicPr>
        <p:blipFill>
          <a:blip r:embed="rId2"/>
          <a:stretch>
            <a:fillRect/>
          </a:stretch>
        </p:blipFill>
        <p:spPr>
          <a:xfrm>
            <a:off x="-19167" y="304361"/>
            <a:ext cx="9076750" cy="4573326"/>
          </a:xfrm>
          <a:prstGeom prst="rect">
            <a:avLst/>
          </a:prstGeom>
        </p:spPr>
      </p:pic>
    </p:spTree>
    <p:extLst>
      <p:ext uri="{BB962C8B-B14F-4D97-AF65-F5344CB8AC3E}">
        <p14:creationId xmlns:p14="http://schemas.microsoft.com/office/powerpoint/2010/main" val="14260990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Context: strategy of alignment</a:t>
            </a:r>
            <a:endParaRPr lang="en-GB" dirty="0"/>
          </a:p>
        </p:txBody>
      </p:sp>
      <p:sp>
        <p:nvSpPr>
          <p:cNvPr id="9" name="Espace réservé du contenu 8"/>
          <p:cNvSpPr>
            <a:spLocks noGrp="1"/>
          </p:cNvSpPr>
          <p:nvPr>
            <p:ph idx="1"/>
          </p:nvPr>
        </p:nvSpPr>
        <p:spPr/>
        <p:txBody>
          <a:bodyPr>
            <a:normAutofit/>
          </a:bodyPr>
          <a:lstStyle/>
          <a:p>
            <a:pPr algn="l"/>
            <a:r>
              <a:rPr lang="en-GB" sz="1800" dirty="0" smtClean="0"/>
              <a:t>Fiducialisation on surface: installation of 0.5’’ or 1.5’’ standard fiducials + permanent targets</a:t>
            </a:r>
          </a:p>
          <a:p>
            <a:pPr algn="l"/>
            <a:r>
              <a:rPr lang="en-GB" sz="1800" dirty="0" smtClean="0"/>
              <a:t>Initial alignment w.r.t. tunnel underground geodetic network</a:t>
            </a:r>
          </a:p>
          <a:p>
            <a:pPr algn="l"/>
            <a:r>
              <a:rPr lang="en-GB" sz="1800" dirty="0" smtClean="0"/>
              <a:t>“Smoothing” w.r.t. adjacent components </a:t>
            </a:r>
            <a:r>
              <a:rPr lang="en-GB" sz="1800" dirty="0" smtClean="0">
                <a:sym typeface="Wingdings" panose="05000000000000000000" pitchFamily="2" charset="2"/>
              </a:rPr>
              <a:t> Determination of the position at t0.</a:t>
            </a:r>
          </a:p>
          <a:p>
            <a:pPr algn="l"/>
            <a:r>
              <a:rPr lang="en-GB" sz="1800" dirty="0" smtClean="0">
                <a:sym typeface="Wingdings" panose="05000000000000000000" pitchFamily="2" charset="2"/>
              </a:rPr>
              <a:t>Follow-up of the position, every YETS or LS</a:t>
            </a:r>
          </a:p>
          <a:p>
            <a:pPr algn="l"/>
            <a:r>
              <a:rPr lang="en-GB" sz="1800" dirty="0" smtClean="0">
                <a:sym typeface="Wingdings" panose="05000000000000000000" pitchFamily="2" charset="2"/>
              </a:rPr>
              <a:t>Determination of the delta and storage in a database.</a:t>
            </a:r>
          </a:p>
          <a:p>
            <a:pPr algn="l"/>
            <a:endParaRPr lang="en-GB" sz="1800" dirty="0">
              <a:sym typeface="Wingdings" panose="05000000000000000000" pitchFamily="2" charset="2"/>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pic>
        <p:nvPicPr>
          <p:cNvPr id="2" name="Picture 1"/>
          <p:cNvPicPr>
            <a:picLocks noChangeAspect="1"/>
          </p:cNvPicPr>
          <p:nvPr/>
        </p:nvPicPr>
        <p:blipFill>
          <a:blip r:embed="rId2"/>
          <a:stretch>
            <a:fillRect/>
          </a:stretch>
        </p:blipFill>
        <p:spPr>
          <a:xfrm>
            <a:off x="2710020" y="3525942"/>
            <a:ext cx="2304488" cy="1481456"/>
          </a:xfrm>
          <a:prstGeom prst="rect">
            <a:avLst/>
          </a:prstGeom>
        </p:spPr>
      </p:pic>
    </p:spTree>
    <p:extLst>
      <p:ext uri="{BB962C8B-B14F-4D97-AF65-F5344CB8AC3E}">
        <p14:creationId xmlns:p14="http://schemas.microsoft.com/office/powerpoint/2010/main" val="28871071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Solution proposed</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sp>
        <p:nvSpPr>
          <p:cNvPr id="2" name="Rectangle 1"/>
          <p:cNvSpPr/>
          <p:nvPr/>
        </p:nvSpPr>
        <p:spPr>
          <a:xfrm>
            <a:off x="770861" y="2951381"/>
            <a:ext cx="7488832" cy="2062103"/>
          </a:xfrm>
          <a:prstGeom prst="rect">
            <a:avLst/>
          </a:prstGeom>
        </p:spPr>
        <p:txBody>
          <a:bodyPr wrap="square">
            <a:spAutoFit/>
          </a:bodyPr>
          <a:lstStyle/>
          <a:p>
            <a:pPr marL="285750" indent="-285750" algn="just">
              <a:buFont typeface="Wingdings" panose="05000000000000000000" pitchFamily="2" charset="2"/>
              <a:buChar char="§"/>
            </a:pPr>
            <a:r>
              <a:rPr lang="en-GB" sz="1600" dirty="0" smtClean="0"/>
              <a:t>Development of a semi-automatic method of measurement using laser tracker, knowing that one in place, these instruments can be piloted remotely.</a:t>
            </a:r>
          </a:p>
          <a:p>
            <a:pPr marL="285750" indent="-285750" algn="just">
              <a:buFont typeface="Wingdings" panose="05000000000000000000" pitchFamily="2" charset="2"/>
              <a:buChar char="§"/>
            </a:pPr>
            <a:r>
              <a:rPr lang="en-GB" sz="1600" dirty="0" smtClean="0"/>
              <a:t>This implies:</a:t>
            </a:r>
          </a:p>
          <a:p>
            <a:pPr marL="742950" lvl="1" indent="-285750" algn="just">
              <a:buFont typeface="Wingdings" panose="05000000000000000000" pitchFamily="2" charset="2"/>
              <a:buChar char="§"/>
            </a:pPr>
            <a:r>
              <a:rPr lang="en-GB" sz="1600" dirty="0" smtClean="0"/>
              <a:t>The booking </a:t>
            </a:r>
            <a:r>
              <a:rPr lang="en-GB" sz="1600" dirty="0"/>
              <a:t>of lines of sight in the 3D models, from “repeatable” </a:t>
            </a:r>
            <a:r>
              <a:rPr lang="en-GB" sz="1600" dirty="0" smtClean="0"/>
              <a:t>and known station location,</a:t>
            </a:r>
            <a:endParaRPr lang="en-GB" sz="1600" dirty="0"/>
          </a:p>
          <a:p>
            <a:pPr marL="742950" lvl="1" indent="-285750" algn="just">
              <a:buFont typeface="Wingdings" panose="05000000000000000000" pitchFamily="2" charset="2"/>
              <a:buChar char="§"/>
            </a:pPr>
            <a:r>
              <a:rPr lang="en-GB" sz="1600" dirty="0" smtClean="0"/>
              <a:t>The installation of permanent fiducials during the fiducialisation (or installation process</a:t>
            </a:r>
            <a:r>
              <a:rPr lang="en-GB" sz="1600" dirty="0" smtClean="0"/>
              <a:t>).</a:t>
            </a:r>
            <a:endParaRPr lang="en-GB" sz="1600" dirty="0" smtClean="0"/>
          </a:p>
          <a:p>
            <a:pPr marL="285750" indent="-285750" algn="just">
              <a:buFont typeface="Wingdings" panose="05000000000000000000" pitchFamily="2" charset="2"/>
              <a:buChar char="§"/>
            </a:pPr>
            <a:endParaRPr lang="en-GB" sz="1600" dirty="0">
              <a:sym typeface="Wingdings" panose="05000000000000000000" pitchFamily="2" charset="2"/>
            </a:endParaRPr>
          </a:p>
        </p:txBody>
      </p:sp>
      <p:pic>
        <p:nvPicPr>
          <p:cNvPr id="38" name="Picture 37"/>
          <p:cNvPicPr>
            <a:picLocks noChangeAspect="1"/>
          </p:cNvPicPr>
          <p:nvPr/>
        </p:nvPicPr>
        <p:blipFill>
          <a:blip r:embed="rId2"/>
          <a:stretch>
            <a:fillRect/>
          </a:stretch>
        </p:blipFill>
        <p:spPr>
          <a:xfrm>
            <a:off x="1763688" y="967035"/>
            <a:ext cx="1536786" cy="1621440"/>
          </a:xfrm>
          <a:prstGeom prst="rect">
            <a:avLst/>
          </a:prstGeom>
        </p:spPr>
      </p:pic>
      <p:pic>
        <p:nvPicPr>
          <p:cNvPr id="39" name="Picture 38"/>
          <p:cNvPicPr>
            <a:picLocks noChangeAspect="1"/>
          </p:cNvPicPr>
          <p:nvPr/>
        </p:nvPicPr>
        <p:blipFill>
          <a:blip r:embed="rId3"/>
          <a:stretch>
            <a:fillRect/>
          </a:stretch>
        </p:blipFill>
        <p:spPr>
          <a:xfrm>
            <a:off x="4355976" y="771550"/>
            <a:ext cx="3400750" cy="2012411"/>
          </a:xfrm>
          <a:prstGeom prst="rect">
            <a:avLst/>
          </a:prstGeom>
        </p:spPr>
      </p:pic>
    </p:spTree>
    <p:extLst>
      <p:ext uri="{BB962C8B-B14F-4D97-AF65-F5344CB8AC3E}">
        <p14:creationId xmlns:p14="http://schemas.microsoft.com/office/powerpoint/2010/main" val="19694587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Solution proposed</a:t>
            </a:r>
            <a:endParaRPr lang="en-GB" dirty="0"/>
          </a:p>
        </p:txBody>
      </p:sp>
      <p:sp>
        <p:nvSpPr>
          <p:cNvPr id="9" name="Espace réservé du contenu 8"/>
          <p:cNvSpPr>
            <a:spLocks noGrp="1"/>
          </p:cNvSpPr>
          <p:nvPr>
            <p:ph idx="1"/>
          </p:nvPr>
        </p:nvSpPr>
        <p:spPr>
          <a:xfrm>
            <a:off x="611999" y="914401"/>
            <a:ext cx="6241277" cy="3680222"/>
          </a:xfrm>
        </p:spPr>
        <p:txBody>
          <a:bodyPr>
            <a:normAutofit/>
          </a:bodyPr>
          <a:lstStyle/>
          <a:p>
            <a:pPr algn="just"/>
            <a:r>
              <a:rPr lang="en-GB" sz="1600" dirty="0" smtClean="0"/>
              <a:t>Install the laser tracker at the same </a:t>
            </a:r>
            <a:r>
              <a:rPr lang="en-GB" sz="1600" dirty="0" smtClean="0"/>
              <a:t>location </a:t>
            </a:r>
            <a:r>
              <a:rPr lang="en-GB" sz="1600" dirty="0" smtClean="0"/>
              <a:t>and height on the tunnel floor, to keep the same lines of sight towards the targets of the components (save time of installation, be sure that there will not be any obstacles along the lines of sight).</a:t>
            </a:r>
          </a:p>
          <a:p>
            <a:pPr lvl="1" algn="just"/>
            <a:r>
              <a:rPr lang="en-GB" sz="1600" dirty="0" smtClean="0"/>
              <a:t>Integration of the lines of sights in the 3D models</a:t>
            </a:r>
          </a:p>
          <a:p>
            <a:pPr lvl="1" algn="just"/>
            <a:r>
              <a:rPr lang="en-GB" sz="1600" dirty="0" smtClean="0"/>
              <a:t>Marking of the laser tracker station on the tunnel floor</a:t>
            </a:r>
          </a:p>
          <a:p>
            <a:pPr lvl="1" algn="just"/>
            <a:r>
              <a:rPr lang="en-GB" sz="1600" dirty="0" smtClean="0"/>
              <a:t>Use of a plug-in version (SPS example)</a:t>
            </a:r>
          </a:p>
          <a:p>
            <a:pPr lvl="1" algn="just"/>
            <a:r>
              <a:rPr lang="en-GB" sz="1600" dirty="0" smtClean="0"/>
              <a:t>A robot station could be put in place as well in very radioactive areas.</a:t>
            </a:r>
            <a:endParaRPr lang="en-GB" sz="16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pic>
        <p:nvPicPr>
          <p:cNvPr id="2" name="Picture 1"/>
          <p:cNvPicPr>
            <a:picLocks noChangeAspect="1"/>
          </p:cNvPicPr>
          <p:nvPr/>
        </p:nvPicPr>
        <p:blipFill>
          <a:blip r:embed="rId2"/>
          <a:stretch>
            <a:fillRect/>
          </a:stretch>
        </p:blipFill>
        <p:spPr>
          <a:xfrm>
            <a:off x="6948704" y="960990"/>
            <a:ext cx="2091255" cy="4182510"/>
          </a:xfrm>
          <a:prstGeom prst="rect">
            <a:avLst/>
          </a:prstGeom>
        </p:spPr>
      </p:pic>
      <p:pic>
        <p:nvPicPr>
          <p:cNvPr id="3" name="Picture 2"/>
          <p:cNvPicPr>
            <a:picLocks noChangeAspect="1"/>
          </p:cNvPicPr>
          <p:nvPr/>
        </p:nvPicPr>
        <p:blipFill>
          <a:blip r:embed="rId3"/>
          <a:stretch>
            <a:fillRect/>
          </a:stretch>
        </p:blipFill>
        <p:spPr>
          <a:xfrm>
            <a:off x="4312848" y="3402529"/>
            <a:ext cx="2588142" cy="1740971"/>
          </a:xfrm>
          <a:prstGeom prst="rect">
            <a:avLst/>
          </a:prstGeom>
        </p:spPr>
      </p:pic>
      <p:pic>
        <p:nvPicPr>
          <p:cNvPr id="6" name="Picture 5"/>
          <p:cNvPicPr>
            <a:picLocks noChangeAspect="1"/>
          </p:cNvPicPr>
          <p:nvPr/>
        </p:nvPicPr>
        <p:blipFill>
          <a:blip r:embed="rId4"/>
          <a:stretch>
            <a:fillRect/>
          </a:stretch>
        </p:blipFill>
        <p:spPr>
          <a:xfrm>
            <a:off x="2589892" y="3402529"/>
            <a:ext cx="1682000" cy="1740971"/>
          </a:xfrm>
          <a:prstGeom prst="rect">
            <a:avLst/>
          </a:prstGeom>
        </p:spPr>
      </p:pic>
      <p:pic>
        <p:nvPicPr>
          <p:cNvPr id="4" name="Picture 3"/>
          <p:cNvPicPr>
            <a:picLocks noChangeAspect="1"/>
          </p:cNvPicPr>
          <p:nvPr/>
        </p:nvPicPr>
        <p:blipFill>
          <a:blip r:embed="rId5"/>
          <a:stretch>
            <a:fillRect/>
          </a:stretch>
        </p:blipFill>
        <p:spPr>
          <a:xfrm>
            <a:off x="-2849" y="3402528"/>
            <a:ext cx="2578989" cy="1740972"/>
          </a:xfrm>
          <a:prstGeom prst="rect">
            <a:avLst/>
          </a:prstGeom>
        </p:spPr>
      </p:pic>
    </p:spTree>
    <p:extLst>
      <p:ext uri="{BB962C8B-B14F-4D97-AF65-F5344CB8AC3E}">
        <p14:creationId xmlns:p14="http://schemas.microsoft.com/office/powerpoint/2010/main" val="3863398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5496" y="4563939"/>
            <a:ext cx="2160240" cy="52809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itre 7"/>
          <p:cNvSpPr>
            <a:spLocks noGrp="1"/>
          </p:cNvSpPr>
          <p:nvPr>
            <p:ph type="title"/>
          </p:nvPr>
        </p:nvSpPr>
        <p:spPr/>
        <p:txBody>
          <a:bodyPr/>
          <a:lstStyle/>
          <a:p>
            <a:r>
              <a:rPr lang="en-GB" dirty="0" smtClean="0"/>
              <a:t>Solution proposed: permanent targets</a:t>
            </a:r>
            <a:endParaRPr lang="en-GB" dirty="0"/>
          </a:p>
        </p:txBody>
      </p:sp>
      <p:sp>
        <p:nvSpPr>
          <p:cNvPr id="9" name="Espace réservé du contenu 8"/>
          <p:cNvSpPr>
            <a:spLocks noGrp="1"/>
          </p:cNvSpPr>
          <p:nvPr>
            <p:ph idx="1"/>
          </p:nvPr>
        </p:nvSpPr>
        <p:spPr>
          <a:xfrm>
            <a:off x="517866" y="891934"/>
            <a:ext cx="8014134" cy="1801365"/>
          </a:xfrm>
        </p:spPr>
        <p:txBody>
          <a:bodyPr>
            <a:noAutofit/>
          </a:bodyPr>
          <a:lstStyle/>
          <a:p>
            <a:pPr algn="l"/>
            <a:r>
              <a:rPr lang="en-GB" sz="1600" dirty="0" smtClean="0"/>
              <a:t>Target = glass sphere with coating.</a:t>
            </a:r>
          </a:p>
          <a:p>
            <a:pPr algn="l"/>
            <a:r>
              <a:rPr lang="en-GB" sz="1600" dirty="0" smtClean="0"/>
              <a:t>One drawback: the orientation of the target towards the measurement instrument</a:t>
            </a:r>
          </a:p>
          <a:p>
            <a:pPr lvl="1" algn="l"/>
            <a:r>
              <a:rPr lang="en-GB" sz="1600" dirty="0" smtClean="0"/>
              <a:t>Use of a specific target (with 3 glued target)</a:t>
            </a:r>
          </a:p>
          <a:p>
            <a:pPr lvl="1" algn="l"/>
            <a:r>
              <a:rPr lang="en-GB" sz="1600" dirty="0" smtClean="0"/>
              <a:t>Configuration of spheres according to the lines of sight</a:t>
            </a:r>
            <a:endParaRPr lang="en-GB" sz="16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grpSp>
        <p:nvGrpSpPr>
          <p:cNvPr id="29" name="Group 28"/>
          <p:cNvGrpSpPr/>
          <p:nvPr/>
        </p:nvGrpSpPr>
        <p:grpSpPr>
          <a:xfrm>
            <a:off x="4203334" y="2926484"/>
            <a:ext cx="576064" cy="525613"/>
            <a:chOff x="3131840" y="2910233"/>
            <a:chExt cx="576064" cy="525613"/>
          </a:xfrm>
        </p:grpSpPr>
        <p:sp>
          <p:nvSpPr>
            <p:cNvPr id="7" name="Oval 6"/>
            <p:cNvSpPr/>
            <p:nvPr/>
          </p:nvSpPr>
          <p:spPr>
            <a:xfrm>
              <a:off x="3131840" y="2910233"/>
              <a:ext cx="576064" cy="525613"/>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6" name="Oval 15"/>
            <p:cNvSpPr/>
            <p:nvPr/>
          </p:nvSpPr>
          <p:spPr>
            <a:xfrm>
              <a:off x="3156955" y="3101031"/>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3563888" y="3101031"/>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3360421" y="3250975"/>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350416" y="2926484"/>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Arc 20"/>
            <p:cNvSpPr/>
            <p:nvPr/>
          </p:nvSpPr>
          <p:spPr>
            <a:xfrm rot="13362048">
              <a:off x="3563888" y="3101031"/>
              <a:ext cx="144016" cy="144016"/>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3" name="Arc 22"/>
            <p:cNvSpPr/>
            <p:nvPr/>
          </p:nvSpPr>
          <p:spPr>
            <a:xfrm rot="2672186">
              <a:off x="3161664" y="3108913"/>
              <a:ext cx="144016" cy="144016"/>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grpSp>
      <p:grpSp>
        <p:nvGrpSpPr>
          <p:cNvPr id="28" name="Group 27"/>
          <p:cNvGrpSpPr/>
          <p:nvPr/>
        </p:nvGrpSpPr>
        <p:grpSpPr>
          <a:xfrm>
            <a:off x="6838519" y="2278574"/>
            <a:ext cx="1137293" cy="2623689"/>
            <a:chOff x="4355976" y="2206401"/>
            <a:chExt cx="1137293" cy="2623689"/>
          </a:xfrm>
        </p:grpSpPr>
        <p:grpSp>
          <p:nvGrpSpPr>
            <p:cNvPr id="20" name="Group 19"/>
            <p:cNvGrpSpPr/>
            <p:nvPr/>
          </p:nvGrpSpPr>
          <p:grpSpPr>
            <a:xfrm>
              <a:off x="4355976" y="2206401"/>
              <a:ext cx="1137293" cy="2623689"/>
              <a:chOff x="6675067" y="1793822"/>
              <a:chExt cx="1602698" cy="3257601"/>
            </a:xfrm>
          </p:grpSpPr>
          <p:pic>
            <p:nvPicPr>
              <p:cNvPr id="2" name="Picture 1"/>
              <p:cNvPicPr>
                <a:picLocks noChangeAspect="1"/>
              </p:cNvPicPr>
              <p:nvPr/>
            </p:nvPicPr>
            <p:blipFill>
              <a:blip r:embed="rId2"/>
              <a:stretch>
                <a:fillRect/>
              </a:stretch>
            </p:blipFill>
            <p:spPr>
              <a:xfrm>
                <a:off x="6675067" y="1793822"/>
                <a:ext cx="1602698" cy="3257601"/>
              </a:xfrm>
              <a:prstGeom prst="rect">
                <a:avLst/>
              </a:prstGeom>
            </p:spPr>
          </p:pic>
          <p:sp>
            <p:nvSpPr>
              <p:cNvPr id="3" name="Oval 2"/>
              <p:cNvSpPr/>
              <p:nvPr/>
            </p:nvSpPr>
            <p:spPr>
              <a:xfrm>
                <a:off x="7404408" y="3003798"/>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7874881" y="2967176"/>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6823714" y="2967176"/>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6868490" y="3978576"/>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7446587" y="4049702"/>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7946889" y="3974349"/>
                <a:ext cx="144016" cy="14401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4" name="Arc 23"/>
            <p:cNvSpPr/>
            <p:nvPr/>
          </p:nvSpPr>
          <p:spPr>
            <a:xfrm rot="13362048">
              <a:off x="5213584" y="3154193"/>
              <a:ext cx="144016" cy="144016"/>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5" name="Arc 24"/>
            <p:cNvSpPr/>
            <p:nvPr/>
          </p:nvSpPr>
          <p:spPr>
            <a:xfrm rot="13362048">
              <a:off x="5246549" y="3948596"/>
              <a:ext cx="144016" cy="144016"/>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6" name="Arc 25"/>
            <p:cNvSpPr/>
            <p:nvPr/>
          </p:nvSpPr>
          <p:spPr>
            <a:xfrm rot="2481868">
              <a:off x="4415342" y="3130652"/>
              <a:ext cx="144016" cy="144016"/>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7" name="Arc 26"/>
            <p:cNvSpPr/>
            <p:nvPr/>
          </p:nvSpPr>
          <p:spPr>
            <a:xfrm rot="2084250">
              <a:off x="4452925" y="3951290"/>
              <a:ext cx="144016" cy="144016"/>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grpSp>
      <p:cxnSp>
        <p:nvCxnSpPr>
          <p:cNvPr id="31" name="Straight Arrow Connector 30"/>
          <p:cNvCxnSpPr/>
          <p:nvPr/>
        </p:nvCxnSpPr>
        <p:spPr>
          <a:xfrm flipH="1">
            <a:off x="4635382" y="3189290"/>
            <a:ext cx="1516046" cy="0"/>
          </a:xfrm>
          <a:prstGeom prst="straightConnector1">
            <a:avLst/>
          </a:prstGeom>
          <a:ln>
            <a:solidFill>
              <a:schemeClr val="bg1">
                <a:lumMod val="65000"/>
              </a:schemeClr>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endCxn id="16" idx="6"/>
          </p:cNvCxnSpPr>
          <p:nvPr/>
        </p:nvCxnSpPr>
        <p:spPr>
          <a:xfrm>
            <a:off x="2890794" y="3173203"/>
            <a:ext cx="1481671" cy="16087"/>
          </a:xfrm>
          <a:prstGeom prst="straightConnector1">
            <a:avLst/>
          </a:prstGeom>
          <a:ln>
            <a:solidFill>
              <a:schemeClr val="bg1">
                <a:lumMod val="65000"/>
              </a:schemeClr>
            </a:solidFill>
            <a:prstDash val="dash"/>
            <a:tailEnd type="triangle"/>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449392" y="2464567"/>
            <a:ext cx="1411842" cy="1417272"/>
          </a:xfrm>
          <a:prstGeom prst="rect">
            <a:avLst/>
          </a:prstGeom>
        </p:spPr>
      </p:pic>
    </p:spTree>
    <p:extLst>
      <p:ext uri="{BB962C8B-B14F-4D97-AF65-F5344CB8AC3E}">
        <p14:creationId xmlns:p14="http://schemas.microsoft.com/office/powerpoint/2010/main" val="405101640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F26443-B57E-462D-8A1B-8B66904E8E2E}">
  <ds:schemaRefs>
    <ds:schemaRef ds:uri="http://schemas.microsoft.com/sharepoint/v3/contenttype/forms"/>
  </ds:schemaRefs>
</ds:datastoreItem>
</file>

<file path=customXml/itemProps2.xml><?xml version="1.0" encoding="utf-8"?>
<ds:datastoreItem xmlns:ds="http://schemas.openxmlformats.org/officeDocument/2006/customXml" ds:itemID="{E21DCB4E-5F44-49E2-937F-E6AC00142344}">
  <ds:schemaRef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8946e33d-fd2f-4ae4-8ee9-d90c129cdf9e"/>
    <ds:schemaRef ds:uri="http://www.w3.org/XML/1998/namespace"/>
    <ds:schemaRef ds:uri="http://purl.org/dc/dcmitype/"/>
  </ds:schemaRefs>
</ds:datastoreItem>
</file>

<file path=customXml/itemProps3.xml><?xml version="1.0" encoding="utf-8"?>
<ds:datastoreItem xmlns:ds="http://schemas.openxmlformats.org/officeDocument/2006/customXml" ds:itemID="{FAF4CCA9-6824-4E14-B8F9-6E0278422E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4935</TotalTime>
  <Words>839</Words>
  <Application>Microsoft Office PowerPoint</Application>
  <PresentationFormat>On-screen Show (16:9)</PresentationFormat>
  <Paragraphs>124</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Wingdings</vt:lpstr>
      <vt:lpstr>Thème Office</vt:lpstr>
      <vt:lpstr>Status of automatic measurements</vt:lpstr>
      <vt:lpstr>Outline</vt:lpstr>
      <vt:lpstr>Context</vt:lpstr>
      <vt:lpstr>Context</vt:lpstr>
      <vt:lpstr>PowerPoint Presentation</vt:lpstr>
      <vt:lpstr>Context: strategy of alignment</vt:lpstr>
      <vt:lpstr>Solution proposed</vt:lpstr>
      <vt:lpstr>Solution proposed</vt:lpstr>
      <vt:lpstr>Solution proposed: permanent targets</vt:lpstr>
      <vt:lpstr>Solution proposed: concept</vt:lpstr>
      <vt:lpstr>Solution proposed: configuration</vt:lpstr>
      <vt:lpstr>Solution proposed: first results</vt:lpstr>
      <vt:lpstr>Solution proposed: first results</vt:lpstr>
      <vt:lpstr>Another solution</vt:lpstr>
      <vt:lpstr>Another solution</vt:lpstr>
      <vt:lpstr>Next steps</vt:lpstr>
      <vt:lpstr>Thank you very much</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Helene Mainaud Durand</cp:lastModifiedBy>
  <cp:revision>78</cp:revision>
  <cp:lastPrinted>2019-07-29T15:18:42Z</cp:lastPrinted>
  <dcterms:created xsi:type="dcterms:W3CDTF">2016-02-12T09:02:01Z</dcterms:created>
  <dcterms:modified xsi:type="dcterms:W3CDTF">2019-08-23T15:05:52Z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