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80" r:id="rId5"/>
    <p:sldId id="281" r:id="rId6"/>
    <p:sldId id="284" r:id="rId7"/>
    <p:sldId id="288" r:id="rId8"/>
    <p:sldId id="290" r:id="rId9"/>
    <p:sldId id="291" r:id="rId10"/>
    <p:sldId id="286" r:id="rId11"/>
    <p:sldId id="287" r:id="rId12"/>
    <p:sldId id="289" r:id="rId1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963C"/>
    <a:srgbClr val="92D050"/>
    <a:srgbClr val="0093BE"/>
    <a:srgbClr val="828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90" autoAdjust="0"/>
    <p:restoredTop sz="94660"/>
  </p:normalViewPr>
  <p:slideViewPr>
    <p:cSldViewPr snapToObjects="1" showGuides="1">
      <p:cViewPr varScale="1">
        <p:scale>
          <a:sx n="109" d="100"/>
          <a:sy n="109" d="100"/>
        </p:scale>
        <p:origin x="1296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41801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41801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foreseen on string test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Andreas Herty 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87624" y="6375400"/>
            <a:ext cx="6480000" cy="34925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Review of HL-LHC Alignment and Internal Metrology (WP15.4</a:t>
            </a:r>
            <a:r>
              <a:rPr lang="en-GB" dirty="0" smtClean="0"/>
              <a:t>) – 26-28.08.2019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6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35979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GB" dirty="0" smtClean="0"/>
              <a:t>eneral layout in SM18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 rot="19819868">
            <a:off x="6166007" y="895469"/>
            <a:ext cx="26933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93BE"/>
                </a:solidFill>
              </a:rPr>
              <a:t>Thank you Antoine </a:t>
            </a:r>
            <a:r>
              <a:rPr lang="en-GB" sz="1000" dirty="0" err="1" smtClean="0">
                <a:solidFill>
                  <a:srgbClr val="0093BE"/>
                </a:solidFill>
              </a:rPr>
              <a:t>Kosmicki</a:t>
            </a:r>
            <a:r>
              <a:rPr lang="en-GB" sz="1000" dirty="0" smtClean="0">
                <a:solidFill>
                  <a:srgbClr val="0093BE"/>
                </a:solidFill>
              </a:rPr>
              <a:t> for the 3d view.</a:t>
            </a:r>
            <a:endParaRPr lang="en-GB" sz="1000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1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&amp; scope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73983" y="6615870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aseline="30000" dirty="0" smtClean="0">
                <a:solidFill>
                  <a:srgbClr val="0093BE"/>
                </a:solidFill>
              </a:rPr>
              <a:t>(*)</a:t>
            </a:r>
            <a:r>
              <a:rPr lang="en-GB" sz="1000" dirty="0" smtClean="0">
                <a:solidFill>
                  <a:srgbClr val="0093BE"/>
                </a:solidFill>
              </a:rPr>
              <a:t> from various presentation at HL-LHC </a:t>
            </a:r>
            <a:r>
              <a:rPr lang="en-GB" sz="1000" dirty="0">
                <a:solidFill>
                  <a:srgbClr val="0093BE"/>
                </a:solidFill>
              </a:rPr>
              <a:t>Inner Triplet String </a:t>
            </a:r>
            <a:r>
              <a:rPr lang="en-GB" sz="1000" dirty="0" smtClean="0">
                <a:solidFill>
                  <a:srgbClr val="0093BE"/>
                </a:solidFill>
              </a:rPr>
              <a:t>Day: </a:t>
            </a:r>
            <a:r>
              <a:rPr lang="en-GB" sz="1000" dirty="0" smtClean="0">
                <a:solidFill>
                  <a:srgbClr val="0093BE"/>
                </a:solidFill>
                <a:hlinkClick r:id="rId3"/>
              </a:rPr>
              <a:t>https</a:t>
            </a:r>
            <a:r>
              <a:rPr lang="en-GB" sz="1000" dirty="0">
                <a:solidFill>
                  <a:srgbClr val="0093BE"/>
                </a:solidFill>
                <a:hlinkClick r:id="rId3"/>
              </a:rPr>
              <a:t>://</a:t>
            </a:r>
            <a:r>
              <a:rPr lang="en-GB" sz="1000" dirty="0" smtClean="0">
                <a:solidFill>
                  <a:srgbClr val="0093BE"/>
                </a:solidFill>
                <a:hlinkClick r:id="rId3"/>
              </a:rPr>
              <a:t>indico.cern.ch/event/741801/</a:t>
            </a:r>
          </a:p>
          <a:p>
            <a:endParaRPr lang="en-GB" dirty="0"/>
          </a:p>
        </p:txBody>
      </p:sp>
      <p:sp>
        <p:nvSpPr>
          <p:cNvPr id="7" name="Espace réservé du contenu 8"/>
          <p:cNvSpPr txBox="1">
            <a:spLocks/>
          </p:cNvSpPr>
          <p:nvPr/>
        </p:nvSpPr>
        <p:spPr>
          <a:xfrm>
            <a:off x="1115616" y="4941168"/>
            <a:ext cx="6912768" cy="2123932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000" dirty="0" smtClean="0">
                <a:solidFill>
                  <a:srgbClr val="0093BE"/>
                </a:solidFill>
              </a:rPr>
              <a:t>The scope of the string test is to evaluate complete systems and their interaction with systems of other work packages, e.g. interconnection forces, vacuum forces, cold-warm relations.</a:t>
            </a:r>
            <a:endParaRPr lang="en-GB" sz="2000" dirty="0">
              <a:solidFill>
                <a:srgbClr val="0093B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5" t="17280" b="42070"/>
          <a:stretch/>
        </p:blipFill>
        <p:spPr>
          <a:xfrm>
            <a:off x="1331616" y="790451"/>
            <a:ext cx="7118080" cy="29265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1840" y="3896207"/>
            <a:ext cx="576064" cy="21602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491880" y="4112231"/>
            <a:ext cx="504056" cy="21602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896308" y="4326666"/>
            <a:ext cx="1323764" cy="216024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39372" y="3865719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/>
                </a:solidFill>
              </a:rPr>
              <a:t>infrastructure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25935" y="4081743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92D050"/>
                </a:solidFill>
              </a:rPr>
              <a:t>installation</a:t>
            </a:r>
            <a:endParaRPr lang="en-GB" sz="12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44007" y="4304129"/>
            <a:ext cx="822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7030A0"/>
                </a:solidFill>
              </a:rPr>
              <a:t>operation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17" name="Espace réservé du contenu 8"/>
          <p:cNvSpPr txBox="1">
            <a:spLocks/>
          </p:cNvSpPr>
          <p:nvPr/>
        </p:nvSpPr>
        <p:spPr>
          <a:xfrm>
            <a:off x="774651" y="3706413"/>
            <a:ext cx="6912768" cy="77649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GB" sz="2000" dirty="0" smtClean="0">
              <a:solidFill>
                <a:srgbClr val="0093BE"/>
              </a:solidFill>
            </a:endParaRPr>
          </a:p>
          <a:p>
            <a:pPr marL="0" indent="0" algn="just">
              <a:buNone/>
            </a:pPr>
            <a:r>
              <a:rPr lang="en-GB" sz="2000" dirty="0" smtClean="0">
                <a:solidFill>
                  <a:srgbClr val="0093BE"/>
                </a:solidFill>
              </a:rPr>
              <a:t>test string timeline</a:t>
            </a:r>
            <a:endParaRPr lang="en-GB" sz="2000" dirty="0">
              <a:solidFill>
                <a:srgbClr val="0093B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139524" y="2780928"/>
            <a:ext cx="0" cy="1223291"/>
          </a:xfrm>
          <a:prstGeom prst="line">
            <a:avLst/>
          </a:prstGeom>
          <a:ln>
            <a:solidFill>
              <a:srgbClr val="FB96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690663" y="2780928"/>
            <a:ext cx="0" cy="1223291"/>
          </a:xfrm>
          <a:prstGeom prst="line">
            <a:avLst/>
          </a:prstGeom>
          <a:ln>
            <a:solidFill>
              <a:srgbClr val="FB96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499831" y="2780928"/>
            <a:ext cx="0" cy="1400651"/>
          </a:xfrm>
          <a:prstGeom prst="line">
            <a:avLst/>
          </a:prstGeom>
          <a:ln>
            <a:solidFill>
              <a:srgbClr val="92D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980034" y="2780928"/>
            <a:ext cx="0" cy="1400651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902015" y="2780928"/>
            <a:ext cx="0" cy="1553052"/>
          </a:xfrm>
          <a:prstGeom prst="line">
            <a:avLst/>
          </a:prstGeom>
          <a:ln>
            <a:solidFill>
              <a:srgbClr val="7030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203419" y="2773614"/>
            <a:ext cx="0" cy="1553052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7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WP15.4 contribution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467545" y="764704"/>
            <a:ext cx="8579256" cy="2123932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 err="1" smtClean="0">
                <a:solidFill>
                  <a:srgbClr val="0093BE"/>
                </a:solidFill>
              </a:rPr>
              <a:t>Fiducialisation</a:t>
            </a:r>
            <a:r>
              <a:rPr lang="en-GB" sz="2000" dirty="0" smtClean="0">
                <a:solidFill>
                  <a:srgbClr val="0093BE"/>
                </a:solidFill>
              </a:rPr>
              <a:t> </a:t>
            </a:r>
            <a:r>
              <a:rPr lang="en-GB" sz="1600" dirty="0" smtClean="0">
                <a:solidFill>
                  <a:srgbClr val="0093BE"/>
                </a:solidFill>
              </a:rPr>
              <a:t>(covered during manufacturing)</a:t>
            </a:r>
          </a:p>
          <a:p>
            <a:pPr algn="just"/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Complete process of “standard measurements” for installation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Geodetic network, </a:t>
            </a:r>
            <a:r>
              <a:rPr lang="en-GB" sz="1600" dirty="0" smtClean="0">
                <a:solidFill>
                  <a:srgbClr val="0093BE"/>
                </a:solidFill>
              </a:rPr>
              <a:t>QXL</a:t>
            </a:r>
            <a:r>
              <a:rPr lang="en-GB" sz="1600" dirty="0" smtClean="0">
                <a:solidFill>
                  <a:srgbClr val="0093BE"/>
                </a:solidFill>
              </a:rPr>
              <a:t>, jacks, alignment cryostats before interconnection</a:t>
            </a:r>
          </a:p>
          <a:p>
            <a:pPr lvl="1" algn="just"/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Validation of systems: integration and technical solution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Installation, operation and validation of the continuous position determination systems</a:t>
            </a:r>
          </a:p>
          <a:p>
            <a:pPr algn="just"/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Full Remote Alignment Operation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First time </a:t>
            </a:r>
            <a:r>
              <a:rPr lang="en-US" sz="1600" dirty="0" smtClean="0">
                <a:solidFill>
                  <a:srgbClr val="0093BE"/>
                </a:solidFill>
              </a:rPr>
              <a:t>operation of Full Remote Alignment system; study impact on other systems</a:t>
            </a:r>
          </a:p>
          <a:p>
            <a:pPr marL="457200" lvl="1" indent="0" algn="just">
              <a:buNone/>
            </a:pPr>
            <a:r>
              <a:rPr lang="en-US" sz="1600" dirty="0" smtClean="0">
                <a:solidFill>
                  <a:srgbClr val="0093BE"/>
                </a:solidFill>
              </a:rPr>
              <a:t>(e.g. deformable RF bridges)</a:t>
            </a:r>
          </a:p>
          <a:p>
            <a:pPr lvl="1" algn="just"/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Maintenance during operation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Maintenance scenarios for Work and Dose Planning time estimation (radio protection)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and cryogenic access constraints due to helium spill risk (similar to LHC today)</a:t>
            </a:r>
          </a:p>
          <a:p>
            <a:pPr marL="457200" lvl="1" indent="0" algn="just">
              <a:buNone/>
            </a:pPr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Provide data for other work packages</a:t>
            </a:r>
            <a:r>
              <a:rPr lang="en-GB" sz="1600" baseline="30000" dirty="0" smtClean="0">
                <a:solidFill>
                  <a:srgbClr val="0093BE"/>
                </a:solidFill>
              </a:rPr>
              <a:t>(*)</a:t>
            </a:r>
          </a:p>
          <a:p>
            <a:pPr lvl="1" algn="just"/>
            <a:r>
              <a:rPr lang="en-GB" sz="1600" dirty="0" smtClean="0">
                <a:solidFill>
                  <a:srgbClr val="0093BE"/>
                </a:solidFill>
              </a:rPr>
              <a:t>Movements during quenches, pump </a:t>
            </a:r>
            <a:r>
              <a:rPr lang="en-GB" sz="1600" dirty="0" smtClean="0">
                <a:solidFill>
                  <a:srgbClr val="0093BE"/>
                </a:solidFill>
              </a:rPr>
              <a:t>down, cool down</a:t>
            </a:r>
            <a:endParaRPr lang="en-GB" sz="1600" dirty="0" smtClean="0">
              <a:solidFill>
                <a:srgbClr val="0093BE"/>
              </a:solidFill>
            </a:endParaRPr>
          </a:p>
          <a:p>
            <a:pPr lvl="1" algn="just"/>
            <a:r>
              <a:rPr lang="en-GB" sz="1600" dirty="0" smtClean="0">
                <a:solidFill>
                  <a:srgbClr val="0093BE"/>
                </a:solidFill>
              </a:rPr>
              <a:t>Optional: vibration measurements</a:t>
            </a:r>
          </a:p>
          <a:p>
            <a:pPr lvl="1" algn="just"/>
            <a:endParaRPr lang="en-GB" sz="1600" dirty="0" smtClean="0">
              <a:solidFill>
                <a:srgbClr val="0093BE"/>
              </a:solidFill>
            </a:endParaRPr>
          </a:p>
          <a:p>
            <a:pPr lvl="1" algn="just"/>
            <a:endParaRPr lang="en-GB" sz="1600" dirty="0" smtClean="0">
              <a:solidFill>
                <a:srgbClr val="0093BE"/>
              </a:solidFill>
            </a:endParaRPr>
          </a:p>
          <a:p>
            <a:pPr lvl="1" algn="just"/>
            <a:endParaRPr lang="en-GB" sz="1600" dirty="0">
              <a:solidFill>
                <a:srgbClr val="0093B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73983" y="6615870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aseline="30000" dirty="0" smtClean="0">
                <a:solidFill>
                  <a:srgbClr val="0093BE"/>
                </a:solidFill>
              </a:rPr>
              <a:t>(*)</a:t>
            </a:r>
            <a:r>
              <a:rPr lang="en-GB" sz="1000" dirty="0" smtClean="0">
                <a:solidFill>
                  <a:srgbClr val="0093BE"/>
                </a:solidFill>
              </a:rPr>
              <a:t> from various presentation at HL-LHC </a:t>
            </a:r>
            <a:r>
              <a:rPr lang="en-GB" sz="1000" dirty="0">
                <a:solidFill>
                  <a:srgbClr val="0093BE"/>
                </a:solidFill>
              </a:rPr>
              <a:t>Inner Triplet String </a:t>
            </a:r>
            <a:r>
              <a:rPr lang="en-GB" sz="1000" dirty="0" smtClean="0">
                <a:solidFill>
                  <a:srgbClr val="0093BE"/>
                </a:solidFill>
              </a:rPr>
              <a:t>Day: </a:t>
            </a:r>
            <a:r>
              <a:rPr lang="en-GB" sz="1000" dirty="0" smtClean="0">
                <a:solidFill>
                  <a:srgbClr val="0093BE"/>
                </a:solidFill>
                <a:hlinkClick r:id="rId3"/>
              </a:rPr>
              <a:t>https</a:t>
            </a:r>
            <a:r>
              <a:rPr lang="en-GB" sz="1000" dirty="0">
                <a:solidFill>
                  <a:srgbClr val="0093BE"/>
                </a:solidFill>
                <a:hlinkClick r:id="rId3"/>
              </a:rPr>
              <a:t>://</a:t>
            </a:r>
            <a:r>
              <a:rPr lang="en-GB" sz="1000" dirty="0" smtClean="0">
                <a:solidFill>
                  <a:srgbClr val="0093BE"/>
                </a:solidFill>
                <a:hlinkClick r:id="rId3"/>
              </a:rPr>
              <a:t>indico.cern.ch/event/741801/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49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continuous position determination systems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8431" r="5845" b="4754"/>
          <a:stretch/>
        </p:blipFill>
        <p:spPr>
          <a:xfrm>
            <a:off x="5780250" y="1053026"/>
            <a:ext cx="2974705" cy="438849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51658" y="1240204"/>
            <a:ext cx="52565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93BE"/>
                </a:solidFill>
              </a:rPr>
              <a:t>To determine the position of the cryostats</a:t>
            </a:r>
          </a:p>
          <a:p>
            <a:r>
              <a:rPr lang="en-US" sz="2000" b="1" dirty="0">
                <a:solidFill>
                  <a:srgbClr val="0093BE"/>
                </a:solidFill>
              </a:rPr>
              <a:t>	</a:t>
            </a:r>
            <a:r>
              <a:rPr lang="en-US" sz="1600" dirty="0" smtClean="0">
                <a:solidFill>
                  <a:srgbClr val="0093BE"/>
                </a:solidFill>
              </a:rPr>
              <a:t>14 	WPS for radial and vertical</a:t>
            </a:r>
          </a:p>
          <a:p>
            <a:r>
              <a:rPr lang="en-US" sz="1600" dirty="0">
                <a:solidFill>
                  <a:srgbClr val="0093BE"/>
                </a:solidFill>
              </a:rPr>
              <a:t>	</a:t>
            </a:r>
            <a:r>
              <a:rPr lang="en-US" sz="1600" dirty="0" smtClean="0">
                <a:solidFill>
                  <a:srgbClr val="0093BE"/>
                </a:solidFill>
              </a:rPr>
              <a:t>18 	HLS for vertical and roll</a:t>
            </a:r>
          </a:p>
          <a:p>
            <a:r>
              <a:rPr lang="en-US" sz="1600" dirty="0">
                <a:solidFill>
                  <a:srgbClr val="0093BE"/>
                </a:solidFill>
              </a:rPr>
              <a:t>	</a:t>
            </a:r>
            <a:r>
              <a:rPr lang="en-US" sz="1600" dirty="0" smtClean="0">
                <a:solidFill>
                  <a:srgbClr val="0093BE"/>
                </a:solidFill>
              </a:rPr>
              <a:t>  6 	MT-FSI lines for longitudinal position</a:t>
            </a:r>
          </a:p>
          <a:p>
            <a:r>
              <a:rPr lang="en-US" sz="1600" dirty="0">
                <a:solidFill>
                  <a:srgbClr val="0093BE"/>
                </a:solidFill>
              </a:rPr>
              <a:t>	</a:t>
            </a:r>
            <a:r>
              <a:rPr lang="en-US" sz="1600" dirty="0" smtClean="0">
                <a:solidFill>
                  <a:srgbClr val="0093BE"/>
                </a:solidFill>
              </a:rPr>
              <a:t>  4	MT-FSI inclinometers</a:t>
            </a:r>
            <a:endParaRPr lang="en-US" sz="1600" dirty="0">
              <a:solidFill>
                <a:srgbClr val="0093B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1658" y="407881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93BE"/>
                </a:solidFill>
              </a:rPr>
              <a:t>To adjust the position of the cryostats</a:t>
            </a:r>
          </a:p>
          <a:p>
            <a:r>
              <a:rPr lang="en-US" sz="1600" dirty="0" smtClean="0">
                <a:solidFill>
                  <a:srgbClr val="0093BE"/>
                </a:solidFill>
              </a:rPr>
              <a:t>	18 	motorized jacks</a:t>
            </a:r>
            <a:endParaRPr lang="en-US" sz="1600" dirty="0">
              <a:solidFill>
                <a:srgbClr val="0093B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1658" y="4964464"/>
            <a:ext cx="5128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93BE"/>
                </a:solidFill>
              </a:rPr>
              <a:t>To monitor the position of the cold mass inside the cryostat </a:t>
            </a:r>
            <a:r>
              <a:rPr lang="en-GB" sz="2000" dirty="0" smtClean="0">
                <a:solidFill>
                  <a:srgbClr val="0093BE"/>
                </a:solidFill>
              </a:rPr>
              <a:t>in</a:t>
            </a:r>
            <a:r>
              <a:rPr lang="en-GB" sz="2000" dirty="0" smtClean="0">
                <a:solidFill>
                  <a:srgbClr val="0093BE"/>
                </a:solidFill>
              </a:rPr>
              <a:t> Q1, Q2a, Q2b and </a:t>
            </a:r>
            <a:r>
              <a:rPr lang="en-GB" sz="2000" dirty="0" smtClean="0">
                <a:solidFill>
                  <a:srgbClr val="0093BE"/>
                </a:solidFill>
              </a:rPr>
              <a:t>Q3</a:t>
            </a:r>
          </a:p>
          <a:p>
            <a:r>
              <a:rPr lang="en-GB" sz="1600" dirty="0" smtClean="0">
                <a:solidFill>
                  <a:srgbClr val="0093BE"/>
                </a:solidFill>
              </a:rPr>
              <a:t>	48 </a:t>
            </a:r>
            <a:r>
              <a:rPr lang="en-GB" sz="1600" dirty="0" smtClean="0">
                <a:solidFill>
                  <a:srgbClr val="0093BE"/>
                </a:solidFill>
              </a:rPr>
              <a:t>	MT-FSI </a:t>
            </a:r>
            <a:r>
              <a:rPr lang="en-GB" sz="1600" dirty="0" smtClean="0">
                <a:solidFill>
                  <a:srgbClr val="0093BE"/>
                </a:solidFill>
              </a:rPr>
              <a:t>lines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32" y="2760167"/>
            <a:ext cx="4652645" cy="124489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4067944" y="1772816"/>
            <a:ext cx="3096344" cy="6037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67944" y="1967174"/>
            <a:ext cx="3096344" cy="695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131840" y="4509120"/>
            <a:ext cx="4536504" cy="665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5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measurements of WP15.4 on string installation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4" name="Espace réservé du contenu 8"/>
          <p:cNvSpPr txBox="1">
            <a:spLocks/>
          </p:cNvSpPr>
          <p:nvPr/>
        </p:nvSpPr>
        <p:spPr>
          <a:xfrm>
            <a:off x="467545" y="1809124"/>
            <a:ext cx="8579256" cy="2123932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Alignment (continuous position determination sensors, external)</a:t>
            </a:r>
            <a:endParaRPr lang="en-GB" sz="1600" dirty="0" smtClean="0">
              <a:solidFill>
                <a:srgbClr val="0093BE"/>
              </a:solidFill>
            </a:endParaRPr>
          </a:p>
          <a:p>
            <a:pPr marL="0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	micrometric relative movements between </a:t>
            </a:r>
            <a:r>
              <a:rPr lang="en-GB" sz="1600" dirty="0" smtClean="0">
                <a:solidFill>
                  <a:srgbClr val="0093BE"/>
                </a:solidFill>
              </a:rPr>
              <a:t>cryostats</a:t>
            </a:r>
            <a:endParaRPr lang="en-GB" sz="1600" dirty="0" smtClean="0">
              <a:solidFill>
                <a:srgbClr val="0093BE"/>
              </a:solidFill>
            </a:endParaRPr>
          </a:p>
          <a:p>
            <a:pPr marL="0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	overall position of the components in the SM18 geodetic network</a:t>
            </a:r>
          </a:p>
          <a:p>
            <a:pPr marL="0" indent="0" algn="just">
              <a:buNone/>
            </a:pPr>
            <a:endParaRPr lang="en-GB" sz="1600" dirty="0" smtClean="0">
              <a:solidFill>
                <a:srgbClr val="0093BE"/>
              </a:solidFill>
            </a:endParaRPr>
          </a:p>
          <a:p>
            <a:pPr algn="just"/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Motorized jacks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micrometric relative </a:t>
            </a:r>
            <a:r>
              <a:rPr lang="en-GB" sz="1600" dirty="0" smtClean="0">
                <a:solidFill>
                  <a:srgbClr val="0093BE"/>
                </a:solidFill>
              </a:rPr>
              <a:t>movements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backlash </a:t>
            </a:r>
            <a:r>
              <a:rPr lang="en-GB" sz="1600" dirty="0" smtClean="0">
                <a:solidFill>
                  <a:srgbClr val="0093BE"/>
                </a:solidFill>
              </a:rPr>
              <a:t>behaviour under true load and stroke</a:t>
            </a:r>
          </a:p>
          <a:p>
            <a:pPr marL="457200" lvl="1" indent="0" algn="just">
              <a:buNone/>
            </a:pPr>
            <a:endParaRPr lang="en-GB" sz="1600" dirty="0" smtClean="0">
              <a:solidFill>
                <a:srgbClr val="0093BE"/>
              </a:solidFill>
            </a:endParaRPr>
          </a:p>
          <a:p>
            <a:pPr marL="457200" lvl="1" indent="0" algn="just">
              <a:buNone/>
            </a:pPr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dirty="0" smtClean="0">
                <a:solidFill>
                  <a:srgbClr val="0093BE"/>
                </a:solidFill>
              </a:rPr>
              <a:t>Internal monitoring</a:t>
            </a: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validate measurements under string conditions with interaction between components</a:t>
            </a:r>
          </a:p>
          <a:p>
            <a:pPr marL="457200" lvl="1" indent="0" algn="just">
              <a:buNone/>
            </a:pPr>
            <a:r>
              <a:rPr lang="en-GB" sz="1600" dirty="0">
                <a:solidFill>
                  <a:srgbClr val="0093BE"/>
                </a:solidFill>
              </a:rPr>
              <a:t>f</a:t>
            </a:r>
            <a:r>
              <a:rPr lang="en-GB" sz="1600" dirty="0" smtClean="0">
                <a:solidFill>
                  <a:srgbClr val="0093BE"/>
                </a:solidFill>
              </a:rPr>
              <a:t>ollow </a:t>
            </a:r>
            <a:r>
              <a:rPr lang="en-GB" sz="1600" dirty="0" smtClean="0">
                <a:solidFill>
                  <a:srgbClr val="0093BE"/>
                </a:solidFill>
              </a:rPr>
              <a:t>movements / deformations of interconnected cold masses during thermal cycles</a:t>
            </a:r>
          </a:p>
          <a:p>
            <a:pPr algn="just"/>
            <a:endParaRPr lang="en-GB" sz="1000" dirty="0" smtClean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93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installation layout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809146" y="1052736"/>
            <a:ext cx="7525707" cy="540060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000" dirty="0" smtClean="0">
                <a:solidFill>
                  <a:srgbClr val="0093BE"/>
                </a:solidFill>
              </a:rPr>
              <a:t>The Inner Triplet string test is a mock-up with HL-LHC components, thus some will reflect</a:t>
            </a:r>
          </a:p>
          <a:p>
            <a:pPr marL="0" indent="0" algn="just">
              <a:buNone/>
            </a:pPr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b="1" dirty="0" smtClean="0">
                <a:solidFill>
                  <a:srgbClr val="0093BE"/>
                </a:solidFill>
              </a:rPr>
              <a:t>true </a:t>
            </a:r>
            <a:r>
              <a:rPr lang="en-GB" sz="2000" b="1" dirty="0" smtClean="0">
                <a:solidFill>
                  <a:srgbClr val="0093BE"/>
                </a:solidFill>
              </a:rPr>
              <a:t>installation</a:t>
            </a:r>
            <a:endParaRPr lang="en-GB" sz="2000" dirty="0" smtClean="0">
              <a:solidFill>
                <a:srgbClr val="0093BE"/>
              </a:solidFill>
            </a:endParaRPr>
          </a:p>
          <a:p>
            <a:pPr marL="457200" lvl="1" indent="0" algn="just">
              <a:buNone/>
            </a:pPr>
            <a:r>
              <a:rPr lang="en-GB" sz="1600" dirty="0" smtClean="0">
                <a:solidFill>
                  <a:srgbClr val="0093BE"/>
                </a:solidFill>
              </a:rPr>
              <a:t> of internal </a:t>
            </a:r>
            <a:r>
              <a:rPr lang="en-GB" sz="1600" dirty="0" smtClean="0">
                <a:solidFill>
                  <a:srgbClr val="0093BE"/>
                </a:solidFill>
              </a:rPr>
              <a:t>monitoring, HLS and WPS systems on cryostat, inclinometers</a:t>
            </a:r>
          </a:p>
          <a:p>
            <a:pPr marL="57150" indent="0" algn="just">
              <a:buNone/>
            </a:pPr>
            <a:r>
              <a:rPr lang="en-GB" sz="2000" dirty="0" smtClean="0">
                <a:solidFill>
                  <a:srgbClr val="0093BE"/>
                </a:solidFill>
              </a:rPr>
              <a:t>	allowing </a:t>
            </a:r>
            <a:r>
              <a:rPr lang="en-GB" sz="2000" b="1" dirty="0" smtClean="0">
                <a:solidFill>
                  <a:srgbClr val="0093BE"/>
                </a:solidFill>
              </a:rPr>
              <a:t>full evaluation </a:t>
            </a:r>
            <a:r>
              <a:rPr lang="en-GB" sz="2000" dirty="0" smtClean="0">
                <a:solidFill>
                  <a:srgbClr val="0093BE"/>
                </a:solidFill>
              </a:rPr>
              <a:t>of the behaviour from Q1 to D1</a:t>
            </a:r>
          </a:p>
          <a:p>
            <a:pPr lvl="1" algn="just"/>
            <a:endParaRPr lang="en-GB" sz="1200" dirty="0" smtClean="0">
              <a:solidFill>
                <a:srgbClr val="0093BE"/>
              </a:solidFill>
            </a:endParaRPr>
          </a:p>
          <a:p>
            <a:pPr marL="0" indent="0" algn="just">
              <a:buNone/>
            </a:pPr>
            <a:endParaRPr lang="en-GB" sz="1000" dirty="0" smtClean="0">
              <a:solidFill>
                <a:srgbClr val="0093BE"/>
              </a:solidFill>
            </a:endParaRPr>
          </a:p>
          <a:p>
            <a:pPr algn="just"/>
            <a:r>
              <a:rPr lang="en-GB" sz="2000" b="1" dirty="0" smtClean="0">
                <a:solidFill>
                  <a:srgbClr val="0093BE"/>
                </a:solidFill>
              </a:rPr>
              <a:t>similar installation </a:t>
            </a:r>
            <a:r>
              <a:rPr lang="en-GB" sz="2000" dirty="0" smtClean="0">
                <a:solidFill>
                  <a:srgbClr val="0093BE"/>
                </a:solidFill>
              </a:rPr>
              <a:t>of</a:t>
            </a:r>
          </a:p>
          <a:p>
            <a:pPr lvl="1" algn="just"/>
            <a:r>
              <a:rPr lang="en-GB" sz="1600" dirty="0" smtClean="0">
                <a:solidFill>
                  <a:srgbClr val="0093BE"/>
                </a:solidFill>
              </a:rPr>
              <a:t>Main hydraulic network of HLS, e.g. horizontal vs. slope installation;</a:t>
            </a:r>
            <a:endParaRPr lang="en-GB" sz="1200" dirty="0" smtClean="0">
              <a:solidFill>
                <a:srgbClr val="0093BE"/>
              </a:solidFill>
            </a:endParaRPr>
          </a:p>
          <a:p>
            <a:pPr lvl="1" algn="just"/>
            <a:r>
              <a:rPr lang="en-GB" sz="1600" dirty="0" smtClean="0">
                <a:solidFill>
                  <a:srgbClr val="0093BE"/>
                </a:solidFill>
              </a:rPr>
              <a:t>Supporting of main hydraulic </a:t>
            </a:r>
            <a:r>
              <a:rPr lang="en-GB" sz="1600" dirty="0" smtClean="0">
                <a:solidFill>
                  <a:srgbClr val="0093BE"/>
                </a:solidFill>
              </a:rPr>
              <a:t>network, e.g. vibrations;</a:t>
            </a:r>
            <a:endParaRPr lang="en-GB" sz="1200" dirty="0" smtClean="0">
              <a:solidFill>
                <a:srgbClr val="0093BE"/>
              </a:solidFill>
            </a:endParaRPr>
          </a:p>
          <a:p>
            <a:pPr lvl="1" algn="just"/>
            <a:r>
              <a:rPr lang="en-GB" sz="1600" dirty="0" smtClean="0">
                <a:solidFill>
                  <a:srgbClr val="0093BE"/>
                </a:solidFill>
              </a:rPr>
              <a:t>WPS wire protection;</a:t>
            </a:r>
          </a:p>
          <a:p>
            <a:pPr lvl="1" algn="just"/>
            <a:endParaRPr lang="en-GB" sz="1000" dirty="0" smtClean="0">
              <a:solidFill>
                <a:srgbClr val="0093BE"/>
              </a:solidFill>
            </a:endParaRPr>
          </a:p>
          <a:p>
            <a:pPr lvl="1" algn="just"/>
            <a:r>
              <a:rPr lang="en-GB" sz="1600" dirty="0" smtClean="0">
                <a:solidFill>
                  <a:srgbClr val="0093BE"/>
                </a:solidFill>
              </a:rPr>
              <a:t>Different vibration and electromagnetic interferences possible</a:t>
            </a:r>
          </a:p>
          <a:p>
            <a:pPr marL="457200" lvl="1" indent="0" algn="just">
              <a:buNone/>
            </a:pPr>
            <a:r>
              <a:rPr lang="en-GB" sz="2000" dirty="0" smtClean="0">
                <a:solidFill>
                  <a:srgbClr val="0093BE"/>
                </a:solidFill>
              </a:rPr>
              <a:t>should have </a:t>
            </a:r>
            <a:r>
              <a:rPr lang="en-GB" sz="2000" b="1" dirty="0" smtClean="0">
                <a:solidFill>
                  <a:srgbClr val="0093BE"/>
                </a:solidFill>
              </a:rPr>
              <a:t>no influence on test setup</a:t>
            </a:r>
          </a:p>
          <a:p>
            <a:pPr marL="57150" indent="0" algn="just">
              <a:buNone/>
            </a:pPr>
            <a:endParaRPr lang="en-GB" sz="2000" dirty="0" smtClean="0">
              <a:solidFill>
                <a:srgbClr val="0093BE"/>
              </a:solidFill>
            </a:endParaRPr>
          </a:p>
          <a:p>
            <a:pPr marL="57150" indent="0" algn="l">
              <a:buNone/>
            </a:pPr>
            <a:r>
              <a:rPr lang="en-GB" sz="2000" dirty="0" smtClean="0">
                <a:solidFill>
                  <a:srgbClr val="0093BE"/>
                </a:solidFill>
              </a:rPr>
              <a:t>Reuse as much as possible in later HL-LHC installation.</a:t>
            </a:r>
          </a:p>
          <a:p>
            <a:pPr marL="457200" lvl="1" indent="0" algn="just">
              <a:buNone/>
            </a:pPr>
            <a:endParaRPr lang="en-GB" sz="1200" dirty="0" smtClean="0">
              <a:solidFill>
                <a:srgbClr val="0093BE"/>
              </a:solidFill>
            </a:endParaRPr>
          </a:p>
          <a:p>
            <a:pPr lvl="1" algn="just"/>
            <a:endParaRPr lang="en-GB" sz="1600" dirty="0" smtClean="0">
              <a:solidFill>
                <a:srgbClr val="0093BE"/>
              </a:solidFill>
            </a:endParaRPr>
          </a:p>
          <a:p>
            <a:pPr lvl="1" algn="just"/>
            <a:endParaRPr lang="en-GB" sz="1600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9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9" r="16334"/>
          <a:stretch/>
        </p:blipFill>
        <p:spPr>
          <a:xfrm>
            <a:off x="0" y="1052736"/>
            <a:ext cx="918051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status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614358" y="5656961"/>
            <a:ext cx="7525707" cy="108012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000" dirty="0" smtClean="0">
                <a:solidFill>
                  <a:schemeClr val="bg1"/>
                </a:solidFill>
              </a:rPr>
              <a:t>Integration of equipment will be from HL-LHC layout of the simulated point (5L), with minor modifications to handle the “similar installation” character of the string test. </a:t>
            </a:r>
            <a:endParaRPr lang="en-GB" sz="1200" dirty="0" smtClean="0">
              <a:solidFill>
                <a:schemeClr val="bg1"/>
              </a:solidFill>
            </a:endParaRPr>
          </a:p>
          <a:p>
            <a:pPr lvl="1" algn="just"/>
            <a:endParaRPr lang="en-GB" sz="1600" dirty="0" smtClean="0">
              <a:solidFill>
                <a:schemeClr val="bg1"/>
              </a:solidFill>
            </a:endParaRPr>
          </a:p>
          <a:p>
            <a:pPr lvl="1" algn="just"/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827584" cy="10527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7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Espace réservé du contenu 8"/>
          <p:cNvSpPr txBox="1">
            <a:spLocks/>
          </p:cNvSpPr>
          <p:nvPr/>
        </p:nvSpPr>
        <p:spPr>
          <a:xfrm>
            <a:off x="809146" y="692696"/>
            <a:ext cx="7525707" cy="540060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000" dirty="0">
                <a:solidFill>
                  <a:srgbClr val="0093BE"/>
                </a:solidFill>
              </a:rPr>
              <a:t>HL-LHC string test </a:t>
            </a:r>
            <a:endParaRPr lang="en-GB" sz="2000" dirty="0" smtClean="0">
              <a:solidFill>
                <a:srgbClr val="0093BE"/>
              </a:solidFill>
            </a:endParaRPr>
          </a:p>
          <a:p>
            <a:pPr algn="just"/>
            <a:r>
              <a:rPr lang="en-GB" sz="1800" dirty="0" smtClean="0">
                <a:solidFill>
                  <a:srgbClr val="0093BE"/>
                </a:solidFill>
              </a:rPr>
              <a:t>is </a:t>
            </a:r>
            <a:r>
              <a:rPr lang="en-GB" sz="1800" dirty="0">
                <a:solidFill>
                  <a:srgbClr val="0093BE"/>
                </a:solidFill>
              </a:rPr>
              <a:t>the only opportunity to check the alignment systems performance in a real </a:t>
            </a:r>
            <a:r>
              <a:rPr lang="en-GB" sz="1800" dirty="0" smtClean="0">
                <a:solidFill>
                  <a:srgbClr val="0093BE"/>
                </a:solidFill>
              </a:rPr>
              <a:t>environment before the installation in HL-LHC.</a:t>
            </a:r>
            <a:endParaRPr lang="en-GB" sz="1800" dirty="0" smtClean="0">
              <a:solidFill>
                <a:srgbClr val="0093BE"/>
              </a:solidFill>
            </a:endParaRPr>
          </a:p>
          <a:p>
            <a:pPr algn="just"/>
            <a:endParaRPr lang="en-GB" sz="1000" dirty="0">
              <a:solidFill>
                <a:srgbClr val="0093BE"/>
              </a:solidFill>
            </a:endParaRPr>
          </a:p>
          <a:p>
            <a:pPr algn="just"/>
            <a:r>
              <a:rPr lang="en-GB" sz="1800" dirty="0">
                <a:solidFill>
                  <a:srgbClr val="0093BE"/>
                </a:solidFill>
              </a:rPr>
              <a:t>It will offer a fantastic analysis of the </a:t>
            </a:r>
            <a:r>
              <a:rPr lang="en-GB" sz="1800" dirty="0" smtClean="0">
                <a:solidFill>
                  <a:srgbClr val="0093BE"/>
                </a:solidFill>
              </a:rPr>
              <a:t>behaviour </a:t>
            </a:r>
            <a:r>
              <a:rPr lang="en-GB" sz="1800" dirty="0">
                <a:solidFill>
                  <a:srgbClr val="0093BE"/>
                </a:solidFill>
              </a:rPr>
              <a:t>of interlinked cold masses </a:t>
            </a:r>
            <a:r>
              <a:rPr lang="en-GB" sz="1800" dirty="0" smtClean="0">
                <a:solidFill>
                  <a:srgbClr val="0093BE"/>
                </a:solidFill>
              </a:rPr>
              <a:t>and cryostats under </a:t>
            </a:r>
            <a:r>
              <a:rPr lang="en-GB" sz="1800" dirty="0">
                <a:solidFill>
                  <a:srgbClr val="0093BE"/>
                </a:solidFill>
              </a:rPr>
              <a:t>different states </a:t>
            </a:r>
            <a:r>
              <a:rPr lang="en-GB" sz="1800" dirty="0" smtClean="0">
                <a:solidFill>
                  <a:srgbClr val="0093BE"/>
                </a:solidFill>
              </a:rPr>
              <a:t>allowing to </a:t>
            </a:r>
            <a:r>
              <a:rPr lang="en-GB" sz="1800" dirty="0" smtClean="0">
                <a:solidFill>
                  <a:srgbClr val="0093BE"/>
                </a:solidFill>
              </a:rPr>
              <a:t>validate simulations </a:t>
            </a:r>
            <a:r>
              <a:rPr lang="en-GB" sz="1800" dirty="0">
                <a:solidFill>
                  <a:srgbClr val="0093BE"/>
                </a:solidFill>
              </a:rPr>
              <a:t>and </a:t>
            </a:r>
            <a:r>
              <a:rPr lang="en-GB" sz="1800" dirty="0" smtClean="0">
                <a:solidFill>
                  <a:srgbClr val="0093BE"/>
                </a:solidFill>
              </a:rPr>
              <a:t>assumptions.</a:t>
            </a:r>
          </a:p>
          <a:p>
            <a:pPr algn="just"/>
            <a:endParaRPr lang="en-GB" sz="1000" dirty="0">
              <a:solidFill>
                <a:srgbClr val="0093BE"/>
              </a:solidFill>
            </a:endParaRPr>
          </a:p>
          <a:p>
            <a:pPr algn="just"/>
            <a:r>
              <a:rPr lang="en-GB" sz="1800" dirty="0" smtClean="0">
                <a:solidFill>
                  <a:srgbClr val="0093BE"/>
                </a:solidFill>
              </a:rPr>
              <a:t>It </a:t>
            </a:r>
            <a:r>
              <a:rPr lang="en-GB" sz="1800" dirty="0">
                <a:solidFill>
                  <a:srgbClr val="0093BE"/>
                </a:solidFill>
              </a:rPr>
              <a:t>will allow to account and validate the impact of the interconnections on the single magnet </a:t>
            </a:r>
            <a:r>
              <a:rPr lang="en-GB" sz="1800" dirty="0" smtClean="0">
                <a:solidFill>
                  <a:srgbClr val="0093BE"/>
                </a:solidFill>
              </a:rPr>
              <a:t>kinematic.</a:t>
            </a:r>
          </a:p>
          <a:p>
            <a:pPr algn="just"/>
            <a:endParaRPr lang="en-GB" sz="1000" dirty="0">
              <a:solidFill>
                <a:srgbClr val="0093BE"/>
              </a:solidFill>
            </a:endParaRPr>
          </a:p>
          <a:p>
            <a:pPr algn="just"/>
            <a:r>
              <a:rPr lang="en-GB" sz="1800" dirty="0" smtClean="0">
                <a:solidFill>
                  <a:srgbClr val="0093BE"/>
                </a:solidFill>
              </a:rPr>
              <a:t>From </a:t>
            </a:r>
            <a:r>
              <a:rPr lang="en-GB" sz="1800" dirty="0">
                <a:solidFill>
                  <a:srgbClr val="0093BE"/>
                </a:solidFill>
              </a:rPr>
              <a:t>the schedule point of view, it provides a very important intermediary milestone before the LS3. </a:t>
            </a:r>
            <a:endParaRPr lang="en-GB" sz="1800" dirty="0" smtClean="0">
              <a:solidFill>
                <a:srgbClr val="0093BE"/>
              </a:solidFill>
            </a:endParaRPr>
          </a:p>
          <a:p>
            <a:pPr algn="just"/>
            <a:endParaRPr lang="en-GB" sz="1000" dirty="0">
              <a:solidFill>
                <a:srgbClr val="0093BE"/>
              </a:solidFill>
            </a:endParaRPr>
          </a:p>
          <a:p>
            <a:pPr algn="just"/>
            <a:r>
              <a:rPr lang="en-GB" sz="1800" dirty="0">
                <a:solidFill>
                  <a:srgbClr val="0093BE"/>
                </a:solidFill>
              </a:rPr>
              <a:t>It offers a real size </a:t>
            </a:r>
            <a:r>
              <a:rPr lang="en-GB" sz="1800" dirty="0" smtClean="0">
                <a:solidFill>
                  <a:srgbClr val="0093BE"/>
                </a:solidFill>
              </a:rPr>
              <a:t>training and </a:t>
            </a:r>
            <a:r>
              <a:rPr lang="en-GB" sz="1800" dirty="0">
                <a:solidFill>
                  <a:srgbClr val="0093BE"/>
                </a:solidFill>
              </a:rPr>
              <a:t>a very good opportunity to have a better understanding </a:t>
            </a:r>
            <a:r>
              <a:rPr lang="en-GB" sz="1800" dirty="0" smtClean="0">
                <a:solidFill>
                  <a:srgbClr val="0093BE"/>
                </a:solidFill>
              </a:rPr>
              <a:t>of </a:t>
            </a:r>
            <a:r>
              <a:rPr lang="en-GB" sz="1800" dirty="0">
                <a:solidFill>
                  <a:srgbClr val="0093BE"/>
                </a:solidFill>
              </a:rPr>
              <a:t>other systems and their impact on </a:t>
            </a:r>
            <a:r>
              <a:rPr lang="en-GB" sz="1800" dirty="0" smtClean="0">
                <a:solidFill>
                  <a:srgbClr val="0093BE"/>
                </a:solidFill>
              </a:rPr>
              <a:t>the measurement </a:t>
            </a:r>
            <a:r>
              <a:rPr lang="en-GB" sz="1800" dirty="0">
                <a:solidFill>
                  <a:srgbClr val="0093BE"/>
                </a:solidFill>
              </a:rPr>
              <a:t>systems</a:t>
            </a:r>
            <a:r>
              <a:rPr lang="en-GB" sz="1800" dirty="0" smtClean="0">
                <a:solidFill>
                  <a:srgbClr val="0093BE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GB" sz="1800" dirty="0" smtClean="0">
                <a:solidFill>
                  <a:srgbClr val="FB963C"/>
                </a:solidFill>
              </a:rPr>
              <a:t>The experience </a:t>
            </a:r>
            <a:r>
              <a:rPr lang="en-GB" sz="1800" dirty="0">
                <a:solidFill>
                  <a:srgbClr val="FB963C"/>
                </a:solidFill>
              </a:rPr>
              <a:t>will not be the same in case of tests on stand alone components or if test need to be performed in the tunnel (time and risk mitigation).</a:t>
            </a:r>
          </a:p>
          <a:p>
            <a:pPr algn="just"/>
            <a:endParaRPr lang="en-GB" sz="1800" dirty="0">
              <a:solidFill>
                <a:srgbClr val="0093BE"/>
              </a:solidFill>
            </a:endParaRPr>
          </a:p>
          <a:p>
            <a:pPr algn="just"/>
            <a:endParaRPr lang="en-GB" sz="1000" dirty="0" smtClean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1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8946e33d-fd2f-4ae4-8ee9-d90c129cdf9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496</Words>
  <Application>Microsoft Office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What is foreseen on string test </vt:lpstr>
      <vt:lpstr>general layout in SM18</vt:lpstr>
      <vt:lpstr>timeline &amp; scope</vt:lpstr>
      <vt:lpstr>WP15.4 contribution</vt:lpstr>
      <vt:lpstr>continuous position determination systems</vt:lpstr>
      <vt:lpstr>measurements of WP15.4 on string installation</vt:lpstr>
      <vt:lpstr>installation layout</vt:lpstr>
      <vt:lpstr>integration status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systems and full remote alignment study</dc:title>
  <dc:creator>Andreas Herty</dc:creator>
  <cp:lastModifiedBy>Andreas Herty</cp:lastModifiedBy>
  <cp:revision>138</cp:revision>
  <dcterms:created xsi:type="dcterms:W3CDTF">2016-02-12T10:02:27Z</dcterms:created>
  <dcterms:modified xsi:type="dcterms:W3CDTF">2019-08-26T05:16:51Z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