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handoutMasterIdLst>
    <p:handoutMasterId r:id="rId30"/>
  </p:handoutMasterIdLst>
  <p:sldIdLst>
    <p:sldId id="263" r:id="rId5"/>
    <p:sldId id="262" r:id="rId6"/>
    <p:sldId id="294" r:id="rId7"/>
    <p:sldId id="267" r:id="rId8"/>
    <p:sldId id="300" r:id="rId9"/>
    <p:sldId id="275" r:id="rId10"/>
    <p:sldId id="274" r:id="rId11"/>
    <p:sldId id="313" r:id="rId12"/>
    <p:sldId id="299" r:id="rId13"/>
    <p:sldId id="302" r:id="rId14"/>
    <p:sldId id="314" r:id="rId15"/>
    <p:sldId id="276" r:id="rId16"/>
    <p:sldId id="305" r:id="rId17"/>
    <p:sldId id="308" r:id="rId18"/>
    <p:sldId id="309" r:id="rId19"/>
    <p:sldId id="310" r:id="rId20"/>
    <p:sldId id="311" r:id="rId21"/>
    <p:sldId id="312" r:id="rId22"/>
    <p:sldId id="277" r:id="rId23"/>
    <p:sldId id="315" r:id="rId24"/>
    <p:sldId id="279" r:id="rId25"/>
    <p:sldId id="316" r:id="rId26"/>
    <p:sldId id="317" r:id="rId27"/>
    <p:sldId id="266" r:id="rId28"/>
  </p:sldIdLst>
  <p:sldSz cx="9144000" cy="5143500" type="screen16x9"/>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38" d="100"/>
          <a:sy n="138" d="100"/>
        </p:scale>
        <p:origin x="114" y="558"/>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27/08/2019</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27/08/2019</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Hélène Mainaud Durand, 27/08/2019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Hélène Mainaud Durand, 27/08/2019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Hélène Mainaud Durand, 27/08/2019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Hélène Mainaud Durand, 27/08/2019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Hélène Mainaud Durand, 27/08/2019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Hélène Mainaud Durand, 27/08/2019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Hélène Mainaud Durand, 27/08/2019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Hélène Mainaud Durand, 27/08/2019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Summary</a:t>
            </a:r>
            <a:endParaRPr lang="en-GB" dirty="0"/>
          </a:p>
        </p:txBody>
      </p:sp>
      <p:sp>
        <p:nvSpPr>
          <p:cNvPr id="19" name="Sous-titre 18"/>
          <p:cNvSpPr>
            <a:spLocks noGrp="1"/>
          </p:cNvSpPr>
          <p:nvPr>
            <p:ph type="subTitle" idx="1"/>
          </p:nvPr>
        </p:nvSpPr>
        <p:spPr/>
        <p:txBody>
          <a:bodyPr/>
          <a:lstStyle/>
          <a:p>
            <a:r>
              <a:rPr lang="en-GB" dirty="0" smtClean="0"/>
              <a:t>H. Mainaud Durand</a:t>
            </a:r>
            <a:endParaRPr lang="en-GB" dirty="0"/>
          </a:p>
        </p:txBody>
      </p:sp>
      <p:sp>
        <p:nvSpPr>
          <p:cNvPr id="20" name="Espace réservé du texte 19"/>
          <p:cNvSpPr>
            <a:spLocks noGrp="1"/>
          </p:cNvSpPr>
          <p:nvPr>
            <p:ph type="body" sz="quarter" idx="14"/>
          </p:nvPr>
        </p:nvSpPr>
        <p:spPr/>
        <p:txBody>
          <a:bodyPr/>
          <a:lstStyle/>
          <a:p>
            <a:r>
              <a:rPr lang="en-GB" b="0" i="0" dirty="0" smtClean="0">
                <a:solidFill>
                  <a:schemeClr val="bg2"/>
                </a:solidFill>
              </a:rPr>
              <a:t>Review of HL-LHC Alignment and Internal Metrology (WP15.4)</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fr-CH" dirty="0" err="1" smtClean="0"/>
              <a:t>Towards</a:t>
            </a:r>
            <a:r>
              <a:rPr lang="fr-CH" dirty="0" smtClean="0"/>
              <a:t> installation (</a:t>
            </a:r>
            <a:r>
              <a:rPr lang="fr-CH" dirty="0" err="1" smtClean="0"/>
              <a:t>motors</a:t>
            </a:r>
            <a:r>
              <a:rPr lang="fr-CH" dirty="0" smtClean="0"/>
              <a:t> </a:t>
            </a:r>
            <a:r>
              <a:rPr lang="fr-CH" dirty="0" err="1" smtClean="0"/>
              <a:t>assembly</a:t>
            </a:r>
            <a:r>
              <a:rPr lang="fr-CH" dirty="0" smtClean="0"/>
              <a:t> for jacks)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en-US" smtClean="0"/>
              <a:pPr/>
              <a:t>10</a:t>
            </a:fld>
            <a:endParaRPr lang="en-US" dirty="0"/>
          </a:p>
        </p:txBody>
      </p:sp>
      <p:sp>
        <p:nvSpPr>
          <p:cNvPr id="3" name="TextBox 2"/>
          <p:cNvSpPr txBox="1"/>
          <p:nvPr/>
        </p:nvSpPr>
        <p:spPr>
          <a:xfrm>
            <a:off x="338988" y="948955"/>
            <a:ext cx="2160240" cy="646331"/>
          </a:xfrm>
          <a:prstGeom prst="rect">
            <a:avLst/>
          </a:prstGeom>
          <a:solidFill>
            <a:schemeClr val="accent4">
              <a:lumMod val="20000"/>
              <a:lumOff val="80000"/>
            </a:schemeClr>
          </a:solidFill>
        </p:spPr>
        <p:txBody>
          <a:bodyPr wrap="square" rtlCol="0">
            <a:spAutoFit/>
          </a:bodyPr>
          <a:lstStyle/>
          <a:p>
            <a:pPr algn="ctr"/>
            <a:r>
              <a:rPr lang="en-US" dirty="0" smtClean="0"/>
              <a:t>Upgrade of jacks design</a:t>
            </a:r>
            <a:endParaRPr lang="en-US" dirty="0"/>
          </a:p>
        </p:txBody>
      </p:sp>
      <p:sp>
        <p:nvSpPr>
          <p:cNvPr id="17" name="TextBox 16"/>
          <p:cNvSpPr txBox="1"/>
          <p:nvPr/>
        </p:nvSpPr>
        <p:spPr>
          <a:xfrm>
            <a:off x="6039786" y="4748328"/>
            <a:ext cx="1704846" cy="369332"/>
          </a:xfrm>
          <a:prstGeom prst="rect">
            <a:avLst/>
          </a:prstGeom>
          <a:solidFill>
            <a:schemeClr val="accent4">
              <a:lumMod val="20000"/>
              <a:lumOff val="80000"/>
            </a:schemeClr>
          </a:solidFill>
        </p:spPr>
        <p:txBody>
          <a:bodyPr wrap="square" rtlCol="0">
            <a:spAutoFit/>
          </a:bodyPr>
          <a:lstStyle/>
          <a:p>
            <a:r>
              <a:rPr lang="en-US" dirty="0" smtClean="0"/>
              <a:t>Installation</a:t>
            </a:r>
            <a:endParaRPr lang="en-US" dirty="0"/>
          </a:p>
        </p:txBody>
      </p:sp>
      <p:sp>
        <p:nvSpPr>
          <p:cNvPr id="36" name="TextBox 35"/>
          <p:cNvSpPr txBox="1"/>
          <p:nvPr/>
        </p:nvSpPr>
        <p:spPr>
          <a:xfrm>
            <a:off x="2672166" y="3541363"/>
            <a:ext cx="3367620" cy="1569660"/>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Jacks (WP3, WP4, WP8)</a:t>
            </a:r>
          </a:p>
          <a:p>
            <a:pPr marL="285750" indent="-285750">
              <a:buFont typeface="Arial" panose="020B0604020202020204" pitchFamily="34" charset="0"/>
              <a:buChar char="•"/>
            </a:pPr>
            <a:r>
              <a:rPr lang="en-US" sz="1600" dirty="0" smtClean="0"/>
              <a:t>Motors</a:t>
            </a:r>
          </a:p>
          <a:p>
            <a:pPr marL="285750" indent="-285750">
              <a:buFont typeface="Arial" panose="020B0604020202020204" pitchFamily="34" charset="0"/>
              <a:buChar char="•"/>
            </a:pPr>
            <a:r>
              <a:rPr lang="en-US" sz="1600" dirty="0" smtClean="0"/>
              <a:t>Associated sensors (resolver, load cell)</a:t>
            </a:r>
          </a:p>
          <a:p>
            <a:pPr marL="285750" indent="-285750">
              <a:buFont typeface="Arial" panose="020B0604020202020204" pitchFamily="34" charset="0"/>
              <a:buChar char="•"/>
            </a:pPr>
            <a:r>
              <a:rPr lang="en-US" sz="1600" dirty="0" smtClean="0"/>
              <a:t>Gearbox</a:t>
            </a:r>
          </a:p>
          <a:p>
            <a:pPr marL="285750" indent="-285750">
              <a:buFont typeface="Arial" panose="020B0604020202020204" pitchFamily="34" charset="0"/>
              <a:buChar char="•"/>
            </a:pPr>
            <a:r>
              <a:rPr lang="en-US" sz="1600" dirty="0" smtClean="0"/>
              <a:t>Control/command system</a:t>
            </a:r>
            <a:endParaRPr lang="en-US" sz="1600" dirty="0"/>
          </a:p>
        </p:txBody>
      </p:sp>
      <p:sp>
        <p:nvSpPr>
          <p:cNvPr id="8" name="TextBox 7"/>
          <p:cNvSpPr txBox="1"/>
          <p:nvPr/>
        </p:nvSpPr>
        <p:spPr>
          <a:xfrm>
            <a:off x="323528" y="1683113"/>
            <a:ext cx="2160240" cy="646331"/>
          </a:xfrm>
          <a:prstGeom prst="rect">
            <a:avLst/>
          </a:prstGeom>
          <a:solidFill>
            <a:schemeClr val="accent1">
              <a:lumMod val="20000"/>
              <a:lumOff val="80000"/>
            </a:schemeClr>
          </a:solidFill>
        </p:spPr>
        <p:txBody>
          <a:bodyPr wrap="square" rtlCol="0">
            <a:spAutoFit/>
          </a:bodyPr>
          <a:lstStyle/>
          <a:p>
            <a:pPr algn="ctr"/>
            <a:r>
              <a:rPr lang="en-US" dirty="0" smtClean="0"/>
              <a:t>Mech. Interface design</a:t>
            </a:r>
            <a:endParaRPr lang="en-US" dirty="0"/>
          </a:p>
        </p:txBody>
      </p:sp>
      <p:sp>
        <p:nvSpPr>
          <p:cNvPr id="9" name="TextBox 8"/>
          <p:cNvSpPr txBox="1"/>
          <p:nvPr/>
        </p:nvSpPr>
        <p:spPr>
          <a:xfrm>
            <a:off x="312532" y="2423915"/>
            <a:ext cx="5727254" cy="369332"/>
          </a:xfrm>
          <a:prstGeom prst="rect">
            <a:avLst/>
          </a:prstGeom>
          <a:solidFill>
            <a:schemeClr val="accent1">
              <a:lumMod val="20000"/>
              <a:lumOff val="80000"/>
            </a:schemeClr>
          </a:solidFill>
        </p:spPr>
        <p:txBody>
          <a:bodyPr wrap="square" rtlCol="0">
            <a:spAutoFit/>
          </a:bodyPr>
          <a:lstStyle/>
          <a:p>
            <a:pPr algn="ctr"/>
            <a:r>
              <a:rPr lang="en-US" dirty="0" smtClean="0"/>
              <a:t>Development of control/command (Sambuca project)</a:t>
            </a:r>
            <a:endParaRPr lang="en-US" dirty="0"/>
          </a:p>
        </p:txBody>
      </p:sp>
      <p:sp>
        <p:nvSpPr>
          <p:cNvPr id="10" name="TextBox 9"/>
          <p:cNvSpPr txBox="1"/>
          <p:nvPr/>
        </p:nvSpPr>
        <p:spPr>
          <a:xfrm>
            <a:off x="2636168" y="1643658"/>
            <a:ext cx="1719808" cy="369332"/>
          </a:xfrm>
          <a:prstGeom prst="rect">
            <a:avLst/>
          </a:prstGeom>
          <a:solidFill>
            <a:schemeClr val="accent1">
              <a:lumMod val="20000"/>
              <a:lumOff val="80000"/>
            </a:schemeClr>
          </a:solidFill>
        </p:spPr>
        <p:txBody>
          <a:bodyPr wrap="square" rtlCol="0">
            <a:spAutoFit/>
          </a:bodyPr>
          <a:lstStyle/>
          <a:p>
            <a:pPr algn="ctr"/>
            <a:r>
              <a:rPr lang="en-US" dirty="0" smtClean="0"/>
              <a:t>Procurement</a:t>
            </a:r>
            <a:endParaRPr lang="en-US" dirty="0"/>
          </a:p>
        </p:txBody>
      </p:sp>
      <p:sp>
        <p:nvSpPr>
          <p:cNvPr id="11" name="TextBox 10"/>
          <p:cNvSpPr txBox="1"/>
          <p:nvPr/>
        </p:nvSpPr>
        <p:spPr>
          <a:xfrm>
            <a:off x="4566817" y="1525655"/>
            <a:ext cx="1719808" cy="646331"/>
          </a:xfrm>
          <a:prstGeom prst="rect">
            <a:avLst/>
          </a:prstGeom>
          <a:solidFill>
            <a:schemeClr val="accent1">
              <a:lumMod val="20000"/>
              <a:lumOff val="80000"/>
            </a:schemeClr>
          </a:solidFill>
        </p:spPr>
        <p:txBody>
          <a:bodyPr wrap="square" rtlCol="0">
            <a:spAutoFit/>
          </a:bodyPr>
          <a:lstStyle/>
          <a:p>
            <a:pPr algn="ctr"/>
            <a:r>
              <a:rPr lang="en-US" dirty="0" smtClean="0"/>
              <a:t>Validation on a test setup</a:t>
            </a:r>
            <a:endParaRPr lang="en-US" dirty="0"/>
          </a:p>
        </p:txBody>
      </p:sp>
      <p:sp>
        <p:nvSpPr>
          <p:cNvPr id="12" name="TextBox 11"/>
          <p:cNvSpPr txBox="1"/>
          <p:nvPr/>
        </p:nvSpPr>
        <p:spPr>
          <a:xfrm>
            <a:off x="6439025" y="1525654"/>
            <a:ext cx="2424759" cy="646331"/>
          </a:xfrm>
          <a:prstGeom prst="rect">
            <a:avLst/>
          </a:prstGeom>
          <a:solidFill>
            <a:schemeClr val="accent1">
              <a:lumMod val="20000"/>
              <a:lumOff val="80000"/>
            </a:schemeClr>
          </a:solidFill>
        </p:spPr>
        <p:txBody>
          <a:bodyPr wrap="square" rtlCol="0">
            <a:spAutoFit/>
          </a:bodyPr>
          <a:lstStyle/>
          <a:p>
            <a:pPr algn="ctr"/>
            <a:r>
              <a:rPr lang="en-US" dirty="0" smtClean="0"/>
              <a:t>Procurement of pre-series for String test</a:t>
            </a:r>
            <a:endParaRPr lang="en-US" dirty="0"/>
          </a:p>
        </p:txBody>
      </p:sp>
      <p:sp>
        <p:nvSpPr>
          <p:cNvPr id="13" name="TextBox 12"/>
          <p:cNvSpPr txBox="1"/>
          <p:nvPr/>
        </p:nvSpPr>
        <p:spPr>
          <a:xfrm>
            <a:off x="6660232" y="2309609"/>
            <a:ext cx="1719808" cy="646331"/>
          </a:xfrm>
          <a:prstGeom prst="rect">
            <a:avLst/>
          </a:prstGeom>
          <a:solidFill>
            <a:schemeClr val="accent1">
              <a:lumMod val="20000"/>
              <a:lumOff val="80000"/>
            </a:schemeClr>
          </a:solidFill>
        </p:spPr>
        <p:txBody>
          <a:bodyPr wrap="square" rtlCol="0">
            <a:spAutoFit/>
          </a:bodyPr>
          <a:lstStyle/>
          <a:p>
            <a:pPr algn="ctr"/>
            <a:r>
              <a:rPr lang="en-US" dirty="0" smtClean="0"/>
              <a:t>Validation on the string test</a:t>
            </a:r>
            <a:endParaRPr lang="en-US" dirty="0"/>
          </a:p>
        </p:txBody>
      </p:sp>
      <p:sp>
        <p:nvSpPr>
          <p:cNvPr id="14" name="TextBox 13"/>
          <p:cNvSpPr txBox="1"/>
          <p:nvPr/>
        </p:nvSpPr>
        <p:spPr>
          <a:xfrm>
            <a:off x="6307756" y="3112679"/>
            <a:ext cx="2424759" cy="369332"/>
          </a:xfrm>
          <a:prstGeom prst="rect">
            <a:avLst/>
          </a:prstGeom>
          <a:solidFill>
            <a:schemeClr val="accent1">
              <a:lumMod val="20000"/>
              <a:lumOff val="80000"/>
            </a:schemeClr>
          </a:solidFill>
        </p:spPr>
        <p:txBody>
          <a:bodyPr wrap="square" rtlCol="0">
            <a:spAutoFit/>
          </a:bodyPr>
          <a:lstStyle/>
          <a:p>
            <a:pPr algn="ctr"/>
            <a:r>
              <a:rPr lang="en-US" dirty="0" smtClean="0"/>
              <a:t>Procurement of series</a:t>
            </a:r>
            <a:endParaRPr lang="en-US" dirty="0"/>
          </a:p>
        </p:txBody>
      </p:sp>
      <p:sp>
        <p:nvSpPr>
          <p:cNvPr id="15" name="TextBox 14"/>
          <p:cNvSpPr txBox="1"/>
          <p:nvPr/>
        </p:nvSpPr>
        <p:spPr>
          <a:xfrm>
            <a:off x="6627574" y="3638750"/>
            <a:ext cx="1719808" cy="369332"/>
          </a:xfrm>
          <a:prstGeom prst="rect">
            <a:avLst/>
          </a:prstGeom>
          <a:solidFill>
            <a:schemeClr val="accent1">
              <a:lumMod val="20000"/>
              <a:lumOff val="80000"/>
            </a:schemeClr>
          </a:solidFill>
        </p:spPr>
        <p:txBody>
          <a:bodyPr wrap="square" rtlCol="0">
            <a:spAutoFit/>
          </a:bodyPr>
          <a:lstStyle/>
          <a:p>
            <a:pPr algn="ctr"/>
            <a:r>
              <a:rPr lang="en-US" dirty="0" smtClean="0"/>
              <a:t>Reception</a:t>
            </a:r>
            <a:endParaRPr lang="en-US" dirty="0"/>
          </a:p>
        </p:txBody>
      </p:sp>
      <p:sp>
        <p:nvSpPr>
          <p:cNvPr id="16" name="TextBox 15"/>
          <p:cNvSpPr txBox="1"/>
          <p:nvPr/>
        </p:nvSpPr>
        <p:spPr>
          <a:xfrm>
            <a:off x="6627574" y="4166348"/>
            <a:ext cx="1719808" cy="369332"/>
          </a:xfrm>
          <a:prstGeom prst="rect">
            <a:avLst/>
          </a:prstGeom>
          <a:solidFill>
            <a:schemeClr val="accent1">
              <a:lumMod val="20000"/>
              <a:lumOff val="80000"/>
            </a:schemeClr>
          </a:solidFill>
        </p:spPr>
        <p:txBody>
          <a:bodyPr wrap="square" rtlCol="0">
            <a:spAutoFit/>
          </a:bodyPr>
          <a:lstStyle/>
          <a:p>
            <a:pPr algn="ctr"/>
            <a:r>
              <a:rPr lang="en-US" dirty="0" smtClean="0"/>
              <a:t>Documentation</a:t>
            </a:r>
            <a:endParaRPr lang="en-US" dirty="0"/>
          </a:p>
        </p:txBody>
      </p:sp>
      <p:cxnSp>
        <p:nvCxnSpPr>
          <p:cNvPr id="19" name="Straight Arrow Connector 18"/>
          <p:cNvCxnSpPr/>
          <p:nvPr/>
        </p:nvCxnSpPr>
        <p:spPr>
          <a:xfrm flipV="1">
            <a:off x="2499228" y="1848818"/>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383552" y="1833409"/>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6311883" y="1833408"/>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7554716" y="2150565"/>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7554716" y="2907519"/>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7560316" y="3464329"/>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7549683" y="3961188"/>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7380312" y="4535680"/>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106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Towards installation (motors assembly for UAP platform)</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en-US" smtClean="0"/>
              <a:pPr/>
              <a:t>11</a:t>
            </a:fld>
            <a:endParaRPr lang="en-US" dirty="0"/>
          </a:p>
        </p:txBody>
      </p:sp>
      <p:sp>
        <p:nvSpPr>
          <p:cNvPr id="3" name="TextBox 2"/>
          <p:cNvSpPr txBox="1"/>
          <p:nvPr/>
        </p:nvSpPr>
        <p:spPr>
          <a:xfrm>
            <a:off x="325200" y="1562699"/>
            <a:ext cx="2160240" cy="646331"/>
          </a:xfrm>
          <a:prstGeom prst="rect">
            <a:avLst/>
          </a:prstGeom>
          <a:solidFill>
            <a:schemeClr val="accent1">
              <a:lumMod val="20000"/>
              <a:lumOff val="80000"/>
            </a:schemeClr>
          </a:solidFill>
        </p:spPr>
        <p:txBody>
          <a:bodyPr wrap="square" rtlCol="0">
            <a:spAutoFit/>
          </a:bodyPr>
          <a:lstStyle/>
          <a:p>
            <a:pPr algn="ctr"/>
            <a:r>
              <a:rPr lang="en-US" dirty="0" smtClean="0"/>
              <a:t>Validation of UAP concept</a:t>
            </a:r>
            <a:endParaRPr lang="en-US" dirty="0"/>
          </a:p>
        </p:txBody>
      </p:sp>
      <p:sp>
        <p:nvSpPr>
          <p:cNvPr id="17" name="TextBox 16"/>
          <p:cNvSpPr txBox="1"/>
          <p:nvPr/>
        </p:nvSpPr>
        <p:spPr>
          <a:xfrm>
            <a:off x="6039786" y="4748328"/>
            <a:ext cx="1704846" cy="369332"/>
          </a:xfrm>
          <a:prstGeom prst="rect">
            <a:avLst/>
          </a:prstGeom>
          <a:solidFill>
            <a:schemeClr val="accent4">
              <a:lumMod val="20000"/>
              <a:lumOff val="80000"/>
            </a:schemeClr>
          </a:solidFill>
        </p:spPr>
        <p:txBody>
          <a:bodyPr wrap="square" rtlCol="0">
            <a:spAutoFit/>
          </a:bodyPr>
          <a:lstStyle/>
          <a:p>
            <a:r>
              <a:rPr lang="en-US" dirty="0" smtClean="0"/>
              <a:t>Installation</a:t>
            </a:r>
            <a:endParaRPr lang="en-US" dirty="0"/>
          </a:p>
        </p:txBody>
      </p:sp>
      <p:sp>
        <p:nvSpPr>
          <p:cNvPr id="36" name="TextBox 35"/>
          <p:cNvSpPr txBox="1"/>
          <p:nvPr/>
        </p:nvSpPr>
        <p:spPr>
          <a:xfrm>
            <a:off x="1331640" y="3854464"/>
            <a:ext cx="4708146" cy="1323439"/>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UAP platform (WP5, WP13)</a:t>
            </a:r>
          </a:p>
          <a:p>
            <a:pPr marL="285750" indent="-285750">
              <a:buFont typeface="Arial" panose="020B0604020202020204" pitchFamily="34" charset="0"/>
              <a:buChar char="•"/>
            </a:pPr>
            <a:r>
              <a:rPr lang="en-US" sz="1600" dirty="0" smtClean="0"/>
              <a:t>Motors</a:t>
            </a:r>
          </a:p>
          <a:p>
            <a:pPr marL="285750" indent="-285750">
              <a:buFont typeface="Arial" panose="020B0604020202020204" pitchFamily="34" charset="0"/>
              <a:buChar char="•"/>
            </a:pPr>
            <a:r>
              <a:rPr lang="en-US" sz="1600" dirty="0" smtClean="0"/>
              <a:t>Associated sensors (resolver, load cell)</a:t>
            </a:r>
          </a:p>
          <a:p>
            <a:pPr marL="285750" indent="-285750">
              <a:buFont typeface="Arial" panose="020B0604020202020204" pitchFamily="34" charset="0"/>
              <a:buChar char="•"/>
            </a:pPr>
            <a:r>
              <a:rPr lang="en-US" sz="1600" dirty="0" smtClean="0"/>
              <a:t>Gearbox</a:t>
            </a:r>
          </a:p>
          <a:p>
            <a:pPr marL="285750" indent="-285750">
              <a:buFont typeface="Arial" panose="020B0604020202020204" pitchFamily="34" charset="0"/>
              <a:buChar char="•"/>
            </a:pPr>
            <a:r>
              <a:rPr lang="en-US" sz="1600" dirty="0" smtClean="0"/>
              <a:t>Control/command system</a:t>
            </a:r>
            <a:endParaRPr lang="en-US" sz="1600" dirty="0"/>
          </a:p>
        </p:txBody>
      </p:sp>
      <p:sp>
        <p:nvSpPr>
          <p:cNvPr id="9" name="TextBox 8"/>
          <p:cNvSpPr txBox="1"/>
          <p:nvPr/>
        </p:nvSpPr>
        <p:spPr>
          <a:xfrm>
            <a:off x="324268" y="2974179"/>
            <a:ext cx="6639732" cy="369332"/>
          </a:xfrm>
          <a:prstGeom prst="rect">
            <a:avLst/>
          </a:prstGeom>
          <a:solidFill>
            <a:schemeClr val="accent1">
              <a:lumMod val="20000"/>
              <a:lumOff val="80000"/>
            </a:schemeClr>
          </a:solidFill>
        </p:spPr>
        <p:txBody>
          <a:bodyPr wrap="square" rtlCol="0">
            <a:spAutoFit/>
          </a:bodyPr>
          <a:lstStyle/>
          <a:p>
            <a:pPr algn="ctr"/>
            <a:r>
              <a:rPr lang="en-US" dirty="0" smtClean="0"/>
              <a:t>Development of control/command (Sambuca project)</a:t>
            </a:r>
            <a:endParaRPr lang="en-US" dirty="0"/>
          </a:p>
        </p:txBody>
      </p:sp>
      <p:sp>
        <p:nvSpPr>
          <p:cNvPr id="10" name="TextBox 9"/>
          <p:cNvSpPr txBox="1"/>
          <p:nvPr/>
        </p:nvSpPr>
        <p:spPr>
          <a:xfrm>
            <a:off x="2654917" y="1570674"/>
            <a:ext cx="1719808" cy="646331"/>
          </a:xfrm>
          <a:prstGeom prst="rect">
            <a:avLst/>
          </a:prstGeom>
          <a:solidFill>
            <a:schemeClr val="accent4">
              <a:lumMod val="20000"/>
              <a:lumOff val="80000"/>
            </a:schemeClr>
          </a:solidFill>
        </p:spPr>
        <p:txBody>
          <a:bodyPr wrap="square" rtlCol="0">
            <a:spAutoFit/>
          </a:bodyPr>
          <a:lstStyle/>
          <a:p>
            <a:pPr algn="ctr"/>
            <a:r>
              <a:rPr lang="en-US" dirty="0" smtClean="0"/>
              <a:t>Adaptation to the equipment</a:t>
            </a:r>
            <a:endParaRPr lang="en-US" dirty="0"/>
          </a:p>
        </p:txBody>
      </p:sp>
      <p:sp>
        <p:nvSpPr>
          <p:cNvPr id="11" name="TextBox 10"/>
          <p:cNvSpPr txBox="1"/>
          <p:nvPr/>
        </p:nvSpPr>
        <p:spPr>
          <a:xfrm>
            <a:off x="2663744" y="879323"/>
            <a:ext cx="1719808" cy="646331"/>
          </a:xfrm>
          <a:prstGeom prst="rect">
            <a:avLst/>
          </a:prstGeom>
          <a:solidFill>
            <a:schemeClr val="accent1">
              <a:lumMod val="20000"/>
              <a:lumOff val="80000"/>
            </a:schemeClr>
          </a:solidFill>
        </p:spPr>
        <p:txBody>
          <a:bodyPr wrap="square" rtlCol="0">
            <a:spAutoFit/>
          </a:bodyPr>
          <a:lstStyle/>
          <a:p>
            <a:pPr algn="ctr"/>
            <a:r>
              <a:rPr lang="en-US" dirty="0" smtClean="0"/>
              <a:t>Manufacture of joints &amp; jigs</a:t>
            </a:r>
            <a:endParaRPr lang="en-US" dirty="0"/>
          </a:p>
        </p:txBody>
      </p:sp>
      <p:sp>
        <p:nvSpPr>
          <p:cNvPr id="12" name="TextBox 11"/>
          <p:cNvSpPr txBox="1"/>
          <p:nvPr/>
        </p:nvSpPr>
        <p:spPr>
          <a:xfrm>
            <a:off x="4539241" y="1504261"/>
            <a:ext cx="2424759" cy="646331"/>
          </a:xfrm>
          <a:prstGeom prst="rect">
            <a:avLst/>
          </a:prstGeom>
          <a:solidFill>
            <a:schemeClr val="accent1">
              <a:lumMod val="20000"/>
              <a:lumOff val="80000"/>
            </a:schemeClr>
          </a:solidFill>
        </p:spPr>
        <p:txBody>
          <a:bodyPr wrap="square" rtlCol="0">
            <a:spAutoFit/>
          </a:bodyPr>
          <a:lstStyle/>
          <a:p>
            <a:pPr algn="ctr"/>
            <a:r>
              <a:rPr lang="en-US" dirty="0" smtClean="0"/>
              <a:t>Procurement of pre-series for test</a:t>
            </a:r>
            <a:endParaRPr lang="en-US" dirty="0"/>
          </a:p>
        </p:txBody>
      </p:sp>
      <p:sp>
        <p:nvSpPr>
          <p:cNvPr id="13" name="TextBox 12"/>
          <p:cNvSpPr txBox="1"/>
          <p:nvPr/>
        </p:nvSpPr>
        <p:spPr>
          <a:xfrm>
            <a:off x="2625232" y="2265121"/>
            <a:ext cx="1719808" cy="646331"/>
          </a:xfrm>
          <a:prstGeom prst="rect">
            <a:avLst/>
          </a:prstGeom>
          <a:solidFill>
            <a:schemeClr val="accent1">
              <a:lumMod val="20000"/>
              <a:lumOff val="80000"/>
            </a:schemeClr>
          </a:solidFill>
        </p:spPr>
        <p:txBody>
          <a:bodyPr wrap="square" rtlCol="0">
            <a:spAutoFit/>
          </a:bodyPr>
          <a:lstStyle/>
          <a:p>
            <a:pPr algn="ctr"/>
            <a:r>
              <a:rPr lang="en-US" dirty="0" smtClean="0"/>
              <a:t>Validation on the string test</a:t>
            </a:r>
            <a:endParaRPr lang="en-US" dirty="0"/>
          </a:p>
        </p:txBody>
      </p:sp>
      <p:sp>
        <p:nvSpPr>
          <p:cNvPr id="14" name="TextBox 13"/>
          <p:cNvSpPr txBox="1"/>
          <p:nvPr/>
        </p:nvSpPr>
        <p:spPr>
          <a:xfrm>
            <a:off x="4539240" y="2247250"/>
            <a:ext cx="2424759" cy="646331"/>
          </a:xfrm>
          <a:prstGeom prst="rect">
            <a:avLst/>
          </a:prstGeom>
          <a:solidFill>
            <a:schemeClr val="accent1">
              <a:lumMod val="20000"/>
              <a:lumOff val="80000"/>
            </a:schemeClr>
          </a:solidFill>
        </p:spPr>
        <p:txBody>
          <a:bodyPr wrap="square" rtlCol="0">
            <a:spAutoFit/>
          </a:bodyPr>
          <a:lstStyle/>
          <a:p>
            <a:pPr algn="ctr"/>
            <a:r>
              <a:rPr lang="en-US" dirty="0" smtClean="0"/>
              <a:t>Development of Motorized version</a:t>
            </a:r>
            <a:endParaRPr lang="en-US" dirty="0"/>
          </a:p>
        </p:txBody>
      </p:sp>
      <p:sp>
        <p:nvSpPr>
          <p:cNvPr id="15" name="TextBox 14"/>
          <p:cNvSpPr txBox="1"/>
          <p:nvPr/>
        </p:nvSpPr>
        <p:spPr>
          <a:xfrm>
            <a:off x="7135606" y="3610695"/>
            <a:ext cx="1719808" cy="369332"/>
          </a:xfrm>
          <a:prstGeom prst="rect">
            <a:avLst/>
          </a:prstGeom>
          <a:solidFill>
            <a:schemeClr val="accent1">
              <a:lumMod val="20000"/>
              <a:lumOff val="80000"/>
            </a:schemeClr>
          </a:solidFill>
        </p:spPr>
        <p:txBody>
          <a:bodyPr wrap="square" rtlCol="0">
            <a:spAutoFit/>
          </a:bodyPr>
          <a:lstStyle/>
          <a:p>
            <a:pPr algn="ctr"/>
            <a:r>
              <a:rPr lang="en-US" dirty="0" smtClean="0"/>
              <a:t>Validation</a:t>
            </a:r>
            <a:endParaRPr lang="en-US" dirty="0"/>
          </a:p>
        </p:txBody>
      </p:sp>
      <p:sp>
        <p:nvSpPr>
          <p:cNvPr id="16" name="TextBox 15"/>
          <p:cNvSpPr txBox="1"/>
          <p:nvPr/>
        </p:nvSpPr>
        <p:spPr>
          <a:xfrm>
            <a:off x="7135606" y="4188979"/>
            <a:ext cx="1719808" cy="369332"/>
          </a:xfrm>
          <a:prstGeom prst="rect">
            <a:avLst/>
          </a:prstGeom>
          <a:solidFill>
            <a:schemeClr val="accent1">
              <a:lumMod val="20000"/>
              <a:lumOff val="80000"/>
            </a:schemeClr>
          </a:solidFill>
        </p:spPr>
        <p:txBody>
          <a:bodyPr wrap="square" rtlCol="0">
            <a:spAutoFit/>
          </a:bodyPr>
          <a:lstStyle/>
          <a:p>
            <a:pPr algn="ctr"/>
            <a:r>
              <a:rPr lang="en-US" dirty="0" smtClean="0"/>
              <a:t>Documentation</a:t>
            </a:r>
            <a:endParaRPr lang="en-US" dirty="0"/>
          </a:p>
        </p:txBody>
      </p:sp>
      <p:cxnSp>
        <p:nvCxnSpPr>
          <p:cNvPr id="19" name="Straight Arrow Connector 18"/>
          <p:cNvCxnSpPr/>
          <p:nvPr/>
        </p:nvCxnSpPr>
        <p:spPr>
          <a:xfrm flipV="1">
            <a:off x="2499228" y="1848818"/>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383552" y="1833409"/>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6985087" y="2431989"/>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7554716" y="2150565"/>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7982510" y="2775670"/>
            <a:ext cx="5033" cy="7031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8028384" y="3983819"/>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7380312" y="4535680"/>
            <a:ext cx="0" cy="2051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135606" y="2111062"/>
            <a:ext cx="1719808" cy="646331"/>
          </a:xfrm>
          <a:prstGeom prst="rect">
            <a:avLst/>
          </a:prstGeom>
          <a:solidFill>
            <a:schemeClr val="accent1">
              <a:lumMod val="20000"/>
              <a:lumOff val="80000"/>
            </a:schemeClr>
          </a:solidFill>
        </p:spPr>
        <p:txBody>
          <a:bodyPr wrap="square" rtlCol="0">
            <a:spAutoFit/>
          </a:bodyPr>
          <a:lstStyle/>
          <a:p>
            <a:pPr algn="ctr"/>
            <a:r>
              <a:rPr lang="en-US" dirty="0" smtClean="0"/>
              <a:t>Series procurement</a:t>
            </a:r>
            <a:endParaRPr lang="en-US" dirty="0"/>
          </a:p>
        </p:txBody>
      </p:sp>
    </p:spTree>
    <p:extLst>
      <p:ext uri="{BB962C8B-B14F-4D97-AF65-F5344CB8AC3E}">
        <p14:creationId xmlns:p14="http://schemas.microsoft.com/office/powerpoint/2010/main" val="3450510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Procurement strategy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en-US" smtClean="0"/>
              <a:pPr/>
              <a:t>12</a:t>
            </a:fld>
            <a:endParaRPr lang="en-US" dirty="0"/>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TextBox 9"/>
          <p:cNvSpPr txBox="1"/>
          <p:nvPr/>
        </p:nvSpPr>
        <p:spPr>
          <a:xfrm>
            <a:off x="2699792" y="1131590"/>
            <a:ext cx="4392488" cy="369332"/>
          </a:xfrm>
          <a:prstGeom prst="rect">
            <a:avLst/>
          </a:prstGeom>
          <a:solidFill>
            <a:schemeClr val="accent1">
              <a:lumMod val="20000"/>
              <a:lumOff val="80000"/>
            </a:schemeClr>
          </a:solidFill>
        </p:spPr>
        <p:txBody>
          <a:bodyPr wrap="square" rtlCol="0">
            <a:spAutoFit/>
          </a:bodyPr>
          <a:lstStyle/>
          <a:p>
            <a:pPr algn="ctr"/>
            <a:r>
              <a:rPr lang="en-US" dirty="0" smtClean="0"/>
              <a:t>Validation of concepts and prototypes</a:t>
            </a:r>
            <a:endParaRPr lang="en-US" dirty="0"/>
          </a:p>
        </p:txBody>
      </p:sp>
      <p:sp>
        <p:nvSpPr>
          <p:cNvPr id="11" name="TextBox 10"/>
          <p:cNvSpPr txBox="1"/>
          <p:nvPr/>
        </p:nvSpPr>
        <p:spPr>
          <a:xfrm>
            <a:off x="2697977" y="1634346"/>
            <a:ext cx="4394304" cy="646331"/>
          </a:xfrm>
          <a:prstGeom prst="rect">
            <a:avLst/>
          </a:prstGeom>
          <a:solidFill>
            <a:schemeClr val="accent1">
              <a:lumMod val="20000"/>
              <a:lumOff val="80000"/>
            </a:schemeClr>
          </a:solidFill>
        </p:spPr>
        <p:txBody>
          <a:bodyPr wrap="square" rtlCol="0">
            <a:spAutoFit/>
          </a:bodyPr>
          <a:lstStyle/>
          <a:p>
            <a:pPr algn="ctr"/>
            <a:r>
              <a:rPr lang="en-US" dirty="0" smtClean="0"/>
              <a:t>Development of pre-series</a:t>
            </a:r>
          </a:p>
          <a:p>
            <a:pPr algn="ctr"/>
            <a:r>
              <a:rPr lang="en-US" dirty="0" smtClean="0"/>
              <a:t>Towards industrialization</a:t>
            </a:r>
            <a:endParaRPr lang="en-US" dirty="0"/>
          </a:p>
        </p:txBody>
      </p:sp>
      <p:sp>
        <p:nvSpPr>
          <p:cNvPr id="12" name="TextBox 11"/>
          <p:cNvSpPr txBox="1"/>
          <p:nvPr/>
        </p:nvSpPr>
        <p:spPr>
          <a:xfrm>
            <a:off x="246613" y="2409466"/>
            <a:ext cx="3096344" cy="646331"/>
          </a:xfrm>
          <a:prstGeom prst="rect">
            <a:avLst/>
          </a:prstGeom>
          <a:solidFill>
            <a:schemeClr val="accent1">
              <a:lumMod val="20000"/>
              <a:lumOff val="80000"/>
            </a:schemeClr>
          </a:solidFill>
        </p:spPr>
        <p:txBody>
          <a:bodyPr wrap="square" rtlCol="0">
            <a:spAutoFit/>
          </a:bodyPr>
          <a:lstStyle/>
          <a:p>
            <a:pPr algn="ctr"/>
            <a:r>
              <a:rPr lang="en-US" dirty="0" smtClean="0"/>
              <a:t>External manufacturing/assembly</a:t>
            </a:r>
            <a:endParaRPr lang="en-US" dirty="0"/>
          </a:p>
        </p:txBody>
      </p:sp>
      <p:sp>
        <p:nvSpPr>
          <p:cNvPr id="13" name="TextBox 12"/>
          <p:cNvSpPr txBox="1"/>
          <p:nvPr/>
        </p:nvSpPr>
        <p:spPr>
          <a:xfrm>
            <a:off x="3635896" y="2409466"/>
            <a:ext cx="2304256" cy="369332"/>
          </a:xfrm>
          <a:prstGeom prst="rect">
            <a:avLst/>
          </a:prstGeom>
          <a:solidFill>
            <a:schemeClr val="accent1">
              <a:lumMod val="20000"/>
              <a:lumOff val="80000"/>
            </a:schemeClr>
          </a:solidFill>
        </p:spPr>
        <p:txBody>
          <a:bodyPr wrap="square" rtlCol="0">
            <a:spAutoFit/>
          </a:bodyPr>
          <a:lstStyle/>
          <a:p>
            <a:pPr algn="ctr"/>
            <a:r>
              <a:rPr lang="en-US" dirty="0" smtClean="0"/>
              <a:t>In-house assembly</a:t>
            </a:r>
            <a:endParaRPr lang="en-US" dirty="0"/>
          </a:p>
        </p:txBody>
      </p:sp>
      <p:sp>
        <p:nvSpPr>
          <p:cNvPr id="14" name="TextBox 13"/>
          <p:cNvSpPr txBox="1"/>
          <p:nvPr/>
        </p:nvSpPr>
        <p:spPr>
          <a:xfrm>
            <a:off x="6233091" y="2409466"/>
            <a:ext cx="2304256" cy="369332"/>
          </a:xfrm>
          <a:prstGeom prst="rect">
            <a:avLst/>
          </a:prstGeom>
          <a:solidFill>
            <a:schemeClr val="accent1">
              <a:lumMod val="20000"/>
              <a:lumOff val="80000"/>
            </a:schemeClr>
          </a:solidFill>
        </p:spPr>
        <p:txBody>
          <a:bodyPr wrap="square" rtlCol="0">
            <a:spAutoFit/>
          </a:bodyPr>
          <a:lstStyle/>
          <a:p>
            <a:pPr algn="ctr"/>
            <a:r>
              <a:rPr lang="en-US" dirty="0" smtClean="0"/>
              <a:t>In-kind contribution</a:t>
            </a:r>
            <a:endParaRPr lang="en-US" dirty="0"/>
          </a:p>
        </p:txBody>
      </p:sp>
      <p:sp>
        <p:nvSpPr>
          <p:cNvPr id="15" name="Rectangle 14"/>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TextBox 15"/>
          <p:cNvSpPr txBox="1"/>
          <p:nvPr/>
        </p:nvSpPr>
        <p:spPr>
          <a:xfrm>
            <a:off x="246613" y="3190531"/>
            <a:ext cx="3002145" cy="1323439"/>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Motors</a:t>
            </a:r>
          </a:p>
          <a:p>
            <a:pPr marL="285750" indent="-285750">
              <a:buFont typeface="Arial" panose="020B0604020202020204" pitchFamily="34" charset="0"/>
              <a:buChar char="•"/>
            </a:pPr>
            <a:r>
              <a:rPr lang="en-US" sz="1600" dirty="0" smtClean="0"/>
              <a:t>Sensors: WPS, HLS, resolvers, load cells</a:t>
            </a:r>
          </a:p>
          <a:p>
            <a:pPr marL="285750" indent="-285750">
              <a:buFont typeface="Arial" panose="020B0604020202020204" pitchFamily="34" charset="0"/>
              <a:buChar char="•"/>
            </a:pPr>
            <a:r>
              <a:rPr lang="en-US" sz="1600" dirty="0" smtClean="0"/>
              <a:t>Associated supports</a:t>
            </a:r>
          </a:p>
          <a:p>
            <a:pPr marL="285750" indent="-285750">
              <a:buFont typeface="Arial" panose="020B0604020202020204" pitchFamily="34" charset="0"/>
              <a:buChar char="•"/>
            </a:pPr>
            <a:endParaRPr lang="en-US" sz="1600" dirty="0"/>
          </a:p>
        </p:txBody>
      </p:sp>
      <p:sp>
        <p:nvSpPr>
          <p:cNvPr id="17" name="TextBox 16"/>
          <p:cNvSpPr txBox="1"/>
          <p:nvPr/>
        </p:nvSpPr>
        <p:spPr>
          <a:xfrm>
            <a:off x="3589708" y="3190531"/>
            <a:ext cx="2566467" cy="1815882"/>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Diagnostics tools</a:t>
            </a:r>
          </a:p>
          <a:p>
            <a:pPr marL="285750" indent="-285750">
              <a:buFont typeface="Arial" panose="020B0604020202020204" pitchFamily="34" charset="0"/>
              <a:buChar char="•"/>
            </a:pPr>
            <a:r>
              <a:rPr lang="en-US" sz="1600" dirty="0" smtClean="0"/>
              <a:t>FSI acquisition</a:t>
            </a:r>
          </a:p>
          <a:p>
            <a:pPr marL="285750" indent="-285750">
              <a:buFont typeface="Arial" panose="020B0604020202020204" pitchFamily="34" charset="0"/>
              <a:buChar char="•"/>
            </a:pPr>
            <a:r>
              <a:rPr lang="en-US" sz="1600" dirty="0" smtClean="0"/>
              <a:t>Motors assembly</a:t>
            </a:r>
          </a:p>
          <a:p>
            <a:pPr marL="285750" indent="-285750">
              <a:buFont typeface="Arial" panose="020B0604020202020204" pitchFamily="34" charset="0"/>
              <a:buChar char="•"/>
            </a:pPr>
            <a:r>
              <a:rPr lang="en-US" sz="1600" dirty="0" smtClean="0"/>
              <a:t>Inclinometers</a:t>
            </a:r>
          </a:p>
          <a:p>
            <a:pPr marL="285750" indent="-285750">
              <a:buFont typeface="Arial" panose="020B0604020202020204" pitchFamily="34" charset="0"/>
              <a:buChar char="•"/>
            </a:pPr>
            <a:r>
              <a:rPr lang="en-US" sz="1600" dirty="0" smtClean="0"/>
              <a:t>Acquisition electronics</a:t>
            </a:r>
          </a:p>
          <a:p>
            <a:pPr marL="285750" indent="-285750">
              <a:buFont typeface="Arial" panose="020B0604020202020204" pitchFamily="34" charset="0"/>
              <a:buChar char="•"/>
            </a:pPr>
            <a:r>
              <a:rPr lang="en-US" sz="1600" dirty="0" smtClean="0"/>
              <a:t>Wire stretchers</a:t>
            </a:r>
          </a:p>
          <a:p>
            <a:pPr marL="285750" indent="-285750">
              <a:buFont typeface="Arial" panose="020B0604020202020204" pitchFamily="34" charset="0"/>
              <a:buChar char="•"/>
            </a:pPr>
            <a:endParaRPr lang="en-US" sz="1600" dirty="0"/>
          </a:p>
        </p:txBody>
      </p:sp>
      <p:sp>
        <p:nvSpPr>
          <p:cNvPr id="18" name="TextBox 17"/>
          <p:cNvSpPr txBox="1"/>
          <p:nvPr/>
        </p:nvSpPr>
        <p:spPr>
          <a:xfrm>
            <a:off x="6434796" y="3190531"/>
            <a:ext cx="2374718" cy="584775"/>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Feedthrough</a:t>
            </a:r>
          </a:p>
          <a:p>
            <a:pPr marL="285750"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3807924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Resources</a:t>
            </a:r>
            <a:endParaRPr lang="en-GB" dirty="0"/>
          </a:p>
        </p:txBody>
      </p:sp>
      <p:sp>
        <p:nvSpPr>
          <p:cNvPr id="9" name="Espace réservé du contenu 8"/>
          <p:cNvSpPr>
            <a:spLocks noGrp="1"/>
          </p:cNvSpPr>
          <p:nvPr>
            <p:ph idx="1"/>
          </p:nvPr>
        </p:nvSpPr>
        <p:spPr>
          <a:xfrm>
            <a:off x="539552" y="1131590"/>
            <a:ext cx="7920000" cy="2737469"/>
          </a:xfrm>
        </p:spPr>
        <p:txBody>
          <a:bodyPr>
            <a:normAutofit fontScale="92500" lnSpcReduction="10000"/>
          </a:bodyPr>
          <a:lstStyle/>
          <a:p>
            <a:pPr algn="l"/>
            <a:r>
              <a:rPr lang="en-GB" sz="2000" dirty="0" smtClean="0"/>
              <a:t>WP15.4.1 and WP15.4.3:</a:t>
            </a:r>
          </a:p>
          <a:p>
            <a:pPr lvl="1" algn="l"/>
            <a:r>
              <a:rPr lang="en-GB" sz="1600" dirty="0" smtClean="0"/>
              <a:t>Staff; </a:t>
            </a:r>
          </a:p>
          <a:p>
            <a:pPr lvl="1" algn="l"/>
            <a:r>
              <a:rPr lang="en-GB" sz="1600" dirty="0"/>
              <a:t>D</a:t>
            </a:r>
            <a:r>
              <a:rPr lang="en-GB" sz="1600" dirty="0" smtClean="0"/>
              <a:t>uring LS2 or YETS contract services</a:t>
            </a:r>
            <a:r>
              <a:rPr lang="en-GB" sz="1600" dirty="0"/>
              <a:t> </a:t>
            </a:r>
            <a:r>
              <a:rPr lang="en-GB" sz="1600" dirty="0" smtClean="0"/>
              <a:t>(for series components or scan activities for example)</a:t>
            </a:r>
          </a:p>
          <a:p>
            <a:pPr lvl="1" algn="l"/>
            <a:endParaRPr lang="en-GB" sz="1600" dirty="0" smtClean="0"/>
          </a:p>
          <a:p>
            <a:pPr algn="l"/>
            <a:r>
              <a:rPr lang="en-GB" sz="2000" dirty="0" smtClean="0"/>
              <a:t>WP15.4.2:</a:t>
            </a:r>
          </a:p>
          <a:p>
            <a:pPr lvl="1" algn="l"/>
            <a:r>
              <a:rPr lang="en-GB" sz="1600" dirty="0" smtClean="0"/>
              <a:t>Staff + MPA (fellows, PJAS)</a:t>
            </a:r>
          </a:p>
          <a:p>
            <a:pPr marL="457200" lvl="1" indent="0" algn="l">
              <a:buNone/>
            </a:pPr>
            <a:endParaRPr lang="en-GB" sz="1600" dirty="0" smtClean="0"/>
          </a:p>
          <a:p>
            <a:pPr algn="l"/>
            <a:r>
              <a:rPr lang="en-GB" sz="2000" dirty="0" smtClean="0"/>
              <a:t>WP15.4.4:</a:t>
            </a:r>
          </a:p>
          <a:p>
            <a:pPr lvl="1" algn="l"/>
            <a:r>
              <a:rPr lang="en-GB" sz="1600" dirty="0" smtClean="0"/>
              <a:t>Staff + MPA (fellows, PJAS) + FSU</a:t>
            </a:r>
          </a:p>
          <a:p>
            <a:pPr algn="l"/>
            <a:endParaRPr lang="en-GB" sz="2000" dirty="0" smtClean="0"/>
          </a:p>
        </p:txBody>
      </p:sp>
      <p:sp>
        <p:nvSpPr>
          <p:cNvPr id="4" name="Espace réservé du pied de page 3"/>
          <p:cNvSpPr>
            <a:spLocks noGrp="1"/>
          </p:cNvSpPr>
          <p:nvPr>
            <p:ph type="ftr" sz="quarter" idx="11"/>
          </p:nvPr>
        </p:nvSpPr>
        <p:spPr/>
        <p:txBody>
          <a:bodyPr/>
          <a:lstStyle/>
          <a:p>
            <a:r>
              <a:rPr lang="fr-FR" noProof="0" smtClean="0"/>
              <a:t>Hélène Mainaud Durand, 27/08/2019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564005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Resources (MPA)</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2" name="Picture 1"/>
          <p:cNvPicPr>
            <a:picLocks noChangeAspect="1"/>
          </p:cNvPicPr>
          <p:nvPr/>
        </p:nvPicPr>
        <p:blipFill>
          <a:blip r:embed="rId2"/>
          <a:stretch>
            <a:fillRect/>
          </a:stretch>
        </p:blipFill>
        <p:spPr>
          <a:xfrm>
            <a:off x="612000" y="856477"/>
            <a:ext cx="7848878" cy="2579369"/>
          </a:xfrm>
          <a:prstGeom prst="rect">
            <a:avLst/>
          </a:prstGeom>
        </p:spPr>
      </p:pic>
      <p:sp>
        <p:nvSpPr>
          <p:cNvPr id="3" name="TextBox 2"/>
          <p:cNvSpPr txBox="1"/>
          <p:nvPr/>
        </p:nvSpPr>
        <p:spPr>
          <a:xfrm>
            <a:off x="899592" y="3579862"/>
            <a:ext cx="7848872" cy="923330"/>
          </a:xfrm>
          <a:prstGeom prst="rect">
            <a:avLst/>
          </a:prstGeom>
          <a:noFill/>
        </p:spPr>
        <p:txBody>
          <a:bodyPr wrap="square" rtlCol="0">
            <a:spAutoFit/>
          </a:bodyPr>
          <a:lstStyle/>
          <a:p>
            <a:r>
              <a:rPr lang="en-US" dirty="0" smtClean="0"/>
              <a:t>Very difficult to find persons knowing already our techniques:</a:t>
            </a:r>
          </a:p>
          <a:p>
            <a:pPr marL="285750" indent="-285750">
              <a:buFontTx/>
              <a:buChar char="-"/>
            </a:pPr>
            <a:r>
              <a:rPr lang="en-US" dirty="0" smtClean="0"/>
              <a:t>We absolutely need overlaps between persons</a:t>
            </a:r>
          </a:p>
          <a:p>
            <a:pPr marL="285750" indent="-285750">
              <a:buFontTx/>
              <a:buChar char="-"/>
            </a:pPr>
            <a:r>
              <a:rPr lang="en-US" dirty="0" smtClean="0"/>
              <a:t>We plan to extend one PJAS as fellow to keep the knowledge</a:t>
            </a:r>
            <a:endParaRPr lang="en-US" dirty="0"/>
          </a:p>
        </p:txBody>
      </p:sp>
    </p:spTree>
    <p:extLst>
      <p:ext uri="{BB962C8B-B14F-4D97-AF65-F5344CB8AC3E}">
        <p14:creationId xmlns:p14="http://schemas.microsoft.com/office/powerpoint/2010/main" val="920819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Resources (MPA)</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sp>
        <p:nvSpPr>
          <p:cNvPr id="3" name="TextBox 2"/>
          <p:cNvSpPr txBox="1"/>
          <p:nvPr/>
        </p:nvSpPr>
        <p:spPr>
          <a:xfrm>
            <a:off x="647564" y="3784344"/>
            <a:ext cx="7848872" cy="923330"/>
          </a:xfrm>
          <a:prstGeom prst="rect">
            <a:avLst/>
          </a:prstGeom>
          <a:noFill/>
        </p:spPr>
        <p:txBody>
          <a:bodyPr wrap="square" rtlCol="0">
            <a:spAutoFit/>
          </a:bodyPr>
          <a:lstStyle/>
          <a:p>
            <a:r>
              <a:rPr lang="en-US" dirty="0" smtClean="0"/>
              <a:t>Very difficult to find persons knowing already our techniques:</a:t>
            </a:r>
          </a:p>
          <a:p>
            <a:pPr marL="285750" indent="-285750">
              <a:buFontTx/>
              <a:buChar char="-"/>
            </a:pPr>
            <a:r>
              <a:rPr lang="en-US" dirty="0" smtClean="0"/>
              <a:t>We absolutely need overlaps between persons</a:t>
            </a:r>
          </a:p>
          <a:p>
            <a:pPr marL="285750" indent="-285750">
              <a:buFontTx/>
              <a:buChar char="-"/>
            </a:pPr>
            <a:r>
              <a:rPr lang="en-US" dirty="0" smtClean="0"/>
              <a:t>We plan to extend one PJAS as fellow to keep the knowledge</a:t>
            </a:r>
            <a:endParaRPr lang="en-US" dirty="0"/>
          </a:p>
        </p:txBody>
      </p:sp>
      <p:pic>
        <p:nvPicPr>
          <p:cNvPr id="4" name="Picture 3"/>
          <p:cNvPicPr>
            <a:picLocks noChangeAspect="1"/>
          </p:cNvPicPr>
          <p:nvPr/>
        </p:nvPicPr>
        <p:blipFill>
          <a:blip r:embed="rId2"/>
          <a:stretch>
            <a:fillRect/>
          </a:stretch>
        </p:blipFill>
        <p:spPr>
          <a:xfrm>
            <a:off x="539552" y="935880"/>
            <a:ext cx="7200800" cy="2816526"/>
          </a:xfrm>
          <a:prstGeom prst="rect">
            <a:avLst/>
          </a:prstGeom>
        </p:spPr>
      </p:pic>
    </p:spTree>
    <p:extLst>
      <p:ext uri="{BB962C8B-B14F-4D97-AF65-F5344CB8AC3E}">
        <p14:creationId xmlns:p14="http://schemas.microsoft.com/office/powerpoint/2010/main" val="3868225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Resources</a:t>
            </a:r>
            <a:endParaRPr lang="en-GB" dirty="0"/>
          </a:p>
        </p:txBody>
      </p:sp>
      <p:sp>
        <p:nvSpPr>
          <p:cNvPr id="9" name="Espace réservé du contenu 8"/>
          <p:cNvSpPr>
            <a:spLocks noGrp="1"/>
          </p:cNvSpPr>
          <p:nvPr>
            <p:ph idx="1"/>
          </p:nvPr>
        </p:nvSpPr>
        <p:spPr/>
        <p:txBody>
          <a:bodyPr>
            <a:normAutofit/>
          </a:bodyPr>
          <a:lstStyle/>
          <a:p>
            <a:pPr algn="l"/>
            <a:r>
              <a:rPr lang="en-GB" sz="1600" dirty="0" smtClean="0"/>
              <a:t>MPA: Collaborations: past, current &amp; future</a:t>
            </a:r>
          </a:p>
          <a:p>
            <a:pPr lvl="1" algn="l"/>
            <a:r>
              <a:rPr lang="en-GB" sz="1200" dirty="0" smtClean="0"/>
              <a:t>CNAM (France) [past]</a:t>
            </a:r>
          </a:p>
          <a:p>
            <a:pPr lvl="1" algn="l"/>
            <a:r>
              <a:rPr lang="en-GB" sz="1200" dirty="0" smtClean="0"/>
              <a:t>AGH (Poland) [current]</a:t>
            </a:r>
          </a:p>
          <a:p>
            <a:pPr lvl="1" algn="l"/>
            <a:r>
              <a:rPr lang="en-GB" sz="1200" dirty="0" smtClean="0"/>
              <a:t>? [future]</a:t>
            </a:r>
          </a:p>
          <a:p>
            <a:pPr marL="0" indent="0" algn="l">
              <a:buNone/>
            </a:pPr>
            <a:endParaRPr lang="en-GB" sz="1600" dirty="0"/>
          </a:p>
          <a:p>
            <a:pPr algn="l"/>
            <a:r>
              <a:rPr lang="en-GB" sz="1600" dirty="0" smtClean="0"/>
              <a:t>Other resources (FSU, contract services, design office): what is foreseen.</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Rectangle 5"/>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415039741"/>
              </p:ext>
            </p:extLst>
          </p:nvPr>
        </p:nvGraphicFramePr>
        <p:xfrm>
          <a:off x="676120" y="2635674"/>
          <a:ext cx="7289719" cy="1688584"/>
        </p:xfrm>
        <a:graphic>
          <a:graphicData uri="http://schemas.openxmlformats.org/drawingml/2006/table">
            <a:tbl>
              <a:tblPr firstRow="1" bandRow="1">
                <a:tableStyleId>{5C22544A-7EE6-4342-B048-85BDC9FD1C3A}</a:tableStyleId>
              </a:tblPr>
              <a:tblGrid>
                <a:gridCol w="2239477">
                  <a:extLst>
                    <a:ext uri="{9D8B030D-6E8A-4147-A177-3AD203B41FA5}">
                      <a16:colId xmlns:a16="http://schemas.microsoft.com/office/drawing/2014/main" val="618374372"/>
                    </a:ext>
                  </a:extLst>
                </a:gridCol>
                <a:gridCol w="724476">
                  <a:extLst>
                    <a:ext uri="{9D8B030D-6E8A-4147-A177-3AD203B41FA5}">
                      <a16:colId xmlns:a16="http://schemas.microsoft.com/office/drawing/2014/main" val="540093933"/>
                    </a:ext>
                  </a:extLst>
                </a:gridCol>
                <a:gridCol w="720961">
                  <a:extLst>
                    <a:ext uri="{9D8B030D-6E8A-4147-A177-3AD203B41FA5}">
                      <a16:colId xmlns:a16="http://schemas.microsoft.com/office/drawing/2014/main" val="1971911343"/>
                    </a:ext>
                  </a:extLst>
                </a:gridCol>
                <a:gridCol w="720961">
                  <a:extLst>
                    <a:ext uri="{9D8B030D-6E8A-4147-A177-3AD203B41FA5}">
                      <a16:colId xmlns:a16="http://schemas.microsoft.com/office/drawing/2014/main" val="1086694288"/>
                    </a:ext>
                  </a:extLst>
                </a:gridCol>
                <a:gridCol w="720961">
                  <a:extLst>
                    <a:ext uri="{9D8B030D-6E8A-4147-A177-3AD203B41FA5}">
                      <a16:colId xmlns:a16="http://schemas.microsoft.com/office/drawing/2014/main" val="3059462468"/>
                    </a:ext>
                  </a:extLst>
                </a:gridCol>
                <a:gridCol w="720961">
                  <a:extLst>
                    <a:ext uri="{9D8B030D-6E8A-4147-A177-3AD203B41FA5}">
                      <a16:colId xmlns:a16="http://schemas.microsoft.com/office/drawing/2014/main" val="3200885083"/>
                    </a:ext>
                  </a:extLst>
                </a:gridCol>
                <a:gridCol w="720961">
                  <a:extLst>
                    <a:ext uri="{9D8B030D-6E8A-4147-A177-3AD203B41FA5}">
                      <a16:colId xmlns:a16="http://schemas.microsoft.com/office/drawing/2014/main" val="328693255"/>
                    </a:ext>
                  </a:extLst>
                </a:gridCol>
                <a:gridCol w="720961">
                  <a:extLst>
                    <a:ext uri="{9D8B030D-6E8A-4147-A177-3AD203B41FA5}">
                      <a16:colId xmlns:a16="http://schemas.microsoft.com/office/drawing/2014/main" val="821968498"/>
                    </a:ext>
                  </a:extLst>
                </a:gridCol>
              </a:tblGrid>
              <a:tr h="576064">
                <a:tc>
                  <a:txBody>
                    <a:bodyPr/>
                    <a:lstStyle/>
                    <a:p>
                      <a:endParaRPr lang="en-US" sz="1400" dirty="0"/>
                    </a:p>
                  </a:txBody>
                  <a:tcPr/>
                </a:tc>
                <a:tc>
                  <a:txBody>
                    <a:bodyPr/>
                    <a:lstStyle/>
                    <a:p>
                      <a:r>
                        <a:rPr lang="fr-CH" sz="1400" dirty="0" smtClean="0"/>
                        <a:t>2019</a:t>
                      </a:r>
                      <a:endParaRPr lang="en-US" sz="1400" dirty="0"/>
                    </a:p>
                  </a:txBody>
                  <a:tcPr/>
                </a:tc>
                <a:tc>
                  <a:txBody>
                    <a:bodyPr/>
                    <a:lstStyle/>
                    <a:p>
                      <a:r>
                        <a:rPr lang="fr-CH" sz="1400" dirty="0" smtClean="0"/>
                        <a:t>2020</a:t>
                      </a:r>
                      <a:endParaRPr lang="en-US" sz="1400" dirty="0"/>
                    </a:p>
                  </a:txBody>
                  <a:tcPr/>
                </a:tc>
                <a:tc>
                  <a:txBody>
                    <a:bodyPr/>
                    <a:lstStyle/>
                    <a:p>
                      <a:r>
                        <a:rPr lang="fr-CH" sz="1400" dirty="0" smtClean="0"/>
                        <a:t>2021</a:t>
                      </a:r>
                      <a:endParaRPr lang="en-US" sz="1400" dirty="0"/>
                    </a:p>
                  </a:txBody>
                  <a:tcPr/>
                </a:tc>
                <a:tc>
                  <a:txBody>
                    <a:bodyPr/>
                    <a:lstStyle/>
                    <a:p>
                      <a:r>
                        <a:rPr lang="fr-CH" sz="1400" dirty="0" smtClean="0"/>
                        <a:t>2022</a:t>
                      </a:r>
                      <a:endParaRPr lang="en-US" sz="1400" dirty="0"/>
                    </a:p>
                  </a:txBody>
                  <a:tcPr/>
                </a:tc>
                <a:tc>
                  <a:txBody>
                    <a:bodyPr/>
                    <a:lstStyle/>
                    <a:p>
                      <a:r>
                        <a:rPr lang="fr-CH" sz="1400" dirty="0" smtClean="0"/>
                        <a:t>2023</a:t>
                      </a:r>
                      <a:endParaRPr lang="en-US" sz="1400" dirty="0"/>
                    </a:p>
                  </a:txBody>
                  <a:tcPr/>
                </a:tc>
                <a:tc>
                  <a:txBody>
                    <a:bodyPr/>
                    <a:lstStyle/>
                    <a:p>
                      <a:r>
                        <a:rPr lang="fr-CH" sz="1400" dirty="0" smtClean="0"/>
                        <a:t>2024</a:t>
                      </a:r>
                      <a:endParaRPr lang="en-US" sz="1400" dirty="0"/>
                    </a:p>
                  </a:txBody>
                  <a:tcPr/>
                </a:tc>
                <a:tc>
                  <a:txBody>
                    <a:bodyPr/>
                    <a:lstStyle/>
                    <a:p>
                      <a:r>
                        <a:rPr lang="fr-CH" sz="1400" dirty="0" smtClean="0"/>
                        <a:t>2025</a:t>
                      </a:r>
                      <a:endParaRPr lang="en-US" sz="1400" dirty="0"/>
                    </a:p>
                  </a:txBody>
                  <a:tcPr/>
                </a:tc>
                <a:extLst>
                  <a:ext uri="{0D108BD9-81ED-4DB2-BD59-A6C34878D82A}">
                    <a16:rowId xmlns:a16="http://schemas.microsoft.com/office/drawing/2014/main" val="1237264941"/>
                  </a:ext>
                </a:extLst>
              </a:tr>
              <a:tr h="370840">
                <a:tc>
                  <a:txBody>
                    <a:bodyPr/>
                    <a:lstStyle/>
                    <a:p>
                      <a:r>
                        <a:rPr lang="fr-CH" sz="1400" dirty="0" smtClean="0"/>
                        <a:t>FSU</a:t>
                      </a:r>
                      <a:r>
                        <a:rPr lang="fr-CH" sz="1400" baseline="0" dirty="0" smtClean="0"/>
                        <a:t> (</a:t>
                      </a:r>
                      <a:r>
                        <a:rPr lang="fr-CH" sz="1400" baseline="0" dirty="0" err="1" smtClean="0"/>
                        <a:t>kCHF</a:t>
                      </a:r>
                      <a:r>
                        <a:rPr lang="fr-CH" sz="1400" baseline="0" dirty="0" smtClean="0"/>
                        <a:t>)</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tc>
                  <a:txBody>
                    <a:bodyPr/>
                    <a:lstStyle/>
                    <a:p>
                      <a:r>
                        <a:rPr lang="fr-CH" sz="1400" dirty="0" smtClean="0"/>
                        <a:t>110</a:t>
                      </a:r>
                      <a:endParaRPr lang="en-US" sz="1400" dirty="0"/>
                    </a:p>
                  </a:txBody>
                  <a:tcPr/>
                </a:tc>
                <a:extLst>
                  <a:ext uri="{0D108BD9-81ED-4DB2-BD59-A6C34878D82A}">
                    <a16:rowId xmlns:a16="http://schemas.microsoft.com/office/drawing/2014/main" val="2807278205"/>
                  </a:ext>
                </a:extLst>
              </a:tr>
              <a:tr h="370840">
                <a:tc>
                  <a:txBody>
                    <a:bodyPr/>
                    <a:lstStyle/>
                    <a:p>
                      <a:r>
                        <a:rPr lang="fr-CH" sz="1400" dirty="0" smtClean="0"/>
                        <a:t>Design office (</a:t>
                      </a:r>
                      <a:r>
                        <a:rPr lang="fr-CH" sz="1400" dirty="0" err="1" smtClean="0"/>
                        <a:t>kCHF</a:t>
                      </a:r>
                      <a:r>
                        <a:rPr lang="fr-CH" sz="1400" dirty="0" smtClean="0"/>
                        <a:t>)</a:t>
                      </a:r>
                      <a:endParaRPr lang="en-US" sz="1400" dirty="0"/>
                    </a:p>
                  </a:txBody>
                  <a:tcPr/>
                </a:tc>
                <a:tc>
                  <a:txBody>
                    <a:bodyPr/>
                    <a:lstStyle/>
                    <a:p>
                      <a:r>
                        <a:rPr lang="fr-CH" sz="1400" dirty="0" smtClean="0"/>
                        <a:t>30</a:t>
                      </a:r>
                      <a:endParaRPr lang="en-US" sz="1400" dirty="0"/>
                    </a:p>
                  </a:txBody>
                  <a:tcPr/>
                </a:tc>
                <a:tc>
                  <a:txBody>
                    <a:bodyPr/>
                    <a:lstStyle/>
                    <a:p>
                      <a:r>
                        <a:rPr lang="fr-CH" sz="1400" dirty="0" smtClean="0"/>
                        <a:t>100</a:t>
                      </a:r>
                      <a:endParaRPr lang="en-US" sz="1400" dirty="0"/>
                    </a:p>
                  </a:txBody>
                  <a:tcPr/>
                </a:tc>
                <a:tc>
                  <a:txBody>
                    <a:bodyPr/>
                    <a:lstStyle/>
                    <a:p>
                      <a:r>
                        <a:rPr lang="fr-CH" sz="1400" dirty="0" smtClean="0"/>
                        <a:t>100</a:t>
                      </a:r>
                      <a:endParaRPr lang="en-US" sz="1400" dirty="0"/>
                    </a:p>
                  </a:txBody>
                  <a:tcPr/>
                </a:tc>
                <a:tc>
                  <a:txBody>
                    <a:bodyPr/>
                    <a:lstStyle/>
                    <a:p>
                      <a:r>
                        <a:rPr lang="fr-CH" sz="1400" dirty="0" smtClean="0"/>
                        <a:t>100</a:t>
                      </a:r>
                      <a:endParaRPr lang="en-US" sz="1400" dirty="0"/>
                    </a:p>
                  </a:txBody>
                  <a:tcPr/>
                </a:tc>
                <a:tc>
                  <a:txBody>
                    <a:bodyPr/>
                    <a:lstStyle/>
                    <a:p>
                      <a:r>
                        <a:rPr lang="fr-CH" sz="1400" dirty="0" smtClean="0"/>
                        <a:t>50</a:t>
                      </a:r>
                      <a:endParaRPr lang="en-US" sz="1400" dirty="0"/>
                    </a:p>
                  </a:txBody>
                  <a:tcPr/>
                </a:tc>
                <a:tc>
                  <a:txBody>
                    <a:bodyPr/>
                    <a:lstStyle/>
                    <a:p>
                      <a:r>
                        <a:rPr lang="fr-CH" sz="1400" dirty="0" smtClean="0"/>
                        <a:t>10</a:t>
                      </a:r>
                      <a:endParaRPr lang="en-US" sz="1400" dirty="0"/>
                    </a:p>
                  </a:txBody>
                  <a:tcPr/>
                </a:tc>
                <a:tc>
                  <a:txBody>
                    <a:bodyPr/>
                    <a:lstStyle/>
                    <a:p>
                      <a:r>
                        <a:rPr lang="fr-CH" sz="1400" dirty="0" smtClean="0"/>
                        <a:t>10</a:t>
                      </a:r>
                      <a:endParaRPr lang="en-US" sz="1400" dirty="0"/>
                    </a:p>
                  </a:txBody>
                  <a:tcPr/>
                </a:tc>
                <a:extLst>
                  <a:ext uri="{0D108BD9-81ED-4DB2-BD59-A6C34878D82A}">
                    <a16:rowId xmlns:a16="http://schemas.microsoft.com/office/drawing/2014/main" val="278967559"/>
                  </a:ext>
                </a:extLst>
              </a:tr>
              <a:tr h="370840">
                <a:tc>
                  <a:txBody>
                    <a:bodyPr/>
                    <a:lstStyle/>
                    <a:p>
                      <a:r>
                        <a:rPr lang="fr-CH" sz="1400" dirty="0" err="1" smtClean="0"/>
                        <a:t>Contract</a:t>
                      </a:r>
                      <a:r>
                        <a:rPr lang="fr-CH" sz="1400" dirty="0" smtClean="0"/>
                        <a:t> services (</a:t>
                      </a:r>
                      <a:r>
                        <a:rPr lang="fr-CH" sz="1400" dirty="0" err="1" smtClean="0"/>
                        <a:t>kCHF</a:t>
                      </a:r>
                      <a:r>
                        <a:rPr lang="fr-CH" sz="1400" dirty="0" smtClean="0"/>
                        <a:t>)</a:t>
                      </a:r>
                      <a:endParaRPr lang="en-US" sz="1400" dirty="0"/>
                    </a:p>
                  </a:txBody>
                  <a:tcPr/>
                </a:tc>
                <a:tc>
                  <a:txBody>
                    <a:bodyPr/>
                    <a:lstStyle/>
                    <a:p>
                      <a:r>
                        <a:rPr lang="fr-CH" sz="1400" dirty="0" smtClean="0"/>
                        <a:t>0</a:t>
                      </a:r>
                      <a:endParaRPr lang="en-US" sz="1400" dirty="0"/>
                    </a:p>
                  </a:txBody>
                  <a:tcPr/>
                </a:tc>
                <a:tc>
                  <a:txBody>
                    <a:bodyPr/>
                    <a:lstStyle/>
                    <a:p>
                      <a:r>
                        <a:rPr lang="fr-CH" sz="1400" dirty="0" smtClean="0"/>
                        <a:t>60</a:t>
                      </a:r>
                      <a:endParaRPr lang="en-US" sz="1400" dirty="0"/>
                    </a:p>
                  </a:txBody>
                  <a:tcPr/>
                </a:tc>
                <a:tc>
                  <a:txBody>
                    <a:bodyPr/>
                    <a:lstStyle/>
                    <a:p>
                      <a:r>
                        <a:rPr lang="fr-CH" sz="1400" dirty="0" smtClean="0"/>
                        <a:t>60</a:t>
                      </a:r>
                      <a:endParaRPr lang="en-US" sz="1400" dirty="0"/>
                    </a:p>
                  </a:txBody>
                  <a:tcPr/>
                </a:tc>
                <a:tc>
                  <a:txBody>
                    <a:bodyPr/>
                    <a:lstStyle/>
                    <a:p>
                      <a:r>
                        <a:rPr lang="fr-CH" sz="1400" dirty="0" smtClean="0"/>
                        <a:t>60</a:t>
                      </a:r>
                      <a:endParaRPr lang="en-US" sz="1400" dirty="0"/>
                    </a:p>
                  </a:txBody>
                  <a:tcPr/>
                </a:tc>
                <a:tc>
                  <a:txBody>
                    <a:bodyPr/>
                    <a:lstStyle/>
                    <a:p>
                      <a:r>
                        <a:rPr lang="fr-CH" sz="1400" dirty="0" smtClean="0"/>
                        <a:t>60</a:t>
                      </a:r>
                      <a:endParaRPr lang="en-US" sz="1400" dirty="0"/>
                    </a:p>
                  </a:txBody>
                  <a:tcPr/>
                </a:tc>
                <a:tc>
                  <a:txBody>
                    <a:bodyPr/>
                    <a:lstStyle/>
                    <a:p>
                      <a:r>
                        <a:rPr lang="fr-CH" sz="1400" dirty="0" smtClean="0"/>
                        <a:t>60</a:t>
                      </a:r>
                      <a:endParaRPr lang="en-US" sz="1400" dirty="0"/>
                    </a:p>
                  </a:txBody>
                  <a:tcPr/>
                </a:tc>
                <a:tc>
                  <a:txBody>
                    <a:bodyPr/>
                    <a:lstStyle/>
                    <a:p>
                      <a:r>
                        <a:rPr lang="fr-CH" sz="1400" dirty="0" smtClean="0"/>
                        <a:t>60</a:t>
                      </a:r>
                      <a:endParaRPr lang="en-US" sz="1400" dirty="0"/>
                    </a:p>
                  </a:txBody>
                  <a:tcPr/>
                </a:tc>
                <a:extLst>
                  <a:ext uri="{0D108BD9-81ED-4DB2-BD59-A6C34878D82A}">
                    <a16:rowId xmlns:a16="http://schemas.microsoft.com/office/drawing/2014/main" val="3309050696"/>
                  </a:ext>
                </a:extLst>
              </a:tr>
            </a:tbl>
          </a:graphicData>
        </a:graphic>
      </p:graphicFrame>
    </p:spTree>
    <p:extLst>
      <p:ext uri="{BB962C8B-B14F-4D97-AF65-F5344CB8AC3E}">
        <p14:creationId xmlns:p14="http://schemas.microsoft.com/office/powerpoint/2010/main" val="2528622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Resources</a:t>
            </a:r>
            <a:endParaRPr lang="en-GB" dirty="0"/>
          </a:p>
        </p:txBody>
      </p:sp>
      <p:sp>
        <p:nvSpPr>
          <p:cNvPr id="9" name="Espace réservé du contenu 8"/>
          <p:cNvSpPr>
            <a:spLocks noGrp="1"/>
          </p:cNvSpPr>
          <p:nvPr>
            <p:ph idx="1"/>
          </p:nvPr>
        </p:nvSpPr>
        <p:spPr/>
        <p:txBody>
          <a:bodyPr>
            <a:normAutofit/>
          </a:bodyPr>
          <a:lstStyle/>
          <a:p>
            <a:pPr algn="l"/>
            <a:r>
              <a:rPr lang="en-GB" sz="1600" dirty="0" smtClean="0"/>
              <a:t>Use of the multi-</a:t>
            </a:r>
            <a:r>
              <a:rPr lang="en-GB" sz="1600" dirty="0" err="1" smtClean="0"/>
              <a:t>disciplinarity</a:t>
            </a:r>
            <a:r>
              <a:rPr lang="en-GB" sz="1600" dirty="0" smtClean="0"/>
              <a:t> of the group</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pic>
        <p:nvPicPr>
          <p:cNvPr id="3" name="Picture 2"/>
          <p:cNvPicPr>
            <a:picLocks noChangeAspect="1"/>
          </p:cNvPicPr>
          <p:nvPr/>
        </p:nvPicPr>
        <p:blipFill>
          <a:blip r:embed="rId2"/>
          <a:stretch>
            <a:fillRect/>
          </a:stretch>
        </p:blipFill>
        <p:spPr>
          <a:xfrm>
            <a:off x="1331640" y="1333248"/>
            <a:ext cx="5832648" cy="3536162"/>
          </a:xfrm>
          <a:prstGeom prst="rect">
            <a:avLst/>
          </a:prstGeom>
        </p:spPr>
      </p:pic>
    </p:spTree>
    <p:extLst>
      <p:ext uri="{BB962C8B-B14F-4D97-AF65-F5344CB8AC3E}">
        <p14:creationId xmlns:p14="http://schemas.microsoft.com/office/powerpoint/2010/main" val="3726135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Resources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Espace réservé du contenu 8"/>
          <p:cNvSpPr txBox="1">
            <a:spLocks/>
          </p:cNvSpPr>
          <p:nvPr/>
        </p:nvSpPr>
        <p:spPr>
          <a:xfrm>
            <a:off x="539552" y="784800"/>
            <a:ext cx="7582821" cy="1944216"/>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dirty="0" smtClean="0"/>
              <a:t>No staff at 100% on the project</a:t>
            </a:r>
          </a:p>
          <a:p>
            <a:pPr algn="just"/>
            <a:r>
              <a:rPr lang="en-GB" sz="1600" dirty="0" smtClean="0"/>
              <a:t>High work load during LS2 where the same persons involved in FSI and FRAS are also in charge of the LHC low beta consolidation and maintenance of the alignment systems, but also a lot of experience gained!</a:t>
            </a:r>
          </a:p>
          <a:p>
            <a:pPr algn="just"/>
            <a:r>
              <a:rPr lang="en-GB" sz="1600" dirty="0" smtClean="0"/>
              <a:t>Same situation concerning the persons in charge of fiducialisation, geodesy and standard alignment</a:t>
            </a:r>
          </a:p>
          <a:p>
            <a:pPr algn="just"/>
            <a:r>
              <a:rPr lang="en-GB" sz="1600" dirty="0" smtClean="0"/>
              <a:t>One key person still on a Limited Duration contract.</a:t>
            </a:r>
            <a:endParaRPr lang="en-GB" sz="1600" dirty="0"/>
          </a:p>
        </p:txBody>
      </p:sp>
      <p:graphicFrame>
        <p:nvGraphicFramePr>
          <p:cNvPr id="2" name="Table 1"/>
          <p:cNvGraphicFramePr>
            <a:graphicFrameLocks noGrp="1"/>
          </p:cNvGraphicFramePr>
          <p:nvPr>
            <p:extLst>
              <p:ext uri="{D42A27DB-BD31-4B8C-83A1-F6EECF244321}">
                <p14:modId xmlns:p14="http://schemas.microsoft.com/office/powerpoint/2010/main" val="639023491"/>
              </p:ext>
            </p:extLst>
          </p:nvPr>
        </p:nvGraphicFramePr>
        <p:xfrm>
          <a:off x="48600" y="2789006"/>
          <a:ext cx="9046800" cy="2256657"/>
        </p:xfrm>
        <a:graphic>
          <a:graphicData uri="http://schemas.openxmlformats.org/drawingml/2006/table">
            <a:tbl>
              <a:tblPr firstRow="1" bandRow="1">
                <a:tableStyleId>{5C22544A-7EE6-4342-B048-85BDC9FD1C3A}</a:tableStyleId>
              </a:tblPr>
              <a:tblGrid>
                <a:gridCol w="1005200">
                  <a:extLst>
                    <a:ext uri="{9D8B030D-6E8A-4147-A177-3AD203B41FA5}">
                      <a16:colId xmlns:a16="http://schemas.microsoft.com/office/drawing/2014/main" val="1043131870"/>
                    </a:ext>
                  </a:extLst>
                </a:gridCol>
                <a:gridCol w="1005200">
                  <a:extLst>
                    <a:ext uri="{9D8B030D-6E8A-4147-A177-3AD203B41FA5}">
                      <a16:colId xmlns:a16="http://schemas.microsoft.com/office/drawing/2014/main" val="1673856303"/>
                    </a:ext>
                  </a:extLst>
                </a:gridCol>
                <a:gridCol w="1005200">
                  <a:extLst>
                    <a:ext uri="{9D8B030D-6E8A-4147-A177-3AD203B41FA5}">
                      <a16:colId xmlns:a16="http://schemas.microsoft.com/office/drawing/2014/main" val="2695072273"/>
                    </a:ext>
                  </a:extLst>
                </a:gridCol>
                <a:gridCol w="1005200">
                  <a:extLst>
                    <a:ext uri="{9D8B030D-6E8A-4147-A177-3AD203B41FA5}">
                      <a16:colId xmlns:a16="http://schemas.microsoft.com/office/drawing/2014/main" val="3025569214"/>
                    </a:ext>
                  </a:extLst>
                </a:gridCol>
                <a:gridCol w="1005200">
                  <a:extLst>
                    <a:ext uri="{9D8B030D-6E8A-4147-A177-3AD203B41FA5}">
                      <a16:colId xmlns:a16="http://schemas.microsoft.com/office/drawing/2014/main" val="2963212974"/>
                    </a:ext>
                  </a:extLst>
                </a:gridCol>
                <a:gridCol w="1005200">
                  <a:extLst>
                    <a:ext uri="{9D8B030D-6E8A-4147-A177-3AD203B41FA5}">
                      <a16:colId xmlns:a16="http://schemas.microsoft.com/office/drawing/2014/main" val="467153505"/>
                    </a:ext>
                  </a:extLst>
                </a:gridCol>
                <a:gridCol w="1005200">
                  <a:extLst>
                    <a:ext uri="{9D8B030D-6E8A-4147-A177-3AD203B41FA5}">
                      <a16:colId xmlns:a16="http://schemas.microsoft.com/office/drawing/2014/main" val="1482453110"/>
                    </a:ext>
                  </a:extLst>
                </a:gridCol>
                <a:gridCol w="1005200">
                  <a:extLst>
                    <a:ext uri="{9D8B030D-6E8A-4147-A177-3AD203B41FA5}">
                      <a16:colId xmlns:a16="http://schemas.microsoft.com/office/drawing/2014/main" val="4195191966"/>
                    </a:ext>
                  </a:extLst>
                </a:gridCol>
                <a:gridCol w="1005200">
                  <a:extLst>
                    <a:ext uri="{9D8B030D-6E8A-4147-A177-3AD203B41FA5}">
                      <a16:colId xmlns:a16="http://schemas.microsoft.com/office/drawing/2014/main" val="1996986349"/>
                    </a:ext>
                  </a:extLst>
                </a:gridCol>
              </a:tblGrid>
              <a:tr h="580257">
                <a:tc>
                  <a:txBody>
                    <a:bodyPr/>
                    <a:lstStyle/>
                    <a:p>
                      <a:pPr algn="ctr"/>
                      <a:r>
                        <a:rPr lang="fr-CH" sz="1600" dirty="0" smtClean="0"/>
                        <a:t>FTE</a:t>
                      </a:r>
                      <a:r>
                        <a:rPr lang="fr-CH" sz="1600" baseline="0" dirty="0" smtClean="0"/>
                        <a:t> per WP</a:t>
                      </a:r>
                      <a:endParaRPr lang="en-US" sz="1600" dirty="0"/>
                    </a:p>
                  </a:txBody>
                  <a:tcPr/>
                </a:tc>
                <a:tc>
                  <a:txBody>
                    <a:bodyPr/>
                    <a:lstStyle/>
                    <a:p>
                      <a:pPr algn="ctr"/>
                      <a:r>
                        <a:rPr lang="fr-CH" sz="1600" dirty="0" smtClean="0"/>
                        <a:t>2019</a:t>
                      </a:r>
                      <a:endParaRPr lang="en-US" sz="1600" dirty="0"/>
                    </a:p>
                  </a:txBody>
                  <a:tcPr/>
                </a:tc>
                <a:tc>
                  <a:txBody>
                    <a:bodyPr/>
                    <a:lstStyle/>
                    <a:p>
                      <a:pPr algn="ctr"/>
                      <a:r>
                        <a:rPr lang="fr-CH" sz="1600" dirty="0" smtClean="0"/>
                        <a:t>2020</a:t>
                      </a:r>
                      <a:endParaRPr lang="en-US" sz="1600" dirty="0"/>
                    </a:p>
                  </a:txBody>
                  <a:tcPr/>
                </a:tc>
                <a:tc>
                  <a:txBody>
                    <a:bodyPr/>
                    <a:lstStyle/>
                    <a:p>
                      <a:pPr algn="ctr"/>
                      <a:r>
                        <a:rPr lang="fr-CH" sz="1600" dirty="0" smtClean="0"/>
                        <a:t>2021</a:t>
                      </a:r>
                      <a:endParaRPr lang="en-US" sz="1600" dirty="0"/>
                    </a:p>
                  </a:txBody>
                  <a:tcPr/>
                </a:tc>
                <a:tc>
                  <a:txBody>
                    <a:bodyPr/>
                    <a:lstStyle/>
                    <a:p>
                      <a:pPr algn="ctr"/>
                      <a:r>
                        <a:rPr lang="fr-CH" sz="1600" dirty="0" smtClean="0"/>
                        <a:t>2022</a:t>
                      </a:r>
                      <a:endParaRPr lang="en-US" sz="1600" dirty="0"/>
                    </a:p>
                  </a:txBody>
                  <a:tcPr/>
                </a:tc>
                <a:tc>
                  <a:txBody>
                    <a:bodyPr/>
                    <a:lstStyle/>
                    <a:p>
                      <a:pPr algn="ctr"/>
                      <a:r>
                        <a:rPr lang="fr-CH" sz="1600" dirty="0" smtClean="0"/>
                        <a:t>2023</a:t>
                      </a:r>
                      <a:endParaRPr lang="en-US" sz="1600" dirty="0"/>
                    </a:p>
                  </a:txBody>
                  <a:tcPr/>
                </a:tc>
                <a:tc>
                  <a:txBody>
                    <a:bodyPr/>
                    <a:lstStyle/>
                    <a:p>
                      <a:pPr algn="ctr"/>
                      <a:r>
                        <a:rPr lang="fr-CH" sz="1600" dirty="0" smtClean="0"/>
                        <a:t>2024</a:t>
                      </a:r>
                      <a:endParaRPr lang="en-US" sz="1600" dirty="0"/>
                    </a:p>
                  </a:txBody>
                  <a:tcPr/>
                </a:tc>
                <a:tc>
                  <a:txBody>
                    <a:bodyPr/>
                    <a:lstStyle/>
                    <a:p>
                      <a:pPr algn="ctr"/>
                      <a:r>
                        <a:rPr lang="fr-CH" sz="1600" dirty="0" smtClean="0"/>
                        <a:t>2025</a:t>
                      </a:r>
                      <a:endParaRPr lang="en-US" sz="1600" dirty="0"/>
                    </a:p>
                  </a:txBody>
                  <a:tcPr/>
                </a:tc>
                <a:tc>
                  <a:txBody>
                    <a:bodyPr/>
                    <a:lstStyle/>
                    <a:p>
                      <a:pPr algn="ctr"/>
                      <a:r>
                        <a:rPr lang="fr-CH" sz="1600" dirty="0" smtClean="0"/>
                        <a:t>2026</a:t>
                      </a:r>
                      <a:endParaRPr lang="en-US" sz="1600" dirty="0"/>
                    </a:p>
                  </a:txBody>
                  <a:tcPr/>
                </a:tc>
                <a:extLst>
                  <a:ext uri="{0D108BD9-81ED-4DB2-BD59-A6C34878D82A}">
                    <a16:rowId xmlns:a16="http://schemas.microsoft.com/office/drawing/2014/main" val="59690524"/>
                  </a:ext>
                </a:extLst>
              </a:tr>
              <a:tr h="333703">
                <a:tc>
                  <a:txBody>
                    <a:bodyPr/>
                    <a:lstStyle/>
                    <a:p>
                      <a:pPr algn="ctr"/>
                      <a:r>
                        <a:rPr lang="fr-CH" sz="1600" dirty="0" smtClean="0"/>
                        <a:t>15.4.1</a:t>
                      </a:r>
                      <a:endParaRPr lang="en-US" sz="1600" dirty="0"/>
                    </a:p>
                  </a:txBody>
                  <a:tcPr/>
                </a:tc>
                <a:tc>
                  <a:txBody>
                    <a:bodyPr/>
                    <a:lstStyle/>
                    <a:p>
                      <a:pPr algn="ctr"/>
                      <a:r>
                        <a:rPr lang="fr-CH" sz="1600" dirty="0" smtClean="0"/>
                        <a:t>0.4</a:t>
                      </a:r>
                      <a:endParaRPr lang="en-US" sz="1600" dirty="0"/>
                    </a:p>
                  </a:txBody>
                  <a:tcPr/>
                </a:tc>
                <a:tc>
                  <a:txBody>
                    <a:bodyPr/>
                    <a:lstStyle/>
                    <a:p>
                      <a:pPr algn="ctr"/>
                      <a:r>
                        <a:rPr lang="fr-CH" sz="1600" dirty="0" smtClean="0"/>
                        <a:t>0.5</a:t>
                      </a:r>
                      <a:endParaRPr lang="en-US" sz="1600" dirty="0"/>
                    </a:p>
                  </a:txBody>
                  <a:tcPr/>
                </a:tc>
                <a:tc>
                  <a:txBody>
                    <a:bodyPr/>
                    <a:lstStyle/>
                    <a:p>
                      <a:pPr algn="ctr"/>
                      <a:r>
                        <a:rPr lang="fr-CH" sz="1600" dirty="0" smtClean="0"/>
                        <a:t>0.5</a:t>
                      </a:r>
                      <a:endParaRPr lang="en-US" sz="1600" dirty="0"/>
                    </a:p>
                  </a:txBody>
                  <a:tcPr/>
                </a:tc>
                <a:tc>
                  <a:txBody>
                    <a:bodyPr/>
                    <a:lstStyle/>
                    <a:p>
                      <a:pPr algn="ctr"/>
                      <a:r>
                        <a:rPr lang="fr-CH" sz="1600" dirty="0" smtClean="0"/>
                        <a:t>0.5</a:t>
                      </a:r>
                      <a:endParaRPr lang="en-US" sz="1600" dirty="0"/>
                    </a:p>
                  </a:txBody>
                  <a:tcPr/>
                </a:tc>
                <a:tc>
                  <a:txBody>
                    <a:bodyPr/>
                    <a:lstStyle/>
                    <a:p>
                      <a:pPr algn="ctr"/>
                      <a:r>
                        <a:rPr lang="fr-CH" sz="1600" dirty="0" smtClean="0"/>
                        <a:t>0.5</a:t>
                      </a:r>
                      <a:endParaRPr lang="en-US" sz="1600" dirty="0"/>
                    </a:p>
                  </a:txBody>
                  <a:tcPr/>
                </a:tc>
                <a:tc>
                  <a:txBody>
                    <a:bodyPr/>
                    <a:lstStyle/>
                    <a:p>
                      <a:pPr algn="ctr"/>
                      <a:r>
                        <a:rPr lang="fr-CH" sz="1600" dirty="0" smtClean="0"/>
                        <a:t>0.5</a:t>
                      </a:r>
                      <a:endParaRPr lang="en-US" sz="1600" dirty="0"/>
                    </a:p>
                  </a:txBody>
                  <a:tcPr/>
                </a:tc>
                <a:tc>
                  <a:txBody>
                    <a:bodyPr/>
                    <a:lstStyle/>
                    <a:p>
                      <a:pPr algn="ctr"/>
                      <a:r>
                        <a:rPr lang="fr-CH" sz="1600" dirty="0" smtClean="0"/>
                        <a:t>0.4</a:t>
                      </a:r>
                      <a:endParaRPr lang="en-US" sz="1600" dirty="0"/>
                    </a:p>
                  </a:txBody>
                  <a:tcPr/>
                </a:tc>
                <a:tc>
                  <a:txBody>
                    <a:bodyPr/>
                    <a:lstStyle/>
                    <a:p>
                      <a:pPr algn="ctr"/>
                      <a:r>
                        <a:rPr lang="fr-CH" sz="1600" dirty="0" smtClean="0"/>
                        <a:t>0.2</a:t>
                      </a:r>
                      <a:endParaRPr lang="en-US" sz="1600" dirty="0"/>
                    </a:p>
                  </a:txBody>
                  <a:tcPr/>
                </a:tc>
                <a:extLst>
                  <a:ext uri="{0D108BD9-81ED-4DB2-BD59-A6C34878D82A}">
                    <a16:rowId xmlns:a16="http://schemas.microsoft.com/office/drawing/2014/main" val="126663610"/>
                  </a:ext>
                </a:extLst>
              </a:tr>
              <a:tr h="333703">
                <a:tc>
                  <a:txBody>
                    <a:bodyPr/>
                    <a:lstStyle/>
                    <a:p>
                      <a:pPr algn="ctr"/>
                      <a:r>
                        <a:rPr lang="fr-CH" sz="1600" dirty="0" smtClean="0"/>
                        <a:t>15.4.2</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0.9</a:t>
                      </a:r>
                      <a:endParaRPr lang="en-US" sz="1600" dirty="0"/>
                    </a:p>
                  </a:txBody>
                  <a:tcPr/>
                </a:tc>
                <a:extLst>
                  <a:ext uri="{0D108BD9-81ED-4DB2-BD59-A6C34878D82A}">
                    <a16:rowId xmlns:a16="http://schemas.microsoft.com/office/drawing/2014/main" val="2160140988"/>
                  </a:ext>
                </a:extLst>
              </a:tr>
              <a:tr h="333703">
                <a:tc>
                  <a:txBody>
                    <a:bodyPr/>
                    <a:lstStyle/>
                    <a:p>
                      <a:pPr algn="ctr"/>
                      <a:r>
                        <a:rPr lang="fr-CH" sz="1600" dirty="0" smtClean="0"/>
                        <a:t>15.4.3</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0.9</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0.8</a:t>
                      </a:r>
                      <a:endParaRPr lang="en-US" sz="1600" dirty="0"/>
                    </a:p>
                  </a:txBody>
                  <a:tcPr/>
                </a:tc>
                <a:tc>
                  <a:txBody>
                    <a:bodyPr/>
                    <a:lstStyle/>
                    <a:p>
                      <a:pPr algn="ctr"/>
                      <a:r>
                        <a:rPr lang="fr-CH" sz="1600" dirty="0" smtClean="0"/>
                        <a:t>0.8</a:t>
                      </a:r>
                      <a:endParaRPr lang="en-US" sz="1600" dirty="0"/>
                    </a:p>
                  </a:txBody>
                  <a:tcPr/>
                </a:tc>
                <a:extLst>
                  <a:ext uri="{0D108BD9-81ED-4DB2-BD59-A6C34878D82A}">
                    <a16:rowId xmlns:a16="http://schemas.microsoft.com/office/drawing/2014/main" val="704506259"/>
                  </a:ext>
                </a:extLst>
              </a:tr>
              <a:tr h="333703">
                <a:tc>
                  <a:txBody>
                    <a:bodyPr/>
                    <a:lstStyle/>
                    <a:p>
                      <a:pPr algn="ctr"/>
                      <a:r>
                        <a:rPr lang="fr-CH" sz="1600" dirty="0" smtClean="0"/>
                        <a:t>15.4.4</a:t>
                      </a:r>
                      <a:endParaRPr lang="en-US" sz="1600" dirty="0"/>
                    </a:p>
                  </a:txBody>
                  <a:tcPr/>
                </a:tc>
                <a:tc>
                  <a:txBody>
                    <a:bodyPr/>
                    <a:lstStyle/>
                    <a:p>
                      <a:pPr algn="ctr"/>
                      <a:r>
                        <a:rPr lang="fr-CH" sz="1600" dirty="0" smtClean="0"/>
                        <a:t>2.0</a:t>
                      </a:r>
                      <a:endParaRPr lang="en-US" sz="1600" dirty="0"/>
                    </a:p>
                  </a:txBody>
                  <a:tcPr/>
                </a:tc>
                <a:tc>
                  <a:txBody>
                    <a:bodyPr/>
                    <a:lstStyle/>
                    <a:p>
                      <a:pPr algn="ctr"/>
                      <a:r>
                        <a:rPr lang="fr-CH" sz="1600" dirty="0" smtClean="0"/>
                        <a:t>1.6</a:t>
                      </a:r>
                      <a:endParaRPr lang="en-US" sz="1600" dirty="0"/>
                    </a:p>
                  </a:txBody>
                  <a:tcPr/>
                </a:tc>
                <a:tc>
                  <a:txBody>
                    <a:bodyPr/>
                    <a:lstStyle/>
                    <a:p>
                      <a:pPr algn="ctr"/>
                      <a:r>
                        <a:rPr lang="fr-CH" sz="1600" dirty="0" smtClean="0"/>
                        <a:t>2.1</a:t>
                      </a:r>
                      <a:endParaRPr lang="en-US" sz="1600" dirty="0"/>
                    </a:p>
                  </a:txBody>
                  <a:tcPr/>
                </a:tc>
                <a:tc>
                  <a:txBody>
                    <a:bodyPr/>
                    <a:lstStyle/>
                    <a:p>
                      <a:pPr algn="ctr"/>
                      <a:r>
                        <a:rPr lang="fr-CH" sz="1600" dirty="0" smtClean="0"/>
                        <a:t>2</a:t>
                      </a:r>
                      <a:endParaRPr lang="en-US" sz="1600" dirty="0"/>
                    </a:p>
                  </a:txBody>
                  <a:tcPr/>
                </a:tc>
                <a:tc>
                  <a:txBody>
                    <a:bodyPr/>
                    <a:lstStyle/>
                    <a:p>
                      <a:pPr algn="ctr"/>
                      <a:r>
                        <a:rPr lang="fr-CH" sz="1600" dirty="0" smtClean="0"/>
                        <a:t>2.7</a:t>
                      </a:r>
                      <a:endParaRPr lang="en-US" sz="1600" dirty="0"/>
                    </a:p>
                  </a:txBody>
                  <a:tcPr/>
                </a:tc>
                <a:tc>
                  <a:txBody>
                    <a:bodyPr/>
                    <a:lstStyle/>
                    <a:p>
                      <a:pPr algn="ctr"/>
                      <a:r>
                        <a:rPr lang="fr-CH" sz="1600" dirty="0" smtClean="0"/>
                        <a:t>2.7</a:t>
                      </a:r>
                      <a:endParaRPr lang="en-US" sz="1600" dirty="0"/>
                    </a:p>
                  </a:txBody>
                  <a:tcPr/>
                </a:tc>
                <a:tc>
                  <a:txBody>
                    <a:bodyPr/>
                    <a:lstStyle/>
                    <a:p>
                      <a:pPr algn="ctr"/>
                      <a:r>
                        <a:rPr lang="fr-CH" sz="1600" dirty="0" smtClean="0"/>
                        <a:t>3</a:t>
                      </a:r>
                      <a:endParaRPr lang="en-US" sz="1600" dirty="0"/>
                    </a:p>
                  </a:txBody>
                  <a:tcPr/>
                </a:tc>
                <a:tc>
                  <a:txBody>
                    <a:bodyPr/>
                    <a:lstStyle/>
                    <a:p>
                      <a:pPr algn="ctr"/>
                      <a:r>
                        <a:rPr lang="fr-CH" sz="1600" dirty="0" smtClean="0"/>
                        <a:t>2.3</a:t>
                      </a:r>
                      <a:endParaRPr lang="en-US" sz="1600" dirty="0"/>
                    </a:p>
                  </a:txBody>
                  <a:tcPr/>
                </a:tc>
                <a:extLst>
                  <a:ext uri="{0D108BD9-81ED-4DB2-BD59-A6C34878D82A}">
                    <a16:rowId xmlns:a16="http://schemas.microsoft.com/office/drawing/2014/main" val="1327250612"/>
                  </a:ext>
                </a:extLst>
              </a:tr>
              <a:tr h="333703">
                <a:tc>
                  <a:txBody>
                    <a:bodyPr/>
                    <a:lstStyle/>
                    <a:p>
                      <a:pPr algn="ctr"/>
                      <a:r>
                        <a:rPr lang="fr-CH" sz="1600" b="1" dirty="0" smtClean="0"/>
                        <a:t>15.4</a:t>
                      </a:r>
                      <a:endParaRPr lang="en-US" sz="1600" b="1" dirty="0"/>
                    </a:p>
                  </a:txBody>
                  <a:tcPr/>
                </a:tc>
                <a:tc>
                  <a:txBody>
                    <a:bodyPr/>
                    <a:lstStyle/>
                    <a:p>
                      <a:pPr algn="ctr"/>
                      <a:r>
                        <a:rPr lang="fr-CH" sz="1600" b="1" dirty="0" smtClean="0"/>
                        <a:t>4.1</a:t>
                      </a:r>
                      <a:endParaRPr lang="en-US" sz="1600" b="1" dirty="0"/>
                    </a:p>
                  </a:txBody>
                  <a:tcPr/>
                </a:tc>
                <a:tc>
                  <a:txBody>
                    <a:bodyPr/>
                    <a:lstStyle/>
                    <a:p>
                      <a:pPr algn="ctr"/>
                      <a:r>
                        <a:rPr lang="fr-CH" sz="1600" b="1" dirty="0" smtClean="0"/>
                        <a:t>3.9</a:t>
                      </a:r>
                      <a:endParaRPr lang="en-US" sz="1600" b="1" dirty="0"/>
                    </a:p>
                  </a:txBody>
                  <a:tcPr/>
                </a:tc>
                <a:tc>
                  <a:txBody>
                    <a:bodyPr/>
                    <a:lstStyle/>
                    <a:p>
                      <a:pPr algn="ctr"/>
                      <a:r>
                        <a:rPr lang="fr-CH" sz="1600" b="1" dirty="0" smtClean="0"/>
                        <a:t>4.3</a:t>
                      </a:r>
                      <a:endParaRPr lang="en-US" sz="1600" b="1" dirty="0"/>
                    </a:p>
                  </a:txBody>
                  <a:tcPr/>
                </a:tc>
                <a:tc>
                  <a:txBody>
                    <a:bodyPr/>
                    <a:lstStyle/>
                    <a:p>
                      <a:pPr algn="ctr"/>
                      <a:r>
                        <a:rPr lang="fr-CH" sz="1600" b="1" dirty="0" smtClean="0"/>
                        <a:t>4.2</a:t>
                      </a:r>
                      <a:endParaRPr lang="en-US" sz="1600" b="1" dirty="0"/>
                    </a:p>
                  </a:txBody>
                  <a:tcPr/>
                </a:tc>
                <a:tc>
                  <a:txBody>
                    <a:bodyPr/>
                    <a:lstStyle/>
                    <a:p>
                      <a:pPr algn="ctr"/>
                      <a:r>
                        <a:rPr lang="fr-CH" sz="1600" b="1" dirty="0" smtClean="0"/>
                        <a:t>4.9</a:t>
                      </a:r>
                      <a:endParaRPr lang="en-US" sz="1600" b="1" dirty="0"/>
                    </a:p>
                  </a:txBody>
                  <a:tcPr/>
                </a:tc>
                <a:tc>
                  <a:txBody>
                    <a:bodyPr/>
                    <a:lstStyle/>
                    <a:p>
                      <a:pPr algn="ctr"/>
                      <a:r>
                        <a:rPr lang="fr-CH" sz="1600" b="1" dirty="0" smtClean="0"/>
                        <a:t>4.9</a:t>
                      </a:r>
                      <a:endParaRPr lang="en-US" sz="1600" b="1" dirty="0"/>
                    </a:p>
                  </a:txBody>
                  <a:tcPr/>
                </a:tc>
                <a:tc>
                  <a:txBody>
                    <a:bodyPr/>
                    <a:lstStyle/>
                    <a:p>
                      <a:pPr algn="ctr"/>
                      <a:r>
                        <a:rPr lang="fr-CH" sz="1600" b="1" dirty="0" smtClean="0"/>
                        <a:t>5.2</a:t>
                      </a:r>
                      <a:endParaRPr lang="en-US" sz="1600" b="1" dirty="0"/>
                    </a:p>
                  </a:txBody>
                  <a:tcPr/>
                </a:tc>
                <a:tc>
                  <a:txBody>
                    <a:bodyPr/>
                    <a:lstStyle/>
                    <a:p>
                      <a:pPr algn="ctr"/>
                      <a:r>
                        <a:rPr lang="fr-CH" sz="1600" b="1" dirty="0" smtClean="0"/>
                        <a:t>4.2</a:t>
                      </a:r>
                      <a:endParaRPr lang="en-US" sz="1600" b="1" dirty="0"/>
                    </a:p>
                  </a:txBody>
                  <a:tcPr/>
                </a:tc>
                <a:extLst>
                  <a:ext uri="{0D108BD9-81ED-4DB2-BD59-A6C34878D82A}">
                    <a16:rowId xmlns:a16="http://schemas.microsoft.com/office/drawing/2014/main" val="2959374477"/>
                  </a:ext>
                </a:extLst>
              </a:tr>
            </a:tbl>
          </a:graphicData>
        </a:graphic>
      </p:graphicFrame>
      <p:sp>
        <p:nvSpPr>
          <p:cNvPr id="3" name="TextBox 2"/>
          <p:cNvSpPr txBox="1"/>
          <p:nvPr/>
        </p:nvSpPr>
        <p:spPr>
          <a:xfrm>
            <a:off x="6516216" y="2265786"/>
            <a:ext cx="3011232" cy="523220"/>
          </a:xfrm>
          <a:prstGeom prst="rect">
            <a:avLst/>
          </a:prstGeom>
          <a:noFill/>
        </p:spPr>
        <p:txBody>
          <a:bodyPr wrap="square" rtlCol="0">
            <a:spAutoFit/>
          </a:bodyPr>
          <a:lstStyle/>
          <a:p>
            <a:r>
              <a:rPr lang="fr-CH" sz="1400" dirty="0" smtClean="0"/>
              <a:t>FROM EHL-LHC </a:t>
            </a:r>
            <a:r>
              <a:rPr lang="fr-CH" sz="1400" dirty="0" err="1" smtClean="0"/>
              <a:t>needs</a:t>
            </a:r>
            <a:r>
              <a:rPr lang="fr-CH" sz="1400" dirty="0" smtClean="0"/>
              <a:t> – EN </a:t>
            </a:r>
            <a:r>
              <a:rPr lang="fr-CH" sz="1400" dirty="0" err="1" smtClean="0"/>
              <a:t>manpower</a:t>
            </a:r>
            <a:r>
              <a:rPr lang="fr-CH" sz="1400" dirty="0" smtClean="0"/>
              <a:t> meeting. Sept 18.</a:t>
            </a:r>
            <a:endParaRPr lang="en-US" sz="1400" dirty="0"/>
          </a:p>
        </p:txBody>
      </p:sp>
    </p:spTree>
    <p:extLst>
      <p:ext uri="{BB962C8B-B14F-4D97-AF65-F5344CB8AC3E}">
        <p14:creationId xmlns:p14="http://schemas.microsoft.com/office/powerpoint/2010/main" val="1261334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Material budget </a:t>
            </a:r>
            <a:r>
              <a:rPr lang="en-GB" dirty="0" smtClean="0"/>
              <a:t>status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a:p>
        </p:txBody>
      </p:sp>
      <p:pic>
        <p:nvPicPr>
          <p:cNvPr id="2" name="Picture 1"/>
          <p:cNvPicPr>
            <a:picLocks noChangeAspect="1"/>
          </p:cNvPicPr>
          <p:nvPr/>
        </p:nvPicPr>
        <p:blipFill>
          <a:blip r:embed="rId2"/>
          <a:stretch>
            <a:fillRect/>
          </a:stretch>
        </p:blipFill>
        <p:spPr>
          <a:xfrm>
            <a:off x="1009616" y="908284"/>
            <a:ext cx="7018768" cy="3914311"/>
          </a:xfrm>
          <a:prstGeom prst="rect">
            <a:avLst/>
          </a:prstGeom>
        </p:spPr>
      </p:pic>
    </p:spTree>
    <p:extLst>
      <p:ext uri="{BB962C8B-B14F-4D97-AF65-F5344CB8AC3E}">
        <p14:creationId xmlns:p14="http://schemas.microsoft.com/office/powerpoint/2010/main" val="187526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4443958"/>
            <a:ext cx="2160240" cy="64807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lstStyle/>
          <a:p>
            <a:pPr algn="l"/>
            <a:r>
              <a:rPr lang="en-GB" dirty="0" smtClean="0"/>
              <a:t>Schedule</a:t>
            </a:r>
          </a:p>
          <a:p>
            <a:pPr algn="l"/>
            <a:r>
              <a:rPr lang="en-GB" dirty="0" smtClean="0"/>
              <a:t>Procurement strategy</a:t>
            </a:r>
          </a:p>
          <a:p>
            <a:pPr algn="l"/>
            <a:r>
              <a:rPr lang="en-GB" dirty="0" smtClean="0"/>
              <a:t>Resource strategy</a:t>
            </a:r>
          </a:p>
          <a:p>
            <a:pPr algn="l"/>
            <a:r>
              <a:rPr lang="en-GB" dirty="0" smtClean="0"/>
              <a:t>Potential issues raised during the review</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fr-CH" dirty="0" err="1" smtClean="0"/>
              <a:t>Material</a:t>
            </a:r>
            <a:r>
              <a:rPr lang="fr-CH" dirty="0" smtClean="0"/>
              <a:t> budget </a:t>
            </a:r>
            <a:r>
              <a:rPr lang="fr-CH" dirty="0" err="1" smtClean="0"/>
              <a:t>status</a:t>
            </a:r>
            <a:r>
              <a:rPr lang="fr-CH" dirty="0" smtClean="0"/>
              <a:t> per </a:t>
            </a:r>
            <a:r>
              <a:rPr lang="fr-CH" dirty="0" err="1" smtClean="0"/>
              <a:t>sub-sub</a:t>
            </a:r>
            <a:r>
              <a:rPr lang="fr-CH" dirty="0" smtClean="0"/>
              <a:t> WP</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grpSp>
        <p:nvGrpSpPr>
          <p:cNvPr id="16" name="Group 15"/>
          <p:cNvGrpSpPr/>
          <p:nvPr/>
        </p:nvGrpSpPr>
        <p:grpSpPr>
          <a:xfrm>
            <a:off x="1187624" y="790742"/>
            <a:ext cx="3042053" cy="2136926"/>
            <a:chOff x="523109" y="759279"/>
            <a:chExt cx="3042053" cy="2136926"/>
          </a:xfrm>
        </p:grpSpPr>
        <p:pic>
          <p:nvPicPr>
            <p:cNvPr id="7" name="Picture 6"/>
            <p:cNvPicPr>
              <a:picLocks noChangeAspect="1"/>
            </p:cNvPicPr>
            <p:nvPr/>
          </p:nvPicPr>
          <p:blipFill>
            <a:blip r:embed="rId2"/>
            <a:stretch>
              <a:fillRect/>
            </a:stretch>
          </p:blipFill>
          <p:spPr>
            <a:xfrm>
              <a:off x="523109" y="759279"/>
              <a:ext cx="3042053" cy="2083807"/>
            </a:xfrm>
            <a:prstGeom prst="rect">
              <a:avLst/>
            </a:prstGeom>
            <a:ln>
              <a:solidFill>
                <a:schemeClr val="accent1"/>
              </a:solidFill>
            </a:ln>
          </p:spPr>
        </p:pic>
        <p:sp>
          <p:nvSpPr>
            <p:cNvPr id="12" name="TextBox 11"/>
            <p:cNvSpPr txBox="1"/>
            <p:nvPr/>
          </p:nvSpPr>
          <p:spPr>
            <a:xfrm>
              <a:off x="1619672" y="2557651"/>
              <a:ext cx="1512168" cy="338554"/>
            </a:xfrm>
            <a:prstGeom prst="rect">
              <a:avLst/>
            </a:prstGeom>
            <a:noFill/>
          </p:spPr>
          <p:txBody>
            <a:bodyPr wrap="square" rtlCol="0">
              <a:spAutoFit/>
            </a:bodyPr>
            <a:lstStyle/>
            <a:p>
              <a:r>
                <a:rPr lang="fr-CH" sz="1600" dirty="0" smtClean="0"/>
                <a:t>WP15.4.1</a:t>
              </a:r>
              <a:endParaRPr lang="en-US" sz="1600" dirty="0"/>
            </a:p>
          </p:txBody>
        </p:sp>
      </p:grpSp>
      <p:grpSp>
        <p:nvGrpSpPr>
          <p:cNvPr id="17" name="Group 16"/>
          <p:cNvGrpSpPr/>
          <p:nvPr/>
        </p:nvGrpSpPr>
        <p:grpSpPr>
          <a:xfrm>
            <a:off x="4732459" y="790742"/>
            <a:ext cx="3024336" cy="2113811"/>
            <a:chOff x="4067944" y="759279"/>
            <a:chExt cx="3024336" cy="2113811"/>
          </a:xfrm>
        </p:grpSpPr>
        <p:pic>
          <p:nvPicPr>
            <p:cNvPr id="8" name="Picture 7"/>
            <p:cNvPicPr>
              <a:picLocks noChangeAspect="1"/>
            </p:cNvPicPr>
            <p:nvPr/>
          </p:nvPicPr>
          <p:blipFill>
            <a:blip r:embed="rId3"/>
            <a:stretch>
              <a:fillRect/>
            </a:stretch>
          </p:blipFill>
          <p:spPr>
            <a:xfrm>
              <a:off x="4067944" y="759279"/>
              <a:ext cx="3024336" cy="2071671"/>
            </a:xfrm>
            <a:prstGeom prst="rect">
              <a:avLst/>
            </a:prstGeom>
            <a:ln>
              <a:solidFill>
                <a:schemeClr val="accent1"/>
              </a:solidFill>
            </a:ln>
          </p:spPr>
        </p:pic>
        <p:sp>
          <p:nvSpPr>
            <p:cNvPr id="13" name="TextBox 12"/>
            <p:cNvSpPr txBox="1"/>
            <p:nvPr/>
          </p:nvSpPr>
          <p:spPr>
            <a:xfrm>
              <a:off x="5220072" y="2534536"/>
              <a:ext cx="1512168" cy="338554"/>
            </a:xfrm>
            <a:prstGeom prst="rect">
              <a:avLst/>
            </a:prstGeom>
            <a:noFill/>
          </p:spPr>
          <p:txBody>
            <a:bodyPr wrap="square" rtlCol="0">
              <a:spAutoFit/>
            </a:bodyPr>
            <a:lstStyle/>
            <a:p>
              <a:r>
                <a:rPr lang="fr-CH" sz="1600" dirty="0" smtClean="0"/>
                <a:t>WP15.4.2</a:t>
              </a:r>
              <a:endParaRPr lang="en-US" sz="1600" dirty="0"/>
            </a:p>
          </p:txBody>
        </p:sp>
      </p:grpSp>
      <p:grpSp>
        <p:nvGrpSpPr>
          <p:cNvPr id="18" name="Group 17"/>
          <p:cNvGrpSpPr/>
          <p:nvPr/>
        </p:nvGrpSpPr>
        <p:grpSpPr>
          <a:xfrm>
            <a:off x="1187624" y="2985878"/>
            <a:ext cx="3040653" cy="2135967"/>
            <a:chOff x="523109" y="2954415"/>
            <a:chExt cx="3040653" cy="2135967"/>
          </a:xfrm>
        </p:grpSpPr>
        <p:pic>
          <p:nvPicPr>
            <p:cNvPr id="9" name="Picture 8"/>
            <p:cNvPicPr>
              <a:picLocks noChangeAspect="1"/>
            </p:cNvPicPr>
            <p:nvPr/>
          </p:nvPicPr>
          <p:blipFill>
            <a:blip r:embed="rId4"/>
            <a:stretch>
              <a:fillRect/>
            </a:stretch>
          </p:blipFill>
          <p:spPr>
            <a:xfrm>
              <a:off x="523109" y="2954415"/>
              <a:ext cx="3040653" cy="2082848"/>
            </a:xfrm>
            <a:prstGeom prst="rect">
              <a:avLst/>
            </a:prstGeom>
            <a:ln>
              <a:solidFill>
                <a:schemeClr val="accent1"/>
              </a:solidFill>
            </a:ln>
          </p:spPr>
        </p:pic>
        <p:sp>
          <p:nvSpPr>
            <p:cNvPr id="14" name="TextBox 13"/>
            <p:cNvSpPr txBox="1"/>
            <p:nvPr/>
          </p:nvSpPr>
          <p:spPr>
            <a:xfrm>
              <a:off x="1612179" y="4751828"/>
              <a:ext cx="1512168" cy="338554"/>
            </a:xfrm>
            <a:prstGeom prst="rect">
              <a:avLst/>
            </a:prstGeom>
            <a:noFill/>
          </p:spPr>
          <p:txBody>
            <a:bodyPr wrap="square" rtlCol="0">
              <a:spAutoFit/>
            </a:bodyPr>
            <a:lstStyle/>
            <a:p>
              <a:r>
                <a:rPr lang="fr-CH" sz="1600" dirty="0" smtClean="0"/>
                <a:t>WP15.4.3</a:t>
              </a:r>
              <a:endParaRPr lang="en-US" sz="1600" dirty="0"/>
            </a:p>
          </p:txBody>
        </p:sp>
      </p:grpSp>
      <p:grpSp>
        <p:nvGrpSpPr>
          <p:cNvPr id="19" name="Group 18"/>
          <p:cNvGrpSpPr/>
          <p:nvPr/>
        </p:nvGrpSpPr>
        <p:grpSpPr>
          <a:xfrm>
            <a:off x="4732459" y="2946692"/>
            <a:ext cx="3024336" cy="2113810"/>
            <a:chOff x="4067944" y="2915229"/>
            <a:chExt cx="3024336" cy="2113810"/>
          </a:xfrm>
        </p:grpSpPr>
        <p:pic>
          <p:nvPicPr>
            <p:cNvPr id="11" name="Picture 10"/>
            <p:cNvPicPr>
              <a:picLocks noChangeAspect="1"/>
            </p:cNvPicPr>
            <p:nvPr/>
          </p:nvPicPr>
          <p:blipFill>
            <a:blip r:embed="rId5"/>
            <a:stretch>
              <a:fillRect/>
            </a:stretch>
          </p:blipFill>
          <p:spPr>
            <a:xfrm>
              <a:off x="4067944" y="2915229"/>
              <a:ext cx="3024336" cy="2071671"/>
            </a:xfrm>
            <a:prstGeom prst="rect">
              <a:avLst/>
            </a:prstGeom>
            <a:ln>
              <a:solidFill>
                <a:schemeClr val="accent1"/>
              </a:solidFill>
            </a:ln>
          </p:spPr>
        </p:pic>
        <p:sp>
          <p:nvSpPr>
            <p:cNvPr id="15" name="TextBox 14"/>
            <p:cNvSpPr txBox="1"/>
            <p:nvPr/>
          </p:nvSpPr>
          <p:spPr>
            <a:xfrm>
              <a:off x="5220072" y="4690485"/>
              <a:ext cx="1512168" cy="338554"/>
            </a:xfrm>
            <a:prstGeom prst="rect">
              <a:avLst/>
            </a:prstGeom>
            <a:noFill/>
          </p:spPr>
          <p:txBody>
            <a:bodyPr wrap="square" rtlCol="0">
              <a:spAutoFit/>
            </a:bodyPr>
            <a:lstStyle/>
            <a:p>
              <a:r>
                <a:rPr lang="fr-CH" sz="1600" dirty="0" smtClean="0"/>
                <a:t>WP15.4.4</a:t>
              </a:r>
              <a:endParaRPr lang="en-US" sz="1600" dirty="0"/>
            </a:p>
          </p:txBody>
        </p:sp>
      </p:grpSp>
    </p:spTree>
    <p:extLst>
      <p:ext uri="{BB962C8B-B14F-4D97-AF65-F5344CB8AC3E}">
        <p14:creationId xmlns:p14="http://schemas.microsoft.com/office/powerpoint/2010/main" val="3527261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Summary</a:t>
            </a:r>
            <a:endParaRPr lang="en-GB" dirty="0"/>
          </a:p>
        </p:txBody>
      </p:sp>
      <p:sp>
        <p:nvSpPr>
          <p:cNvPr id="9" name="Espace réservé du contenu 8"/>
          <p:cNvSpPr>
            <a:spLocks noGrp="1"/>
          </p:cNvSpPr>
          <p:nvPr>
            <p:ph idx="1"/>
          </p:nvPr>
        </p:nvSpPr>
        <p:spPr>
          <a:xfrm>
            <a:off x="612000" y="1249751"/>
            <a:ext cx="7920000" cy="3680222"/>
          </a:xfrm>
        </p:spPr>
        <p:txBody>
          <a:bodyPr>
            <a:normAutofit/>
          </a:bodyPr>
          <a:lstStyle/>
          <a:p>
            <a:pPr algn="just"/>
            <a:r>
              <a:rPr lang="en-GB" sz="1800" dirty="0" smtClean="0"/>
              <a:t>FSI system for the internal monitoring of IT quadrupoles and CC:</a:t>
            </a:r>
          </a:p>
          <a:p>
            <a:pPr lvl="1" algn="just"/>
            <a:r>
              <a:rPr lang="en-GB" sz="1400" dirty="0" smtClean="0"/>
              <a:t>Ver</a:t>
            </a:r>
            <a:r>
              <a:rPr lang="en-GB" sz="1400" dirty="0" smtClean="0"/>
              <a:t>y satisfactory results obtained on the crab cavities prototype in SPS</a:t>
            </a:r>
            <a:endParaRPr lang="en-GB" sz="1400" dirty="0" smtClean="0"/>
          </a:p>
          <a:p>
            <a:pPr lvl="1" algn="just"/>
            <a:r>
              <a:rPr lang="en-GB" sz="1400" dirty="0" smtClean="0"/>
              <a:t>Two FSI systems evaluated through tests on a dipole.</a:t>
            </a:r>
          </a:p>
          <a:p>
            <a:pPr lvl="1" algn="just"/>
            <a:r>
              <a:rPr lang="en-GB" sz="1400" dirty="0" smtClean="0"/>
              <a:t>Cryo-condensation problem met on targets inside the dipole, a solution was found (with the help of TE/MSC)</a:t>
            </a:r>
            <a:endParaRPr lang="en-GB" sz="1400" dirty="0" smtClean="0"/>
          </a:p>
          <a:p>
            <a:pPr lvl="1" algn="just"/>
            <a:r>
              <a:rPr lang="en-GB" sz="1400" dirty="0" smtClean="0"/>
              <a:t>CERN MT-FSI chosen, with coated glass spheres, insulated support for targets and simplified feedthrough</a:t>
            </a:r>
          </a:p>
          <a:p>
            <a:pPr lvl="1" algn="just"/>
            <a:r>
              <a:rPr lang="en-GB" sz="1400" dirty="0" smtClean="0"/>
              <a:t>A final validation plan is defined and scheduled</a:t>
            </a:r>
          </a:p>
          <a:p>
            <a:pPr lvl="1" algn="just"/>
            <a:r>
              <a:rPr lang="en-GB" sz="1400" dirty="0" smtClean="0"/>
              <a:t>Procedures / workflow on the installation and measurements of FSI targets under finalisation</a:t>
            </a:r>
          </a:p>
          <a:p>
            <a:pPr algn="just"/>
            <a:endParaRPr lang="en-GB" sz="1800" dirty="0"/>
          </a:p>
        </p:txBody>
      </p:sp>
      <p:sp>
        <p:nvSpPr>
          <p:cNvPr id="4" name="Espace réservé du pied de page 3"/>
          <p:cNvSpPr>
            <a:spLocks noGrp="1"/>
          </p:cNvSpPr>
          <p:nvPr>
            <p:ph type="ftr" sz="quarter" idx="11"/>
          </p:nvPr>
        </p:nvSpPr>
        <p:spPr/>
        <p:txBody>
          <a:bodyPr/>
          <a:lstStyle/>
          <a:p>
            <a:r>
              <a:rPr lang="fr-FR" noProof="0" smtClean="0"/>
              <a:t>Hélène Mainaud Durand, 27/08/2019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21</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3507590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Summary</a:t>
            </a:r>
            <a:endParaRPr lang="en-GB" dirty="0"/>
          </a:p>
        </p:txBody>
      </p:sp>
      <p:sp>
        <p:nvSpPr>
          <p:cNvPr id="9" name="Espace réservé du contenu 8"/>
          <p:cNvSpPr>
            <a:spLocks noGrp="1"/>
          </p:cNvSpPr>
          <p:nvPr>
            <p:ph idx="1"/>
          </p:nvPr>
        </p:nvSpPr>
        <p:spPr>
          <a:xfrm>
            <a:off x="612000" y="1249751"/>
            <a:ext cx="7920000" cy="3680222"/>
          </a:xfrm>
        </p:spPr>
        <p:txBody>
          <a:bodyPr>
            <a:normAutofit/>
          </a:bodyPr>
          <a:lstStyle/>
          <a:p>
            <a:pPr algn="just"/>
            <a:r>
              <a:rPr lang="en-GB" sz="1800" dirty="0" smtClean="0"/>
              <a:t>Internal monitoring:</a:t>
            </a:r>
          </a:p>
          <a:p>
            <a:pPr lvl="1" algn="just"/>
            <a:r>
              <a:rPr lang="en-GB" sz="1400" dirty="0" smtClean="0"/>
              <a:t>All magnets will be </a:t>
            </a:r>
            <a:r>
              <a:rPr lang="en-GB" sz="1400" dirty="0" err="1" smtClean="0"/>
              <a:t>fiducialised</a:t>
            </a:r>
            <a:r>
              <a:rPr lang="en-GB" sz="1400" dirty="0" smtClean="0"/>
              <a:t> after cold test at CERN</a:t>
            </a:r>
          </a:p>
          <a:p>
            <a:pPr lvl="1" algn="just"/>
            <a:r>
              <a:rPr lang="en-GB" sz="1400" dirty="0" smtClean="0"/>
              <a:t>Procedures are derived from existing LHC </a:t>
            </a:r>
            <a:r>
              <a:rPr lang="en-GB" sz="1400" dirty="0" err="1" smtClean="0"/>
              <a:t>cryomagnet</a:t>
            </a:r>
            <a:r>
              <a:rPr lang="en-GB" sz="1400" dirty="0" smtClean="0"/>
              <a:t> procedure</a:t>
            </a:r>
          </a:p>
          <a:p>
            <a:pPr lvl="1" algn="just"/>
            <a:r>
              <a:rPr lang="en-GB" sz="1400" dirty="0" smtClean="0"/>
              <a:t>Assembly workflow for all the components under definition in the frame of the WGA</a:t>
            </a:r>
          </a:p>
          <a:p>
            <a:pPr lvl="1" algn="just"/>
            <a:r>
              <a:rPr lang="en-GB" sz="1400" dirty="0" smtClean="0"/>
              <a:t>Measurement workflow defined for the crab cavities metrology assembly</a:t>
            </a:r>
            <a:endParaRPr lang="en-GB" sz="1400" dirty="0" smtClean="0"/>
          </a:p>
          <a:p>
            <a:pPr lvl="1" algn="just"/>
            <a:endParaRPr lang="en-GB" sz="1400" dirty="0"/>
          </a:p>
          <a:p>
            <a:pPr algn="just"/>
            <a:r>
              <a:rPr lang="en-GB" sz="1800" dirty="0" smtClean="0"/>
              <a:t>FRAS:</a:t>
            </a:r>
          </a:p>
          <a:p>
            <a:pPr lvl="1" algn="just"/>
            <a:r>
              <a:rPr lang="en-GB" sz="1400" dirty="0" smtClean="0"/>
              <a:t>Allows to save radiations to the personal, a redu</a:t>
            </a:r>
            <a:r>
              <a:rPr lang="en-GB" sz="1400" dirty="0" smtClean="0"/>
              <a:t>ction of correctors strength, a gain in aperture for several components</a:t>
            </a:r>
          </a:p>
          <a:p>
            <a:pPr lvl="1" algn="just"/>
            <a:r>
              <a:rPr lang="en-GB" sz="1400" dirty="0" smtClean="0"/>
              <a:t>Opens the possibility to optimize the MS section and to important budget savings.</a:t>
            </a:r>
          </a:p>
          <a:p>
            <a:pPr lvl="1" algn="just"/>
            <a:r>
              <a:rPr lang="en-GB" sz="1400" dirty="0" smtClean="0"/>
              <a:t>All strategy/requirements/solutions/interfaces defined in the functional specification, to be endorsed by the TCC next month.</a:t>
            </a:r>
          </a:p>
          <a:p>
            <a:pPr lvl="1" algn="just"/>
            <a:r>
              <a:rPr lang="en-GB" sz="1400" dirty="0" smtClean="0"/>
              <a:t>Still a few cases under discussion (vacuum valves in front of D2, BPM  after D1, BBMR not considered as not in the baseline)</a:t>
            </a:r>
            <a:endParaRPr lang="en-GB" sz="1400" dirty="0"/>
          </a:p>
        </p:txBody>
      </p:sp>
      <p:sp>
        <p:nvSpPr>
          <p:cNvPr id="4" name="Espace réservé du pied de page 3"/>
          <p:cNvSpPr>
            <a:spLocks noGrp="1"/>
          </p:cNvSpPr>
          <p:nvPr>
            <p:ph type="ftr" sz="quarter" idx="11"/>
          </p:nvPr>
        </p:nvSpPr>
        <p:spPr/>
        <p:txBody>
          <a:bodyPr/>
          <a:lstStyle/>
          <a:p>
            <a:r>
              <a:rPr lang="fr-FR" noProof="0" smtClean="0"/>
              <a:t>Hélène Mainaud Durand, 27/08/2019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22</a:t>
            </a:fld>
            <a:endParaRPr lang="fr-FR"/>
          </a:p>
        </p:txBody>
      </p:sp>
    </p:spTree>
    <p:extLst>
      <p:ext uri="{BB962C8B-B14F-4D97-AF65-F5344CB8AC3E}">
        <p14:creationId xmlns:p14="http://schemas.microsoft.com/office/powerpoint/2010/main" val="176166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Summary</a:t>
            </a:r>
            <a:endParaRPr lang="en-GB" dirty="0"/>
          </a:p>
        </p:txBody>
      </p:sp>
      <p:sp>
        <p:nvSpPr>
          <p:cNvPr id="9" name="Espace réservé du contenu 8"/>
          <p:cNvSpPr>
            <a:spLocks noGrp="1"/>
          </p:cNvSpPr>
          <p:nvPr>
            <p:ph idx="1"/>
          </p:nvPr>
        </p:nvSpPr>
        <p:spPr>
          <a:xfrm>
            <a:off x="612000" y="1249751"/>
            <a:ext cx="7920000" cy="3680222"/>
          </a:xfrm>
        </p:spPr>
        <p:txBody>
          <a:bodyPr>
            <a:normAutofit/>
          </a:bodyPr>
          <a:lstStyle/>
          <a:p>
            <a:pPr algn="just"/>
            <a:r>
              <a:rPr lang="en-GB" sz="1800" dirty="0" smtClean="0"/>
              <a:t>Solutions for adjustment</a:t>
            </a:r>
          </a:p>
          <a:p>
            <a:pPr lvl="1" algn="just"/>
            <a:r>
              <a:rPr lang="en-GB" sz="1400" dirty="0" smtClean="0"/>
              <a:t>Preliminary results from the 181 string test show that operational issues on present LHC jacks are understood; they could be used for HL-LHC, considering small improvements to be compatible with space requirements</a:t>
            </a:r>
          </a:p>
          <a:p>
            <a:pPr lvl="1" algn="just"/>
            <a:r>
              <a:rPr lang="en-GB" sz="1400" dirty="0" smtClean="0"/>
              <a:t>Their re-engineering is targeted this Autumn; procurement strategy: in-kind contribution from Serbia</a:t>
            </a:r>
          </a:p>
          <a:p>
            <a:pPr lvl="1" algn="just"/>
            <a:r>
              <a:rPr lang="en-GB" sz="1400" dirty="0" smtClean="0"/>
              <a:t>Small UAP platform fully validated; design of big UAP under way.</a:t>
            </a:r>
          </a:p>
          <a:p>
            <a:pPr lvl="1" algn="just"/>
            <a:r>
              <a:rPr lang="en-GB" sz="1400" dirty="0" smtClean="0"/>
              <a:t>Standardization of the motors control/command system via </a:t>
            </a:r>
            <a:r>
              <a:rPr lang="en-GB" sz="1400" dirty="0" err="1" smtClean="0"/>
              <a:t>SAMbuCA</a:t>
            </a:r>
            <a:r>
              <a:rPr lang="en-GB" sz="1400" dirty="0" smtClean="0"/>
              <a:t> project</a:t>
            </a:r>
          </a:p>
          <a:p>
            <a:pPr algn="just"/>
            <a:r>
              <a:rPr lang="en-GB" sz="1800" dirty="0" smtClean="0"/>
              <a:t>Solutions for position determination:</a:t>
            </a:r>
          </a:p>
          <a:p>
            <a:pPr lvl="1" algn="just"/>
            <a:r>
              <a:rPr lang="en-GB" sz="1400" dirty="0" smtClean="0"/>
              <a:t>Volume integrated for all alignment systems and their diagnostic tools in the 3D models</a:t>
            </a:r>
          </a:p>
          <a:p>
            <a:pPr lvl="1" algn="just"/>
            <a:r>
              <a:rPr lang="en-GB" sz="1400" dirty="0" smtClean="0"/>
              <a:t>Alignment sensors under validation, final choice next year.</a:t>
            </a:r>
          </a:p>
          <a:p>
            <a:pPr lvl="1" algn="just"/>
            <a:endParaRPr lang="en-GB" sz="1400" dirty="0" smtClean="0"/>
          </a:p>
          <a:p>
            <a:pPr lvl="1" algn="just"/>
            <a:endParaRPr lang="en-GB" sz="1000" dirty="0"/>
          </a:p>
        </p:txBody>
      </p:sp>
      <p:sp>
        <p:nvSpPr>
          <p:cNvPr id="4" name="Espace réservé du pied de page 3"/>
          <p:cNvSpPr>
            <a:spLocks noGrp="1"/>
          </p:cNvSpPr>
          <p:nvPr>
            <p:ph type="ftr" sz="quarter" idx="11"/>
          </p:nvPr>
        </p:nvSpPr>
        <p:spPr/>
        <p:txBody>
          <a:bodyPr/>
          <a:lstStyle/>
          <a:p>
            <a:r>
              <a:rPr lang="fr-FR" noProof="0" smtClean="0"/>
              <a:t>Hélène Mainaud Durand, 27/08/2019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23</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40545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very much</a:t>
            </a:r>
            <a:endParaRPr lang="en-GB" dirty="0"/>
          </a:p>
        </p:txBody>
      </p:sp>
      <p:sp>
        <p:nvSpPr>
          <p:cNvPr id="3" name="Espace réservé du pied de page 2"/>
          <p:cNvSpPr>
            <a:spLocks noGrp="1"/>
          </p:cNvSpPr>
          <p:nvPr>
            <p:ph type="ftr" sz="quarter" idx="11"/>
          </p:nvPr>
        </p:nvSpPr>
        <p:spPr/>
        <p:txBody>
          <a:bodyPr/>
          <a:lstStyle/>
          <a:p>
            <a:r>
              <a:rPr lang="fr-FR" noProof="0" smtClean="0"/>
              <a:t>Hélène Mainaud Durand, 27/08/2019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24</a:t>
            </a:fld>
            <a:endParaRPr lang="fr-FR"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Schedule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3" name="Picture 2"/>
          <p:cNvPicPr>
            <a:picLocks noChangeAspect="1"/>
          </p:cNvPicPr>
          <p:nvPr/>
        </p:nvPicPr>
        <p:blipFill>
          <a:blip r:embed="rId2"/>
          <a:stretch>
            <a:fillRect/>
          </a:stretch>
        </p:blipFill>
        <p:spPr>
          <a:xfrm>
            <a:off x="240416" y="1702994"/>
            <a:ext cx="8663167" cy="1737511"/>
          </a:xfrm>
          <a:prstGeom prst="rect">
            <a:avLst/>
          </a:prstGeom>
        </p:spPr>
      </p:pic>
    </p:spTree>
    <p:extLst>
      <p:ext uri="{BB962C8B-B14F-4D97-AF65-F5344CB8AC3E}">
        <p14:creationId xmlns:p14="http://schemas.microsoft.com/office/powerpoint/2010/main" val="3423231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Schedule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14" name="Picture 13"/>
          <p:cNvPicPr>
            <a:picLocks noChangeAspect="1"/>
          </p:cNvPicPr>
          <p:nvPr/>
        </p:nvPicPr>
        <p:blipFill>
          <a:blip r:embed="rId2"/>
          <a:stretch>
            <a:fillRect/>
          </a:stretch>
        </p:blipFill>
        <p:spPr>
          <a:xfrm>
            <a:off x="416707" y="1131590"/>
            <a:ext cx="8310586" cy="2996349"/>
          </a:xfrm>
          <a:prstGeom prst="rect">
            <a:avLst/>
          </a:prstGeom>
        </p:spPr>
      </p:pic>
    </p:spTree>
    <p:extLst>
      <p:ext uri="{BB962C8B-B14F-4D97-AF65-F5344CB8AC3E}">
        <p14:creationId xmlns:p14="http://schemas.microsoft.com/office/powerpoint/2010/main" val="165330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fr-CH" dirty="0" err="1" smtClean="0"/>
              <a:t>Towards</a:t>
            </a:r>
            <a:r>
              <a:rPr lang="fr-CH" dirty="0" smtClean="0"/>
              <a:t> installation (</a:t>
            </a:r>
            <a:r>
              <a:rPr lang="fr-CH" dirty="0" err="1" smtClean="0"/>
              <a:t>sensors</a:t>
            </a:r>
            <a:r>
              <a:rPr lang="fr-CH" dirty="0" smtClean="0"/>
              <a:t>)</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en-US" smtClean="0"/>
              <a:pPr/>
              <a:t>5</a:t>
            </a:fld>
            <a:endParaRPr lang="en-US" dirty="0"/>
          </a:p>
        </p:txBody>
      </p:sp>
      <p:sp>
        <p:nvSpPr>
          <p:cNvPr id="3" name="TextBox 2"/>
          <p:cNvSpPr txBox="1"/>
          <p:nvPr/>
        </p:nvSpPr>
        <p:spPr>
          <a:xfrm>
            <a:off x="954844" y="1273572"/>
            <a:ext cx="2160240" cy="369332"/>
          </a:xfrm>
          <a:prstGeom prst="rect">
            <a:avLst/>
          </a:prstGeom>
          <a:solidFill>
            <a:schemeClr val="accent1">
              <a:lumMod val="20000"/>
              <a:lumOff val="80000"/>
            </a:schemeClr>
          </a:solidFill>
        </p:spPr>
        <p:txBody>
          <a:bodyPr wrap="square" rtlCol="0">
            <a:spAutoFit/>
          </a:bodyPr>
          <a:lstStyle/>
          <a:p>
            <a:pPr algn="ctr"/>
            <a:r>
              <a:rPr lang="en-US" dirty="0" smtClean="0"/>
              <a:t>Qualification tests</a:t>
            </a:r>
            <a:endParaRPr lang="en-US" dirty="0"/>
          </a:p>
        </p:txBody>
      </p:sp>
      <p:sp>
        <p:nvSpPr>
          <p:cNvPr id="17" name="TextBox 16"/>
          <p:cNvSpPr txBox="1"/>
          <p:nvPr/>
        </p:nvSpPr>
        <p:spPr>
          <a:xfrm>
            <a:off x="5071984" y="4195753"/>
            <a:ext cx="1704846" cy="369332"/>
          </a:xfrm>
          <a:prstGeom prst="rect">
            <a:avLst/>
          </a:prstGeom>
          <a:solidFill>
            <a:schemeClr val="accent4">
              <a:lumMod val="20000"/>
              <a:lumOff val="80000"/>
            </a:schemeClr>
          </a:solidFill>
        </p:spPr>
        <p:txBody>
          <a:bodyPr wrap="square" rtlCol="0">
            <a:spAutoFit/>
          </a:bodyPr>
          <a:lstStyle/>
          <a:p>
            <a:r>
              <a:rPr lang="en-US" dirty="0" smtClean="0"/>
              <a:t>Installation</a:t>
            </a:r>
            <a:endParaRPr lang="en-US" dirty="0"/>
          </a:p>
        </p:txBody>
      </p:sp>
      <p:sp>
        <p:nvSpPr>
          <p:cNvPr id="36" name="TextBox 35"/>
          <p:cNvSpPr txBox="1"/>
          <p:nvPr/>
        </p:nvSpPr>
        <p:spPr>
          <a:xfrm>
            <a:off x="3441420" y="2360948"/>
            <a:ext cx="3323143" cy="1815882"/>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HLS</a:t>
            </a:r>
          </a:p>
          <a:p>
            <a:pPr marL="285750" indent="-285750">
              <a:buFont typeface="Arial" panose="020B0604020202020204" pitchFamily="34" charset="0"/>
              <a:buChar char="•"/>
            </a:pPr>
            <a:r>
              <a:rPr lang="en-US" sz="1600" dirty="0" smtClean="0"/>
              <a:t>Inclinometer</a:t>
            </a:r>
          </a:p>
          <a:p>
            <a:pPr marL="285750" indent="-285750">
              <a:buFont typeface="Arial" panose="020B0604020202020204" pitchFamily="34" charset="0"/>
              <a:buChar char="•"/>
            </a:pPr>
            <a:r>
              <a:rPr lang="en-US" sz="1600" dirty="0" smtClean="0"/>
              <a:t>WPS</a:t>
            </a:r>
          </a:p>
          <a:p>
            <a:pPr marL="285750" indent="-285750">
              <a:buFont typeface="Arial" panose="020B0604020202020204" pitchFamily="34" charset="0"/>
              <a:buChar char="•"/>
            </a:pPr>
            <a:r>
              <a:rPr lang="en-US" sz="1600" dirty="0" smtClean="0"/>
              <a:t>Longitudinal sensor</a:t>
            </a:r>
          </a:p>
          <a:p>
            <a:pPr marL="285750" indent="-285750">
              <a:buFont typeface="Arial" panose="020B0604020202020204" pitchFamily="34" charset="0"/>
              <a:buChar char="•"/>
            </a:pPr>
            <a:r>
              <a:rPr lang="en-US" sz="1600" dirty="0" smtClean="0"/>
              <a:t>Wire to wire meas. System</a:t>
            </a:r>
          </a:p>
          <a:p>
            <a:pPr marL="285750" indent="-285750">
              <a:buFont typeface="Arial" panose="020B0604020202020204" pitchFamily="34" charset="0"/>
              <a:buChar char="•"/>
            </a:pPr>
            <a:r>
              <a:rPr lang="en-US" sz="1600" dirty="0" smtClean="0"/>
              <a:t>Acquisition system</a:t>
            </a:r>
          </a:p>
          <a:p>
            <a:pPr marL="285750" indent="-285750">
              <a:buFont typeface="Arial" panose="020B0604020202020204" pitchFamily="34" charset="0"/>
              <a:buChar char="•"/>
            </a:pPr>
            <a:r>
              <a:rPr lang="en-US" sz="1600" dirty="0" smtClean="0"/>
              <a:t>Capacitive remote electronics</a:t>
            </a:r>
          </a:p>
        </p:txBody>
      </p:sp>
      <p:sp>
        <p:nvSpPr>
          <p:cNvPr id="8" name="TextBox 7"/>
          <p:cNvSpPr txBox="1"/>
          <p:nvPr/>
        </p:nvSpPr>
        <p:spPr>
          <a:xfrm>
            <a:off x="254297" y="1619306"/>
            <a:ext cx="2515911" cy="1815882"/>
          </a:xfrm>
          <a:prstGeom prst="rect">
            <a:avLst/>
          </a:prstGeom>
          <a:noFill/>
          <a:ln w="25400">
            <a:solidFill>
              <a:schemeClr val="accent1">
                <a:lumMod val="60000"/>
                <a:lumOff val="40000"/>
              </a:schemeClr>
            </a:solidFill>
          </a:ln>
        </p:spPr>
        <p:txBody>
          <a:bodyPr wrap="square" rtlCol="0">
            <a:spAutoFit/>
          </a:bodyPr>
          <a:lstStyle/>
          <a:p>
            <a:pPr marL="285750" indent="-285750">
              <a:buFont typeface="Wingdings" panose="05000000000000000000" pitchFamily="2" charset="2"/>
              <a:buChar char="ü"/>
            </a:pPr>
            <a:r>
              <a:rPr lang="en-US" sz="1600" dirty="0" smtClean="0"/>
              <a:t>Repeatability</a:t>
            </a:r>
          </a:p>
          <a:p>
            <a:pPr marL="285750" indent="-285750">
              <a:buFont typeface="Wingdings" panose="05000000000000000000" pitchFamily="2" charset="2"/>
              <a:buChar char="ü"/>
            </a:pPr>
            <a:r>
              <a:rPr lang="en-US" sz="1600" dirty="0" smtClean="0"/>
              <a:t>Accuracy</a:t>
            </a:r>
          </a:p>
          <a:p>
            <a:pPr marL="285750" indent="-285750">
              <a:buFont typeface="Wingdings" panose="05000000000000000000" pitchFamily="2" charset="2"/>
              <a:buChar char="ü"/>
            </a:pPr>
            <a:r>
              <a:rPr lang="en-US" sz="1600" dirty="0" smtClean="0"/>
              <a:t>Long-term stability</a:t>
            </a:r>
          </a:p>
          <a:p>
            <a:pPr marL="285750" indent="-285750">
              <a:buFont typeface="Wingdings" panose="05000000000000000000" pitchFamily="2" charset="2"/>
              <a:buChar char="ü"/>
            </a:pPr>
            <a:r>
              <a:rPr lang="en-US" sz="1600" dirty="0" smtClean="0"/>
              <a:t>Impact of humidity</a:t>
            </a:r>
          </a:p>
          <a:p>
            <a:pPr marL="285750" indent="-285750">
              <a:buFont typeface="Wingdings" panose="05000000000000000000" pitchFamily="2" charset="2"/>
              <a:buChar char="ü"/>
            </a:pPr>
            <a:r>
              <a:rPr lang="en-US" sz="1600" dirty="0" smtClean="0"/>
              <a:t>Impact of temperature</a:t>
            </a:r>
          </a:p>
          <a:p>
            <a:pPr marL="285750" indent="-285750">
              <a:buFont typeface="Wingdings" panose="05000000000000000000" pitchFamily="2" charset="2"/>
              <a:buChar char="ü"/>
            </a:pPr>
            <a:r>
              <a:rPr lang="en-US" sz="1600" dirty="0" smtClean="0"/>
              <a:t>Irradiation tests</a:t>
            </a:r>
          </a:p>
          <a:p>
            <a:pPr marL="285750" indent="-285750">
              <a:buFont typeface="Wingdings" panose="05000000000000000000" pitchFamily="2" charset="2"/>
              <a:buChar char="ü"/>
            </a:pPr>
            <a:r>
              <a:rPr lang="en-US" sz="1600" dirty="0" smtClean="0"/>
              <a:t>Impact of vibrations</a:t>
            </a:r>
          </a:p>
        </p:txBody>
      </p:sp>
      <p:sp>
        <p:nvSpPr>
          <p:cNvPr id="9" name="TextBox 8"/>
          <p:cNvSpPr txBox="1"/>
          <p:nvPr/>
        </p:nvSpPr>
        <p:spPr>
          <a:xfrm>
            <a:off x="3275856" y="1275606"/>
            <a:ext cx="1224136" cy="369332"/>
          </a:xfrm>
          <a:prstGeom prst="rect">
            <a:avLst/>
          </a:prstGeom>
          <a:solidFill>
            <a:schemeClr val="accent1">
              <a:lumMod val="20000"/>
              <a:lumOff val="80000"/>
            </a:schemeClr>
          </a:solidFill>
        </p:spPr>
        <p:txBody>
          <a:bodyPr wrap="square" rtlCol="0">
            <a:spAutoFit/>
          </a:bodyPr>
          <a:lstStyle/>
          <a:p>
            <a:pPr algn="ctr"/>
            <a:r>
              <a:rPr lang="en-US" dirty="0" smtClean="0"/>
              <a:t>Upgrade</a:t>
            </a:r>
            <a:endParaRPr lang="en-US" dirty="0"/>
          </a:p>
        </p:txBody>
      </p:sp>
      <p:sp>
        <p:nvSpPr>
          <p:cNvPr id="12" name="Curved Up Arrow 11"/>
          <p:cNvSpPr/>
          <p:nvPr/>
        </p:nvSpPr>
        <p:spPr>
          <a:xfrm flipH="1">
            <a:off x="2767608" y="1665517"/>
            <a:ext cx="1008112" cy="360040"/>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6" name="Curved Up Arrow 15"/>
          <p:cNvSpPr/>
          <p:nvPr/>
        </p:nvSpPr>
        <p:spPr>
          <a:xfrm flipV="1">
            <a:off x="2775992" y="805986"/>
            <a:ext cx="999728" cy="404428"/>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Flowchart: Decision 13"/>
          <p:cNvSpPr/>
          <p:nvPr/>
        </p:nvSpPr>
        <p:spPr>
          <a:xfrm>
            <a:off x="4726957" y="1365209"/>
            <a:ext cx="288032" cy="223282"/>
          </a:xfrm>
          <a:prstGeom prst="flowChartDecision">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19" name="TextBox 18"/>
          <p:cNvSpPr txBox="1"/>
          <p:nvPr/>
        </p:nvSpPr>
        <p:spPr>
          <a:xfrm>
            <a:off x="4312431" y="963281"/>
            <a:ext cx="1224136" cy="369332"/>
          </a:xfrm>
          <a:prstGeom prst="rect">
            <a:avLst/>
          </a:prstGeom>
          <a:noFill/>
        </p:spPr>
        <p:txBody>
          <a:bodyPr wrap="square" rtlCol="0">
            <a:spAutoFit/>
          </a:bodyPr>
          <a:lstStyle/>
          <a:p>
            <a:pPr algn="ctr"/>
            <a:r>
              <a:rPr lang="en-US" dirty="0" smtClean="0"/>
              <a:t>Decision</a:t>
            </a:r>
            <a:endParaRPr lang="en-US" dirty="0"/>
          </a:p>
        </p:txBody>
      </p:sp>
      <p:sp>
        <p:nvSpPr>
          <p:cNvPr id="20" name="TextBox 19"/>
          <p:cNvSpPr txBox="1"/>
          <p:nvPr/>
        </p:nvSpPr>
        <p:spPr>
          <a:xfrm>
            <a:off x="5536566" y="1243340"/>
            <a:ext cx="1699729" cy="646331"/>
          </a:xfrm>
          <a:prstGeom prst="rect">
            <a:avLst/>
          </a:prstGeom>
          <a:solidFill>
            <a:schemeClr val="accent1">
              <a:lumMod val="20000"/>
              <a:lumOff val="80000"/>
            </a:schemeClr>
          </a:solidFill>
        </p:spPr>
        <p:txBody>
          <a:bodyPr wrap="square" rtlCol="0">
            <a:spAutoFit/>
          </a:bodyPr>
          <a:lstStyle/>
          <a:p>
            <a:pPr algn="ctr"/>
            <a:r>
              <a:rPr lang="en-US" dirty="0" smtClean="0"/>
              <a:t>Pre-series procurement </a:t>
            </a:r>
            <a:endParaRPr lang="en-US" dirty="0"/>
          </a:p>
        </p:txBody>
      </p:sp>
      <p:sp>
        <p:nvSpPr>
          <p:cNvPr id="21" name="TextBox 20"/>
          <p:cNvSpPr txBox="1"/>
          <p:nvPr/>
        </p:nvSpPr>
        <p:spPr>
          <a:xfrm>
            <a:off x="7655649" y="1403825"/>
            <a:ext cx="1234440" cy="369332"/>
          </a:xfrm>
          <a:prstGeom prst="rect">
            <a:avLst/>
          </a:prstGeom>
          <a:solidFill>
            <a:schemeClr val="accent1">
              <a:lumMod val="20000"/>
              <a:lumOff val="80000"/>
            </a:schemeClr>
          </a:solidFill>
        </p:spPr>
        <p:txBody>
          <a:bodyPr wrap="square" rtlCol="0">
            <a:spAutoFit/>
          </a:bodyPr>
          <a:lstStyle/>
          <a:p>
            <a:pPr algn="ctr"/>
            <a:r>
              <a:rPr lang="en-US" dirty="0" smtClean="0"/>
              <a:t>Validation</a:t>
            </a:r>
            <a:endParaRPr lang="en-US" dirty="0"/>
          </a:p>
        </p:txBody>
      </p:sp>
      <p:sp>
        <p:nvSpPr>
          <p:cNvPr id="22" name="TextBox 21"/>
          <p:cNvSpPr txBox="1"/>
          <p:nvPr/>
        </p:nvSpPr>
        <p:spPr>
          <a:xfrm>
            <a:off x="7324686" y="2317316"/>
            <a:ext cx="1699729" cy="646331"/>
          </a:xfrm>
          <a:prstGeom prst="rect">
            <a:avLst/>
          </a:prstGeom>
          <a:solidFill>
            <a:schemeClr val="accent1">
              <a:lumMod val="20000"/>
              <a:lumOff val="80000"/>
            </a:schemeClr>
          </a:solidFill>
        </p:spPr>
        <p:txBody>
          <a:bodyPr wrap="square" rtlCol="0">
            <a:spAutoFit/>
          </a:bodyPr>
          <a:lstStyle/>
          <a:p>
            <a:pPr algn="ctr"/>
            <a:r>
              <a:rPr lang="en-US" dirty="0" smtClean="0"/>
              <a:t>Series procurement</a:t>
            </a:r>
            <a:endParaRPr lang="en-US" dirty="0"/>
          </a:p>
        </p:txBody>
      </p:sp>
      <p:sp>
        <p:nvSpPr>
          <p:cNvPr id="23" name="TextBox 22"/>
          <p:cNvSpPr txBox="1"/>
          <p:nvPr/>
        </p:nvSpPr>
        <p:spPr>
          <a:xfrm>
            <a:off x="7330010" y="3193362"/>
            <a:ext cx="1699729" cy="369332"/>
          </a:xfrm>
          <a:prstGeom prst="rect">
            <a:avLst/>
          </a:prstGeom>
          <a:solidFill>
            <a:schemeClr val="accent1">
              <a:lumMod val="20000"/>
              <a:lumOff val="80000"/>
            </a:schemeClr>
          </a:solidFill>
        </p:spPr>
        <p:txBody>
          <a:bodyPr wrap="square" rtlCol="0">
            <a:spAutoFit/>
          </a:bodyPr>
          <a:lstStyle/>
          <a:p>
            <a:pPr algn="ctr"/>
            <a:r>
              <a:rPr lang="en-US" dirty="0" smtClean="0"/>
              <a:t>Reception</a:t>
            </a:r>
            <a:endParaRPr lang="en-US" dirty="0"/>
          </a:p>
        </p:txBody>
      </p:sp>
      <p:sp>
        <p:nvSpPr>
          <p:cNvPr id="24" name="TextBox 23"/>
          <p:cNvSpPr txBox="1"/>
          <p:nvPr/>
        </p:nvSpPr>
        <p:spPr>
          <a:xfrm>
            <a:off x="7344996" y="3823146"/>
            <a:ext cx="1699729" cy="369332"/>
          </a:xfrm>
          <a:prstGeom prst="rect">
            <a:avLst/>
          </a:prstGeom>
          <a:solidFill>
            <a:schemeClr val="accent1">
              <a:lumMod val="20000"/>
              <a:lumOff val="80000"/>
            </a:schemeClr>
          </a:solidFill>
        </p:spPr>
        <p:txBody>
          <a:bodyPr wrap="square" rtlCol="0">
            <a:spAutoFit/>
          </a:bodyPr>
          <a:lstStyle/>
          <a:p>
            <a:pPr algn="ctr"/>
            <a:r>
              <a:rPr lang="en-US" dirty="0" smtClean="0"/>
              <a:t>Calibration</a:t>
            </a:r>
            <a:endParaRPr lang="en-US" dirty="0"/>
          </a:p>
        </p:txBody>
      </p:sp>
      <p:sp>
        <p:nvSpPr>
          <p:cNvPr id="25" name="TextBox 24"/>
          <p:cNvSpPr txBox="1"/>
          <p:nvPr/>
        </p:nvSpPr>
        <p:spPr>
          <a:xfrm>
            <a:off x="7332273" y="4406425"/>
            <a:ext cx="1724702" cy="369332"/>
          </a:xfrm>
          <a:prstGeom prst="rect">
            <a:avLst/>
          </a:prstGeom>
          <a:solidFill>
            <a:schemeClr val="accent1">
              <a:lumMod val="20000"/>
              <a:lumOff val="80000"/>
            </a:schemeClr>
          </a:solidFill>
        </p:spPr>
        <p:txBody>
          <a:bodyPr wrap="square" rtlCol="0">
            <a:spAutoFit/>
          </a:bodyPr>
          <a:lstStyle/>
          <a:p>
            <a:pPr algn="ctr"/>
            <a:r>
              <a:rPr lang="en-US" dirty="0" smtClean="0"/>
              <a:t>Documentation</a:t>
            </a:r>
            <a:endParaRPr lang="en-US" dirty="0"/>
          </a:p>
        </p:txBody>
      </p:sp>
      <p:cxnSp>
        <p:nvCxnSpPr>
          <p:cNvPr id="26" name="Straight Arrow Connector 25"/>
          <p:cNvCxnSpPr/>
          <p:nvPr/>
        </p:nvCxnSpPr>
        <p:spPr>
          <a:xfrm flipV="1">
            <a:off x="7274599" y="1566504"/>
            <a:ext cx="269500"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8174550" y="1889671"/>
            <a:ext cx="0" cy="2843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8161064" y="2908966"/>
            <a:ext cx="0" cy="2843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8174550" y="3538750"/>
            <a:ext cx="0" cy="2843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8194992" y="4159261"/>
            <a:ext cx="0" cy="2843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a:off x="6853085" y="4446077"/>
            <a:ext cx="42151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0205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Summary of tests setups</a:t>
            </a:r>
            <a:endParaRPr lang="en-GB"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905388"/>
              </p:ext>
            </p:extLst>
          </p:nvPr>
        </p:nvGraphicFramePr>
        <p:xfrm>
          <a:off x="381942" y="987574"/>
          <a:ext cx="8279706" cy="3337560"/>
        </p:xfrm>
        <a:graphic>
          <a:graphicData uri="http://schemas.openxmlformats.org/drawingml/2006/table">
            <a:tbl>
              <a:tblPr firstRow="1" bandRow="1">
                <a:tableStyleId>{5C22544A-7EE6-4342-B048-85BDC9FD1C3A}</a:tableStyleId>
              </a:tblPr>
              <a:tblGrid>
                <a:gridCol w="1438945">
                  <a:extLst>
                    <a:ext uri="{9D8B030D-6E8A-4147-A177-3AD203B41FA5}">
                      <a16:colId xmlns:a16="http://schemas.microsoft.com/office/drawing/2014/main" val="3864186275"/>
                    </a:ext>
                  </a:extLst>
                </a:gridCol>
                <a:gridCol w="5167808">
                  <a:extLst>
                    <a:ext uri="{9D8B030D-6E8A-4147-A177-3AD203B41FA5}">
                      <a16:colId xmlns:a16="http://schemas.microsoft.com/office/drawing/2014/main" val="564916640"/>
                    </a:ext>
                  </a:extLst>
                </a:gridCol>
                <a:gridCol w="1672953">
                  <a:extLst>
                    <a:ext uri="{9D8B030D-6E8A-4147-A177-3AD203B41FA5}">
                      <a16:colId xmlns:a16="http://schemas.microsoft.com/office/drawing/2014/main" val="1386468200"/>
                    </a:ext>
                  </a:extLst>
                </a:gridCol>
              </a:tblGrid>
              <a:tr h="370840">
                <a:tc>
                  <a:txBody>
                    <a:bodyPr/>
                    <a:lstStyle/>
                    <a:p>
                      <a:r>
                        <a:rPr lang="en-US" sz="1600" noProof="0" dirty="0" smtClean="0"/>
                        <a:t>Test setup</a:t>
                      </a:r>
                      <a:endParaRPr lang="en-US" sz="1600" noProof="0" dirty="0"/>
                    </a:p>
                  </a:txBody>
                  <a:tcPr/>
                </a:tc>
                <a:tc>
                  <a:txBody>
                    <a:bodyPr/>
                    <a:lstStyle/>
                    <a:p>
                      <a:r>
                        <a:rPr lang="fr-CH" sz="1600" noProof="0" dirty="0" smtClean="0"/>
                        <a:t>Description</a:t>
                      </a:r>
                      <a:endParaRPr lang="en-US" sz="1600" noProof="0" dirty="0"/>
                    </a:p>
                  </a:txBody>
                  <a:tcPr/>
                </a:tc>
                <a:tc>
                  <a:txBody>
                    <a:bodyPr/>
                    <a:lstStyle/>
                    <a:p>
                      <a:r>
                        <a:rPr lang="en-US" sz="1600" noProof="0" dirty="0" smtClean="0"/>
                        <a:t>Scheduled</a:t>
                      </a:r>
                      <a:endParaRPr lang="en-US" sz="1600" noProof="0" dirty="0"/>
                    </a:p>
                  </a:txBody>
                  <a:tcPr/>
                </a:tc>
                <a:extLst>
                  <a:ext uri="{0D108BD9-81ED-4DB2-BD59-A6C34878D82A}">
                    <a16:rowId xmlns:a16="http://schemas.microsoft.com/office/drawing/2014/main" val="1937383851"/>
                  </a:ext>
                </a:extLst>
              </a:tr>
              <a:tr h="370840">
                <a:tc>
                  <a:txBody>
                    <a:bodyPr/>
                    <a:lstStyle/>
                    <a:p>
                      <a:r>
                        <a:rPr lang="en-US" sz="1600" noProof="0" dirty="0" smtClean="0"/>
                        <a:t>TT1</a:t>
                      </a:r>
                      <a:endParaRPr lang="en-US" sz="1600" noProof="0" dirty="0"/>
                    </a:p>
                  </a:txBody>
                  <a:tcPr/>
                </a:tc>
                <a:tc>
                  <a:txBody>
                    <a:bodyPr/>
                    <a:lstStyle/>
                    <a:p>
                      <a:r>
                        <a:rPr lang="en-US" sz="1600" noProof="0" dirty="0" smtClean="0"/>
                        <a:t>Long term validation of in-house</a:t>
                      </a:r>
                      <a:r>
                        <a:rPr lang="en-US" sz="1600" baseline="0" noProof="0" dirty="0" smtClean="0"/>
                        <a:t> WPS, iHLS, </a:t>
                      </a:r>
                      <a:r>
                        <a:rPr lang="en-US" sz="1600" baseline="0" noProof="0" dirty="0" err="1" smtClean="0"/>
                        <a:t>iInclino</a:t>
                      </a:r>
                      <a:endParaRPr lang="en-US" sz="1600" baseline="0" noProof="0" dirty="0" smtClean="0"/>
                    </a:p>
                    <a:p>
                      <a:r>
                        <a:rPr lang="en-US" sz="1600" baseline="0" noProof="0" dirty="0" smtClean="0"/>
                        <a:t>Validation of new wire</a:t>
                      </a:r>
                    </a:p>
                    <a:p>
                      <a:r>
                        <a:rPr lang="en-US" sz="1600" baseline="0" noProof="0" dirty="0" smtClean="0"/>
                        <a:t>Validation of new stretching device + automatized wire stretching</a:t>
                      </a:r>
                      <a:endParaRPr lang="en-US" sz="1600" noProof="0" dirty="0"/>
                    </a:p>
                  </a:txBody>
                  <a:tcPr/>
                </a:tc>
                <a:tc>
                  <a:txBody>
                    <a:bodyPr/>
                    <a:lstStyle/>
                    <a:p>
                      <a:r>
                        <a:rPr lang="en-US" sz="1600" noProof="0" dirty="0" smtClean="0"/>
                        <a:t>July-Dec.</a:t>
                      </a:r>
                      <a:r>
                        <a:rPr lang="en-US" sz="1600" baseline="0" noProof="0" dirty="0" smtClean="0"/>
                        <a:t> 19</a:t>
                      </a:r>
                      <a:endParaRPr lang="en-US" sz="1600" noProof="0" dirty="0"/>
                    </a:p>
                  </a:txBody>
                  <a:tcPr/>
                </a:tc>
                <a:extLst>
                  <a:ext uri="{0D108BD9-81ED-4DB2-BD59-A6C34878D82A}">
                    <a16:rowId xmlns:a16="http://schemas.microsoft.com/office/drawing/2014/main" val="2589162412"/>
                  </a:ext>
                </a:extLst>
              </a:tr>
              <a:tr h="370840">
                <a:tc>
                  <a:txBody>
                    <a:bodyPr/>
                    <a:lstStyle/>
                    <a:p>
                      <a:r>
                        <a:rPr lang="en-US" sz="1600" noProof="0" dirty="0" smtClean="0"/>
                        <a:t>FSI lab</a:t>
                      </a:r>
                      <a:endParaRPr lang="en-US" sz="1600" noProof="0" dirty="0"/>
                    </a:p>
                  </a:txBody>
                  <a:tcPr/>
                </a:tc>
                <a:tc>
                  <a:txBody>
                    <a:bodyPr/>
                    <a:lstStyle/>
                    <a:p>
                      <a:r>
                        <a:rPr lang="en-US" sz="1600" noProof="0" dirty="0" smtClean="0"/>
                        <a:t>Cross-comparison</a:t>
                      </a:r>
                      <a:r>
                        <a:rPr lang="en-US" sz="1600" baseline="0" noProof="0" dirty="0" smtClean="0"/>
                        <a:t> tests (iHLS, cHLS, </a:t>
                      </a:r>
                      <a:r>
                        <a:rPr lang="en-US" sz="1600" baseline="0" noProof="0" dirty="0" err="1" smtClean="0"/>
                        <a:t>iInclino</a:t>
                      </a:r>
                      <a:r>
                        <a:rPr lang="en-US" sz="1600" baseline="0" noProof="0" dirty="0" smtClean="0"/>
                        <a:t>)</a:t>
                      </a:r>
                      <a:endParaRPr lang="en-US" sz="1600" noProof="0" dirty="0"/>
                    </a:p>
                  </a:txBody>
                  <a:tcPr/>
                </a:tc>
                <a:tc>
                  <a:txBody>
                    <a:bodyPr/>
                    <a:lstStyle/>
                    <a:p>
                      <a:r>
                        <a:rPr lang="en-US" sz="1600" noProof="0" dirty="0" smtClean="0"/>
                        <a:t>July-Oct. 19</a:t>
                      </a:r>
                      <a:endParaRPr lang="en-US" sz="1600" noProof="0" dirty="0"/>
                    </a:p>
                  </a:txBody>
                  <a:tcPr/>
                </a:tc>
                <a:extLst>
                  <a:ext uri="{0D108BD9-81ED-4DB2-BD59-A6C34878D82A}">
                    <a16:rowId xmlns:a16="http://schemas.microsoft.com/office/drawing/2014/main" val="3600154374"/>
                  </a:ext>
                </a:extLst>
              </a:tr>
              <a:tr h="370840">
                <a:tc>
                  <a:txBody>
                    <a:bodyPr/>
                    <a:lstStyle/>
                    <a:p>
                      <a:r>
                        <a:rPr lang="en-US" sz="1600" noProof="0" dirty="0" smtClean="0"/>
                        <a:t>Climatic</a:t>
                      </a:r>
                      <a:endParaRPr lang="en-US" sz="1600" noProof="0" dirty="0"/>
                    </a:p>
                  </a:txBody>
                  <a:tcPr/>
                </a:tc>
                <a:tc>
                  <a:txBody>
                    <a:bodyPr/>
                    <a:lstStyle/>
                    <a:p>
                      <a:r>
                        <a:rPr lang="en-US" sz="1600" baseline="0" noProof="0" dirty="0" smtClean="0"/>
                        <a:t>Climatic chamber to control the impact of T° and humidity </a:t>
                      </a:r>
                      <a:endParaRPr lang="en-US" sz="1600" noProof="0" dirty="0"/>
                    </a:p>
                  </a:txBody>
                  <a:tcPr/>
                </a:tc>
                <a:tc>
                  <a:txBody>
                    <a:bodyPr/>
                    <a:lstStyle/>
                    <a:p>
                      <a:r>
                        <a:rPr lang="en-US" sz="1600" noProof="0" dirty="0" smtClean="0"/>
                        <a:t>Jan-June</a:t>
                      </a:r>
                      <a:r>
                        <a:rPr lang="en-US" sz="1600" baseline="0" noProof="0" dirty="0" smtClean="0"/>
                        <a:t> 20</a:t>
                      </a:r>
                      <a:endParaRPr lang="en-US" sz="1600" noProof="0" dirty="0"/>
                    </a:p>
                  </a:txBody>
                  <a:tcPr/>
                </a:tc>
                <a:extLst>
                  <a:ext uri="{0D108BD9-81ED-4DB2-BD59-A6C34878D82A}">
                    <a16:rowId xmlns:a16="http://schemas.microsoft.com/office/drawing/2014/main" val="3530179829"/>
                  </a:ext>
                </a:extLst>
              </a:tr>
              <a:tr h="370840">
                <a:tc>
                  <a:txBody>
                    <a:bodyPr/>
                    <a:lstStyle/>
                    <a:p>
                      <a:r>
                        <a:rPr lang="en-US" sz="1600" noProof="0" dirty="0" smtClean="0"/>
                        <a:t>Dipole</a:t>
                      </a:r>
                      <a:r>
                        <a:rPr lang="en-US" sz="1600" baseline="0" noProof="0" dirty="0" smtClean="0"/>
                        <a:t> test</a:t>
                      </a:r>
                      <a:endParaRPr lang="en-US" sz="1600" noProof="0" dirty="0"/>
                    </a:p>
                  </a:txBody>
                  <a:tcPr/>
                </a:tc>
                <a:tc>
                  <a:txBody>
                    <a:bodyPr/>
                    <a:lstStyle/>
                    <a:p>
                      <a:r>
                        <a:rPr lang="en-US" sz="1600" noProof="0" dirty="0" smtClean="0"/>
                        <a:t>FSI configuration</a:t>
                      </a:r>
                      <a:r>
                        <a:rPr lang="en-US" sz="1600" baseline="0" noProof="0" dirty="0" smtClean="0"/>
                        <a:t> for IT and CC</a:t>
                      </a:r>
                      <a:endParaRPr lang="en-US" sz="1600" noProof="0" dirty="0"/>
                    </a:p>
                  </a:txBody>
                  <a:tcPr/>
                </a:tc>
                <a:tc>
                  <a:txBody>
                    <a:bodyPr/>
                    <a:lstStyle/>
                    <a:p>
                      <a:r>
                        <a:rPr lang="en-US" sz="1600" noProof="0" dirty="0" smtClean="0"/>
                        <a:t>Sept-Oct.</a:t>
                      </a:r>
                      <a:r>
                        <a:rPr lang="en-US" sz="1600" baseline="0" noProof="0" dirty="0" smtClean="0"/>
                        <a:t> 19</a:t>
                      </a:r>
                      <a:endParaRPr lang="en-US" sz="1600" noProof="0" dirty="0"/>
                    </a:p>
                  </a:txBody>
                  <a:tcPr/>
                </a:tc>
                <a:extLst>
                  <a:ext uri="{0D108BD9-81ED-4DB2-BD59-A6C34878D82A}">
                    <a16:rowId xmlns:a16="http://schemas.microsoft.com/office/drawing/2014/main" val="1357495926"/>
                  </a:ext>
                </a:extLst>
              </a:tr>
              <a:tr h="370840">
                <a:tc>
                  <a:txBody>
                    <a:bodyPr/>
                    <a:lstStyle/>
                    <a:p>
                      <a:r>
                        <a:rPr lang="en-US" sz="1600" noProof="0" dirty="0" smtClean="0"/>
                        <a:t>Irradiation tests</a:t>
                      </a:r>
                      <a:endParaRPr lang="en-US" sz="1600" noProof="0" dirty="0"/>
                    </a:p>
                  </a:txBody>
                  <a:tcPr/>
                </a:tc>
                <a:tc>
                  <a:txBody>
                    <a:bodyPr/>
                    <a:lstStyle/>
                    <a:p>
                      <a:r>
                        <a:rPr lang="en-US" sz="1600" noProof="0" dirty="0" smtClean="0"/>
                        <a:t>Qualification at </a:t>
                      </a:r>
                      <a:r>
                        <a:rPr lang="en-US" sz="1600" noProof="0" dirty="0" err="1" smtClean="0"/>
                        <a:t>Franhoffer</a:t>
                      </a:r>
                      <a:r>
                        <a:rPr lang="en-US" sz="1600" noProof="0" dirty="0" smtClean="0"/>
                        <a:t> institute // other irradiation</a:t>
                      </a:r>
                      <a:r>
                        <a:rPr lang="en-US" sz="1600" baseline="0" noProof="0" dirty="0" smtClean="0"/>
                        <a:t> facilities</a:t>
                      </a:r>
                      <a:endParaRPr lang="en-US" sz="1600" noProof="0" dirty="0"/>
                    </a:p>
                  </a:txBody>
                  <a:tcPr/>
                </a:tc>
                <a:tc>
                  <a:txBody>
                    <a:bodyPr/>
                    <a:lstStyle/>
                    <a:p>
                      <a:r>
                        <a:rPr lang="en-US" sz="1600" noProof="0" dirty="0" smtClean="0"/>
                        <a:t>June-Aug. 19</a:t>
                      </a:r>
                    </a:p>
                    <a:p>
                      <a:r>
                        <a:rPr lang="en-US" sz="1600" noProof="0" dirty="0" smtClean="0"/>
                        <a:t>Jan-March</a:t>
                      </a:r>
                      <a:r>
                        <a:rPr lang="en-US" sz="1600" baseline="0" noProof="0" dirty="0" smtClean="0"/>
                        <a:t> 20</a:t>
                      </a:r>
                      <a:endParaRPr lang="en-US" sz="1600" noProof="0" dirty="0"/>
                    </a:p>
                  </a:txBody>
                  <a:tcPr/>
                </a:tc>
                <a:extLst>
                  <a:ext uri="{0D108BD9-81ED-4DB2-BD59-A6C34878D82A}">
                    <a16:rowId xmlns:a16="http://schemas.microsoft.com/office/drawing/2014/main" val="3311475791"/>
                  </a:ext>
                </a:extLst>
              </a:tr>
            </a:tbl>
          </a:graphicData>
        </a:graphic>
      </p:graphicFrame>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305403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Sensors qualification plan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sp>
        <p:nvSpPr>
          <p:cNvPr id="10" name="Rectangle 9"/>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Espace réservé du pied de page 3"/>
          <p:cNvSpPr>
            <a:spLocks noGrp="1"/>
          </p:cNvSpPr>
          <p:nvPr>
            <p:ph type="ftr" sz="quarter" idx="11"/>
          </p:nvPr>
        </p:nvSpPr>
        <p:spPr>
          <a:xfrm>
            <a:off x="1905000" y="4767263"/>
            <a:ext cx="6627000" cy="270000"/>
          </a:xfrm>
        </p:spPr>
        <p:txBody>
          <a:bodyPr/>
          <a:lstStyle/>
          <a:p>
            <a:r>
              <a:rPr lang="fr-FR" noProof="0" dirty="0" smtClean="0"/>
              <a:t>Hélène Mainaud Durand, 27/08/2019</a:t>
            </a:r>
            <a:endParaRPr lang="en-GB" noProof="0" dirty="0"/>
          </a:p>
        </p:txBody>
      </p:sp>
      <p:graphicFrame>
        <p:nvGraphicFramePr>
          <p:cNvPr id="2" name="Table 1"/>
          <p:cNvGraphicFramePr>
            <a:graphicFrameLocks noGrp="1"/>
          </p:cNvGraphicFramePr>
          <p:nvPr>
            <p:extLst>
              <p:ext uri="{D42A27DB-BD31-4B8C-83A1-F6EECF244321}">
                <p14:modId xmlns:p14="http://schemas.microsoft.com/office/powerpoint/2010/main" val="739712687"/>
              </p:ext>
            </p:extLst>
          </p:nvPr>
        </p:nvGraphicFramePr>
        <p:xfrm>
          <a:off x="107503" y="1237771"/>
          <a:ext cx="8877380" cy="2743200"/>
        </p:xfrm>
        <a:graphic>
          <a:graphicData uri="http://schemas.openxmlformats.org/drawingml/2006/table">
            <a:tbl>
              <a:tblPr firstRow="1" bandRow="1">
                <a:tableStyleId>{5C22544A-7EE6-4342-B048-85BDC9FD1C3A}</a:tableStyleId>
              </a:tblPr>
              <a:tblGrid>
                <a:gridCol w="2088233">
                  <a:extLst>
                    <a:ext uri="{9D8B030D-6E8A-4147-A177-3AD203B41FA5}">
                      <a16:colId xmlns:a16="http://schemas.microsoft.com/office/drawing/2014/main" val="2439756647"/>
                    </a:ext>
                  </a:extLst>
                </a:gridCol>
                <a:gridCol w="864096">
                  <a:extLst>
                    <a:ext uri="{9D8B030D-6E8A-4147-A177-3AD203B41FA5}">
                      <a16:colId xmlns:a16="http://schemas.microsoft.com/office/drawing/2014/main" val="2303205418"/>
                    </a:ext>
                  </a:extLst>
                </a:gridCol>
                <a:gridCol w="864096">
                  <a:extLst>
                    <a:ext uri="{9D8B030D-6E8A-4147-A177-3AD203B41FA5}">
                      <a16:colId xmlns:a16="http://schemas.microsoft.com/office/drawing/2014/main" val="2553087906"/>
                    </a:ext>
                  </a:extLst>
                </a:gridCol>
                <a:gridCol w="1008112">
                  <a:extLst>
                    <a:ext uri="{9D8B030D-6E8A-4147-A177-3AD203B41FA5}">
                      <a16:colId xmlns:a16="http://schemas.microsoft.com/office/drawing/2014/main" val="366983770"/>
                    </a:ext>
                  </a:extLst>
                </a:gridCol>
                <a:gridCol w="864096">
                  <a:extLst>
                    <a:ext uri="{9D8B030D-6E8A-4147-A177-3AD203B41FA5}">
                      <a16:colId xmlns:a16="http://schemas.microsoft.com/office/drawing/2014/main" val="3306916410"/>
                    </a:ext>
                  </a:extLst>
                </a:gridCol>
                <a:gridCol w="1008112">
                  <a:extLst>
                    <a:ext uri="{9D8B030D-6E8A-4147-A177-3AD203B41FA5}">
                      <a16:colId xmlns:a16="http://schemas.microsoft.com/office/drawing/2014/main" val="678093970"/>
                    </a:ext>
                  </a:extLst>
                </a:gridCol>
                <a:gridCol w="1080120">
                  <a:extLst>
                    <a:ext uri="{9D8B030D-6E8A-4147-A177-3AD203B41FA5}">
                      <a16:colId xmlns:a16="http://schemas.microsoft.com/office/drawing/2014/main" val="3975857823"/>
                    </a:ext>
                  </a:extLst>
                </a:gridCol>
                <a:gridCol w="1100515">
                  <a:extLst>
                    <a:ext uri="{9D8B030D-6E8A-4147-A177-3AD203B41FA5}">
                      <a16:colId xmlns:a16="http://schemas.microsoft.com/office/drawing/2014/main" val="445667007"/>
                    </a:ext>
                  </a:extLst>
                </a:gridCol>
              </a:tblGrid>
              <a:tr h="370840">
                <a:tc>
                  <a:txBody>
                    <a:bodyPr/>
                    <a:lstStyle/>
                    <a:p>
                      <a:endParaRPr lang="en-US" sz="1400" dirty="0"/>
                    </a:p>
                  </a:txBody>
                  <a:tcPr/>
                </a:tc>
                <a:tc>
                  <a:txBody>
                    <a:bodyPr/>
                    <a:lstStyle/>
                    <a:p>
                      <a:pPr algn="ctr"/>
                      <a:r>
                        <a:rPr lang="fr-CH" sz="1400" dirty="0" smtClean="0"/>
                        <a:t>kWPS</a:t>
                      </a:r>
                      <a:endParaRPr lang="en-US" sz="1400" dirty="0"/>
                    </a:p>
                  </a:txBody>
                  <a:tcPr/>
                </a:tc>
                <a:tc>
                  <a:txBody>
                    <a:bodyPr/>
                    <a:lstStyle/>
                    <a:p>
                      <a:pPr algn="ctr"/>
                      <a:r>
                        <a:rPr lang="fr-CH" sz="1400" dirty="0" smtClean="0"/>
                        <a:t>iHLS</a:t>
                      </a:r>
                      <a:endParaRPr lang="en-US" sz="1400" dirty="0"/>
                    </a:p>
                  </a:txBody>
                  <a:tcPr/>
                </a:tc>
                <a:tc>
                  <a:txBody>
                    <a:bodyPr/>
                    <a:lstStyle/>
                    <a:p>
                      <a:pPr algn="ctr"/>
                      <a:r>
                        <a:rPr lang="fr-CH" sz="1400" dirty="0" smtClean="0"/>
                        <a:t>HLS-Lines</a:t>
                      </a:r>
                      <a:endParaRPr lang="en-US" sz="1400" dirty="0"/>
                    </a:p>
                  </a:txBody>
                  <a:tcPr/>
                </a:tc>
                <a:tc>
                  <a:txBody>
                    <a:bodyPr/>
                    <a:lstStyle/>
                    <a:p>
                      <a:pPr algn="ctr"/>
                      <a:r>
                        <a:rPr lang="fr-CH" sz="1400" dirty="0" err="1" smtClean="0"/>
                        <a:t>Inclin</a:t>
                      </a:r>
                      <a:r>
                        <a:rPr lang="fr-CH" sz="1400" dirty="0" smtClean="0"/>
                        <a:t>.</a:t>
                      </a:r>
                      <a:endParaRPr lang="en-US" sz="1400" dirty="0"/>
                    </a:p>
                  </a:txBody>
                  <a:tcPr/>
                </a:tc>
                <a:tc>
                  <a:txBody>
                    <a:bodyPr/>
                    <a:lstStyle/>
                    <a:p>
                      <a:pPr algn="ctr"/>
                      <a:r>
                        <a:rPr lang="fr-CH" sz="1400" dirty="0" err="1" smtClean="0"/>
                        <a:t>Acq</a:t>
                      </a:r>
                      <a:r>
                        <a:rPr lang="fr-CH" sz="1400" dirty="0" smtClean="0"/>
                        <a:t>.</a:t>
                      </a:r>
                      <a:r>
                        <a:rPr lang="fr-CH" sz="1400" baseline="0" dirty="0" smtClean="0"/>
                        <a:t> </a:t>
                      </a:r>
                      <a:r>
                        <a:rPr lang="fr-CH" sz="1400" baseline="0" dirty="0" err="1" smtClean="0"/>
                        <a:t>syst</a:t>
                      </a:r>
                      <a:r>
                        <a:rPr lang="fr-CH" sz="1400" baseline="0" dirty="0" smtClean="0"/>
                        <a:t>.</a:t>
                      </a:r>
                      <a:endParaRPr lang="en-US" sz="1400" dirty="0"/>
                    </a:p>
                  </a:txBody>
                  <a:tcPr/>
                </a:tc>
                <a:tc>
                  <a:txBody>
                    <a:bodyPr/>
                    <a:lstStyle/>
                    <a:p>
                      <a:pPr algn="ctr"/>
                      <a:r>
                        <a:rPr lang="fr-CH" sz="1400" dirty="0" err="1" smtClean="0"/>
                        <a:t>Remote</a:t>
                      </a:r>
                      <a:r>
                        <a:rPr lang="fr-CH" sz="1400" dirty="0" smtClean="0"/>
                        <a:t> </a:t>
                      </a:r>
                      <a:r>
                        <a:rPr lang="fr-CH" sz="1400" dirty="0" err="1" smtClean="0"/>
                        <a:t>elec</a:t>
                      </a:r>
                      <a:r>
                        <a:rPr lang="fr-CH" sz="1400" dirty="0" smtClean="0"/>
                        <a:t>.</a:t>
                      </a:r>
                      <a:endParaRPr lang="en-US" sz="1400" dirty="0"/>
                    </a:p>
                  </a:txBody>
                  <a:tcPr/>
                </a:tc>
                <a:tc>
                  <a:txBody>
                    <a:bodyPr/>
                    <a:lstStyle/>
                    <a:p>
                      <a:pPr algn="ctr"/>
                      <a:r>
                        <a:rPr lang="fr-CH" sz="1400" dirty="0" smtClean="0"/>
                        <a:t>Long range FSI</a:t>
                      </a:r>
                      <a:endParaRPr lang="en-US" sz="1400" dirty="0"/>
                    </a:p>
                  </a:txBody>
                  <a:tcPr/>
                </a:tc>
                <a:extLst>
                  <a:ext uri="{0D108BD9-81ED-4DB2-BD59-A6C34878D82A}">
                    <a16:rowId xmlns:a16="http://schemas.microsoft.com/office/drawing/2014/main" val="2616164554"/>
                  </a:ext>
                </a:extLst>
              </a:tr>
              <a:tr h="370840">
                <a:tc>
                  <a:txBody>
                    <a:bodyPr/>
                    <a:lstStyle/>
                    <a:p>
                      <a:r>
                        <a:rPr lang="fr-CH" sz="1400" dirty="0" err="1" smtClean="0"/>
                        <a:t>Repeatability</a:t>
                      </a:r>
                      <a:endParaRPr lang="en-US" sz="1400" dirty="0"/>
                    </a:p>
                  </a:txBody>
                  <a:tcPr/>
                </a:tc>
                <a:tc>
                  <a:txBody>
                    <a:bodyPr/>
                    <a:lstStyle/>
                    <a:p>
                      <a:pPr marL="0" indent="0">
                        <a:buFont typeface="Wingdings" panose="05000000000000000000" pitchFamily="2" charset="2"/>
                        <a:buNone/>
                      </a:pPr>
                      <a:endParaRPr lang="en-US" sz="1400" dirty="0"/>
                    </a:p>
                  </a:txBody>
                  <a:tcPr>
                    <a:solidFill>
                      <a:srgbClr val="92D050"/>
                    </a:solidFill>
                  </a:tcPr>
                </a:tc>
                <a:tc>
                  <a:txBody>
                    <a:bodyPr/>
                    <a:lstStyle/>
                    <a:p>
                      <a:endParaRPr lang="en-US" sz="1400" dirty="0"/>
                    </a:p>
                  </a:txBody>
                  <a:tcPr>
                    <a:solidFill>
                      <a:srgbClr val="92D050"/>
                    </a:solidFill>
                  </a:tcPr>
                </a:tc>
                <a:tc>
                  <a:txBody>
                    <a:bodyPr/>
                    <a:lstStyle/>
                    <a:p>
                      <a:endParaRPr lang="en-US" sz="1400" dirty="0"/>
                    </a:p>
                  </a:txBody>
                  <a:tcPr>
                    <a:solidFill>
                      <a:srgbClr val="92D050"/>
                    </a:solidFill>
                  </a:tcPr>
                </a:tc>
                <a:tc>
                  <a:txBody>
                    <a:bodyPr/>
                    <a:lstStyle/>
                    <a:p>
                      <a:r>
                        <a:rPr lang="fr-CH" sz="1400" dirty="0" smtClean="0"/>
                        <a:t>FSI</a:t>
                      </a:r>
                      <a:r>
                        <a:rPr lang="fr-CH" sz="1400" baseline="0" dirty="0" smtClean="0"/>
                        <a:t> </a:t>
                      </a:r>
                      <a:r>
                        <a:rPr lang="fr-CH" sz="1400" baseline="0" dirty="0" err="1" smtClean="0"/>
                        <a:t>lab</a:t>
                      </a:r>
                      <a:endParaRPr lang="en-US" sz="1400" dirty="0"/>
                    </a:p>
                  </a:txBody>
                  <a:tcPr/>
                </a:tc>
                <a:tc>
                  <a:txBody>
                    <a:bodyPr/>
                    <a:lstStyle/>
                    <a:p>
                      <a:endParaRPr lang="en-US" sz="1400" dirty="0"/>
                    </a:p>
                  </a:txBody>
                  <a:tcPr>
                    <a:solidFill>
                      <a:schemeClr val="bg1">
                        <a:lumMod val="85000"/>
                      </a:schemeClr>
                    </a:solidFill>
                  </a:tcPr>
                </a:tc>
                <a:tc>
                  <a:txBody>
                    <a:bodyPr/>
                    <a:lstStyle/>
                    <a:p>
                      <a:endParaRPr lang="en-US" sz="1400" dirty="0"/>
                    </a:p>
                  </a:txBody>
                  <a:tcPr>
                    <a:solidFill>
                      <a:schemeClr val="bg1">
                        <a:lumMod val="85000"/>
                      </a:schemeClr>
                    </a:solidFill>
                  </a:tcPr>
                </a:tc>
                <a:tc>
                  <a:txBody>
                    <a:bodyPr/>
                    <a:lstStyle/>
                    <a:p>
                      <a:endParaRPr lang="en-US" sz="1400" dirty="0"/>
                    </a:p>
                  </a:txBody>
                  <a:tcPr>
                    <a:solidFill>
                      <a:schemeClr val="bg1">
                        <a:lumMod val="85000"/>
                      </a:schemeClr>
                    </a:solidFill>
                  </a:tcPr>
                </a:tc>
                <a:extLst>
                  <a:ext uri="{0D108BD9-81ED-4DB2-BD59-A6C34878D82A}">
                    <a16:rowId xmlns:a16="http://schemas.microsoft.com/office/drawing/2014/main" val="3524134910"/>
                  </a:ext>
                </a:extLst>
              </a:tr>
              <a:tr h="370840">
                <a:tc>
                  <a:txBody>
                    <a:bodyPr/>
                    <a:lstStyle/>
                    <a:p>
                      <a:r>
                        <a:rPr lang="fr-CH" sz="1400" dirty="0" err="1" smtClean="0"/>
                        <a:t>Accuracy</a:t>
                      </a:r>
                      <a:endParaRPr lang="en-US" sz="1400" dirty="0"/>
                    </a:p>
                  </a:txBody>
                  <a:tcPr/>
                </a:tc>
                <a:tc>
                  <a:txBody>
                    <a:bodyPr/>
                    <a:lstStyle/>
                    <a:p>
                      <a:endParaRPr lang="en-US" sz="1400" dirty="0"/>
                    </a:p>
                  </a:txBody>
                  <a:tcPr>
                    <a:solidFill>
                      <a:srgbClr val="92D050"/>
                    </a:solidFill>
                  </a:tcPr>
                </a:tc>
                <a:tc>
                  <a:txBody>
                    <a:bodyPr/>
                    <a:lstStyle/>
                    <a:p>
                      <a:endParaRPr lang="en-US" sz="1400" dirty="0"/>
                    </a:p>
                  </a:txBody>
                  <a:tcPr>
                    <a:solidFill>
                      <a:srgbClr val="92D050"/>
                    </a:solidFill>
                  </a:tcPr>
                </a:tc>
                <a:tc>
                  <a:txBody>
                    <a:bodyPr/>
                    <a:lstStyle/>
                    <a:p>
                      <a:endParaRPr lang="en-US" sz="1400" dirty="0"/>
                    </a:p>
                  </a:txBody>
                  <a:tcPr>
                    <a:solidFill>
                      <a:srgbClr val="FF0000"/>
                    </a:solidFill>
                  </a:tcPr>
                </a:tc>
                <a:tc>
                  <a:txBody>
                    <a:bodyPr/>
                    <a:lstStyle/>
                    <a:p>
                      <a:r>
                        <a:rPr lang="fr-CH" sz="1400" dirty="0" smtClean="0"/>
                        <a:t>FSI </a:t>
                      </a:r>
                      <a:r>
                        <a:rPr lang="fr-CH" sz="1400" dirty="0" err="1" smtClean="0"/>
                        <a:t>lab</a:t>
                      </a:r>
                      <a:endParaRPr lang="en-US" sz="1400" dirty="0"/>
                    </a:p>
                  </a:txBody>
                  <a:tcPr/>
                </a:tc>
                <a:tc>
                  <a:txBody>
                    <a:bodyPr/>
                    <a:lstStyle/>
                    <a:p>
                      <a:endParaRPr lang="en-US" sz="1400" dirty="0"/>
                    </a:p>
                  </a:txBody>
                  <a:tcPr>
                    <a:solidFill>
                      <a:schemeClr val="bg1">
                        <a:lumMod val="85000"/>
                      </a:schemeClr>
                    </a:solidFill>
                  </a:tcPr>
                </a:tc>
                <a:tc>
                  <a:txBody>
                    <a:bodyPr/>
                    <a:lstStyle/>
                    <a:p>
                      <a:endParaRPr lang="en-US" sz="1400" dirty="0"/>
                    </a:p>
                  </a:txBody>
                  <a:tcPr>
                    <a:solidFill>
                      <a:schemeClr val="bg1">
                        <a:lumMod val="85000"/>
                      </a:schemeClr>
                    </a:solidFill>
                  </a:tcPr>
                </a:tc>
                <a:tc>
                  <a:txBody>
                    <a:bodyPr/>
                    <a:lstStyle/>
                    <a:p>
                      <a:endParaRPr lang="en-US" sz="1400" dirty="0"/>
                    </a:p>
                  </a:txBody>
                  <a:tcPr>
                    <a:solidFill>
                      <a:schemeClr val="bg1">
                        <a:lumMod val="85000"/>
                      </a:schemeClr>
                    </a:solidFill>
                  </a:tcPr>
                </a:tc>
                <a:extLst>
                  <a:ext uri="{0D108BD9-81ED-4DB2-BD59-A6C34878D82A}">
                    <a16:rowId xmlns:a16="http://schemas.microsoft.com/office/drawing/2014/main" val="696464779"/>
                  </a:ext>
                </a:extLst>
              </a:tr>
              <a:tr h="370840">
                <a:tc>
                  <a:txBody>
                    <a:bodyPr/>
                    <a:lstStyle/>
                    <a:p>
                      <a:r>
                        <a:rPr lang="fr-CH" sz="1400" dirty="0" smtClean="0"/>
                        <a:t>Long-</a:t>
                      </a:r>
                      <a:r>
                        <a:rPr lang="fr-CH" sz="1400" dirty="0" err="1" smtClean="0"/>
                        <a:t>term</a:t>
                      </a:r>
                      <a:r>
                        <a:rPr lang="fr-CH" sz="1400" dirty="0" smtClean="0"/>
                        <a:t> </a:t>
                      </a:r>
                      <a:r>
                        <a:rPr lang="fr-CH" sz="1400" dirty="0" err="1" smtClean="0"/>
                        <a:t>stability</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tc>
                  <a:txBody>
                    <a:bodyPr/>
                    <a:lstStyle/>
                    <a:p>
                      <a:r>
                        <a:rPr lang="fr-CH" sz="1400" dirty="0" smtClean="0"/>
                        <a:t>TT1</a:t>
                      </a:r>
                      <a:endParaRPr lang="en-US" sz="1400" dirty="0"/>
                    </a:p>
                  </a:txBody>
                  <a:tcPr/>
                </a:tc>
                <a:extLst>
                  <a:ext uri="{0D108BD9-81ED-4DB2-BD59-A6C34878D82A}">
                    <a16:rowId xmlns:a16="http://schemas.microsoft.com/office/drawing/2014/main" val="3590703725"/>
                  </a:ext>
                </a:extLst>
              </a:tr>
              <a:tr h="370840">
                <a:tc>
                  <a:txBody>
                    <a:bodyPr/>
                    <a:lstStyle/>
                    <a:p>
                      <a:r>
                        <a:rPr lang="fr-CH" sz="1400" dirty="0" smtClean="0"/>
                        <a:t>T° impact</a:t>
                      </a:r>
                      <a:endParaRPr lang="en-US" sz="1400" dirty="0"/>
                    </a:p>
                  </a:txBody>
                  <a:tcPr/>
                </a:tc>
                <a:tc>
                  <a:txBody>
                    <a:bodyPr/>
                    <a:lstStyle/>
                    <a:p>
                      <a:r>
                        <a:rPr lang="fr-CH" sz="1400" dirty="0" err="1" smtClean="0"/>
                        <a:t>Climatic</a:t>
                      </a:r>
                      <a:endParaRPr lang="en-US" sz="1400" dirty="0"/>
                    </a:p>
                  </a:txBody>
                  <a:tcPr/>
                </a:tc>
                <a:tc>
                  <a:txBody>
                    <a:bodyPr/>
                    <a:lstStyle/>
                    <a:p>
                      <a:r>
                        <a:rPr lang="fr-CH" sz="1400" dirty="0" err="1" smtClean="0"/>
                        <a:t>Climatic</a:t>
                      </a:r>
                      <a:endParaRPr lang="en-US" sz="1400" dirty="0"/>
                    </a:p>
                  </a:txBody>
                  <a:tcPr/>
                </a:tc>
                <a:tc>
                  <a:txBody>
                    <a:bodyPr/>
                    <a:lstStyle/>
                    <a:p>
                      <a:endParaRPr lang="en-US" sz="1400" dirty="0"/>
                    </a:p>
                  </a:txBody>
                  <a:tcPr>
                    <a:solidFill>
                      <a:schemeClr val="bg1">
                        <a:lumMod val="85000"/>
                      </a:schemeClr>
                    </a:solidFill>
                  </a:tcPr>
                </a:tc>
                <a:tc>
                  <a:txBody>
                    <a:bodyPr/>
                    <a:lstStyle/>
                    <a:p>
                      <a:r>
                        <a:rPr lang="fr-CH" sz="1400" dirty="0" err="1" smtClean="0"/>
                        <a:t>Climatic</a:t>
                      </a:r>
                      <a:endParaRPr lang="en-US" sz="1400" dirty="0"/>
                    </a:p>
                  </a:txBody>
                  <a:tcPr/>
                </a:tc>
                <a:tc>
                  <a:txBody>
                    <a:bodyPr/>
                    <a:lstStyle/>
                    <a:p>
                      <a:r>
                        <a:rPr lang="fr-CH" sz="1400" dirty="0" err="1" smtClean="0"/>
                        <a:t>Climatic</a:t>
                      </a:r>
                      <a:endParaRPr lang="en-US" sz="1400" dirty="0"/>
                    </a:p>
                  </a:txBody>
                  <a:tcPr/>
                </a:tc>
                <a:tc>
                  <a:txBody>
                    <a:bodyPr/>
                    <a:lstStyle/>
                    <a:p>
                      <a:r>
                        <a:rPr lang="fr-CH" sz="1400" dirty="0" err="1" smtClean="0"/>
                        <a:t>Climatic</a:t>
                      </a:r>
                      <a:endParaRPr lang="en-US" sz="1400" dirty="0"/>
                    </a:p>
                  </a:txBody>
                  <a:tcPr/>
                </a:tc>
                <a:tc>
                  <a:txBody>
                    <a:bodyPr/>
                    <a:lstStyle/>
                    <a:p>
                      <a:endParaRPr lang="en-US" sz="1400" dirty="0"/>
                    </a:p>
                  </a:txBody>
                  <a:tcPr>
                    <a:solidFill>
                      <a:schemeClr val="bg1">
                        <a:lumMod val="85000"/>
                      </a:schemeClr>
                    </a:solidFill>
                  </a:tcPr>
                </a:tc>
                <a:extLst>
                  <a:ext uri="{0D108BD9-81ED-4DB2-BD59-A6C34878D82A}">
                    <a16:rowId xmlns:a16="http://schemas.microsoft.com/office/drawing/2014/main" val="2086811377"/>
                  </a:ext>
                </a:extLst>
              </a:tr>
              <a:tr h="370840">
                <a:tc>
                  <a:txBody>
                    <a:bodyPr/>
                    <a:lstStyle/>
                    <a:p>
                      <a:r>
                        <a:rPr lang="fr-CH" sz="1400" dirty="0" err="1" smtClean="0"/>
                        <a:t>Humidity</a:t>
                      </a:r>
                      <a:r>
                        <a:rPr lang="fr-CH" sz="1400" baseline="0" dirty="0" smtClean="0"/>
                        <a:t> impact</a:t>
                      </a:r>
                      <a:endParaRPr lang="en-US" sz="1400" dirty="0"/>
                    </a:p>
                  </a:txBody>
                  <a:tcPr/>
                </a:tc>
                <a:tc>
                  <a:txBody>
                    <a:bodyPr/>
                    <a:lstStyle/>
                    <a:p>
                      <a:r>
                        <a:rPr lang="fr-CH" sz="1400" dirty="0" err="1" smtClean="0"/>
                        <a:t>Climatic</a:t>
                      </a:r>
                      <a:endParaRPr lang="en-US" sz="1400" dirty="0"/>
                    </a:p>
                  </a:txBody>
                  <a:tcPr/>
                </a:tc>
                <a:tc>
                  <a:txBody>
                    <a:bodyPr/>
                    <a:lstStyle/>
                    <a:p>
                      <a:r>
                        <a:rPr lang="fr-CH" sz="1400" dirty="0" err="1" smtClean="0"/>
                        <a:t>Climatic</a:t>
                      </a:r>
                      <a:endParaRPr lang="en-US" sz="1400" dirty="0"/>
                    </a:p>
                  </a:txBody>
                  <a:tcPr/>
                </a:tc>
                <a:tc>
                  <a:txBody>
                    <a:bodyPr/>
                    <a:lstStyle/>
                    <a:p>
                      <a:endParaRPr lang="en-US" sz="1400" dirty="0"/>
                    </a:p>
                  </a:txBody>
                  <a:tcPr>
                    <a:solidFill>
                      <a:schemeClr val="bg1">
                        <a:lumMod val="85000"/>
                      </a:schemeClr>
                    </a:solidFill>
                  </a:tcPr>
                </a:tc>
                <a:tc>
                  <a:txBody>
                    <a:bodyPr/>
                    <a:lstStyle/>
                    <a:p>
                      <a:endParaRPr lang="en-US" sz="1400" dirty="0"/>
                    </a:p>
                  </a:txBody>
                  <a:tcPr>
                    <a:solidFill>
                      <a:schemeClr val="bg1">
                        <a:lumMod val="85000"/>
                      </a:schemeClr>
                    </a:solidFill>
                  </a:tcPr>
                </a:tc>
                <a:tc>
                  <a:txBody>
                    <a:bodyPr/>
                    <a:lstStyle/>
                    <a:p>
                      <a:r>
                        <a:rPr lang="fr-CH" sz="1400" dirty="0" err="1" smtClean="0"/>
                        <a:t>Climatic</a:t>
                      </a:r>
                      <a:endParaRPr lang="en-US" sz="1400" dirty="0"/>
                    </a:p>
                  </a:txBody>
                  <a:tcPr/>
                </a:tc>
                <a:tc>
                  <a:txBody>
                    <a:bodyPr/>
                    <a:lstStyle/>
                    <a:p>
                      <a:r>
                        <a:rPr lang="fr-CH" sz="1400" dirty="0" err="1" smtClean="0"/>
                        <a:t>Climatic</a:t>
                      </a:r>
                      <a:endParaRPr lang="en-US" sz="1400" dirty="0"/>
                    </a:p>
                  </a:txBody>
                  <a:tcPr/>
                </a:tc>
                <a:tc>
                  <a:txBody>
                    <a:bodyPr/>
                    <a:lstStyle/>
                    <a:p>
                      <a:endParaRPr lang="en-US" sz="1400" dirty="0"/>
                    </a:p>
                  </a:txBody>
                  <a:tcPr>
                    <a:solidFill>
                      <a:schemeClr val="bg1">
                        <a:lumMod val="85000"/>
                      </a:schemeClr>
                    </a:solidFill>
                  </a:tcPr>
                </a:tc>
                <a:extLst>
                  <a:ext uri="{0D108BD9-81ED-4DB2-BD59-A6C34878D82A}">
                    <a16:rowId xmlns:a16="http://schemas.microsoft.com/office/drawing/2014/main" val="2898949406"/>
                  </a:ext>
                </a:extLst>
              </a:tr>
              <a:tr h="370840">
                <a:tc>
                  <a:txBody>
                    <a:bodyPr/>
                    <a:lstStyle/>
                    <a:p>
                      <a:r>
                        <a:rPr lang="fr-CH" sz="1400" dirty="0" smtClean="0"/>
                        <a:t>Irradiations</a:t>
                      </a:r>
                      <a:r>
                        <a:rPr lang="fr-CH" sz="1400" baseline="0" dirty="0" smtClean="0"/>
                        <a:t> tests</a:t>
                      </a:r>
                      <a:endParaRPr lang="en-US" sz="1400" dirty="0"/>
                    </a:p>
                  </a:txBody>
                  <a:tcPr/>
                </a:tc>
                <a:tc>
                  <a:txBody>
                    <a:bodyPr/>
                    <a:lstStyle/>
                    <a:p>
                      <a:endParaRPr lang="en-US" sz="1400" dirty="0"/>
                    </a:p>
                  </a:txBody>
                  <a:tcPr>
                    <a:pattFill prst="dkVert">
                      <a:fgClr>
                        <a:srgbClr val="92D050"/>
                      </a:fgClr>
                      <a:bgClr>
                        <a:schemeClr val="bg1"/>
                      </a:bgClr>
                    </a:pattFill>
                  </a:tcPr>
                </a:tc>
                <a:tc>
                  <a:txBody>
                    <a:bodyPr/>
                    <a:lstStyle/>
                    <a:p>
                      <a:endParaRPr lang="en-US" sz="1400" dirty="0"/>
                    </a:p>
                  </a:txBody>
                  <a:tcPr>
                    <a:pattFill prst="dkVert">
                      <a:fgClr>
                        <a:srgbClr val="92D050"/>
                      </a:fgClr>
                      <a:bgClr>
                        <a:schemeClr val="bg1"/>
                      </a:bgClr>
                    </a:pattFill>
                  </a:tcPr>
                </a:tc>
                <a:tc>
                  <a:txBody>
                    <a:bodyPr/>
                    <a:lstStyle/>
                    <a:p>
                      <a:endParaRPr lang="en-US" sz="1400" dirty="0"/>
                    </a:p>
                  </a:txBody>
                  <a:tcPr>
                    <a:solidFill>
                      <a:schemeClr val="bg1">
                        <a:lumMod val="85000"/>
                      </a:schemeClr>
                    </a:solidFill>
                  </a:tcPr>
                </a:tc>
                <a:tc>
                  <a:txBody>
                    <a:bodyPr/>
                    <a:lstStyle/>
                    <a:p>
                      <a:endParaRPr lang="en-US" sz="1400" dirty="0"/>
                    </a:p>
                  </a:txBody>
                  <a:tcPr>
                    <a:pattFill prst="dkVert">
                      <a:fgClr>
                        <a:srgbClr val="92D050"/>
                      </a:fgClr>
                      <a:bgClr>
                        <a:schemeClr val="bg1"/>
                      </a:bgClr>
                    </a:pattFill>
                  </a:tcPr>
                </a:tc>
                <a:tc>
                  <a:txBody>
                    <a:bodyPr/>
                    <a:lstStyle/>
                    <a:p>
                      <a:endParaRPr lang="en-US" sz="1400" dirty="0"/>
                    </a:p>
                  </a:txBody>
                  <a:tcPr>
                    <a:pattFill prst="dkVert">
                      <a:fgClr>
                        <a:srgbClr val="92D050"/>
                      </a:fgClr>
                      <a:bgClr>
                        <a:schemeClr val="bg1"/>
                      </a:bgClr>
                    </a:pattFill>
                  </a:tcPr>
                </a:tc>
                <a:tc>
                  <a:txBody>
                    <a:bodyPr/>
                    <a:lstStyle/>
                    <a:p>
                      <a:endParaRPr lang="en-US" sz="1400" dirty="0"/>
                    </a:p>
                  </a:txBody>
                  <a:tcPr>
                    <a:pattFill prst="dkVert">
                      <a:fgClr>
                        <a:srgbClr val="92D050"/>
                      </a:fgClr>
                      <a:bgClr>
                        <a:schemeClr val="bg1"/>
                      </a:bgClr>
                    </a:pattFill>
                  </a:tcPr>
                </a:tc>
                <a:tc>
                  <a:txBody>
                    <a:bodyPr/>
                    <a:lstStyle/>
                    <a:p>
                      <a:endParaRPr lang="en-US" sz="1400" dirty="0"/>
                    </a:p>
                  </a:txBody>
                  <a:tcPr>
                    <a:pattFill prst="dkVert">
                      <a:fgClr>
                        <a:srgbClr val="92D050"/>
                      </a:fgClr>
                      <a:bgClr>
                        <a:schemeClr val="bg1"/>
                      </a:bgClr>
                    </a:pattFill>
                  </a:tcPr>
                </a:tc>
                <a:extLst>
                  <a:ext uri="{0D108BD9-81ED-4DB2-BD59-A6C34878D82A}">
                    <a16:rowId xmlns:a16="http://schemas.microsoft.com/office/drawing/2014/main" val="1458346380"/>
                  </a:ext>
                </a:extLst>
              </a:tr>
            </a:tbl>
          </a:graphicData>
        </a:graphic>
      </p:graphicFrame>
    </p:spTree>
    <p:extLst>
      <p:ext uri="{BB962C8B-B14F-4D97-AF65-F5344CB8AC3E}">
        <p14:creationId xmlns:p14="http://schemas.microsoft.com/office/powerpoint/2010/main" val="1643187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Cross-</a:t>
            </a:r>
            <a:r>
              <a:rPr lang="fr-CH" dirty="0" err="1" smtClean="0"/>
              <a:t>comparison</a:t>
            </a:r>
            <a:r>
              <a:rPr lang="fr-CH" dirty="0" smtClean="0"/>
              <a:t> tests</a:t>
            </a:r>
            <a:endParaRPr lang="en-US" dirty="0"/>
          </a:p>
        </p:txBody>
      </p:sp>
      <p:sp>
        <p:nvSpPr>
          <p:cNvPr id="3" name="Content Placeholder 2"/>
          <p:cNvSpPr>
            <a:spLocks noGrp="1"/>
          </p:cNvSpPr>
          <p:nvPr>
            <p:ph idx="1"/>
          </p:nvPr>
        </p:nvSpPr>
        <p:spPr/>
        <p:txBody>
          <a:bodyPr>
            <a:normAutofit/>
          </a:bodyPr>
          <a:lstStyle/>
          <a:p>
            <a:pPr algn="l"/>
            <a:r>
              <a:rPr lang="fr-CH" sz="1800" dirty="0" err="1" smtClean="0"/>
              <a:t>Between</a:t>
            </a:r>
            <a:r>
              <a:rPr lang="fr-CH" sz="1800" dirty="0" smtClean="0"/>
              <a:t> </a:t>
            </a:r>
            <a:r>
              <a:rPr lang="fr-CH" sz="1800" dirty="0" err="1" smtClean="0"/>
              <a:t>Inclinometer</a:t>
            </a:r>
            <a:r>
              <a:rPr lang="fr-CH" sz="1800" dirty="0" smtClean="0"/>
              <a:t> / </a:t>
            </a:r>
            <a:r>
              <a:rPr lang="fr-CH" sz="1800" dirty="0" err="1" smtClean="0"/>
              <a:t>cHLS</a:t>
            </a:r>
            <a:r>
              <a:rPr lang="fr-CH" sz="1800" dirty="0" smtClean="0"/>
              <a:t> and iHLS</a:t>
            </a:r>
          </a:p>
          <a:p>
            <a:pPr algn="l"/>
            <a:endParaRPr lang="fr-CH" sz="1800" dirty="0"/>
          </a:p>
          <a:p>
            <a:pPr marL="0" indent="0" algn="l">
              <a:buNone/>
            </a:pPr>
            <a:endParaRPr lang="fr-CH" sz="1800" dirty="0" smtClean="0"/>
          </a:p>
          <a:p>
            <a:pPr algn="l"/>
            <a:endParaRPr lang="fr-CH" sz="1800" dirty="0" smtClean="0"/>
          </a:p>
          <a:p>
            <a:pPr algn="l"/>
            <a:endParaRPr lang="fr-CH" sz="1800" dirty="0" smtClean="0"/>
          </a:p>
          <a:p>
            <a:pPr algn="l"/>
            <a:endParaRPr lang="fr-CH" sz="1800" dirty="0" smtClean="0"/>
          </a:p>
          <a:p>
            <a:pPr algn="l"/>
            <a:r>
              <a:rPr lang="fr-CH" sz="1800" dirty="0" smtClean="0"/>
              <a:t>FSI long distance / laser </a:t>
            </a:r>
            <a:r>
              <a:rPr lang="fr-CH" sz="1800" dirty="0" err="1" smtClean="0"/>
              <a:t>tracker</a:t>
            </a:r>
            <a:r>
              <a:rPr lang="fr-CH" sz="1800" dirty="0" smtClean="0"/>
              <a:t> / </a:t>
            </a:r>
            <a:r>
              <a:rPr lang="fr-CH" sz="1800" dirty="0" err="1" smtClean="0"/>
              <a:t>interferometer</a:t>
            </a:r>
            <a:endParaRPr lang="fr-CH" sz="1800" dirty="0" smtClean="0"/>
          </a:p>
          <a:p>
            <a:pPr algn="l"/>
            <a:r>
              <a:rPr lang="fr-CH" sz="1800" dirty="0" smtClean="0"/>
              <a:t>kWPS and </a:t>
            </a:r>
            <a:r>
              <a:rPr lang="fr-CH" sz="1800" dirty="0" err="1" smtClean="0"/>
              <a:t>cWPS</a:t>
            </a:r>
            <a:endParaRPr lang="en-US"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6" name="Rectangle 5"/>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3186806" y="3291829"/>
            <a:ext cx="2218457" cy="1663843"/>
          </a:xfrm>
          <a:prstGeom prst="rect">
            <a:avLst/>
          </a:prstGeom>
        </p:spPr>
      </p:pic>
      <p:pic>
        <p:nvPicPr>
          <p:cNvPr id="7" name="Picture 6"/>
          <p:cNvPicPr>
            <a:picLocks noChangeAspect="1"/>
          </p:cNvPicPr>
          <p:nvPr/>
        </p:nvPicPr>
        <p:blipFill>
          <a:blip r:embed="rId3"/>
          <a:stretch>
            <a:fillRect/>
          </a:stretch>
        </p:blipFill>
        <p:spPr>
          <a:xfrm>
            <a:off x="5652120" y="3291830"/>
            <a:ext cx="2218457" cy="1663843"/>
          </a:xfrm>
          <a:prstGeom prst="rect">
            <a:avLst/>
          </a:prstGeom>
        </p:spPr>
      </p:pic>
      <p:pic>
        <p:nvPicPr>
          <p:cNvPr id="8" name="Picture 7"/>
          <p:cNvPicPr>
            <a:picLocks noChangeAspect="1"/>
          </p:cNvPicPr>
          <p:nvPr/>
        </p:nvPicPr>
        <p:blipFill>
          <a:blip r:embed="rId4"/>
          <a:stretch>
            <a:fillRect/>
          </a:stretch>
        </p:blipFill>
        <p:spPr>
          <a:xfrm>
            <a:off x="1331640" y="1308560"/>
            <a:ext cx="2110809" cy="1407206"/>
          </a:xfrm>
          <a:prstGeom prst="rect">
            <a:avLst/>
          </a:prstGeom>
        </p:spPr>
      </p:pic>
      <p:pic>
        <p:nvPicPr>
          <p:cNvPr id="9" name="Picture 8"/>
          <p:cNvPicPr>
            <a:picLocks noChangeAspect="1"/>
          </p:cNvPicPr>
          <p:nvPr/>
        </p:nvPicPr>
        <p:blipFill>
          <a:blip r:embed="rId5"/>
          <a:stretch>
            <a:fillRect/>
          </a:stretch>
        </p:blipFill>
        <p:spPr>
          <a:xfrm>
            <a:off x="3851920" y="1308560"/>
            <a:ext cx="4925218" cy="1407206"/>
          </a:xfrm>
          <a:prstGeom prst="rect">
            <a:avLst/>
          </a:prstGeom>
        </p:spPr>
      </p:pic>
    </p:spTree>
    <p:extLst>
      <p:ext uri="{BB962C8B-B14F-4D97-AF65-F5344CB8AC3E}">
        <p14:creationId xmlns:p14="http://schemas.microsoft.com/office/powerpoint/2010/main" val="247798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7504" y="4443958"/>
            <a:ext cx="2016224" cy="6995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fr-CH" dirty="0" err="1" smtClean="0"/>
              <a:t>Towards</a:t>
            </a:r>
            <a:r>
              <a:rPr lang="fr-CH" dirty="0" smtClean="0"/>
              <a:t> installation (all </a:t>
            </a:r>
            <a:r>
              <a:rPr lang="fr-CH" dirty="0" err="1" smtClean="0"/>
              <a:t>other</a:t>
            </a:r>
            <a:r>
              <a:rPr lang="fr-CH" dirty="0" smtClean="0"/>
              <a:t> systems)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en-US" smtClean="0"/>
              <a:pPr/>
              <a:t>9</a:t>
            </a:fld>
            <a:endParaRPr lang="en-US" dirty="0"/>
          </a:p>
        </p:txBody>
      </p:sp>
      <p:sp>
        <p:nvSpPr>
          <p:cNvPr id="3" name="TextBox 2"/>
          <p:cNvSpPr txBox="1"/>
          <p:nvPr/>
        </p:nvSpPr>
        <p:spPr>
          <a:xfrm>
            <a:off x="323528" y="1275606"/>
            <a:ext cx="2160240" cy="646331"/>
          </a:xfrm>
          <a:prstGeom prst="rect">
            <a:avLst/>
          </a:prstGeom>
          <a:solidFill>
            <a:schemeClr val="accent1">
              <a:lumMod val="20000"/>
              <a:lumOff val="80000"/>
            </a:schemeClr>
          </a:solidFill>
        </p:spPr>
        <p:txBody>
          <a:bodyPr wrap="square" rtlCol="0">
            <a:spAutoFit/>
          </a:bodyPr>
          <a:lstStyle/>
          <a:p>
            <a:pPr algn="ctr"/>
            <a:r>
              <a:rPr lang="en-US" dirty="0" smtClean="0"/>
              <a:t>Integration of all alignment systems</a:t>
            </a:r>
            <a:endParaRPr lang="en-US" dirty="0"/>
          </a:p>
        </p:txBody>
      </p:sp>
      <p:sp>
        <p:nvSpPr>
          <p:cNvPr id="7" name="TextBox 6"/>
          <p:cNvSpPr txBox="1"/>
          <p:nvPr/>
        </p:nvSpPr>
        <p:spPr>
          <a:xfrm>
            <a:off x="2639457" y="1137106"/>
            <a:ext cx="2160240" cy="923330"/>
          </a:xfrm>
          <a:prstGeom prst="rect">
            <a:avLst/>
          </a:prstGeom>
          <a:solidFill>
            <a:schemeClr val="accent1">
              <a:lumMod val="20000"/>
              <a:lumOff val="80000"/>
            </a:schemeClr>
          </a:solidFill>
        </p:spPr>
        <p:txBody>
          <a:bodyPr wrap="square" rtlCol="0">
            <a:spAutoFit/>
          </a:bodyPr>
          <a:lstStyle/>
          <a:p>
            <a:pPr algn="ctr"/>
            <a:r>
              <a:rPr lang="en-US" dirty="0" smtClean="0"/>
              <a:t>Technical specification for all systems design</a:t>
            </a:r>
            <a:endParaRPr lang="en-US" dirty="0"/>
          </a:p>
        </p:txBody>
      </p:sp>
      <p:sp>
        <p:nvSpPr>
          <p:cNvPr id="8" name="TextBox 7"/>
          <p:cNvSpPr txBox="1"/>
          <p:nvPr/>
        </p:nvSpPr>
        <p:spPr>
          <a:xfrm>
            <a:off x="4955386" y="1141536"/>
            <a:ext cx="2160240" cy="923330"/>
          </a:xfrm>
          <a:prstGeom prst="rect">
            <a:avLst/>
          </a:prstGeom>
          <a:solidFill>
            <a:schemeClr val="accent1">
              <a:lumMod val="20000"/>
              <a:lumOff val="80000"/>
            </a:schemeClr>
          </a:solidFill>
        </p:spPr>
        <p:txBody>
          <a:bodyPr wrap="square" rtlCol="0">
            <a:spAutoFit/>
          </a:bodyPr>
          <a:lstStyle/>
          <a:p>
            <a:pPr algn="ctr"/>
            <a:r>
              <a:rPr lang="en-US" dirty="0" smtClean="0"/>
              <a:t>Study of concept, upgrade of existing solutions</a:t>
            </a:r>
            <a:endParaRPr lang="en-US" dirty="0"/>
          </a:p>
        </p:txBody>
      </p:sp>
      <p:sp>
        <p:nvSpPr>
          <p:cNvPr id="9" name="TextBox 8"/>
          <p:cNvSpPr txBox="1"/>
          <p:nvPr/>
        </p:nvSpPr>
        <p:spPr>
          <a:xfrm>
            <a:off x="7404255" y="1293698"/>
            <a:ext cx="1440160" cy="646331"/>
          </a:xfrm>
          <a:prstGeom prst="rect">
            <a:avLst/>
          </a:prstGeom>
          <a:solidFill>
            <a:schemeClr val="accent1">
              <a:lumMod val="20000"/>
              <a:lumOff val="80000"/>
            </a:schemeClr>
          </a:solidFill>
        </p:spPr>
        <p:txBody>
          <a:bodyPr wrap="square" rtlCol="0">
            <a:spAutoFit/>
          </a:bodyPr>
          <a:lstStyle/>
          <a:p>
            <a:pPr algn="ctr"/>
            <a:r>
              <a:rPr lang="en-US" dirty="0" smtClean="0"/>
              <a:t>Design of a prototype</a:t>
            </a:r>
            <a:endParaRPr lang="en-US" dirty="0"/>
          </a:p>
        </p:txBody>
      </p:sp>
      <p:sp>
        <p:nvSpPr>
          <p:cNvPr id="10" name="TextBox 9"/>
          <p:cNvSpPr txBox="1"/>
          <p:nvPr/>
        </p:nvSpPr>
        <p:spPr>
          <a:xfrm>
            <a:off x="7341954" y="2199377"/>
            <a:ext cx="1704846" cy="923330"/>
          </a:xfrm>
          <a:prstGeom prst="rect">
            <a:avLst/>
          </a:prstGeom>
          <a:solidFill>
            <a:schemeClr val="accent1">
              <a:lumMod val="20000"/>
              <a:lumOff val="80000"/>
            </a:schemeClr>
          </a:solidFill>
        </p:spPr>
        <p:txBody>
          <a:bodyPr wrap="square" rtlCol="0">
            <a:spAutoFit/>
          </a:bodyPr>
          <a:lstStyle/>
          <a:p>
            <a:pPr algn="ctr"/>
            <a:r>
              <a:rPr lang="en-US" dirty="0" smtClean="0"/>
              <a:t>Manufacture &amp; assembly of a prototype</a:t>
            </a:r>
            <a:endParaRPr lang="en-US" dirty="0"/>
          </a:p>
        </p:txBody>
      </p:sp>
      <p:sp>
        <p:nvSpPr>
          <p:cNvPr id="11" name="TextBox 10"/>
          <p:cNvSpPr txBox="1"/>
          <p:nvPr/>
        </p:nvSpPr>
        <p:spPr>
          <a:xfrm>
            <a:off x="7329319" y="3249868"/>
            <a:ext cx="1704846" cy="646331"/>
          </a:xfrm>
          <a:prstGeom prst="rect">
            <a:avLst/>
          </a:prstGeom>
          <a:solidFill>
            <a:schemeClr val="accent1">
              <a:lumMod val="20000"/>
              <a:lumOff val="80000"/>
            </a:schemeClr>
          </a:solidFill>
        </p:spPr>
        <p:txBody>
          <a:bodyPr wrap="square" rtlCol="0">
            <a:spAutoFit/>
          </a:bodyPr>
          <a:lstStyle/>
          <a:p>
            <a:pPr algn="ctr"/>
            <a:r>
              <a:rPr lang="en-US" dirty="0" smtClean="0"/>
              <a:t>Validation of a prototype</a:t>
            </a:r>
            <a:endParaRPr lang="en-US" dirty="0"/>
          </a:p>
        </p:txBody>
      </p:sp>
      <p:sp>
        <p:nvSpPr>
          <p:cNvPr id="12" name="TextBox 11"/>
          <p:cNvSpPr txBox="1"/>
          <p:nvPr/>
        </p:nvSpPr>
        <p:spPr>
          <a:xfrm>
            <a:off x="7310141" y="4084772"/>
            <a:ext cx="1704846" cy="646331"/>
          </a:xfrm>
          <a:prstGeom prst="rect">
            <a:avLst/>
          </a:prstGeom>
          <a:solidFill>
            <a:schemeClr val="accent1">
              <a:lumMod val="20000"/>
              <a:lumOff val="80000"/>
            </a:schemeClr>
          </a:solidFill>
        </p:spPr>
        <p:txBody>
          <a:bodyPr wrap="square" rtlCol="0">
            <a:spAutoFit/>
          </a:bodyPr>
          <a:lstStyle/>
          <a:p>
            <a:pPr algn="ctr"/>
            <a:r>
              <a:rPr lang="en-US" dirty="0" smtClean="0"/>
              <a:t>Design of series</a:t>
            </a:r>
            <a:endParaRPr lang="en-US" dirty="0"/>
          </a:p>
        </p:txBody>
      </p:sp>
      <p:sp>
        <p:nvSpPr>
          <p:cNvPr id="13" name="TextBox 12"/>
          <p:cNvSpPr txBox="1"/>
          <p:nvPr/>
        </p:nvSpPr>
        <p:spPr>
          <a:xfrm>
            <a:off x="5621202" y="4147398"/>
            <a:ext cx="1573363" cy="923330"/>
          </a:xfrm>
          <a:prstGeom prst="rect">
            <a:avLst/>
          </a:prstGeom>
          <a:solidFill>
            <a:schemeClr val="accent1">
              <a:lumMod val="20000"/>
              <a:lumOff val="80000"/>
            </a:schemeClr>
          </a:solidFill>
        </p:spPr>
        <p:txBody>
          <a:bodyPr wrap="square" rtlCol="0">
            <a:spAutoFit/>
          </a:bodyPr>
          <a:lstStyle/>
          <a:p>
            <a:pPr algn="ctr"/>
            <a:r>
              <a:rPr lang="en-US" dirty="0" smtClean="0"/>
              <a:t>Insertion of series in 3D models</a:t>
            </a:r>
            <a:endParaRPr lang="en-US" dirty="0"/>
          </a:p>
        </p:txBody>
      </p:sp>
      <p:sp>
        <p:nvSpPr>
          <p:cNvPr id="14" name="TextBox 13"/>
          <p:cNvSpPr txBox="1"/>
          <p:nvPr/>
        </p:nvSpPr>
        <p:spPr>
          <a:xfrm>
            <a:off x="4115164" y="4294700"/>
            <a:ext cx="1369065" cy="646331"/>
          </a:xfrm>
          <a:prstGeom prst="rect">
            <a:avLst/>
          </a:prstGeom>
          <a:solidFill>
            <a:schemeClr val="accent1">
              <a:lumMod val="20000"/>
              <a:lumOff val="80000"/>
            </a:schemeClr>
          </a:solidFill>
        </p:spPr>
        <p:txBody>
          <a:bodyPr wrap="square" rtlCol="0">
            <a:spAutoFit/>
          </a:bodyPr>
          <a:lstStyle/>
          <a:p>
            <a:pPr algn="ctr"/>
            <a:r>
              <a:rPr lang="en-US" dirty="0" smtClean="0"/>
              <a:t>Order of series</a:t>
            </a:r>
            <a:endParaRPr lang="en-US" dirty="0"/>
          </a:p>
        </p:txBody>
      </p:sp>
      <p:sp>
        <p:nvSpPr>
          <p:cNvPr id="15" name="TextBox 14"/>
          <p:cNvSpPr txBox="1"/>
          <p:nvPr/>
        </p:nvSpPr>
        <p:spPr>
          <a:xfrm>
            <a:off x="2203070" y="4285897"/>
            <a:ext cx="1704846" cy="646331"/>
          </a:xfrm>
          <a:prstGeom prst="rect">
            <a:avLst/>
          </a:prstGeom>
          <a:solidFill>
            <a:schemeClr val="accent1">
              <a:lumMod val="20000"/>
              <a:lumOff val="80000"/>
            </a:schemeClr>
          </a:solidFill>
        </p:spPr>
        <p:txBody>
          <a:bodyPr wrap="square" rtlCol="0">
            <a:spAutoFit/>
          </a:bodyPr>
          <a:lstStyle/>
          <a:p>
            <a:pPr algn="ctr"/>
            <a:r>
              <a:rPr lang="en-US" dirty="0" smtClean="0"/>
              <a:t>Assembly and test of series</a:t>
            </a:r>
            <a:endParaRPr lang="en-US" dirty="0"/>
          </a:p>
        </p:txBody>
      </p:sp>
      <p:sp>
        <p:nvSpPr>
          <p:cNvPr id="16" name="TextBox 15"/>
          <p:cNvSpPr txBox="1"/>
          <p:nvPr/>
        </p:nvSpPr>
        <p:spPr>
          <a:xfrm>
            <a:off x="226271" y="4048388"/>
            <a:ext cx="1704846" cy="923330"/>
          </a:xfrm>
          <a:prstGeom prst="rect">
            <a:avLst/>
          </a:prstGeom>
          <a:solidFill>
            <a:schemeClr val="accent1">
              <a:lumMod val="20000"/>
              <a:lumOff val="80000"/>
            </a:schemeClr>
          </a:solidFill>
        </p:spPr>
        <p:txBody>
          <a:bodyPr wrap="square" rtlCol="0">
            <a:spAutoFit/>
          </a:bodyPr>
          <a:lstStyle/>
          <a:p>
            <a:pPr algn="ctr"/>
            <a:r>
              <a:rPr lang="en-US" dirty="0" smtClean="0"/>
              <a:t>Storage of all data in MTF &amp; EDMS</a:t>
            </a:r>
            <a:endParaRPr lang="en-US" dirty="0"/>
          </a:p>
        </p:txBody>
      </p:sp>
      <p:sp>
        <p:nvSpPr>
          <p:cNvPr id="17" name="TextBox 16"/>
          <p:cNvSpPr txBox="1"/>
          <p:nvPr/>
        </p:nvSpPr>
        <p:spPr>
          <a:xfrm>
            <a:off x="1102030" y="2415840"/>
            <a:ext cx="1704846" cy="369332"/>
          </a:xfrm>
          <a:prstGeom prst="rect">
            <a:avLst/>
          </a:prstGeom>
          <a:solidFill>
            <a:schemeClr val="accent4">
              <a:lumMod val="20000"/>
              <a:lumOff val="80000"/>
            </a:schemeClr>
          </a:solidFill>
        </p:spPr>
        <p:txBody>
          <a:bodyPr wrap="square" rtlCol="0">
            <a:spAutoFit/>
          </a:bodyPr>
          <a:lstStyle/>
          <a:p>
            <a:r>
              <a:rPr lang="en-US" dirty="0" smtClean="0"/>
              <a:t>Installation</a:t>
            </a:r>
            <a:endParaRPr lang="en-US" dirty="0"/>
          </a:p>
        </p:txBody>
      </p:sp>
      <p:cxnSp>
        <p:nvCxnSpPr>
          <p:cNvPr id="19" name="Straight Arrow Connector 18"/>
          <p:cNvCxnSpPr>
            <a:stCxn id="3" idx="3"/>
            <a:endCxn id="7" idx="1"/>
          </p:cNvCxnSpPr>
          <p:nvPr/>
        </p:nvCxnSpPr>
        <p:spPr>
          <a:xfrm flipV="1">
            <a:off x="2483768" y="1598771"/>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804780" y="1592880"/>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7187179" y="1598771"/>
            <a:ext cx="15568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162564" y="1989030"/>
            <a:ext cx="0" cy="2103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8191088" y="3046359"/>
            <a:ext cx="3289" cy="1888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8191088" y="3920015"/>
            <a:ext cx="3289" cy="1888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flipV="1">
            <a:off x="5489720" y="4613860"/>
            <a:ext cx="194468" cy="80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H="1" flipV="1">
            <a:off x="7131581" y="4396745"/>
            <a:ext cx="194468" cy="80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3892008" y="4609853"/>
            <a:ext cx="194468" cy="80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5" idx="1"/>
          </p:cNvCxnSpPr>
          <p:nvPr/>
        </p:nvCxnSpPr>
        <p:spPr>
          <a:xfrm flipH="1" flipV="1">
            <a:off x="1954453" y="4609062"/>
            <a:ext cx="248617"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1427312" y="3263311"/>
            <a:ext cx="0" cy="2181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2788556" y="2274349"/>
            <a:ext cx="3367620" cy="1569660"/>
          </a:xfrm>
          <a:prstGeom prst="rect">
            <a:avLst/>
          </a:prstGeom>
          <a:noFill/>
          <a:ln w="25400">
            <a:solidFill>
              <a:schemeClr val="accent4">
                <a:lumMod val="60000"/>
                <a:lumOff val="40000"/>
              </a:schemeClr>
            </a:solidFill>
          </a:ln>
        </p:spPr>
        <p:txBody>
          <a:bodyPr wrap="square" rtlCol="0">
            <a:spAutoFit/>
          </a:bodyPr>
          <a:lstStyle/>
          <a:p>
            <a:pPr marL="285750" indent="-285750">
              <a:buFont typeface="Arial" panose="020B0604020202020204" pitchFamily="34" charset="0"/>
              <a:buChar char="•"/>
            </a:pPr>
            <a:r>
              <a:rPr lang="en-US" sz="1600" dirty="0" smtClean="0"/>
              <a:t>Sensors support</a:t>
            </a:r>
          </a:p>
          <a:p>
            <a:pPr marL="285750" indent="-285750">
              <a:buFont typeface="Arial" panose="020B0604020202020204" pitchFamily="34" charset="0"/>
              <a:buChar char="•"/>
            </a:pPr>
            <a:r>
              <a:rPr lang="en-US" sz="1600" dirty="0" smtClean="0"/>
              <a:t>Hydraulic network &amp; supports</a:t>
            </a:r>
          </a:p>
          <a:p>
            <a:pPr marL="285750" indent="-285750">
              <a:buFont typeface="Arial" panose="020B0604020202020204" pitchFamily="34" charset="0"/>
              <a:buChar char="•"/>
            </a:pPr>
            <a:r>
              <a:rPr lang="en-US" sz="1600" dirty="0" smtClean="0"/>
              <a:t>Wire protection &amp; supports</a:t>
            </a:r>
          </a:p>
          <a:p>
            <a:pPr marL="285750" indent="-285750">
              <a:buFont typeface="Arial" panose="020B0604020202020204" pitchFamily="34" charset="0"/>
              <a:buChar char="•"/>
            </a:pPr>
            <a:r>
              <a:rPr lang="en-US" sz="1600" dirty="0" smtClean="0"/>
              <a:t>Remote diagnostic devices</a:t>
            </a:r>
          </a:p>
          <a:p>
            <a:pPr marL="285750" indent="-285750">
              <a:buFont typeface="Arial" panose="020B0604020202020204" pitchFamily="34" charset="0"/>
              <a:buChar char="•"/>
            </a:pPr>
            <a:r>
              <a:rPr lang="en-US" sz="1600" dirty="0" smtClean="0"/>
              <a:t>Stretching devices</a:t>
            </a:r>
          </a:p>
          <a:p>
            <a:pPr marL="285750" indent="-285750">
              <a:buFont typeface="Arial" panose="020B0604020202020204" pitchFamily="34" charset="0"/>
              <a:buChar char="•"/>
            </a:pPr>
            <a:r>
              <a:rPr lang="en-US" sz="1600" dirty="0" smtClean="0"/>
              <a:t>Wire to wire meas. system</a:t>
            </a:r>
            <a:endParaRPr lang="en-US" sz="1600" dirty="0"/>
          </a:p>
        </p:txBody>
      </p:sp>
      <p:sp>
        <p:nvSpPr>
          <p:cNvPr id="37" name="TextBox 36"/>
          <p:cNvSpPr txBox="1"/>
          <p:nvPr/>
        </p:nvSpPr>
        <p:spPr>
          <a:xfrm>
            <a:off x="107504" y="2986191"/>
            <a:ext cx="2573203" cy="923330"/>
          </a:xfrm>
          <a:prstGeom prst="rect">
            <a:avLst/>
          </a:prstGeom>
          <a:solidFill>
            <a:schemeClr val="accent1">
              <a:lumMod val="20000"/>
              <a:lumOff val="80000"/>
            </a:schemeClr>
          </a:solidFill>
        </p:spPr>
        <p:txBody>
          <a:bodyPr wrap="square" rtlCol="0">
            <a:spAutoFit/>
          </a:bodyPr>
          <a:lstStyle/>
          <a:p>
            <a:pPr algn="ctr"/>
            <a:r>
              <a:rPr lang="fr-CH" dirty="0" err="1" smtClean="0"/>
              <a:t>Preparation</a:t>
            </a:r>
            <a:r>
              <a:rPr lang="fr-CH" dirty="0" smtClean="0"/>
              <a:t> of installation </a:t>
            </a:r>
            <a:r>
              <a:rPr lang="fr-CH" dirty="0" err="1" smtClean="0"/>
              <a:t>drawings</a:t>
            </a:r>
            <a:r>
              <a:rPr lang="fr-CH" dirty="0" smtClean="0"/>
              <a:t> and </a:t>
            </a:r>
            <a:r>
              <a:rPr lang="fr-CH" dirty="0" err="1" smtClean="0"/>
              <a:t>procedures</a:t>
            </a:r>
            <a:endParaRPr lang="en-US" dirty="0"/>
          </a:p>
        </p:txBody>
      </p:sp>
      <p:cxnSp>
        <p:nvCxnSpPr>
          <p:cNvPr id="40" name="Straight Arrow Connector 39"/>
          <p:cNvCxnSpPr/>
          <p:nvPr/>
        </p:nvCxnSpPr>
        <p:spPr>
          <a:xfrm flipV="1">
            <a:off x="1691680" y="3864651"/>
            <a:ext cx="3289" cy="2218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1760399" y="2774753"/>
            <a:ext cx="3289" cy="2218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4310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F26443-B57E-462D-8A1B-8B66904E8E2E}">
  <ds:schemaRefs>
    <ds:schemaRef ds:uri="http://schemas.microsoft.com/sharepoint/v3/contenttype/forms"/>
  </ds:schemaRefs>
</ds:datastoreItem>
</file>

<file path=customXml/itemProps2.xml><?xml version="1.0" encoding="utf-8"?>
<ds:datastoreItem xmlns:ds="http://schemas.openxmlformats.org/officeDocument/2006/customXml" ds:itemID="{E21DCB4E-5F44-49E2-937F-E6AC00142344}">
  <ds:schemaRefs>
    <ds:schemaRef ds:uri="8946e33d-fd2f-4ae4-8ee9-d90c129cdf9e"/>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AF4CCA9-6824-4E14-B8F9-6E0278422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8050</TotalTime>
  <Words>1235</Words>
  <Application>Microsoft Office PowerPoint</Application>
  <PresentationFormat>On-screen Show (16:9)</PresentationFormat>
  <Paragraphs>352</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Wingdings</vt:lpstr>
      <vt:lpstr>Thème Office</vt:lpstr>
      <vt:lpstr>Summary</vt:lpstr>
      <vt:lpstr>Outline</vt:lpstr>
      <vt:lpstr>Schedule</vt:lpstr>
      <vt:lpstr>Schedule</vt:lpstr>
      <vt:lpstr>Towards installation (sensors)</vt:lpstr>
      <vt:lpstr>Summary of tests setups</vt:lpstr>
      <vt:lpstr>Sensors qualification plan</vt:lpstr>
      <vt:lpstr>Cross-comparison tests</vt:lpstr>
      <vt:lpstr>Towards installation (all other systems)</vt:lpstr>
      <vt:lpstr>Towards installation (motors assembly for jacks)</vt:lpstr>
      <vt:lpstr>Towards installation (motors assembly for UAP platform)</vt:lpstr>
      <vt:lpstr>Procurement strategy</vt:lpstr>
      <vt:lpstr>Resources</vt:lpstr>
      <vt:lpstr>Resources (MPA)</vt:lpstr>
      <vt:lpstr>Resources (MPA)</vt:lpstr>
      <vt:lpstr>Resources</vt:lpstr>
      <vt:lpstr>Resources</vt:lpstr>
      <vt:lpstr>Resources</vt:lpstr>
      <vt:lpstr>Material budget status</vt:lpstr>
      <vt:lpstr>Material budget status per sub-sub WP</vt:lpstr>
      <vt:lpstr>Summary</vt:lpstr>
      <vt:lpstr>Summary</vt:lpstr>
      <vt:lpstr>Summary</vt:lpstr>
      <vt:lpstr>Thank you very much</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Helene Mainaud Durand</cp:lastModifiedBy>
  <cp:revision>78</cp:revision>
  <cp:lastPrinted>2019-08-23T10:09:41Z</cp:lastPrinted>
  <dcterms:created xsi:type="dcterms:W3CDTF">2016-02-12T09:02:01Z</dcterms:created>
  <dcterms:modified xsi:type="dcterms:W3CDTF">2019-08-27T11:22:51Z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