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81" r:id="rId2"/>
    <p:sldId id="282" r:id="rId3"/>
    <p:sldId id="284" r:id="rId4"/>
    <p:sldId id="285" r:id="rId5"/>
    <p:sldId id="286" r:id="rId6"/>
    <p:sldId id="287" r:id="rId7"/>
    <p:sldId id="283" r:id="rId8"/>
    <p:sldId id="288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AF9B"/>
    <a:srgbClr val="EA5C33"/>
    <a:srgbClr val="03CF78"/>
    <a:srgbClr val="CF334B"/>
    <a:srgbClr val="2A7DBF"/>
    <a:srgbClr val="F28F3B"/>
    <a:srgbClr val="393E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27" autoAdjust="0"/>
    <p:restoredTop sz="94534" autoAdjust="0"/>
  </p:normalViewPr>
  <p:slideViewPr>
    <p:cSldViewPr snapToGrid="0" snapToObjects="1">
      <p:cViewPr varScale="1">
        <p:scale>
          <a:sx n="79" d="100"/>
          <a:sy n="79" d="100"/>
        </p:scale>
        <p:origin x="1472" y="184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3060"/>
    </p:cViewPr>
  </p:sorter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01/07/2019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Huawei Rackspace openlab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tackalytics.com/?module=magnum-group&amp;metric=commits&amp;company=red%20hat" TargetMode="External"/><Relationship Id="rId3" Type="http://schemas.openxmlformats.org/officeDocument/2006/relationships/hyperlink" Target="https://www.stackalytics.com/?module=magnum-group&amp;metric=commits&amp;company=ibm" TargetMode="External"/><Relationship Id="rId7" Type="http://schemas.openxmlformats.org/officeDocument/2006/relationships/hyperlink" Target="https://www.stackalytics.com/?module=magnum-group&amp;metric=commits&amp;company=rackspace" TargetMode="External"/><Relationship Id="rId12" Type="http://schemas.openxmlformats.org/officeDocument/2006/relationships/image" Target="../media/image9.tiff"/><Relationship Id="rId2" Type="http://schemas.openxmlformats.org/officeDocument/2006/relationships/hyperlink" Target="https://www.stackalytics.com/?module=magnum-group&amp;metric=commits&amp;company=nec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stackalytics.com/?module=magnum-group&amp;metric=commits&amp;company=intel" TargetMode="External"/><Relationship Id="rId11" Type="http://schemas.openxmlformats.org/officeDocument/2006/relationships/hyperlink" Target="https://www.stackalytics.com/?module=magnum-group&amp;metric=commits&amp;company=fujitsu" TargetMode="External"/><Relationship Id="rId5" Type="http://schemas.openxmlformats.org/officeDocument/2006/relationships/hyperlink" Target="https://www.stackalytics.com/?module=magnum-group&amp;metric=commits&amp;company=cern" TargetMode="External"/><Relationship Id="rId10" Type="http://schemas.openxmlformats.org/officeDocument/2006/relationships/hyperlink" Target="https://www.stackalytics.com/?module=magnum-group&amp;metric=commits&amp;company=%2aindependent" TargetMode="External"/><Relationship Id="rId4" Type="http://schemas.openxmlformats.org/officeDocument/2006/relationships/hyperlink" Target="https://www.stackalytics.com/?module=magnum-group&amp;metric=commits&amp;company=huawei" TargetMode="External"/><Relationship Id="rId9" Type="http://schemas.openxmlformats.org/officeDocument/2006/relationships/hyperlink" Target="https://www.stackalytics.com/?module=magnum-group&amp;metric=commits&amp;company=easystac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tiff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ab.cern/project/openstack-clouds" TargetMode="External"/><Relationship Id="rId7" Type="http://schemas.openxmlformats.org/officeDocument/2006/relationships/hyperlink" Target="https://www.openstack.org/summit/denver-2019/summit-schedule/events/23713/magnum-project-update" TargetMode="External"/><Relationship Id="rId2" Type="http://schemas.openxmlformats.org/officeDocument/2006/relationships/hyperlink" Target="https://techblog.web.cern.ch/techblog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openstack.org/summit/denver-2019/summit-schedule/events/23287/whats-new-in-nova-cellsv2" TargetMode="External"/><Relationship Id="rId5" Type="http://schemas.openxmlformats.org/officeDocument/2006/relationships/hyperlink" Target="https://www.openstack.org/summit/denver-2019/summit-schedule/events/23187/improving-resource-availability-in-cern-private-cloud" TargetMode="External"/><Relationship Id="rId4" Type="http://schemas.openxmlformats.org/officeDocument/2006/relationships/hyperlink" Target="https://openlab.cern/project/cloud-stor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158619"/>
            <a:ext cx="9753600" cy="1351506"/>
          </a:xfrm>
        </p:spPr>
        <p:txBody>
          <a:bodyPr anchor="ctr" anchorCtr="0">
            <a:normAutofit fontScale="90000"/>
          </a:bodyPr>
          <a:lstStyle/>
          <a:p>
            <a:r>
              <a:rPr lang="en-GB" dirty="0"/>
              <a:t>Huawei and Rackspace cloud project highlights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18018"/>
            <a:ext cx="9144000" cy="558401"/>
          </a:xfrm>
        </p:spPr>
        <p:txBody>
          <a:bodyPr/>
          <a:lstStyle/>
          <a:p>
            <a:r>
              <a:rPr lang="en-GB" dirty="0"/>
              <a:t>IT R&amp;D Meeting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02 July /2019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EEA0F6A-378C-0645-ACC5-4AF80B0106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 Bell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300C34-F09F-9A49-B1FC-78491076F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686" y="209483"/>
            <a:ext cx="3125372" cy="15626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721958-A227-B249-9A99-92CFCF3F3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9564" y="-64349"/>
            <a:ext cx="2975364" cy="183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8">
            <a:extLst>
              <a:ext uri="{FF2B5EF4-FFF2-40B4-BE49-F238E27FC236}">
                <a16:creationId xmlns:a16="http://schemas.microsoft.com/office/drawing/2014/main" id="{2D13DEBF-315A-7F4A-9385-5A203D8935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963" y="144082"/>
            <a:ext cx="5777132" cy="3003278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9AEE0B-6636-6941-BE80-4569DF3B9C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379720" cy="4442292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Support Multi-cloud federated identity of CERN on-premise OpenStack cloud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Maps between user in cloud A to project in cloud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First released in OpenStack Kilo release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Used in production at CERN for Indigo </a:t>
            </a:r>
            <a:r>
              <a:rPr lang="en-US" dirty="0" err="1"/>
              <a:t>Dataclouds</a:t>
            </a:r>
            <a:r>
              <a:rPr lang="en-US" dirty="0"/>
              <a:t> and to add Kerberos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Results fed into the AARC and GEANT identify federation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Contributions also from Red Hat and IBM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Fellow now at Facebook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BDD280-8EFB-F54E-84A3-8C61DEAAF9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3EE95-EBAD-994B-BB76-059270ACD4B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038600" y="6286769"/>
            <a:ext cx="4114800" cy="365125"/>
          </a:xfrm>
        </p:spPr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F8924F6-C315-F548-9516-78A197E9FA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Rackspace (2013-2015) – 1 fellow in IT-CM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E64794E-56ED-594E-892F-84DF58BA5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Cloud Federation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F046657-D6E7-D84F-A1C2-78793E6478E0}"/>
              </a:ext>
            </a:extLst>
          </p:cNvPr>
          <p:cNvSpPr txBox="1"/>
          <p:nvPr/>
        </p:nvSpPr>
        <p:spPr>
          <a:xfrm>
            <a:off x="7668121" y="5625523"/>
            <a:ext cx="2751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ID: </a:t>
            </a:r>
            <a:r>
              <a:rPr lang="en-US" sz="1600" dirty="0" err="1"/>
              <a:t>madenis</a:t>
            </a:r>
            <a:endParaRPr lang="en-US" sz="1600" dirty="0"/>
          </a:p>
          <a:p>
            <a:r>
              <a:rPr lang="en-US" sz="1600" dirty="0"/>
              <a:t>GROUP: openlab</a:t>
            </a:r>
          </a:p>
          <a:p>
            <a:r>
              <a:rPr lang="en-US" sz="1600" dirty="0"/>
              <a:t>Project: development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51AE775E-CBDA-FC4A-BFC7-8A51C03BF0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261" y="4558049"/>
            <a:ext cx="1018623" cy="884911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252A4606-A5B3-154F-BEC4-5CB26E6B1FDD}"/>
              </a:ext>
            </a:extLst>
          </p:cNvPr>
          <p:cNvSpPr txBox="1"/>
          <p:nvPr/>
        </p:nvSpPr>
        <p:spPr>
          <a:xfrm>
            <a:off x="7668121" y="3238641"/>
            <a:ext cx="27513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LOGIN: </a:t>
            </a:r>
            <a:r>
              <a:rPr lang="en-US" sz="1600" dirty="0" err="1"/>
              <a:t>madenis</a:t>
            </a:r>
            <a:endParaRPr lang="en-US" sz="1600" dirty="0"/>
          </a:p>
          <a:p>
            <a:r>
              <a:rPr lang="en-US" sz="1600" dirty="0"/>
              <a:t>LANGUAGE: EN</a:t>
            </a:r>
          </a:p>
          <a:p>
            <a:r>
              <a:rPr lang="en-US" sz="1600" dirty="0"/>
              <a:t>DEPARTMENT: </a:t>
            </a:r>
            <a:r>
              <a:rPr lang="en-US" sz="1600" b="1" dirty="0"/>
              <a:t>IT/OIS</a:t>
            </a:r>
          </a:p>
          <a:p>
            <a:r>
              <a:rPr lang="en-US" sz="1600" dirty="0"/>
              <a:t>FULLNAME: Marek Denis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82755819-1DF6-8143-ABBB-274D2C82A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5300" y="5660151"/>
            <a:ext cx="994435" cy="613807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D7068B48-EE60-A340-9676-B0E4595C5B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5300" y="3394824"/>
            <a:ext cx="728076" cy="72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501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EDC8D2-1591-2640-BA96-515342DFAF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734671"/>
            <a:ext cx="6350391" cy="444229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Develop Magnum, a one-click Container clusters in OpenStack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Quota, accounting and permissions consistent with VMs and storage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production at CERN from 2016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Over 400 clusters running today at CERN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Kubernetes (324)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Docker (67)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Mesos (9)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Widely deployed (including Blizzard!)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Fellow is now a CERN 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7FD3C-3273-044F-90B7-9E75B38067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F3FC5-DBB9-6D47-828B-4C48B09DF58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8EBA70B-6FB9-FC41-8B7A-C7DC9606AA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Rackspace (2015-2017) – 1 fellow in IT-CM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16DF0B1-E555-2A40-AD67-8B0E1B452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Containers as a Service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6B55AA1-0551-ED4D-B6D1-589F7EA982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749655"/>
              </p:ext>
            </p:extLst>
          </p:nvPr>
        </p:nvGraphicFramePr>
        <p:xfrm>
          <a:off x="8149935" y="23510"/>
          <a:ext cx="3975761" cy="4046220"/>
        </p:xfrm>
        <a:graphic>
          <a:graphicData uri="http://schemas.openxmlformats.org/drawingml/2006/table">
            <a:tbl>
              <a:tblPr/>
              <a:tblGrid>
                <a:gridCol w="413561">
                  <a:extLst>
                    <a:ext uri="{9D8B030D-6E8A-4147-A177-3AD203B41FA5}">
                      <a16:colId xmlns:a16="http://schemas.microsoft.com/office/drawing/2014/main" val="966497588"/>
                    </a:ext>
                  </a:extLst>
                </a:gridCol>
                <a:gridCol w="1718427">
                  <a:extLst>
                    <a:ext uri="{9D8B030D-6E8A-4147-A177-3AD203B41FA5}">
                      <a16:colId xmlns:a16="http://schemas.microsoft.com/office/drawing/2014/main" val="2437732676"/>
                    </a:ext>
                  </a:extLst>
                </a:gridCol>
                <a:gridCol w="1843773">
                  <a:extLst>
                    <a:ext uri="{9D8B030D-6E8A-4147-A177-3AD203B41FA5}">
                      <a16:colId xmlns:a16="http://schemas.microsoft.com/office/drawing/2014/main" val="3886774035"/>
                    </a:ext>
                  </a:extLst>
                </a:gridCol>
              </a:tblGrid>
              <a:tr h="299641">
                <a:tc>
                  <a:txBody>
                    <a:bodyPr/>
                    <a:lstStyle/>
                    <a:p>
                      <a:pPr algn="l"/>
                      <a:r>
                        <a:rPr lang="en-US" b="1">
                          <a:solidFill>
                            <a:srgbClr val="FFFFFF"/>
                          </a:solidFill>
                          <a:effectLst/>
                        </a:rPr>
                        <a:t>#</a:t>
                      </a:r>
                    </a:p>
                  </a:txBody>
                  <a:tcPr marL="47625" marR="1905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E7F3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3E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>
                          <a:solidFill>
                            <a:srgbClr val="FFFFFF"/>
                          </a:solidFill>
                          <a:effectLst/>
                        </a:rPr>
                        <a:t>Company</a:t>
                      </a:r>
                    </a:p>
                  </a:txBody>
                  <a:tcPr marL="95250" marR="1905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E7F3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3E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>
                          <a:solidFill>
                            <a:srgbClr val="FFFFFF"/>
                          </a:solidFill>
                          <a:effectLst/>
                        </a:rPr>
                        <a:t>Commits</a:t>
                      </a:r>
                    </a:p>
                  </a:txBody>
                  <a:tcPr marL="38100" marR="1905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E7F3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3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0869613"/>
                  </a:ext>
                </a:extLst>
              </a:tr>
              <a:tr h="315925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1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7F3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u="none" strike="noStrike" dirty="0">
                          <a:solidFill>
                            <a:srgbClr val="727272"/>
                          </a:solidFill>
                          <a:effectLst/>
                          <a:hlinkClick r:id="rId2"/>
                        </a:rPr>
                        <a:t>NEC</a:t>
                      </a:r>
                      <a:endParaRPr lang="en-US" dirty="0">
                        <a:effectLst/>
                      </a:endParaRP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7F3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9DA2A6"/>
                          </a:solidFill>
                          <a:effectLst/>
                        </a:rPr>
                        <a:t>577</a:t>
                      </a: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E7F3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620434"/>
                  </a:ext>
                </a:extLst>
              </a:tr>
              <a:tr h="315925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A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u="none" strike="noStrike">
                          <a:solidFill>
                            <a:srgbClr val="727272"/>
                          </a:solidFill>
                          <a:effectLst/>
                          <a:hlinkClick r:id="rId3"/>
                        </a:rPr>
                        <a:t>IBM</a:t>
                      </a:r>
                      <a:endParaRPr lang="en-US">
                        <a:effectLst/>
                      </a:endParaRP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AF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9DA2A6"/>
                          </a:solidFill>
                          <a:effectLst/>
                        </a:rPr>
                        <a:t>415</a:t>
                      </a: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4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633152"/>
                  </a:ext>
                </a:extLst>
              </a:tr>
              <a:tr h="315925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3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u="none" strike="noStrike">
                          <a:solidFill>
                            <a:srgbClr val="727272"/>
                          </a:solidFill>
                          <a:effectLst/>
                          <a:hlinkClick r:id="rId4"/>
                        </a:rPr>
                        <a:t>Huawei</a:t>
                      </a:r>
                      <a:endParaRPr lang="en-US">
                        <a:effectLst/>
                      </a:endParaRP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9DA2A6"/>
                          </a:solidFill>
                          <a:effectLst/>
                        </a:rPr>
                        <a:t>326</a:t>
                      </a: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065791"/>
                  </a:ext>
                </a:extLst>
              </a:tr>
              <a:tr h="315925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4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A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u="none" strike="noStrike">
                          <a:solidFill>
                            <a:srgbClr val="727272"/>
                          </a:solidFill>
                          <a:effectLst/>
                          <a:hlinkClick r:id="rId5"/>
                        </a:rPr>
                        <a:t>CERN</a:t>
                      </a:r>
                      <a:endParaRPr lang="en-US">
                        <a:effectLst/>
                      </a:endParaRP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AF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9DA2A6"/>
                          </a:solidFill>
                          <a:effectLst/>
                        </a:rPr>
                        <a:t>261</a:t>
                      </a: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4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033207"/>
                  </a:ext>
                </a:extLst>
              </a:tr>
              <a:tr h="315925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5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u="none" strike="noStrike">
                          <a:solidFill>
                            <a:srgbClr val="727272"/>
                          </a:solidFill>
                          <a:effectLst/>
                          <a:hlinkClick r:id="rId6"/>
                        </a:rPr>
                        <a:t>Intel</a:t>
                      </a:r>
                      <a:endParaRPr lang="en-US">
                        <a:effectLst/>
                      </a:endParaRP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9DA2A6"/>
                          </a:solidFill>
                          <a:effectLst/>
                        </a:rPr>
                        <a:t>259</a:t>
                      </a: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921896"/>
                  </a:ext>
                </a:extLst>
              </a:tr>
              <a:tr h="315925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6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A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u="none" strike="noStrike">
                          <a:solidFill>
                            <a:srgbClr val="727272"/>
                          </a:solidFill>
                          <a:effectLst/>
                          <a:hlinkClick r:id="rId7"/>
                        </a:rPr>
                        <a:t>Rackspace</a:t>
                      </a:r>
                      <a:endParaRPr lang="en-US">
                        <a:effectLst/>
                      </a:endParaRP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AF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9DA2A6"/>
                          </a:solidFill>
                          <a:effectLst/>
                        </a:rPr>
                        <a:t>168</a:t>
                      </a: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4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572305"/>
                  </a:ext>
                </a:extLst>
              </a:tr>
              <a:tr h="315925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7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u="none" strike="noStrike">
                          <a:solidFill>
                            <a:srgbClr val="727272"/>
                          </a:solidFill>
                          <a:effectLst/>
                          <a:hlinkClick r:id="rId8"/>
                        </a:rPr>
                        <a:t>Red Hat</a:t>
                      </a:r>
                      <a:endParaRPr lang="en-US">
                        <a:effectLst/>
                      </a:endParaRP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9DA2A6"/>
                          </a:solidFill>
                          <a:effectLst/>
                        </a:rPr>
                        <a:t>157</a:t>
                      </a: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1238853"/>
                  </a:ext>
                </a:extLst>
              </a:tr>
              <a:tr h="315925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8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A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u="none" strike="noStrike">
                          <a:solidFill>
                            <a:srgbClr val="727272"/>
                          </a:solidFill>
                          <a:effectLst/>
                          <a:hlinkClick r:id="rId9"/>
                        </a:rPr>
                        <a:t>EasyStack</a:t>
                      </a:r>
                      <a:endParaRPr lang="en-US">
                        <a:effectLst/>
                      </a:endParaRP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AF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9DA2A6"/>
                          </a:solidFill>
                          <a:effectLst/>
                        </a:rPr>
                        <a:t>136</a:t>
                      </a: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4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655222"/>
                  </a:ext>
                </a:extLst>
              </a:tr>
              <a:tr h="315925">
                <a:tc>
                  <a:txBody>
                    <a:bodyPr/>
                    <a:lstStyle/>
                    <a:p>
                      <a:endParaRPr lang="en-US" b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u="none" strike="noStrike">
                          <a:solidFill>
                            <a:srgbClr val="727272"/>
                          </a:solidFill>
                          <a:effectLst/>
                          <a:hlinkClick r:id="rId10"/>
                        </a:rPr>
                        <a:t>*independent</a:t>
                      </a:r>
                      <a:endParaRPr lang="en-US">
                        <a:effectLst/>
                      </a:endParaRP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9DA2A6"/>
                          </a:solidFill>
                          <a:effectLst/>
                        </a:rPr>
                        <a:t>112</a:t>
                      </a: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5455527"/>
                  </a:ext>
                </a:extLst>
              </a:tr>
              <a:tr h="315925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9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u="none" strike="noStrike">
                          <a:solidFill>
                            <a:srgbClr val="727272"/>
                          </a:solidFill>
                          <a:effectLst/>
                          <a:hlinkClick r:id="rId11"/>
                        </a:rPr>
                        <a:t>Fujitsu</a:t>
                      </a:r>
                      <a:endParaRPr lang="en-US">
                        <a:effectLst/>
                      </a:endParaRP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9DA2A6"/>
                          </a:solidFill>
                          <a:effectLst/>
                        </a:rPr>
                        <a:t>110</a:t>
                      </a:r>
                    </a:p>
                  </a:txBody>
                  <a:tcPr marL="95250" marR="952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F4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706136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917A566C-3BF7-0D47-BB91-BD1039E4FBA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71818" y="4411345"/>
            <a:ext cx="4120181" cy="204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9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EDC8D2-1591-2640-BA96-515342DFAF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734671"/>
            <a:ext cx="6350391" cy="444229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OpenStack clouds scale by </a:t>
            </a:r>
            <a:r>
              <a:rPr lang="en-US" dirty="0" err="1"/>
              <a:t>sharding</a:t>
            </a:r>
            <a:r>
              <a:rPr lang="en-US" dirty="0"/>
              <a:t> smaller cells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Cells was an experiment feature from 2013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Project with Huawei to make this function fully supported and the default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Large scale clouds such as Deutsche Telekom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Deployed in production in 2018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Now &gt;80 cells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Significant tuning post-production supported by openlab fellow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Fellow extended by IT following project completion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7FD3C-3273-044F-90B7-9E75B38067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F3FC5-DBB9-6D47-828B-4C48B09DF58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8EBA70B-6FB9-FC41-8B7A-C7DC9606AA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Huawei (2017-2018) – 1 fellow in IT-CM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16DF0B1-E555-2A40-AD67-8B0E1B452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Cloud Scaling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33B1EDD-0FB6-E240-9071-1D8090D586E6}"/>
              </a:ext>
            </a:extLst>
          </p:cNvPr>
          <p:cNvGrpSpPr/>
          <p:nvPr/>
        </p:nvGrpSpPr>
        <p:grpSpPr>
          <a:xfrm>
            <a:off x="7521864" y="3875199"/>
            <a:ext cx="4534075" cy="2301764"/>
            <a:chOff x="898575" y="880452"/>
            <a:chExt cx="7670635" cy="357366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9027B7C-E78E-6948-B3F1-3F99237C6611}"/>
                </a:ext>
              </a:extLst>
            </p:cNvPr>
            <p:cNvSpPr txBox="1"/>
            <p:nvPr/>
          </p:nvSpPr>
          <p:spPr>
            <a:xfrm>
              <a:off x="5665232" y="4152535"/>
              <a:ext cx="1083859" cy="300465"/>
            </a:xfrm>
            <a:prstGeom prst="rect">
              <a:avLst/>
            </a:prstGeom>
            <a:ln w="9525" cmpd="sng"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rtlCol="0" anchor="ctr" anchorCtr="0">
              <a:normAutofit fontScale="70000" lnSpcReduction="20000"/>
            </a:bodyPr>
            <a:lstStyle/>
            <a:p>
              <a:pPr marL="36576" indent="0" algn="ctr">
                <a:buNone/>
              </a:pP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 Narrow"/>
                  <a:cs typeface="Arial Narrow"/>
                </a:rPr>
                <a:t>compute-nodes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5162593-B481-F949-80A8-8E0F9BD0CDBA}"/>
                </a:ext>
              </a:extLst>
            </p:cNvPr>
            <p:cNvSpPr txBox="1"/>
            <p:nvPr/>
          </p:nvSpPr>
          <p:spPr>
            <a:xfrm>
              <a:off x="4257706" y="4153656"/>
              <a:ext cx="1083859" cy="300465"/>
            </a:xfrm>
            <a:prstGeom prst="rect">
              <a:avLst/>
            </a:prstGeom>
            <a:ln w="9525" cmpd="sng"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rtlCol="0" anchor="ctr" anchorCtr="0">
              <a:normAutofit fontScale="70000" lnSpcReduction="20000"/>
            </a:bodyPr>
            <a:lstStyle/>
            <a:p>
              <a:pPr marL="36576" indent="0" algn="ctr">
                <a:buNone/>
              </a:pP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 Narrow"/>
                  <a:cs typeface="Arial Narrow"/>
                </a:rPr>
                <a:t>controllers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41F9E2D-9556-E04D-B5E7-205D46AC7DA0}"/>
                </a:ext>
              </a:extLst>
            </p:cNvPr>
            <p:cNvSpPr txBox="1"/>
            <p:nvPr/>
          </p:nvSpPr>
          <p:spPr>
            <a:xfrm>
              <a:off x="5665699" y="2236135"/>
              <a:ext cx="1083859" cy="300465"/>
            </a:xfrm>
            <a:prstGeom prst="rect">
              <a:avLst/>
            </a:prstGeom>
            <a:ln w="9525" cmpd="sng"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rtlCol="0" anchor="ctr" anchorCtr="0">
              <a:normAutofit fontScale="70000" lnSpcReduction="20000"/>
            </a:bodyPr>
            <a:lstStyle/>
            <a:p>
              <a:pPr marL="36576" indent="0" algn="ctr">
                <a:buNone/>
              </a:pP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 Narrow"/>
                  <a:cs typeface="Arial Narrow"/>
                </a:rPr>
                <a:t>compute-nodes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B5B1E79-DD8D-5D4E-A833-8390498CCA8F}"/>
                </a:ext>
              </a:extLst>
            </p:cNvPr>
            <p:cNvSpPr txBox="1"/>
            <p:nvPr/>
          </p:nvSpPr>
          <p:spPr>
            <a:xfrm>
              <a:off x="7485351" y="1241050"/>
              <a:ext cx="1083859" cy="701978"/>
            </a:xfrm>
            <a:prstGeom prst="rect">
              <a:avLst/>
            </a:prstGeom>
            <a:ln w="9525" cmpd="sng"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rtlCol="0" anchor="ctr" anchorCtr="0">
              <a:normAutofit lnSpcReduction="10000"/>
            </a:bodyPr>
            <a:lstStyle/>
            <a:p>
              <a:pPr marL="36576" indent="0">
                <a:buNone/>
              </a:pP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 Narrow"/>
                  <a:cs typeface="Arial Narrow"/>
                </a:rPr>
                <a:t>Child Cell</a:t>
              </a:r>
            </a:p>
            <a:p>
              <a:pPr marL="36576" indent="0">
                <a:buNone/>
              </a:pP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 Narrow"/>
                  <a:cs typeface="Arial Narrow"/>
                </a:rPr>
                <a:t>Geneva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81EDF5C-8F84-944C-896C-5C0FBDA6728E}"/>
                </a:ext>
              </a:extLst>
            </p:cNvPr>
            <p:cNvGrpSpPr/>
            <p:nvPr/>
          </p:nvGrpSpPr>
          <p:grpSpPr>
            <a:xfrm>
              <a:off x="5615374" y="880452"/>
              <a:ext cx="1814945" cy="1516803"/>
              <a:chOff x="6114385" y="982475"/>
              <a:chExt cx="1814945" cy="1516803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053AE4BB-740C-1D4C-88E1-A9B7AD69B3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14385" y="982475"/>
                <a:ext cx="737711" cy="1263437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B9C72A52-AFE0-2A40-9AD9-C85033F97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650244" y="1111835"/>
                <a:ext cx="737711" cy="1263437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A7FA4FD6-1893-F64B-8CC0-89A4F1D710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191618" y="1235840"/>
                <a:ext cx="737712" cy="1263438"/>
              </a:xfrm>
              <a:prstGeom prst="rect">
                <a:avLst/>
              </a:prstGeom>
            </p:spPr>
          </p:pic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BA0F066-53BE-FF41-954D-CE87294CC9E0}"/>
                </a:ext>
              </a:extLst>
            </p:cNvPr>
            <p:cNvGrpSpPr/>
            <p:nvPr/>
          </p:nvGrpSpPr>
          <p:grpSpPr>
            <a:xfrm>
              <a:off x="5615374" y="2783501"/>
              <a:ext cx="1814944" cy="1516802"/>
              <a:chOff x="6114385" y="982475"/>
              <a:chExt cx="1814944" cy="1516802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4BBC4D0E-E35D-8A4C-8E10-E5BBA49D23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14385" y="982475"/>
                <a:ext cx="737711" cy="1263437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6D0CB5BB-1221-124D-8EFC-893045F1B4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650244" y="1111835"/>
                <a:ext cx="737711" cy="1263437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E5E653AF-8385-C94B-AFDA-DE767BFDB4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191618" y="1235840"/>
                <a:ext cx="737711" cy="1263437"/>
              </a:xfrm>
              <a:prstGeom prst="rect">
                <a:avLst/>
              </a:prstGeom>
            </p:spPr>
          </p:pic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B2992E6-2820-3A4B-BBF6-DAC9E7460294}"/>
                </a:ext>
              </a:extLst>
            </p:cNvPr>
            <p:cNvSpPr txBox="1"/>
            <p:nvPr/>
          </p:nvSpPr>
          <p:spPr>
            <a:xfrm>
              <a:off x="7485351" y="3073640"/>
              <a:ext cx="1083859" cy="701978"/>
            </a:xfrm>
            <a:prstGeom prst="rect">
              <a:avLst/>
            </a:prstGeom>
            <a:ln w="9525" cmpd="sng"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rtlCol="0" anchor="ctr" anchorCtr="0">
              <a:normAutofit lnSpcReduction="10000"/>
            </a:bodyPr>
            <a:lstStyle/>
            <a:p>
              <a:pPr marL="36576" indent="0">
                <a:buNone/>
              </a:pP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 Narrow"/>
                  <a:cs typeface="Arial Narrow"/>
                </a:rPr>
                <a:t>Child Cell</a:t>
              </a:r>
            </a:p>
            <a:p>
              <a:pPr marL="36576" indent="0">
                <a:buNone/>
              </a:pP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 Narrow"/>
                  <a:cs typeface="Arial Narrow"/>
                </a:rPr>
                <a:t>Budapest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69C93E7-6FE1-CB43-A785-2AF3480525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47571" y="3681572"/>
              <a:ext cx="443635" cy="31315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9660E5E2-CD54-5E42-A46A-6A36953CD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65756" y="1796978"/>
              <a:ext cx="425450" cy="2921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576CD6-24DA-3E42-AC8D-B4F2E9A35C80}"/>
                </a:ext>
              </a:extLst>
            </p:cNvPr>
            <p:cNvSpPr txBox="1"/>
            <p:nvPr/>
          </p:nvSpPr>
          <p:spPr>
            <a:xfrm>
              <a:off x="2644436" y="3120310"/>
              <a:ext cx="1083859" cy="701978"/>
            </a:xfrm>
            <a:prstGeom prst="rect">
              <a:avLst/>
            </a:prstGeom>
            <a:ln w="9525" cmpd="sng"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rtlCol="0" anchor="ctr" anchorCtr="0">
              <a:normAutofit lnSpcReduction="10000"/>
            </a:bodyPr>
            <a:lstStyle/>
            <a:p>
              <a:pPr marL="36576" indent="0" algn="ctr">
                <a:buNone/>
              </a:pP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 Narrow"/>
                  <a:cs typeface="Arial Narrow"/>
                </a:rPr>
                <a:t>Top Cell</a:t>
              </a:r>
            </a:p>
            <a:p>
              <a:pPr marL="36576" indent="0" algn="ctr">
                <a:buNone/>
              </a:pP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 Narrow"/>
                  <a:cs typeface="Arial Narrow"/>
                </a:rPr>
                <a:t>Geneva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F49C953-3B95-7F45-81D9-2D38F93173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83396" y="1920613"/>
              <a:ext cx="737711" cy="1263437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77C36ED-2BB0-004D-A652-35A10C31A6D4}"/>
                </a:ext>
              </a:extLst>
            </p:cNvPr>
            <p:cNvSpPr txBox="1"/>
            <p:nvPr/>
          </p:nvSpPr>
          <p:spPr>
            <a:xfrm>
              <a:off x="898575" y="3087320"/>
              <a:ext cx="1083859" cy="701978"/>
            </a:xfrm>
            <a:prstGeom prst="rect">
              <a:avLst/>
            </a:prstGeom>
            <a:ln w="9525" cmpd="sng"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rtlCol="0" anchor="ctr" anchorCtr="0">
              <a:normAutofit lnSpcReduction="10000"/>
            </a:bodyPr>
            <a:lstStyle/>
            <a:p>
              <a:pPr marL="36576" indent="0" algn="ctr">
                <a:buNone/>
              </a:pP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 Narrow"/>
                  <a:cs typeface="Arial Narrow"/>
                </a:rPr>
                <a:t>Load Balancer</a:t>
              </a:r>
            </a:p>
            <a:p>
              <a:pPr marL="36576" indent="0" algn="ctr">
                <a:buNone/>
              </a:pP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 Narrow"/>
                  <a:cs typeface="Arial Narrow"/>
                </a:rPr>
                <a:t>Geneva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3A9462A-3E07-8A4A-B8F2-7515A938D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5980" y="1920613"/>
              <a:ext cx="737711" cy="1263437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715ACCE-7D9D-494D-8C5E-5C96D0CA5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54289" y="3688576"/>
              <a:ext cx="425450" cy="2921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270459F-5CC5-A346-910E-B342D210D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97540" y="3655586"/>
              <a:ext cx="425450" cy="292100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8360FAA-14A0-6A41-9574-687DECBC4B1A}"/>
                </a:ext>
              </a:extLst>
            </p:cNvPr>
            <p:cNvCxnSpPr/>
            <p:nvPr/>
          </p:nvCxnSpPr>
          <p:spPr>
            <a:xfrm>
              <a:off x="1982434" y="2574000"/>
              <a:ext cx="66200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C0461C0-D7B5-DE4A-9960-79D67E7E9799}"/>
                </a:ext>
              </a:extLst>
            </p:cNvPr>
            <p:cNvSpPr/>
            <p:nvPr/>
          </p:nvSpPr>
          <p:spPr>
            <a:xfrm>
              <a:off x="3670230" y="1528791"/>
              <a:ext cx="587943" cy="907205"/>
            </a:xfrm>
            <a:custGeom>
              <a:avLst/>
              <a:gdLst>
                <a:gd name="connsiteX0" fmla="*/ 0 w 1211165"/>
                <a:gd name="connsiteY0" fmla="*/ 693836 h 693836"/>
                <a:gd name="connsiteX1" fmla="*/ 388043 w 1211165"/>
                <a:gd name="connsiteY1" fmla="*/ 129359 h 693836"/>
                <a:gd name="connsiteX2" fmla="*/ 1211165 w 1211165"/>
                <a:gd name="connsiteY2" fmla="*/ 0 h 69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11165" h="693836">
                  <a:moveTo>
                    <a:pt x="0" y="693836"/>
                  </a:moveTo>
                  <a:cubicBezTo>
                    <a:pt x="93091" y="469417"/>
                    <a:pt x="186182" y="244998"/>
                    <a:pt x="388043" y="129359"/>
                  </a:cubicBezTo>
                  <a:cubicBezTo>
                    <a:pt x="589904" y="13720"/>
                    <a:pt x="1211165" y="0"/>
                    <a:pt x="1211165" y="0"/>
                  </a:cubicBezTo>
                </a:path>
              </a:pathLst>
            </a:custGeom>
            <a:ln>
              <a:solidFill>
                <a:schemeClr val="accent6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88DB017-60A0-CF4D-A1F7-2E9274D4D644}"/>
                </a:ext>
              </a:extLst>
            </p:cNvPr>
            <p:cNvSpPr/>
            <p:nvPr/>
          </p:nvSpPr>
          <p:spPr>
            <a:xfrm>
              <a:off x="3670230" y="2574000"/>
              <a:ext cx="667159" cy="744479"/>
            </a:xfrm>
            <a:custGeom>
              <a:avLst/>
              <a:gdLst>
                <a:gd name="connsiteX0" fmla="*/ 0 w 1199406"/>
                <a:gd name="connsiteY0" fmla="*/ 0 h 764396"/>
                <a:gd name="connsiteX1" fmla="*/ 540909 w 1199406"/>
                <a:gd name="connsiteY1" fmla="*/ 623277 h 764396"/>
                <a:gd name="connsiteX2" fmla="*/ 1199406 w 1199406"/>
                <a:gd name="connsiteY2" fmla="*/ 764396 h 76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9406" h="764396">
                  <a:moveTo>
                    <a:pt x="0" y="0"/>
                  </a:moveTo>
                  <a:cubicBezTo>
                    <a:pt x="170504" y="247939"/>
                    <a:pt x="341008" y="495878"/>
                    <a:pt x="540909" y="623277"/>
                  </a:cubicBezTo>
                  <a:cubicBezTo>
                    <a:pt x="740810" y="750676"/>
                    <a:pt x="1199406" y="764396"/>
                    <a:pt x="1199406" y="764396"/>
                  </a:cubicBezTo>
                </a:path>
              </a:pathLst>
            </a:custGeom>
            <a:ln>
              <a:solidFill>
                <a:schemeClr val="accent6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E4CE1521-DA4D-E14D-B23F-6535BF26AA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84425" y="903259"/>
              <a:ext cx="737711" cy="1263437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E58EC587-E847-0A44-A975-642C25A62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84425" y="2783501"/>
              <a:ext cx="737711" cy="1263437"/>
            </a:xfrm>
            <a:prstGeom prst="rect">
              <a:avLst/>
            </a:prstGeom>
          </p:spPr>
        </p:pic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F876AED-A761-964C-9F92-E4DF14EB3278}"/>
                </a:ext>
              </a:extLst>
            </p:cNvPr>
            <p:cNvCxnSpPr/>
            <p:nvPr/>
          </p:nvCxnSpPr>
          <p:spPr>
            <a:xfrm>
              <a:off x="5180931" y="1503367"/>
              <a:ext cx="381020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4EDC590-4082-AA47-A617-3FB99C5FA6AE}"/>
                </a:ext>
              </a:extLst>
            </p:cNvPr>
            <p:cNvCxnSpPr/>
            <p:nvPr/>
          </p:nvCxnSpPr>
          <p:spPr>
            <a:xfrm>
              <a:off x="5180931" y="3365519"/>
              <a:ext cx="381020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03B1EDF-CD71-E141-8027-ECA8ECDDAC23}"/>
                </a:ext>
              </a:extLst>
            </p:cNvPr>
            <p:cNvSpPr txBox="1"/>
            <p:nvPr/>
          </p:nvSpPr>
          <p:spPr>
            <a:xfrm>
              <a:off x="4258173" y="2237256"/>
              <a:ext cx="1083859" cy="300465"/>
            </a:xfrm>
            <a:prstGeom prst="rect">
              <a:avLst/>
            </a:prstGeom>
            <a:ln w="9525" cmpd="sng"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rtlCol="0" anchor="ctr" anchorCtr="0">
              <a:normAutofit fontScale="70000" lnSpcReduction="20000"/>
            </a:bodyPr>
            <a:lstStyle/>
            <a:p>
              <a:pPr marL="36576" indent="0" algn="ctr">
                <a:buNone/>
              </a:pPr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 Narrow"/>
                  <a:cs typeface="Arial Narrow"/>
                </a:rPr>
                <a:t>controllers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C52EBD95-1A2D-9841-A446-774B6B0E2F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6332" y="139913"/>
            <a:ext cx="4478996" cy="313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334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EDC8D2-1591-2640-BA96-515342DFAF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734671"/>
            <a:ext cx="10894256" cy="444229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Some cloud resources are available opportunistically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Hardware before/after production use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Buffer from annual purchases for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Project to develop Amazon-like Spot instances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Can be terminated with little notice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Project developed in collaboration with SKA, OpenStack Scientific SIG and Huawei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Production usage at CERN planned during 2019 for experiment </a:t>
            </a:r>
            <a:r>
              <a:rPr lang="en-US" dirty="0" err="1"/>
              <a:t>restartable</a:t>
            </a:r>
            <a:r>
              <a:rPr lang="en-US" dirty="0"/>
              <a:t> workflows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Fellow extended by IT following project completion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7FD3C-3273-044F-90B7-9E75B38067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F3FC5-DBB9-6D47-828B-4C48B09DF58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8EBA70B-6FB9-FC41-8B7A-C7DC9606AA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Huawei (2017-2018) – 1 fellow in IT-CM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16DF0B1-E555-2A40-AD67-8B0E1B452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Spot Instances</a:t>
            </a:r>
          </a:p>
        </p:txBody>
      </p:sp>
    </p:spTree>
    <p:extLst>
      <p:ext uri="{BB962C8B-B14F-4D97-AF65-F5344CB8AC3E}">
        <p14:creationId xmlns:p14="http://schemas.microsoft.com/office/powerpoint/2010/main" val="220387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EDC8D2-1591-2640-BA96-515342DFAF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734671"/>
            <a:ext cx="6350391" cy="444229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Cloud storage at CERN is provided using </a:t>
            </a:r>
            <a:r>
              <a:rPr lang="en-US" dirty="0" err="1"/>
              <a:t>Ceph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Block, Object, File shares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Project with Rackspace was to optimize performance for CERN’s use cases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Rackspace Private Cloud product uses </a:t>
            </a:r>
            <a:r>
              <a:rPr lang="en-US" dirty="0" err="1"/>
              <a:t>Ceph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Achieved 500K IOPS on 20 node cluster with tuning and code enhancements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Improved </a:t>
            </a:r>
            <a:r>
              <a:rPr lang="en-US" dirty="0" err="1"/>
              <a:t>Ceph</a:t>
            </a:r>
            <a:r>
              <a:rPr lang="en-US" dirty="0"/>
              <a:t> tools for monitoring and tracing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Fellow extended by IT following project completion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7FD3C-3273-044F-90B7-9E75B38067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F3FC5-DBB9-6D47-828B-4C48B09DF58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8EBA70B-6FB9-FC41-8B7A-C7DC9606AA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Rackspace (2017-2018) – 1 fellow in IT-ST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16DF0B1-E555-2A40-AD67-8B0E1B452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Ceph</a:t>
            </a:r>
            <a:r>
              <a:rPr lang="en-US" dirty="0"/>
              <a:t> Performance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5AF03E-A6A5-7C44-9DD8-7F1361759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5844" y="3397018"/>
            <a:ext cx="4198325" cy="29379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40D057-D06D-9748-BDA2-54FD2B4A3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3518" y="365126"/>
            <a:ext cx="3900651" cy="272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939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46457-2F81-E446-A521-2C7B35254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121D5-A45A-1D4A-B2BB-2A5FEE480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144" y="1190559"/>
            <a:ext cx="10688781" cy="4921539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Cloud collaboration projects in openlab have funded 9 person years of effort addressing common needs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Projects have allowed enhancements for open source software to be developed in collaboration with industry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Often attracts further companies and labs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Communities receptive to joint development given CERN’s challenging use cases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Additional contributions from other companies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Upstream collaboration with open source foundations simplifies agreements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NDA and IP handled by foundation bylaws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Cost effective model for CERN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Community helps with mentoring and future maintenance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Affordable and flexible for companies to acquire talent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Risk of non-renewal such as management re-</a:t>
            </a:r>
            <a:r>
              <a:rPr lang="en-US" dirty="0" err="1"/>
              <a:t>organisation</a:t>
            </a:r>
            <a:r>
              <a:rPr lang="en-US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F4EAC1-1AC8-1748-938A-CB0A5662539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B3B842-7120-7849-B95C-D415FCA4615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2069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313BD-CE9A-5743-ACE3-3CC083BB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D3F66-A530-F74F-9B07-BFAB38A75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145" y="1308295"/>
            <a:ext cx="10688781" cy="543886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CERN Technical Blog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https://techblog.web.cern.ch/techblog/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Openlab </a:t>
            </a:r>
            <a:r>
              <a:rPr lang="en-US"/>
              <a:t>project pages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https://openlab.cern/project/openstack-clouds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https://openlab.cern/project/cloud-storage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Final talks to conferences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Spot Instances - </a:t>
            </a:r>
            <a:r>
              <a:rPr lang="en-US" dirty="0">
                <a:hlinkClick r:id="rId5"/>
              </a:rPr>
              <a:t>https://www.openstack.org/summit/denver-2019/summit-schedule/events/23187/improving-resource-availability-in-cern-private-cloud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Cells V2 - </a:t>
            </a:r>
            <a:r>
              <a:rPr lang="en-US" dirty="0">
                <a:hlinkClick r:id="rId6"/>
              </a:rPr>
              <a:t>https://www.openstack.org/summit/denver-2019/summit-schedule/events/23287/whats-new-in-nova-cellsv2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Containers - </a:t>
            </a:r>
            <a:r>
              <a:rPr lang="en-US" dirty="0">
                <a:hlinkClick r:id="rId7"/>
              </a:rPr>
              <a:t>https://www.openstack.org/summit/denver-2019/summit-schedule/events/23713/magnum-project-update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4119F2-F764-4B4C-8995-9AC7D808C1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B8FF9-292C-BD45-85B7-14F329C9002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Huawei Rackspace openlab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6562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5941</TotalTime>
  <Words>665</Words>
  <Application>Microsoft Macintosh PowerPoint</Application>
  <PresentationFormat>Widescreen</PresentationFormat>
  <Paragraphs>140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Arial Narrow</vt:lpstr>
      <vt:lpstr>Calibri</vt:lpstr>
      <vt:lpstr>Calibri Light</vt:lpstr>
      <vt:lpstr>Thème Office</vt:lpstr>
      <vt:lpstr>Huawei and Rackspace cloud project highlights</vt:lpstr>
      <vt:lpstr>Cloud Federation</vt:lpstr>
      <vt:lpstr>Containers as a Service</vt:lpstr>
      <vt:lpstr>Cloud Scaling</vt:lpstr>
      <vt:lpstr>Spot Instances</vt:lpstr>
      <vt:lpstr>Ceph Performance</vt:lpstr>
      <vt:lpstr>Conclusions</vt:lpstr>
      <vt:lpstr>References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Tim Bell</cp:lastModifiedBy>
  <cp:revision>310</cp:revision>
  <dcterms:created xsi:type="dcterms:W3CDTF">2017-05-22T08:24:09Z</dcterms:created>
  <dcterms:modified xsi:type="dcterms:W3CDTF">2019-07-02T08:53:54Z</dcterms:modified>
</cp:coreProperties>
</file>