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78" r:id="rId3"/>
    <p:sldId id="284" r:id="rId4"/>
    <p:sldId id="281" r:id="rId5"/>
    <p:sldId id="285" r:id="rId6"/>
    <p:sldId id="279" r:id="rId7"/>
    <p:sldId id="280" r:id="rId8"/>
    <p:sldId id="282" r:id="rId9"/>
    <p:sldId id="283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3187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30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09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53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08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17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84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55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07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31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-508" y="0"/>
            <a:ext cx="8643966" cy="637200"/>
          </a:xfrm>
          <a:prstGeom prst="rect">
            <a:avLst/>
          </a:prstGeom>
          <a:gradFill flip="none" rotWithShape="1">
            <a:gsLst>
              <a:gs pos="23000">
                <a:schemeClr val="tx2">
                  <a:alpha val="40000"/>
                </a:schemeClr>
              </a:gs>
              <a:gs pos="0">
                <a:schemeClr val="bg1"/>
              </a:gs>
              <a:gs pos="43000">
                <a:schemeClr val="tx2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619268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2400" b="1" cap="none" spc="100" baseline="0">
                <a:solidFill>
                  <a:schemeClr val="accent3">
                    <a:lumMod val="20000"/>
                    <a:lumOff val="8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763551"/>
            <a:ext cx="8637446" cy="56230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Font typeface="Arial" pitchFamily="34" charset="0"/>
              <a:buNone/>
              <a:defRPr sz="2600" cap="none" baseline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ahoma" pitchFamily="34" charset="0"/>
              </a:defRPr>
            </a:lvl1pPr>
            <a:lvl2pPr marL="144000" indent="0" algn="just"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None/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60000" indent="-216000" algn="just"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91440" algn="l"/>
              </a:tabLst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360000" indent="0" algn="just">
              <a:spcBef>
                <a:spcPts val="600"/>
              </a:spcBef>
              <a:buFont typeface="Wingdings" panose="05000000000000000000" pitchFamily="2" charset="2"/>
              <a:buNone/>
              <a:defRPr lang="en-US" sz="2400" b="1" kern="120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360000" indent="0" algn="just">
              <a:spcBef>
                <a:spcPts val="600"/>
              </a:spcBef>
              <a:buFont typeface="Wingdings" panose="05000000000000000000" pitchFamily="2" charset="2"/>
              <a:buNone/>
              <a:defRPr lang="en-US" sz="2400" b="1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648000" indent="-216000" algn="just">
              <a:spcBef>
                <a:spcPts val="600"/>
              </a:spcBef>
              <a:buFont typeface="Wingdings" panose="05000000000000000000" pitchFamily="2" charset="2"/>
              <a:buChar char="§"/>
              <a:defRPr lang="en-US" sz="2200" b="0" kern="1200" baseline="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6pPr>
            <a:lvl7pPr marL="648000" marR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648000" indent="0">
              <a:spcBef>
                <a:spcPts val="300"/>
              </a:spcBef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8pPr>
            <a:lvl9pPr marL="864000" indent="-216000">
              <a:spcBef>
                <a:spcPts val="6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1-Level</a:t>
            </a:r>
          </a:p>
          <a:p>
            <a:pPr lvl="1"/>
            <a:r>
              <a:rPr lang="en-GB" noProof="0" dirty="0" smtClean="0"/>
              <a:t>2-Level</a:t>
            </a:r>
          </a:p>
          <a:p>
            <a:pPr lvl="2"/>
            <a:r>
              <a:rPr lang="en-GB" noProof="0" dirty="0" smtClean="0"/>
              <a:t>3-Level</a:t>
            </a:r>
          </a:p>
          <a:p>
            <a:pPr lvl="3"/>
            <a:r>
              <a:rPr lang="en-GB" noProof="0" dirty="0" smtClean="0"/>
              <a:t>4-Level</a:t>
            </a:r>
          </a:p>
          <a:p>
            <a:pPr lvl="4"/>
            <a:r>
              <a:rPr lang="en-GB" noProof="0" dirty="0" smtClean="0"/>
              <a:t>5-Level</a:t>
            </a:r>
          </a:p>
          <a:p>
            <a:pPr lvl="5"/>
            <a:r>
              <a:rPr lang="en-GB" noProof="0" dirty="0" smtClean="0"/>
              <a:t>6-Level</a:t>
            </a:r>
          </a:p>
          <a:p>
            <a:pPr lvl="6"/>
            <a:r>
              <a:rPr lang="en-GB" noProof="0" dirty="0" smtClean="0"/>
              <a:t>7-Level</a:t>
            </a:r>
          </a:p>
          <a:p>
            <a:pPr lvl="7"/>
            <a:r>
              <a:rPr lang="en-GB" noProof="0" dirty="0" smtClean="0"/>
              <a:t>8-Level</a:t>
            </a:r>
          </a:p>
          <a:p>
            <a:pPr lvl="8"/>
            <a:r>
              <a:rPr lang="en-GB" noProof="0" dirty="0" smtClean="0"/>
              <a:t>9-Level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-508" y="620688"/>
            <a:ext cx="8856984" cy="0"/>
          </a:xfrm>
          <a:prstGeom prst="line">
            <a:avLst/>
          </a:prstGeom>
          <a:ln w="38100">
            <a:gradFill>
              <a:gsLst>
                <a:gs pos="0">
                  <a:schemeClr val="tx2">
                    <a:lumMod val="50000"/>
                  </a:schemeClr>
                </a:gs>
                <a:gs pos="86000">
                  <a:schemeClr val="tx2">
                    <a:alpha val="18000"/>
                  </a:schemeClr>
                </a:gs>
              </a:gsLst>
              <a:lin ang="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36096" y="177527"/>
            <a:ext cx="3240000" cy="371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LIU PS IPM Horizontal Powering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32440" y="188640"/>
            <a:ext cx="42853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900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3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HL-LHC power converter </a:t>
            </a:r>
            <a:r>
              <a:rPr lang="en-GB" dirty="0" smtClean="0"/>
              <a:t>requirements</a:t>
            </a:r>
            <a:br>
              <a:rPr lang="en-GB" dirty="0" smtClean="0"/>
            </a:br>
            <a:r>
              <a:rPr lang="en-GB" dirty="0" smtClean="0"/>
              <a:t>Thermal settling drift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Miguel Bastos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153rd </a:t>
            </a:r>
            <a:r>
              <a:rPr lang="en-US" dirty="0"/>
              <a:t>WP2 meeting </a:t>
            </a:r>
            <a:r>
              <a:rPr lang="en-US" dirty="0" smtClean="0"/>
              <a:t>- CERN - </a:t>
            </a:r>
            <a:r>
              <a:rPr lang="en-GB" dirty="0" smtClean="0"/>
              <a:t>6/R-012 – 03/07/2019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3730" y="1052736"/>
            <a:ext cx="778670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dirty="0"/>
              <a:t>Requirements were revised </a:t>
            </a:r>
            <a:r>
              <a:rPr lang="pt-PT" sz="2000" dirty="0" smtClean="0"/>
              <a:t>and approved this </a:t>
            </a:r>
            <a:r>
              <a:rPr lang="pt-PT" sz="2000" dirty="0"/>
              <a:t>year, new version of </a:t>
            </a:r>
            <a:r>
              <a:rPr lang="pt-PT" sz="2000" dirty="0" smtClean="0"/>
              <a:t>CERN-ACC-2017-0101 document to be released</a:t>
            </a:r>
          </a:p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dirty="0" smtClean="0"/>
              <a:t>As a reminder, values and definitions of some parameters were revised, and the effect of temperature considered separetely, as shown below</a:t>
            </a:r>
          </a:p>
          <a:p>
            <a:pPr marL="814388" lvl="1" indent="-174625">
              <a:buFont typeface="Arial" panose="020B0604020202020204" pitchFamily="34" charset="0"/>
              <a:buChar char="•"/>
            </a:pPr>
            <a:endParaRPr lang="pt-PT" dirty="0">
              <a:solidFill>
                <a:srgbClr val="00B050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834634"/>
              </p:ext>
            </p:extLst>
          </p:nvPr>
        </p:nvGraphicFramePr>
        <p:xfrm>
          <a:off x="901412" y="2564904"/>
          <a:ext cx="7356242" cy="2335276"/>
        </p:xfrm>
        <a:graphic>
          <a:graphicData uri="http://schemas.openxmlformats.org/drawingml/2006/table">
            <a:tbl>
              <a:tblPr firstRow="1" firstCol="1" bandRow="1"/>
              <a:tblGrid>
                <a:gridCol w="4116552">
                  <a:extLst>
                    <a:ext uri="{9D8B030D-6E8A-4147-A177-3AD203B41FA5}">
                      <a16:colId xmlns:a16="http://schemas.microsoft.com/office/drawing/2014/main" val="4207373339"/>
                    </a:ext>
                  </a:extLst>
                </a:gridCol>
                <a:gridCol w="531121">
                  <a:extLst>
                    <a:ext uri="{9D8B030D-6E8A-4147-A177-3AD203B41FA5}">
                      <a16:colId xmlns:a16="http://schemas.microsoft.com/office/drawing/2014/main" val="1711904597"/>
                    </a:ext>
                  </a:extLst>
                </a:gridCol>
                <a:gridCol w="531121">
                  <a:extLst>
                    <a:ext uri="{9D8B030D-6E8A-4147-A177-3AD203B41FA5}">
                      <a16:colId xmlns:a16="http://schemas.microsoft.com/office/drawing/2014/main" val="2168850819"/>
                    </a:ext>
                  </a:extLst>
                </a:gridCol>
                <a:gridCol w="726797">
                  <a:extLst>
                    <a:ext uri="{9D8B030D-6E8A-4147-A177-3AD203B41FA5}">
                      <a16:colId xmlns:a16="http://schemas.microsoft.com/office/drawing/2014/main" val="2152014762"/>
                    </a:ext>
                  </a:extLst>
                </a:gridCol>
                <a:gridCol w="726797">
                  <a:extLst>
                    <a:ext uri="{9D8B030D-6E8A-4147-A177-3AD203B41FA5}">
                      <a16:colId xmlns:a16="http://schemas.microsoft.com/office/drawing/2014/main" val="3380299212"/>
                    </a:ext>
                  </a:extLst>
                </a:gridCol>
                <a:gridCol w="723854">
                  <a:extLst>
                    <a:ext uri="{9D8B030D-6E8A-4147-A177-3AD203B41FA5}">
                      <a16:colId xmlns:a16="http://schemas.microsoft.com/office/drawing/2014/main" val="1934422006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 REQUIREMENTS SUMMARY - ACCURACY CLASSES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26474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09280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Resolution [ppm]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68212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Initial uncertainty after cal [2xrms ppm] normal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2801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Linearity [ppm]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801724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Stability during a fill (12h)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41039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Short term stability (20min)  [2xrms ppm] normal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561112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Noise (&lt;500Hz)  [2xrms ppm] normal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6368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 to fill repeatability  [2xrms ppm] normal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01627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 term fill to fill stability 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8692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Temperature coefficient [max abs ppm/C]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782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12h Delta T for HL-LHC [max C] constant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14403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y Delta T for HL-LHC [max C] constant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923818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732590"/>
              </p:ext>
            </p:extLst>
          </p:nvPr>
        </p:nvGraphicFramePr>
        <p:xfrm>
          <a:off x="901412" y="5085184"/>
          <a:ext cx="7356242" cy="668592"/>
        </p:xfrm>
        <a:graphic>
          <a:graphicData uri="http://schemas.openxmlformats.org/drawingml/2006/table">
            <a:tbl>
              <a:tblPr firstRow="1" firstCol="1" bandRow="1"/>
              <a:tblGrid>
                <a:gridCol w="4102636">
                  <a:extLst>
                    <a:ext uri="{9D8B030D-6E8A-4147-A177-3AD203B41FA5}">
                      <a16:colId xmlns:a16="http://schemas.microsoft.com/office/drawing/2014/main" val="372510687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90354684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78199165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7753826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667101508"/>
                    </a:ext>
                  </a:extLst>
                </a:gridCol>
                <a:gridCol w="733326">
                  <a:extLst>
                    <a:ext uri="{9D8B030D-6E8A-4147-A177-3AD203B41FA5}">
                      <a16:colId xmlns:a16="http://schemas.microsoft.com/office/drawing/2014/main" val="346155672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00360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Stability during a fill (12h) [2xrms 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15.5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33.1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39.1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0280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 to fill repeatability [2xrms ppm]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37.9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283879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 term fill to fill stability [2xrms 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56.1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64.1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58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3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673730" y="1052736"/>
                <a:ext cx="7786701" cy="5567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69875" indent="-269875">
                  <a:buFont typeface="Arial" panose="020B0604020202020204" pitchFamily="34" charset="0"/>
                  <a:buChar char="•"/>
                </a:pPr>
                <a:r>
                  <a:rPr lang="pt-PT" dirty="0"/>
                  <a:t>For the HL-LHC, the temperature </a:t>
                </a:r>
                <a:r>
                  <a:rPr lang="pt-PT" dirty="0" smtClean="0"/>
                  <a:t>variations are known (estimated) </a:t>
                </a:r>
                <a:r>
                  <a:rPr lang="pt-PT" dirty="0"/>
                  <a:t>and the TC can be used to recalculate some of the parameters:</a:t>
                </a:r>
              </a:p>
              <a:p>
                <a:pPr marL="727075" lvl="2" indent="-269875">
                  <a:buFont typeface="Courier New" panose="02070309020205020404" pitchFamily="49" charset="0"/>
                  <a:buChar char="o"/>
                </a:pPr>
                <a:r>
                  <a:rPr lang="en-GB" dirty="0"/>
                  <a:t>Stability during a fill (12h)</a:t>
                </a:r>
              </a:p>
              <a:p>
                <a:pPr marL="727075" lvl="2" indent="-269875">
                  <a:buFont typeface="Courier New" panose="02070309020205020404" pitchFamily="49" charset="0"/>
                  <a:buChar char="o"/>
                </a:pPr>
                <a:r>
                  <a:rPr lang="en-GB" dirty="0"/>
                  <a:t>Fill to fill repeatability  </a:t>
                </a:r>
                <a:endParaRPr lang="en-GB" dirty="0" smtClean="0"/>
              </a:p>
              <a:p>
                <a:pPr marL="727075" lvl="2" indent="-269875">
                  <a:buFont typeface="Courier New" panose="02070309020205020404" pitchFamily="49" charset="0"/>
                  <a:buChar char="o"/>
                </a:pPr>
                <a:r>
                  <a:rPr lang="en-GB" dirty="0" smtClean="0"/>
                  <a:t>Long Term stability</a:t>
                </a:r>
                <a:endParaRPr lang="en-GB" dirty="0"/>
              </a:p>
              <a:p>
                <a:endParaRPr lang="en-GB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</a:t>
                </a:r>
                <a:r>
                  <a:rPr lang="en-US" dirty="0"/>
                  <a:t>example for Long Term Stability (LTS) </a:t>
                </a:r>
                <a:r>
                  <a:rPr lang="en-US" dirty="0"/>
                  <a:t>the new uncertainty is:</a:t>
                </a:r>
                <a:endParaRPr lang="en-GB" dirty="0"/>
              </a:p>
              <a:p>
                <a:r>
                  <a:rPr lang="en-US" dirty="0"/>
                  <a:t> </a:t>
                </a:r>
                <a:endParaRPr lang="en-GB" sz="12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/>
                      <m:t>𝑈</m:t>
                    </m:r>
                    <m:r>
                      <a:rPr lang="en-US" i="1"/>
                      <m:t>= </m:t>
                    </m:r>
                    <m:rad>
                      <m:radPr>
                        <m:degHide m:val="on"/>
                        <m:ctrlPr>
                          <a:rPr lang="en-GB" i="1"/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r>
                              <a:rPr lang="en-US" i="1"/>
                              <m:t>(</m:t>
                            </m:r>
                            <m:r>
                              <a:rPr lang="en-US" i="1"/>
                              <m:t>𝛥</m:t>
                            </m:r>
                            <m:r>
                              <a:rPr lang="en-US" i="1"/>
                              <m:t>𝑇</m:t>
                            </m:r>
                            <m:r>
                              <a:rPr lang="en-US" i="1"/>
                              <m:t>∗</m:t>
                            </m:r>
                            <m:f>
                              <m:fPr>
                                <m:ctrlPr>
                                  <a:rPr lang="en-GB" i="1"/>
                                </m:ctrlPr>
                              </m:fPr>
                              <m:num>
                                <m:r>
                                  <a:rPr lang="en-US" i="1"/>
                                  <m:t>𝑇𝐶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i="1"/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/>
                                      <m:t>3</m:t>
                                    </m:r>
                                  </m:e>
                                </m:rad>
                              </m:den>
                            </m:f>
                            <m:r>
                              <a:rPr lang="en-US" i="1"/>
                              <m:t>)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  <m:r>
                          <a:rPr lang="en-US" i="1"/>
                          <m:t>+</m:t>
                        </m:r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i="1"/>
                                </m:ctrlPr>
                              </m:sSupPr>
                              <m:e>
                                <m:r>
                                  <a:rPr lang="en-US" i="1"/>
                                  <m:t>(</m:t>
                                </m:r>
                                <m:f>
                                  <m:fPr>
                                    <m:ctrlPr>
                                      <a:rPr lang="en-GB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𝐿𝑇𝑆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GB" i="1"/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/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i="1"/>
                                  <m:t>)</m:t>
                                </m:r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</m:e>
                          <m:sup>
                            <m:r>
                              <a:rPr lang="en-US" i="1"/>
                              <m:t> 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/>
                  <a:t> </a:t>
                </a:r>
                <a:endParaRPr lang="en-GB" sz="1200" dirty="0"/>
              </a:p>
              <a:p>
                <a:r>
                  <a:rPr lang="en-US" dirty="0"/>
                  <a:t> </a:t>
                </a:r>
                <a:endParaRPr lang="en-GB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the case of </a:t>
                </a:r>
                <a:r>
                  <a:rPr lang="en-US" dirty="0" err="1"/>
                  <a:t>Filll</a:t>
                </a:r>
                <a:r>
                  <a:rPr lang="en-US" dirty="0"/>
                  <a:t> to Fill </a:t>
                </a:r>
                <a:r>
                  <a:rPr lang="en-US" dirty="0" err="1"/>
                  <a:t>Repeatibility</a:t>
                </a:r>
                <a:r>
                  <a:rPr lang="en-US" dirty="0"/>
                  <a:t> (FFR), since this parameter is already given in 2*RMS, the calculation is as follows</a:t>
                </a:r>
                <a:r>
                  <a:rPr lang="en-US" dirty="0" smtClean="0"/>
                  <a:t>:</a:t>
                </a:r>
              </a:p>
              <a:p>
                <a:endParaRPr lang="en-GB" sz="12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/>
                        <m:t>𝑈</m:t>
                      </m:r>
                      <m:r>
                        <a:rPr lang="en-US" i="1"/>
                        <m:t>= </m:t>
                      </m:r>
                      <m:rad>
                        <m:radPr>
                          <m:degHide m:val="on"/>
                          <m:ctrlPr>
                            <a:rPr lang="en-GB" i="1"/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i="1"/>
                              </m:ctrlPr>
                            </m:sSupPr>
                            <m:e>
                              <m:r>
                                <a:rPr lang="en-US" i="1"/>
                                <m:t>(</m:t>
                              </m:r>
                              <m:r>
                                <a:rPr lang="en-US" i="1"/>
                                <m:t>𝛥</m:t>
                              </m:r>
                              <m:r>
                                <a:rPr lang="en-US" i="1"/>
                                <m:t>𝑇</m:t>
                              </m:r>
                              <m:r>
                                <a:rPr lang="en-US" i="1"/>
                                <m:t>∗</m:t>
                              </m:r>
                              <m:f>
                                <m:fPr>
                                  <m:ctrlPr>
                                    <a:rPr lang="en-GB" i="1"/>
                                  </m:ctrlPr>
                                </m:fPr>
                                <m:num>
                                  <m:r>
                                    <a:rPr lang="en-US" i="1"/>
                                    <m:t>𝑇𝐶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i="1"/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/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i="1"/>
                                <m:t>)</m:t>
                              </m:r>
                            </m:e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p>
                          <m:r>
                            <a:rPr lang="en-US" i="1"/>
                            <m:t>+</m:t>
                          </m:r>
                          <m:sSup>
                            <m:sSupPr>
                              <m:ctrlPr>
                                <a:rPr lang="en-GB" i="1"/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i="1"/>
                                  </m:ctrlPr>
                                </m:sSupPr>
                                <m:e>
                                  <m:r>
                                    <a:rPr lang="en-US" i="1"/>
                                    <m:t>(</m:t>
                                  </m:r>
                                  <m:f>
                                    <m:fPr>
                                      <m:ctrlPr>
                                        <a:rPr lang="en-GB" i="1"/>
                                      </m:ctrlPr>
                                    </m:fPr>
                                    <m:num>
                                      <m:r>
                                        <a:rPr lang="en-US" i="1"/>
                                        <m:t>𝐹𝐹𝑅</m:t>
                                      </m:r>
                                    </m:num>
                                    <m:den>
                                      <m:r>
                                        <a:rPr lang="en-US" i="1"/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i="1"/>
                                    <m:t>)</m:t>
                                  </m:r>
                                </m:e>
                                <m:sup>
                                  <m:r>
                                    <a:rPr lang="en-US" i="1"/>
                                    <m:t>2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i="1"/>
                                <m:t> 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1200" dirty="0"/>
              </a:p>
              <a:p>
                <a:pPr marL="639763" lvl="1"/>
                <a:endParaRPr lang="pt-PT" sz="2000" dirty="0"/>
              </a:p>
              <a:p>
                <a:pPr marL="639763" lvl="1"/>
                <a:r>
                  <a:rPr lang="en-GB" sz="1400" i="1" dirty="0" smtClean="0"/>
                  <a:t>(Details in </a:t>
                </a:r>
                <a:r>
                  <a:rPr lang="en-US" sz="1400" i="1" dirty="0" smtClean="0"/>
                  <a:t>EDMS </a:t>
                </a:r>
                <a:r>
                  <a:rPr lang="en-US" sz="1400" i="1" dirty="0"/>
                  <a:t>2048827</a:t>
                </a:r>
                <a:r>
                  <a:rPr lang="en-GB" sz="1400" i="1" dirty="0"/>
                  <a:t>)</a:t>
                </a:r>
              </a:p>
              <a:p>
                <a:pPr marL="814388" lvl="1" indent="-174625">
                  <a:buFont typeface="Arial" panose="020B0604020202020204" pitchFamily="34" charset="0"/>
                  <a:buChar char="•"/>
                </a:pPr>
                <a:endParaRPr lang="pt-PT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30" y="1052736"/>
                <a:ext cx="7786701" cy="5567806"/>
              </a:xfrm>
              <a:prstGeom prst="rect">
                <a:avLst/>
              </a:prstGeom>
              <a:blipFill>
                <a:blip r:embed="rId3"/>
                <a:stretch>
                  <a:fillRect l="-548" t="-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029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588840"/>
              </p:ext>
            </p:extLst>
          </p:nvPr>
        </p:nvGraphicFramePr>
        <p:xfrm>
          <a:off x="635603" y="2132856"/>
          <a:ext cx="7930717" cy="2316952"/>
        </p:xfrm>
        <a:graphic>
          <a:graphicData uri="http://schemas.openxmlformats.org/drawingml/2006/table">
            <a:tbl>
              <a:tblPr firstRow="1" firstCol="1" bandRow="1"/>
              <a:tblGrid>
                <a:gridCol w="4438029">
                  <a:extLst>
                    <a:ext uri="{9D8B030D-6E8A-4147-A177-3AD203B41FA5}">
                      <a16:colId xmlns:a16="http://schemas.microsoft.com/office/drawing/2014/main" val="2841833061"/>
                    </a:ext>
                  </a:extLst>
                </a:gridCol>
                <a:gridCol w="572598">
                  <a:extLst>
                    <a:ext uri="{9D8B030D-6E8A-4147-A177-3AD203B41FA5}">
                      <a16:colId xmlns:a16="http://schemas.microsoft.com/office/drawing/2014/main" val="3612126414"/>
                    </a:ext>
                  </a:extLst>
                </a:gridCol>
                <a:gridCol w="572598">
                  <a:extLst>
                    <a:ext uri="{9D8B030D-6E8A-4147-A177-3AD203B41FA5}">
                      <a16:colId xmlns:a16="http://schemas.microsoft.com/office/drawing/2014/main" val="2173494407"/>
                    </a:ext>
                  </a:extLst>
                </a:gridCol>
                <a:gridCol w="783555">
                  <a:extLst>
                    <a:ext uri="{9D8B030D-6E8A-4147-A177-3AD203B41FA5}">
                      <a16:colId xmlns:a16="http://schemas.microsoft.com/office/drawing/2014/main" val="1391946363"/>
                    </a:ext>
                  </a:extLst>
                </a:gridCol>
                <a:gridCol w="783555">
                  <a:extLst>
                    <a:ext uri="{9D8B030D-6E8A-4147-A177-3AD203B41FA5}">
                      <a16:colId xmlns:a16="http://schemas.microsoft.com/office/drawing/2014/main" val="96074363"/>
                    </a:ext>
                  </a:extLst>
                </a:gridCol>
                <a:gridCol w="780382">
                  <a:extLst>
                    <a:ext uri="{9D8B030D-6E8A-4147-A177-3AD203B41FA5}">
                      <a16:colId xmlns:a16="http://schemas.microsoft.com/office/drawing/2014/main" val="2872537488"/>
                    </a:ext>
                  </a:extLst>
                </a:gridCol>
              </a:tblGrid>
              <a:tr h="22872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 REQUIREMENTS SUMMARY - ACCURACY CLASSES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028881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838246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Resolution [ppm]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499272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 uncertainty after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[2xrms ppm] normal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056090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Linearity [ppm] [max abs ppm] uniform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354574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 during a fill (12h) [2xrms ppm]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440777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Short term stability (20min)  [2xrms ppm] normal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626595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Noise (&lt;500Hz)  [2xrms ppm] normal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211507"/>
                  </a:ext>
                </a:extLst>
              </a:tr>
              <a:tr h="2584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Fill to fill repeatability [2xrms ppm]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166689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term fill to fill stability [2xrms ppm]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64.0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9410677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673730" y="1052736"/>
            <a:ext cx="807473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>
              <a:buFont typeface="Arial" panose="020B0604020202020204" pitchFamily="34" charset="0"/>
              <a:buChar char="•"/>
            </a:pPr>
            <a:r>
              <a:rPr lang="en-GB" sz="2000" dirty="0"/>
              <a:t>The final values are </a:t>
            </a:r>
            <a:r>
              <a:rPr lang="en-GB" sz="2000" dirty="0" smtClean="0"/>
              <a:t>presented </a:t>
            </a:r>
            <a:r>
              <a:rPr lang="en-GB" sz="2000" dirty="0"/>
              <a:t>in 2 x RMS.</a:t>
            </a:r>
            <a:r>
              <a:rPr lang="pt-PT" sz="2000" dirty="0" smtClean="0"/>
              <a:t> </a:t>
            </a:r>
            <a:r>
              <a:rPr lang="pt-PT" sz="2000" dirty="0" smtClean="0"/>
              <a:t>resulting in the </a:t>
            </a:r>
            <a:r>
              <a:rPr lang="pt-PT" sz="2000" u="sng" dirty="0" smtClean="0"/>
              <a:t>final table</a:t>
            </a:r>
            <a:r>
              <a:rPr lang="pt-PT" sz="2000" dirty="0" smtClean="0"/>
              <a:t> shown below</a:t>
            </a:r>
            <a:r>
              <a:rPr lang="pt-PT" sz="2000" dirty="0" smtClean="0"/>
              <a:t>.</a:t>
            </a:r>
            <a:r>
              <a:rPr lang="en-US" dirty="0" smtClean="0"/>
              <a:t>.</a:t>
            </a:r>
            <a:endParaRPr lang="pt-PT" sz="2000" dirty="0" smtClean="0"/>
          </a:p>
          <a:p>
            <a:pPr marL="814388" lvl="1" indent="-174625">
              <a:buFont typeface="Arial" panose="020B0604020202020204" pitchFamily="34" charset="0"/>
              <a:buChar char="•"/>
            </a:pPr>
            <a:endParaRPr lang="pt-PT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5603" y="4797152"/>
            <a:ext cx="778670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dirty="0" smtClean="0"/>
              <a:t>The distributions and limits of the parameters impacted by the temperature variation change with respect to the previous table. </a:t>
            </a:r>
            <a:endParaRPr lang="pt-PT" sz="2000" dirty="0" smtClean="0"/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i="1" dirty="0"/>
          </a:p>
          <a:p>
            <a:pPr marL="182563"/>
            <a:r>
              <a:rPr lang="pt-PT" sz="2000" i="1" dirty="0" smtClean="0"/>
              <a:t>	</a:t>
            </a:r>
            <a:r>
              <a:rPr lang="pt-PT" sz="1200" i="1" dirty="0" smtClean="0"/>
              <a:t>Details in </a:t>
            </a:r>
            <a:r>
              <a:rPr lang="pt-PT" sz="1200" i="1" dirty="0" smtClean="0"/>
              <a:t>EDMS doc </a:t>
            </a:r>
            <a:r>
              <a:rPr lang="en-US" sz="1200" i="1" dirty="0" smtClean="0"/>
              <a:t>2048827</a:t>
            </a:r>
            <a:endParaRPr lang="pt-PT" sz="1200" i="1" dirty="0" smtClean="0"/>
          </a:p>
          <a:p>
            <a:pPr marL="814388" lvl="1" indent="-174625">
              <a:buFont typeface="Arial" panose="020B0604020202020204" pitchFamily="34" charset="0"/>
              <a:buChar char="•"/>
            </a:pPr>
            <a:endParaRPr lang="pt-PT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573207"/>
              </p:ext>
            </p:extLst>
          </p:nvPr>
        </p:nvGraphicFramePr>
        <p:xfrm>
          <a:off x="871391" y="914013"/>
          <a:ext cx="7356242" cy="2335276"/>
        </p:xfrm>
        <a:graphic>
          <a:graphicData uri="http://schemas.openxmlformats.org/drawingml/2006/table">
            <a:tbl>
              <a:tblPr firstRow="1" firstCol="1" bandRow="1"/>
              <a:tblGrid>
                <a:gridCol w="4116552">
                  <a:extLst>
                    <a:ext uri="{9D8B030D-6E8A-4147-A177-3AD203B41FA5}">
                      <a16:colId xmlns:a16="http://schemas.microsoft.com/office/drawing/2014/main" val="4207373339"/>
                    </a:ext>
                  </a:extLst>
                </a:gridCol>
                <a:gridCol w="531121">
                  <a:extLst>
                    <a:ext uri="{9D8B030D-6E8A-4147-A177-3AD203B41FA5}">
                      <a16:colId xmlns:a16="http://schemas.microsoft.com/office/drawing/2014/main" val="1711904597"/>
                    </a:ext>
                  </a:extLst>
                </a:gridCol>
                <a:gridCol w="531121">
                  <a:extLst>
                    <a:ext uri="{9D8B030D-6E8A-4147-A177-3AD203B41FA5}">
                      <a16:colId xmlns:a16="http://schemas.microsoft.com/office/drawing/2014/main" val="2168850819"/>
                    </a:ext>
                  </a:extLst>
                </a:gridCol>
                <a:gridCol w="726797">
                  <a:extLst>
                    <a:ext uri="{9D8B030D-6E8A-4147-A177-3AD203B41FA5}">
                      <a16:colId xmlns:a16="http://schemas.microsoft.com/office/drawing/2014/main" val="2152014762"/>
                    </a:ext>
                  </a:extLst>
                </a:gridCol>
                <a:gridCol w="726797">
                  <a:extLst>
                    <a:ext uri="{9D8B030D-6E8A-4147-A177-3AD203B41FA5}">
                      <a16:colId xmlns:a16="http://schemas.microsoft.com/office/drawing/2014/main" val="3380299212"/>
                    </a:ext>
                  </a:extLst>
                </a:gridCol>
                <a:gridCol w="723854">
                  <a:extLst>
                    <a:ext uri="{9D8B030D-6E8A-4147-A177-3AD203B41FA5}">
                      <a16:colId xmlns:a16="http://schemas.microsoft.com/office/drawing/2014/main" val="1934422006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 REQUIREMENTS SUMMARY - ACCURACY CLASSES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26474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09280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Resolution [ppm]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68212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Initial uncertainty after cal [2xrms ppm] normal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2801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Linearity [ppm]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801724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Stability during a fill (12h)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41039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Short term stability (20min)  [2xrms ppm] normal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561112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Noise (&lt;500Hz)  [2xrms ppm] normal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6368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 to fill repeatability  [2xrms ppm] normal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01627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 term fill to fill stability  [max abs ppm]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8692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Temperature coefficient [max abs ppm/C] uniform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782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12h Delta T for HL-LHC [max C] constant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14403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y Delta T for HL-LHC [max C] constant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923818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985302"/>
              </p:ext>
            </p:extLst>
          </p:nvPr>
        </p:nvGraphicFramePr>
        <p:xfrm>
          <a:off x="869309" y="3426636"/>
          <a:ext cx="7356242" cy="668592"/>
        </p:xfrm>
        <a:graphic>
          <a:graphicData uri="http://schemas.openxmlformats.org/drawingml/2006/table">
            <a:tbl>
              <a:tblPr firstRow="1" firstCol="1" bandRow="1"/>
              <a:tblGrid>
                <a:gridCol w="4102636">
                  <a:extLst>
                    <a:ext uri="{9D8B030D-6E8A-4147-A177-3AD203B41FA5}">
                      <a16:colId xmlns:a16="http://schemas.microsoft.com/office/drawing/2014/main" val="372510687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90354684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78199165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7753826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667101508"/>
                    </a:ext>
                  </a:extLst>
                </a:gridCol>
                <a:gridCol w="733326">
                  <a:extLst>
                    <a:ext uri="{9D8B030D-6E8A-4147-A177-3AD203B41FA5}">
                      <a16:colId xmlns:a16="http://schemas.microsoft.com/office/drawing/2014/main" val="346155672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00360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Stability during a fill (12h) [2xrms 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15.5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33.1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39.1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0280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 to fill repeatability [2xrms ppm]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37.9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283879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 term fill to fill stability [2xrms ppm]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56.1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64.1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5889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7504" y="4437112"/>
            <a:ext cx="87849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/>
              <a:t>The performance of power converters </a:t>
            </a:r>
            <a:r>
              <a:rPr lang="pt-PT" dirty="0" smtClean="0"/>
              <a:t>described above is </a:t>
            </a:r>
            <a:r>
              <a:rPr lang="pt-PT" dirty="0"/>
              <a:t>essentially defined by:</a:t>
            </a:r>
          </a:p>
          <a:p>
            <a:pPr marL="814388" lvl="2" indent="-357188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ADCs </a:t>
            </a:r>
            <a:r>
              <a:rPr lang="en-GB" dirty="0"/>
              <a:t>(Analogue to digital conversion), DCCTs (current measurement) and Current regulation </a:t>
            </a:r>
            <a:r>
              <a:rPr lang="en-GB" dirty="0" smtClean="0"/>
              <a:t>loop -&gt; </a:t>
            </a:r>
            <a:r>
              <a:rPr lang="en-GB" dirty="0" smtClean="0">
                <a:solidFill>
                  <a:srgbClr val="FF0000"/>
                </a:solidFill>
              </a:rPr>
              <a:t>Low Frequency</a:t>
            </a:r>
            <a:endParaRPr lang="en-GB" dirty="0">
              <a:solidFill>
                <a:srgbClr val="FF0000"/>
              </a:solidFill>
            </a:endParaRPr>
          </a:p>
          <a:p>
            <a:pPr marL="814388" lvl="2" indent="-357188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Voltage </a:t>
            </a:r>
            <a:r>
              <a:rPr lang="en-GB" dirty="0"/>
              <a:t>source and </a:t>
            </a:r>
            <a:r>
              <a:rPr lang="en-GB" dirty="0" smtClean="0"/>
              <a:t>load -&gt; </a:t>
            </a:r>
            <a:r>
              <a:rPr lang="en-GB" dirty="0" smtClean="0">
                <a:solidFill>
                  <a:srgbClr val="FF0000"/>
                </a:solidFill>
              </a:rPr>
              <a:t>Medium and high frequency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1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4484" y="1124744"/>
            <a:ext cx="828996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>
              <a:spcAft>
                <a:spcPts val="600"/>
              </a:spcAft>
            </a:pPr>
            <a:r>
              <a:rPr lang="pt-PT" sz="2000" dirty="0" smtClean="0"/>
              <a:t>Therefore...</a:t>
            </a:r>
          </a:p>
          <a:p>
            <a:pPr marL="357188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2000" dirty="0" smtClean="0"/>
              <a:t>Performance </a:t>
            </a:r>
            <a:r>
              <a:rPr lang="pt-PT" sz="2000" dirty="0" smtClean="0"/>
              <a:t>requirements for the power converter translate into even tighter performance requirements for ADCs and DCCTs. </a:t>
            </a:r>
          </a:p>
          <a:p>
            <a:pPr marL="357188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2000" dirty="0" smtClean="0"/>
              <a:t>For </a:t>
            </a:r>
            <a:r>
              <a:rPr lang="pt-PT" sz="2000" dirty="0" smtClean="0"/>
              <a:t>example, class 0 requirement for 12h stability of a power converter is 0.7ppm and for the DCCT it is 0.5ppm.</a:t>
            </a:r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58092"/>
              </p:ext>
            </p:extLst>
          </p:nvPr>
        </p:nvGraphicFramePr>
        <p:xfrm>
          <a:off x="597954" y="3140968"/>
          <a:ext cx="791845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895186">
                  <a:extLst>
                    <a:ext uri="{9D8B030D-6E8A-4147-A177-3AD203B41FA5}">
                      <a16:colId xmlns:a16="http://schemas.microsoft.com/office/drawing/2014/main" val="2420271990"/>
                    </a:ext>
                  </a:extLst>
                </a:gridCol>
                <a:gridCol w="983471">
                  <a:extLst>
                    <a:ext uri="{9D8B030D-6E8A-4147-A177-3AD203B41FA5}">
                      <a16:colId xmlns:a16="http://schemas.microsoft.com/office/drawing/2014/main" val="3842975799"/>
                    </a:ext>
                  </a:extLst>
                </a:gridCol>
                <a:gridCol w="538455">
                  <a:extLst>
                    <a:ext uri="{9D8B030D-6E8A-4147-A177-3AD203B41FA5}">
                      <a16:colId xmlns:a16="http://schemas.microsoft.com/office/drawing/2014/main" val="2784920369"/>
                    </a:ext>
                  </a:extLst>
                </a:gridCol>
                <a:gridCol w="470356">
                  <a:extLst>
                    <a:ext uri="{9D8B030D-6E8A-4147-A177-3AD203B41FA5}">
                      <a16:colId xmlns:a16="http://schemas.microsoft.com/office/drawing/2014/main" val="1432361782"/>
                    </a:ext>
                  </a:extLst>
                </a:gridCol>
                <a:gridCol w="1030982">
                  <a:extLst>
                    <a:ext uri="{9D8B030D-6E8A-4147-A177-3AD203B41FA5}">
                      <a16:colId xmlns:a16="http://schemas.microsoft.com/office/drawing/2014/main" val="1510535208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Class 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216435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FGC3.2-EXT-AC-D0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371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PC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dcct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adc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notes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5253287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Resolution [ppm]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71783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 uncertainty after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[2xrms ppm] normal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0623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Linearity [ppm] [max abs ppm] uniform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max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927116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 during a fill (12h) [max abs ppm] uniform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max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33372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Short term stability (20min)  [2xrms ppm] normal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2578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Noise (&lt;500Hz)  [2xrms ppm] normal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849987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Fill to fill repeatability  [2xrms ppm] normal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456905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 term fill to fill stability  [max abs ppm] uniform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max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9286036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coefficient [max abs ppm/C] uniform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sum of max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238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8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6473" y="1651954"/>
            <a:ext cx="807473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 algn="just">
              <a:buFont typeface="Arial" panose="020B0604020202020204" pitchFamily="34" charset="0"/>
              <a:buChar char="•"/>
            </a:pPr>
            <a:r>
              <a:rPr lang="pt-PT" sz="2000" dirty="0" smtClean="0"/>
              <a:t>DCCTs are power devices that measure high (e.g. 18kA) currents by transforming them down to smaller currents (e.g. 5A)</a:t>
            </a:r>
          </a:p>
          <a:p>
            <a:pPr marL="357188" indent="-174625" algn="just"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57188" indent="-174625" algn="just"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rgbClr val="FF0000"/>
                </a:solidFill>
              </a:rPr>
              <a:t>A current step in the power converter corresponds to a current step in the DCCT and </a:t>
            </a:r>
            <a:r>
              <a:rPr lang="pt-PT" sz="2000" b="1" dirty="0" smtClean="0">
                <a:solidFill>
                  <a:srgbClr val="FF0000"/>
                </a:solidFill>
              </a:rPr>
              <a:t>therefore a </a:t>
            </a:r>
            <a:r>
              <a:rPr lang="pt-PT" sz="2000" b="1" dirty="0" smtClean="0">
                <a:solidFill>
                  <a:srgbClr val="FF0000"/>
                </a:solidFill>
              </a:rPr>
              <a:t>power dissipation </a:t>
            </a:r>
            <a:r>
              <a:rPr lang="pt-PT" sz="2000" b="1" dirty="0">
                <a:solidFill>
                  <a:srgbClr val="FF0000"/>
                </a:solidFill>
              </a:rPr>
              <a:t>step</a:t>
            </a:r>
          </a:p>
          <a:p>
            <a:pPr marL="357188" indent="-174625" algn="just"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57188" indent="-174625" algn="just">
              <a:buFont typeface="Arial" panose="020B0604020202020204" pitchFamily="34" charset="0"/>
              <a:buChar char="•"/>
            </a:pPr>
            <a:r>
              <a:rPr lang="pt-PT" sz="2000" dirty="0" smtClean="0"/>
              <a:t>As a </a:t>
            </a:r>
            <a:r>
              <a:rPr lang="pt-PT" sz="2000" dirty="0" smtClean="0"/>
              <a:t>consequence, a </a:t>
            </a:r>
            <a:r>
              <a:rPr lang="pt-PT" sz="2000" dirty="0" smtClean="0"/>
              <a:t>drift </a:t>
            </a:r>
            <a:r>
              <a:rPr lang="pt-PT" sz="2000" dirty="0" smtClean="0"/>
              <a:t>due </a:t>
            </a:r>
            <a:r>
              <a:rPr lang="pt-PT" sz="2000" dirty="0" smtClean="0"/>
              <a:t>to thermal settling of the resistor used to measure the DCCT output </a:t>
            </a:r>
            <a:r>
              <a:rPr lang="pt-PT" sz="2000" dirty="0" smtClean="0"/>
              <a:t>current, is more likely to happen during ther first minutes after a current step</a:t>
            </a:r>
            <a:endParaRPr lang="pt-PT" sz="2000" dirty="0" smtClean="0"/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639763" lvl="1"/>
            <a:endParaRPr lang="pt-PT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1648" y="837401"/>
            <a:ext cx="2344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800" b="1" dirty="0" smtClean="0"/>
              <a:t>The DCCTs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377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9512" y="1484784"/>
            <a:ext cx="864096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dirty="0" smtClean="0"/>
              <a:t>The LHC ramps up the current in 10..20 minutes. On arrival to flat top we expect the DCCT to </a:t>
            </a:r>
            <a:r>
              <a:rPr lang="pt-PT" sz="2000" dirty="0" smtClean="0"/>
              <a:t>have higher drift in the first few minutes. </a:t>
            </a:r>
            <a:endParaRPr lang="pt-PT" sz="2000" dirty="0" smtClean="0"/>
          </a:p>
          <a:p>
            <a:pPr marL="182563"/>
            <a:endParaRPr lang="pt-PT" sz="2000" dirty="0" smtClean="0"/>
          </a:p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b="1" u="sng" dirty="0" smtClean="0"/>
              <a:t>Until now </a:t>
            </a:r>
            <a:r>
              <a:rPr lang="pt-PT" sz="2000" b="1" dirty="0" smtClean="0"/>
              <a:t>: </a:t>
            </a:r>
            <a:r>
              <a:rPr lang="pt-PT" sz="2000" dirty="0" smtClean="0"/>
              <a:t>this </a:t>
            </a:r>
            <a:r>
              <a:rPr lang="pt-PT" sz="2000" dirty="0" smtClean="0"/>
              <a:t>drift was included in the 12h </a:t>
            </a:r>
            <a:r>
              <a:rPr lang="pt-PT" sz="2000" dirty="0" smtClean="0"/>
              <a:t>stability </a:t>
            </a:r>
            <a:r>
              <a:rPr lang="pt-PT" sz="2000" dirty="0" smtClean="0"/>
              <a:t>specification, </a:t>
            </a:r>
            <a:r>
              <a:rPr lang="pt-PT" sz="2000" dirty="0" smtClean="0"/>
              <a:t>but if we </a:t>
            </a:r>
            <a:r>
              <a:rPr lang="pt-PT" sz="2000" dirty="0" smtClean="0"/>
              <a:t>exclude </a:t>
            </a:r>
            <a:r>
              <a:rPr lang="pt-PT" sz="2000" dirty="0" smtClean="0"/>
              <a:t>the initial 5 minutes after arrival </a:t>
            </a:r>
            <a:r>
              <a:rPr lang="pt-PT" sz="2000" dirty="0" smtClean="0"/>
              <a:t>to </a:t>
            </a:r>
            <a:r>
              <a:rPr lang="pt-PT" sz="2000" dirty="0" smtClean="0"/>
              <a:t>the flat top, </a:t>
            </a:r>
            <a:r>
              <a:rPr lang="pt-PT" sz="2000" dirty="0" smtClean="0"/>
              <a:t>a critical  </a:t>
            </a:r>
            <a:r>
              <a:rPr lang="pt-PT" sz="2000" dirty="0" smtClean="0"/>
              <a:t>specification of the DCCT </a:t>
            </a:r>
            <a:r>
              <a:rPr lang="pt-PT" sz="2000" dirty="0" smtClean="0"/>
              <a:t>could be relaxed</a:t>
            </a:r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000" dirty="0" smtClean="0"/>
              <a:t>It </a:t>
            </a:r>
            <a:r>
              <a:rPr lang="pt-PT" sz="2000" dirty="0" smtClean="0"/>
              <a:t>seems </a:t>
            </a:r>
            <a:r>
              <a:rPr lang="pt-PT" sz="2000" dirty="0" smtClean="0"/>
              <a:t>reasonable to assume that the machine </a:t>
            </a:r>
            <a:r>
              <a:rPr lang="pt-PT" sz="2000" dirty="0" smtClean="0"/>
              <a:t>doesn’t need </a:t>
            </a:r>
            <a:r>
              <a:rPr lang="pt-PT" sz="2000" dirty="0" smtClean="0"/>
              <a:t>to operate at full performance on arrival to the flat top (no physics), so...</a:t>
            </a:r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57188" indent="-174625">
              <a:buFont typeface="Arial" panose="020B0604020202020204" pitchFamily="34" charset="0"/>
              <a:buChar char="•"/>
            </a:pPr>
            <a:r>
              <a:rPr lang="pt-PT" sz="2400" b="1" dirty="0" smtClean="0">
                <a:solidFill>
                  <a:srgbClr val="FF0000"/>
                </a:solidFill>
              </a:rPr>
              <a:t>Can we consider a period of 5 minutes were the DCCTs are allowed to settle, before they have to perform within the 12h stability ? </a:t>
            </a:r>
            <a:endParaRPr lang="pt-PT" sz="2400" dirty="0"/>
          </a:p>
          <a:p>
            <a:pPr marL="357188" indent="-174625">
              <a:buFont typeface="Arial" panose="020B0604020202020204" pitchFamily="34" charset="0"/>
              <a:buChar char="•"/>
            </a:pPr>
            <a:endParaRPr lang="pt-PT" sz="2000" dirty="0" smtClean="0"/>
          </a:p>
          <a:p>
            <a:pPr marL="814388" lvl="1" indent="-174625">
              <a:buFont typeface="Arial" panose="020B0604020202020204" pitchFamily="34" charset="0"/>
              <a:buChar char="•"/>
            </a:pPr>
            <a:endParaRPr lang="pt-PT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05546" y="724726"/>
            <a:ext cx="3492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800" b="1" dirty="0" smtClean="0"/>
              <a:t>Impact for HL-LHC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9192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82" y="44624"/>
            <a:ext cx="6660740" cy="500066"/>
          </a:xfrm>
          <a:ln>
            <a:noFill/>
          </a:ln>
          <a:effectLst/>
        </p:spPr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+mn-lt"/>
              </a:rPr>
              <a:t>HL-LHC Power converter requirements</a:t>
            </a:r>
            <a:endParaRPr lang="en-GB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5807" y="783177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2000" dirty="0" smtClean="0"/>
              <a:t>If yes, then the </a:t>
            </a:r>
            <a:r>
              <a:rPr lang="pt-PT" sz="2000" dirty="0" smtClean="0"/>
              <a:t>following new table is </a:t>
            </a:r>
            <a:r>
              <a:rPr lang="pt-PT" sz="2000" dirty="0" smtClean="0"/>
              <a:t>proposed, including a new specification:</a:t>
            </a:r>
            <a:endParaRPr lang="pt-PT" sz="2000" b="1" i="1" dirty="0">
              <a:solidFill>
                <a:srgbClr val="FF0000"/>
              </a:solidFill>
            </a:endParaRPr>
          </a:p>
          <a:p>
            <a:pPr marL="814388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i="1" dirty="0" smtClean="0">
                <a:solidFill>
                  <a:srgbClr val="FF0000"/>
                </a:solidFill>
              </a:rPr>
              <a:t>Stability </a:t>
            </a:r>
            <a:r>
              <a:rPr lang="en-GB" sz="2000" b="1" i="1" dirty="0">
                <a:solidFill>
                  <a:srgbClr val="FF0000"/>
                </a:solidFill>
              </a:rPr>
              <a:t>at the end of ramp </a:t>
            </a:r>
            <a:r>
              <a:rPr lang="en-GB" sz="2000" b="1" i="1" dirty="0" smtClean="0">
                <a:solidFill>
                  <a:srgbClr val="FF0000"/>
                </a:solidFill>
              </a:rPr>
              <a:t>(5min): </a:t>
            </a:r>
            <a:r>
              <a:rPr lang="en-GB" sz="2000" i="1" dirty="0" smtClean="0">
                <a:solidFill>
                  <a:srgbClr val="FF0000"/>
                </a:solidFill>
              </a:rPr>
              <a:t>Variation </a:t>
            </a:r>
            <a:r>
              <a:rPr lang="en-GB" sz="2000" i="1" dirty="0">
                <a:solidFill>
                  <a:srgbClr val="FF0000"/>
                </a:solidFill>
              </a:rPr>
              <a:t>of the delivered current (for a constant reference) during </a:t>
            </a:r>
            <a:r>
              <a:rPr lang="en-GB" sz="2000" i="1" dirty="0" smtClean="0">
                <a:solidFill>
                  <a:srgbClr val="FF0000"/>
                </a:solidFill>
              </a:rPr>
              <a:t>the first 5 </a:t>
            </a:r>
            <a:r>
              <a:rPr lang="en-GB" sz="2000" i="1" dirty="0" smtClean="0">
                <a:solidFill>
                  <a:srgbClr val="FF0000"/>
                </a:solidFill>
              </a:rPr>
              <a:t>minutes </a:t>
            </a:r>
            <a:r>
              <a:rPr lang="en-GB" sz="2000" i="1" dirty="0">
                <a:solidFill>
                  <a:srgbClr val="FF0000"/>
                </a:solidFill>
              </a:rPr>
              <a:t>after the current reaches </a:t>
            </a:r>
            <a:r>
              <a:rPr lang="en-GB" sz="2000" i="1">
                <a:solidFill>
                  <a:srgbClr val="FF0000"/>
                </a:solidFill>
              </a:rPr>
              <a:t>the </a:t>
            </a:r>
            <a:r>
              <a:rPr lang="en-GB" sz="2000" i="1" smtClean="0">
                <a:solidFill>
                  <a:srgbClr val="FF0000"/>
                </a:solidFill>
              </a:rPr>
              <a:t>flat </a:t>
            </a:r>
            <a:r>
              <a:rPr lang="en-GB" sz="2000" i="1" dirty="0">
                <a:solidFill>
                  <a:srgbClr val="FF0000"/>
                </a:solidFill>
              </a:rPr>
              <a:t>top</a:t>
            </a:r>
            <a:endParaRPr lang="pt-PT" sz="2000" i="1" dirty="0" smtClean="0">
              <a:solidFill>
                <a:srgbClr val="FF0000"/>
              </a:solidFill>
            </a:endParaRPr>
          </a:p>
          <a:p>
            <a:pPr marL="814388" lvl="1" indent="-174625">
              <a:buFont typeface="Arial" panose="020B0604020202020204" pitchFamily="34" charset="0"/>
              <a:buChar char="•"/>
            </a:pPr>
            <a:endParaRPr lang="pt-PT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26319"/>
              </p:ext>
            </p:extLst>
          </p:nvPr>
        </p:nvGraphicFramePr>
        <p:xfrm>
          <a:off x="300256" y="2863251"/>
          <a:ext cx="8496942" cy="2515920"/>
        </p:xfrm>
        <a:graphic>
          <a:graphicData uri="http://schemas.openxmlformats.org/drawingml/2006/table">
            <a:tbl>
              <a:tblPr firstRow="1" firstCol="1" bandRow="1"/>
              <a:tblGrid>
                <a:gridCol w="4754888">
                  <a:extLst>
                    <a:ext uri="{9D8B030D-6E8A-4147-A177-3AD203B41FA5}">
                      <a16:colId xmlns:a16="http://schemas.microsoft.com/office/drawing/2014/main" val="2841833061"/>
                    </a:ext>
                  </a:extLst>
                </a:gridCol>
                <a:gridCol w="613479">
                  <a:extLst>
                    <a:ext uri="{9D8B030D-6E8A-4147-A177-3AD203B41FA5}">
                      <a16:colId xmlns:a16="http://schemas.microsoft.com/office/drawing/2014/main" val="3612126414"/>
                    </a:ext>
                  </a:extLst>
                </a:gridCol>
                <a:gridCol w="613479">
                  <a:extLst>
                    <a:ext uri="{9D8B030D-6E8A-4147-A177-3AD203B41FA5}">
                      <a16:colId xmlns:a16="http://schemas.microsoft.com/office/drawing/2014/main" val="2173494407"/>
                    </a:ext>
                  </a:extLst>
                </a:gridCol>
                <a:gridCol w="839499">
                  <a:extLst>
                    <a:ext uri="{9D8B030D-6E8A-4147-A177-3AD203B41FA5}">
                      <a16:colId xmlns:a16="http://schemas.microsoft.com/office/drawing/2014/main" val="1391946363"/>
                    </a:ext>
                  </a:extLst>
                </a:gridCol>
                <a:gridCol w="839499">
                  <a:extLst>
                    <a:ext uri="{9D8B030D-6E8A-4147-A177-3AD203B41FA5}">
                      <a16:colId xmlns:a16="http://schemas.microsoft.com/office/drawing/2014/main" val="96074363"/>
                    </a:ext>
                  </a:extLst>
                </a:gridCol>
                <a:gridCol w="836098">
                  <a:extLst>
                    <a:ext uri="{9D8B030D-6E8A-4147-A177-3AD203B41FA5}">
                      <a16:colId xmlns:a16="http://schemas.microsoft.com/office/drawing/2014/main" val="2872537488"/>
                    </a:ext>
                  </a:extLst>
                </a:gridCol>
              </a:tblGrid>
              <a:tr h="22872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 REQUIREMENTS SUMMARY - ACCURACY CLASSES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028881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838246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Resolution [ppm]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499272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 uncertainty after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[2xrms ppm] normal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056090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Linearity [ppm] [max abs ppm] uniform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354574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Thermal settling drift - first 5 minutes of flat top [max abs ppm] uniform</a:t>
                      </a:r>
                      <a:endParaRPr lang="en-GB" sz="1200" b="1" kern="12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1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GB" sz="11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GB" sz="11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1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GB" sz="11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378442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 during a fill (12h) [2xrms ppm]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440777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Short term stability (20min)  [2xrms ppm] normal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626595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Noise (&lt;500Hz)  [2xrms ppm] normal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211507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Fill to fill repeatability [2xrms ppm]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166689"/>
                  </a:ext>
                </a:extLst>
              </a:tr>
              <a:tr h="228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 term fill to fill stability [2xrms ppm]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64.0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9410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7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1375</Words>
  <Application>Microsoft Office PowerPoint</Application>
  <PresentationFormat>On-screen Show (4:3)</PresentationFormat>
  <Paragraphs>416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Tahoma</vt:lpstr>
      <vt:lpstr>Times New Roman</vt:lpstr>
      <vt:lpstr>Verdana</vt:lpstr>
      <vt:lpstr>Wingdings</vt:lpstr>
      <vt:lpstr>Thème Office</vt:lpstr>
      <vt:lpstr>HL-LHC power converter requirements Thermal settling drift </vt:lpstr>
      <vt:lpstr>HL-LHC Power converter requirements</vt:lpstr>
      <vt:lpstr>HL-LHC Power converter requirements</vt:lpstr>
      <vt:lpstr>HL-LHC Power converter requirements</vt:lpstr>
      <vt:lpstr>HL-LHC Power converter requirements</vt:lpstr>
      <vt:lpstr>HL-LHC Power converter requirements</vt:lpstr>
      <vt:lpstr>HL-LHC Power converter requirements</vt:lpstr>
      <vt:lpstr>HL-LHC Power converter requirements</vt:lpstr>
      <vt:lpstr>HL-LHC Power converter requirements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Miguel Cerqueira Bastos</cp:lastModifiedBy>
  <cp:revision>64</cp:revision>
  <dcterms:created xsi:type="dcterms:W3CDTF">2016-01-11T14:38:10Z</dcterms:created>
  <dcterms:modified xsi:type="dcterms:W3CDTF">2019-07-09T07:44:22Z</dcterms:modified>
</cp:coreProperties>
</file>