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56" r:id="rId2"/>
    <p:sldId id="262" r:id="rId3"/>
    <p:sldId id="271" r:id="rId4"/>
    <p:sldId id="264" r:id="rId5"/>
    <p:sldId id="279" r:id="rId6"/>
    <p:sldId id="280" r:id="rId7"/>
    <p:sldId id="265" r:id="rId8"/>
    <p:sldId id="266" r:id="rId9"/>
    <p:sldId id="270" r:id="rId10"/>
    <p:sldId id="267" r:id="rId11"/>
    <p:sldId id="268" r:id="rId12"/>
    <p:sldId id="274" r:id="rId13"/>
    <p:sldId id="276" r:id="rId14"/>
    <p:sldId id="278" r:id="rId15"/>
    <p:sldId id="272" r:id="rId16"/>
    <p:sldId id="269" r:id="rId17"/>
  </p:sldIdLst>
  <p:sldSz cx="9144000" cy="6858000" type="screen4x3"/>
  <p:notesSz cx="6669088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1" autoAdjust="0"/>
    <p:restoredTop sz="94714" autoAdjust="0"/>
  </p:normalViewPr>
  <p:slideViewPr>
    <p:cSldViewPr>
      <p:cViewPr varScale="1">
        <p:scale>
          <a:sx n="88" d="100"/>
          <a:sy n="88" d="100"/>
        </p:scale>
        <p:origin x="-1062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6332"/>
          </a:xfrm>
          <a:prstGeom prst="rect">
            <a:avLst/>
          </a:prstGeom>
        </p:spPr>
        <p:txBody>
          <a:bodyPr vert="horz" lIns="91970" tIns="45985" rIns="91970" bIns="45985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777607" y="0"/>
            <a:ext cx="2889938" cy="496332"/>
          </a:xfrm>
          <a:prstGeom prst="rect">
            <a:avLst/>
          </a:prstGeom>
        </p:spPr>
        <p:txBody>
          <a:bodyPr vert="horz" lIns="91970" tIns="45985" rIns="91970" bIns="45985" rtlCol="0"/>
          <a:lstStyle>
            <a:lvl1pPr algn="r">
              <a:defRPr sz="1200"/>
            </a:lvl1pPr>
          </a:lstStyle>
          <a:p>
            <a:fld id="{3DB3C235-8087-4149-B32B-6FDF14BBC225}" type="datetimeFigureOut">
              <a:rPr lang="en-US" smtClean="0"/>
              <a:pPr/>
              <a:t>3/11/2010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854075" y="746125"/>
            <a:ext cx="4960938" cy="3721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970" tIns="45985" rIns="91970" bIns="45985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66909" y="4715153"/>
            <a:ext cx="5335270" cy="4466987"/>
          </a:xfrm>
          <a:prstGeom prst="rect">
            <a:avLst/>
          </a:prstGeom>
        </p:spPr>
        <p:txBody>
          <a:bodyPr vert="horz" lIns="91970" tIns="45985" rIns="91970" bIns="45985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889938" cy="496332"/>
          </a:xfrm>
          <a:prstGeom prst="rect">
            <a:avLst/>
          </a:prstGeom>
        </p:spPr>
        <p:txBody>
          <a:bodyPr vert="horz" lIns="91970" tIns="45985" rIns="91970" bIns="45985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777607" y="9428584"/>
            <a:ext cx="2889938" cy="496332"/>
          </a:xfrm>
          <a:prstGeom prst="rect">
            <a:avLst/>
          </a:prstGeom>
        </p:spPr>
        <p:txBody>
          <a:bodyPr vert="horz" lIns="91970" tIns="45985" rIns="91970" bIns="45985" rtlCol="0" anchor="b"/>
          <a:lstStyle>
            <a:lvl1pPr algn="r">
              <a:defRPr sz="1200"/>
            </a:lvl1pPr>
          </a:lstStyle>
          <a:p>
            <a:fld id="{7C26C165-F75A-4AB8-99A7-4979AA73D3EE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26C165-F75A-4AB8-99A7-4979AA73D3EE}" type="slidenum">
              <a:rPr lang="en-GB" smtClean="0"/>
              <a:pPr/>
              <a:t>1</a:t>
            </a:fld>
            <a:endParaRPr lang="en-GB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2D649E-5664-4C5B-AAD9-C8E1308DACF5}" type="datetimeFigureOut">
              <a:rPr lang="en-US" smtClean="0"/>
              <a:pPr/>
              <a:t>3/11/2010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CFCECE-866B-4FD0-A05D-B09729811C87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2D649E-5664-4C5B-AAD9-C8E1308DACF5}" type="datetimeFigureOut">
              <a:rPr lang="en-US" smtClean="0"/>
              <a:pPr/>
              <a:t>3/11/2010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CFCECE-866B-4FD0-A05D-B09729811C87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2D649E-5664-4C5B-AAD9-C8E1308DACF5}" type="datetimeFigureOut">
              <a:rPr lang="en-US" smtClean="0"/>
              <a:pPr/>
              <a:t>3/11/2010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CFCECE-866B-4FD0-A05D-B09729811C87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2D649E-5664-4C5B-AAD9-C8E1308DACF5}" type="datetimeFigureOut">
              <a:rPr lang="en-US" smtClean="0"/>
              <a:pPr/>
              <a:t>3/11/2010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CFCECE-866B-4FD0-A05D-B09729811C87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2D649E-5664-4C5B-AAD9-C8E1308DACF5}" type="datetimeFigureOut">
              <a:rPr lang="en-US" smtClean="0"/>
              <a:pPr/>
              <a:t>3/11/2010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CFCECE-866B-4FD0-A05D-B09729811C87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2D649E-5664-4C5B-AAD9-C8E1308DACF5}" type="datetimeFigureOut">
              <a:rPr lang="en-US" smtClean="0"/>
              <a:pPr/>
              <a:t>3/11/2010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CFCECE-866B-4FD0-A05D-B09729811C87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2D649E-5664-4C5B-AAD9-C8E1308DACF5}" type="datetimeFigureOut">
              <a:rPr lang="en-US" smtClean="0"/>
              <a:pPr/>
              <a:t>3/11/2010</a:t>
            </a:fld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CFCECE-866B-4FD0-A05D-B09729811C87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2D649E-5664-4C5B-AAD9-C8E1308DACF5}" type="datetimeFigureOut">
              <a:rPr lang="en-US" smtClean="0"/>
              <a:pPr/>
              <a:t>3/11/2010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CFCECE-866B-4FD0-A05D-B09729811C87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2D649E-5664-4C5B-AAD9-C8E1308DACF5}" type="datetimeFigureOut">
              <a:rPr lang="en-US" smtClean="0"/>
              <a:pPr/>
              <a:t>3/11/2010</a:t>
            </a:fld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CFCECE-866B-4FD0-A05D-B09729811C87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2D649E-5664-4C5B-AAD9-C8E1308DACF5}" type="datetimeFigureOut">
              <a:rPr lang="en-US" smtClean="0"/>
              <a:pPr/>
              <a:t>3/11/2010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CFCECE-866B-4FD0-A05D-B09729811C87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2D649E-5664-4C5B-AAD9-C8E1308DACF5}" type="datetimeFigureOut">
              <a:rPr lang="en-US" smtClean="0"/>
              <a:pPr/>
              <a:t>3/11/2010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CFCECE-866B-4FD0-A05D-B09729811C87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2D649E-5664-4C5B-AAD9-C8E1308DACF5}" type="datetimeFigureOut">
              <a:rPr lang="en-US" smtClean="0"/>
              <a:pPr/>
              <a:t>3/11/2010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CFCECE-866B-4FD0-A05D-B09729811C87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3" descr="acc-complex.gi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93785" y="1"/>
            <a:ext cx="923778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2600" y="762000"/>
            <a:ext cx="6019800" cy="1470025"/>
          </a:xfrm>
        </p:spPr>
        <p:txBody>
          <a:bodyPr/>
          <a:lstStyle/>
          <a:p>
            <a:r>
              <a:rPr lang="en-GB" dirty="0" smtClean="0">
                <a:latin typeface="Arial Black" pitchFamily="34" charset="0"/>
              </a:rPr>
              <a:t>shut-down 09-10</a:t>
            </a:r>
            <a:endParaRPr lang="en-GB" dirty="0"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228600"/>
            <a:ext cx="6248400" cy="1143000"/>
          </a:xfrm>
        </p:spPr>
        <p:txBody>
          <a:bodyPr>
            <a:normAutofit/>
          </a:bodyPr>
          <a:lstStyle/>
          <a:p>
            <a:r>
              <a:rPr lang="fr-FR" dirty="0" smtClean="0"/>
              <a:t>SPS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lvl="1" indent="-342900">
              <a:buFont typeface="Arial" pitchFamily="34" charset="0"/>
              <a:buChar char="•"/>
            </a:pPr>
            <a:r>
              <a:rPr lang="fr-FR" u="sng" dirty="0" smtClean="0"/>
              <a:t>Actions annuelles</a:t>
            </a:r>
          </a:p>
          <a:p>
            <a:pPr lvl="1"/>
            <a:r>
              <a:rPr lang="fr-FR" dirty="0" smtClean="0"/>
              <a:t>Recherche de pannes VPIs</a:t>
            </a:r>
          </a:p>
          <a:p>
            <a:pPr lvl="1"/>
            <a:r>
              <a:rPr lang="fr-FR" dirty="0" smtClean="0"/>
              <a:t>Test des vannes de secteurs </a:t>
            </a:r>
          </a:p>
          <a:p>
            <a:pPr lvl="1">
              <a:buNone/>
            </a:pPr>
            <a:endParaRPr lang="fr-FR" dirty="0"/>
          </a:p>
        </p:txBody>
      </p:sp>
      <p:pic>
        <p:nvPicPr>
          <p:cNvPr id="6" name="Picture 5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0" y="152400"/>
            <a:ext cx="13716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2400" y="152400"/>
            <a:ext cx="838200" cy="87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0" y="228600"/>
            <a:ext cx="6248400" cy="1143000"/>
          </a:xfrm>
        </p:spPr>
        <p:txBody>
          <a:bodyPr>
            <a:normAutofit/>
          </a:bodyPr>
          <a:lstStyle/>
          <a:p>
            <a:r>
              <a:rPr lang="fr-FR" dirty="0" smtClean="0"/>
              <a:t>SPS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lvl="1" indent="-342900">
              <a:buFont typeface="Arial" pitchFamily="34" charset="0"/>
              <a:buChar char="•"/>
            </a:pPr>
            <a:r>
              <a:rPr lang="fr-FR" u="sng" dirty="0" smtClean="0"/>
              <a:t>Interventions planifiées</a:t>
            </a:r>
          </a:p>
          <a:p>
            <a:pPr lvl="1"/>
            <a:r>
              <a:rPr lang="fr-FR" b="1" dirty="0" smtClean="0"/>
              <a:t>Câblage du système BIC TT40</a:t>
            </a:r>
          </a:p>
          <a:p>
            <a:pPr lvl="1"/>
            <a:r>
              <a:rPr lang="fr-FR" dirty="0" smtClean="0"/>
              <a:t>Changement module Di/Do PLC BA5</a:t>
            </a:r>
          </a:p>
          <a:p>
            <a:pPr lvl="1"/>
            <a:r>
              <a:rPr lang="fr-FR" dirty="0" smtClean="0"/>
              <a:t>Changement câbles locaux TI8</a:t>
            </a:r>
          </a:p>
          <a:p>
            <a:pPr lvl="1">
              <a:buNone/>
            </a:pPr>
            <a:endParaRPr lang="fr-FR" dirty="0"/>
          </a:p>
        </p:txBody>
      </p:sp>
      <p:pic>
        <p:nvPicPr>
          <p:cNvPr id="5" name="Picture 4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0" y="152400"/>
            <a:ext cx="13716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2400" y="152400"/>
            <a:ext cx="838200" cy="87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 dirty="0"/>
          </a:p>
        </p:txBody>
      </p:sp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1668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0" y="228600"/>
            <a:ext cx="6248400" cy="1143000"/>
          </a:xfrm>
        </p:spPr>
        <p:txBody>
          <a:bodyPr>
            <a:normAutofit/>
          </a:bodyPr>
          <a:lstStyle/>
          <a:p>
            <a:r>
              <a:rPr lang="fr-FR" dirty="0" smtClean="0"/>
              <a:t>SPS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lvl="1" indent="-342900">
              <a:buFont typeface="Arial" pitchFamily="34" charset="0"/>
              <a:buChar char="•"/>
            </a:pPr>
            <a:r>
              <a:rPr lang="fr-FR" dirty="0" smtClean="0"/>
              <a:t>Interventions planifiées</a:t>
            </a:r>
          </a:p>
          <a:p>
            <a:pPr lvl="1"/>
            <a:r>
              <a:rPr lang="fr-FR" dirty="0" smtClean="0"/>
              <a:t>Câblage du système BIC TT40</a:t>
            </a:r>
          </a:p>
          <a:p>
            <a:pPr lvl="1"/>
            <a:r>
              <a:rPr lang="fr-FR" b="1" dirty="0" smtClean="0"/>
              <a:t>Changement module Di/Do PLC BA5</a:t>
            </a:r>
          </a:p>
          <a:p>
            <a:pPr lvl="1"/>
            <a:endParaRPr lang="fr-FR" dirty="0" smtClean="0"/>
          </a:p>
          <a:p>
            <a:pPr lvl="1">
              <a:buNone/>
            </a:pPr>
            <a:endParaRPr lang="fr-FR" dirty="0" smtClean="0"/>
          </a:p>
          <a:p>
            <a:pPr lvl="1"/>
            <a:r>
              <a:rPr lang="fr-FR" dirty="0" smtClean="0"/>
              <a:t>Changement câbles locaux TI8</a:t>
            </a:r>
          </a:p>
          <a:p>
            <a:pPr lvl="1">
              <a:buNone/>
            </a:pPr>
            <a:endParaRPr lang="fr-FR" dirty="0"/>
          </a:p>
        </p:txBody>
      </p:sp>
      <p:pic>
        <p:nvPicPr>
          <p:cNvPr id="5" name="Picture 4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0" y="152400"/>
            <a:ext cx="13716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7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14400" y="3200400"/>
            <a:ext cx="5934075" cy="809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52400" y="152400"/>
            <a:ext cx="838200" cy="87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0" y="228600"/>
            <a:ext cx="6248400" cy="1143000"/>
          </a:xfrm>
        </p:spPr>
        <p:txBody>
          <a:bodyPr>
            <a:normAutofit/>
          </a:bodyPr>
          <a:lstStyle/>
          <a:p>
            <a:r>
              <a:rPr lang="fr-FR" dirty="0" smtClean="0"/>
              <a:t>SPS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lvl="1" indent="-342900">
              <a:buFont typeface="Arial" pitchFamily="34" charset="0"/>
              <a:buChar char="•"/>
            </a:pPr>
            <a:r>
              <a:rPr lang="fr-FR" u="sng" dirty="0" smtClean="0"/>
              <a:t>Interventions planifiées</a:t>
            </a:r>
          </a:p>
          <a:p>
            <a:pPr lvl="1"/>
            <a:r>
              <a:rPr lang="fr-FR" dirty="0" smtClean="0"/>
              <a:t>Câblage du système BIC TT40</a:t>
            </a:r>
          </a:p>
          <a:p>
            <a:pPr lvl="1"/>
            <a:r>
              <a:rPr lang="fr-FR" dirty="0" smtClean="0"/>
              <a:t>Changement module Di/Do PLC BA5</a:t>
            </a:r>
          </a:p>
          <a:p>
            <a:pPr lvl="1"/>
            <a:r>
              <a:rPr lang="fr-FR" b="1" dirty="0" smtClean="0"/>
              <a:t>Changement câbles locaux TI8</a:t>
            </a:r>
          </a:p>
          <a:p>
            <a:pPr lvl="1">
              <a:buNone/>
            </a:pPr>
            <a:endParaRPr lang="fr-FR" dirty="0"/>
          </a:p>
        </p:txBody>
      </p:sp>
      <p:pic>
        <p:nvPicPr>
          <p:cNvPr id="5" name="Picture 4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0" y="152400"/>
            <a:ext cx="13716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2400" y="152400"/>
            <a:ext cx="838200" cy="87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/>
              <a:t>Connecteur et passage de </a:t>
            </a:r>
            <a:br>
              <a:rPr lang="fr-FR" dirty="0" smtClean="0"/>
            </a:br>
            <a:r>
              <a:rPr lang="fr-FR" dirty="0" smtClean="0"/>
              <a:t>en TI2</a:t>
            </a:r>
            <a:endParaRPr lang="fr-FR" dirty="0"/>
          </a:p>
        </p:txBody>
      </p:sp>
      <p:pic>
        <p:nvPicPr>
          <p:cNvPr id="7" name="Picture 2" descr="\\Cern.ch\dfs\Users\g\ggirardo\Public\SPS\IMG_159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352800"/>
            <a:ext cx="4673867" cy="3505200"/>
          </a:xfrm>
          <a:prstGeom prst="rect">
            <a:avLst/>
          </a:prstGeom>
          <a:noFill/>
        </p:spPr>
      </p:pic>
      <p:pic>
        <p:nvPicPr>
          <p:cNvPr id="8" name="Picture 7" descr="\\Cern.ch\dfs\Users\g\ggirardo\Public\SPS\passage TI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5800" y="3371850"/>
            <a:ext cx="4648200" cy="3486150"/>
          </a:xfrm>
          <a:prstGeom prst="rect">
            <a:avLst/>
          </a:prstGeom>
          <a:noFill/>
        </p:spPr>
      </p:pic>
      <p:pic>
        <p:nvPicPr>
          <p:cNvPr id="9" name="Picture 8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620000" y="152400"/>
            <a:ext cx="13716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52400" y="152400"/>
            <a:ext cx="838200" cy="87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228600"/>
            <a:ext cx="6248400" cy="1143000"/>
          </a:xfrm>
        </p:spPr>
        <p:txBody>
          <a:bodyPr>
            <a:normAutofit/>
          </a:bodyPr>
          <a:lstStyle/>
          <a:p>
            <a:r>
              <a:rPr lang="fr-FR" dirty="0" smtClean="0"/>
              <a:t>SPS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lvl="1" indent="-342900">
              <a:buFont typeface="Arial" pitchFamily="34" charset="0"/>
              <a:buChar char="•"/>
            </a:pPr>
            <a:r>
              <a:rPr lang="fr-FR" dirty="0" smtClean="0"/>
              <a:t>Maintenance corrective</a:t>
            </a:r>
          </a:p>
          <a:p>
            <a:pPr lvl="1"/>
            <a:r>
              <a:rPr lang="fr-FR" dirty="0" smtClean="0"/>
              <a:t>Dépannage des VPIs hors services </a:t>
            </a:r>
          </a:p>
          <a:p>
            <a:pPr lvl="1">
              <a:buNone/>
            </a:pPr>
            <a:r>
              <a:rPr lang="fr-FR" sz="2000" dirty="0" smtClean="0"/>
              <a:t>(câbles locaux et alimentations)</a:t>
            </a:r>
            <a:endParaRPr lang="fr-FR" dirty="0" smtClean="0"/>
          </a:p>
          <a:p>
            <a:pPr lvl="1"/>
            <a:r>
              <a:rPr lang="fr-FR" dirty="0" smtClean="0"/>
              <a:t>Ba7 consignation et démontage des équipements sur les cibles T1 et T9</a:t>
            </a:r>
          </a:p>
          <a:p>
            <a:pPr lvl="1"/>
            <a:r>
              <a:rPr lang="fr-FR" dirty="0" smtClean="0"/>
              <a:t>Coldex</a:t>
            </a:r>
          </a:p>
          <a:p>
            <a:pPr lvl="1"/>
            <a:endParaRPr lang="fr-FR" dirty="0" smtClean="0"/>
          </a:p>
          <a:p>
            <a:pPr lvl="1">
              <a:buNone/>
            </a:pPr>
            <a:endParaRPr lang="fr-FR" sz="2000" dirty="0" smtClean="0"/>
          </a:p>
          <a:p>
            <a:pPr lvl="1">
              <a:buNone/>
            </a:pPr>
            <a:endParaRPr lang="fr-FR" dirty="0"/>
          </a:p>
        </p:txBody>
      </p:sp>
      <p:pic>
        <p:nvPicPr>
          <p:cNvPr id="5" name="Picture 4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0" y="152400"/>
            <a:ext cx="13716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2400" y="152400"/>
            <a:ext cx="838200" cy="87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0" y="304800"/>
            <a:ext cx="6248400" cy="1143000"/>
          </a:xfrm>
        </p:spPr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u="sng" dirty="0" smtClean="0"/>
              <a:t>Shut down du Complexe PS</a:t>
            </a:r>
          </a:p>
          <a:p>
            <a:pPr lvl="1"/>
            <a:r>
              <a:rPr lang="fr-FR" dirty="0" smtClean="0"/>
              <a:t>Actions annuelles</a:t>
            </a:r>
          </a:p>
          <a:p>
            <a:pPr lvl="1"/>
            <a:r>
              <a:rPr lang="fr-FR" dirty="0" smtClean="0"/>
              <a:t>Interventions planifiées</a:t>
            </a:r>
          </a:p>
          <a:p>
            <a:pPr lvl="1"/>
            <a:r>
              <a:rPr lang="fr-FR" dirty="0" smtClean="0"/>
              <a:t>Maintenance corrective</a:t>
            </a:r>
          </a:p>
          <a:p>
            <a:r>
              <a:rPr lang="fr-FR" u="sng" dirty="0" smtClean="0"/>
              <a:t>Shut down du SPS</a:t>
            </a:r>
          </a:p>
          <a:p>
            <a:pPr lvl="1"/>
            <a:r>
              <a:rPr lang="fr-FR" dirty="0" smtClean="0"/>
              <a:t>Actions annuelles</a:t>
            </a:r>
          </a:p>
          <a:p>
            <a:pPr lvl="1"/>
            <a:r>
              <a:rPr lang="fr-FR" dirty="0" smtClean="0"/>
              <a:t>Interventions planifiées</a:t>
            </a:r>
          </a:p>
          <a:p>
            <a:pPr lvl="1"/>
            <a:r>
              <a:rPr lang="fr-FR" dirty="0" smtClean="0"/>
              <a:t>Maintenance corrective</a:t>
            </a:r>
          </a:p>
          <a:p>
            <a:pPr lvl="1"/>
            <a:endParaRPr lang="fr-FR" dirty="0"/>
          </a:p>
        </p:txBody>
      </p:sp>
      <p:pic>
        <p:nvPicPr>
          <p:cNvPr id="4" name="Picture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0" y="152400"/>
            <a:ext cx="13716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2400" y="152400"/>
            <a:ext cx="838200" cy="87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074" name="Object 4"/>
          <p:cNvGraphicFramePr>
            <a:graphicFrameLocks noChangeAspect="1"/>
          </p:cNvGraphicFramePr>
          <p:nvPr>
            <p:ph idx="4294967295"/>
          </p:nvPr>
        </p:nvGraphicFramePr>
        <p:xfrm>
          <a:off x="228600" y="309281"/>
          <a:ext cx="8610600" cy="6091519"/>
        </p:xfrm>
        <a:graphic>
          <a:graphicData uri="http://schemas.openxmlformats.org/presentationml/2006/ole">
            <p:oleObj spid="_x0000_s3074" name="Acrobat Document" r:id="rId3" imgW="32095238" imgH="22704762" progId="AcroExch.Document.7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228600"/>
            <a:ext cx="6248400" cy="1143000"/>
          </a:xfrm>
        </p:spPr>
        <p:txBody>
          <a:bodyPr>
            <a:normAutofit/>
          </a:bodyPr>
          <a:lstStyle/>
          <a:p>
            <a:r>
              <a:rPr lang="fr-FR" dirty="0" smtClean="0"/>
              <a:t> Complexe PS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lvl="1" indent="-342900">
              <a:buFont typeface="Arial" pitchFamily="34" charset="0"/>
              <a:buChar char="•"/>
            </a:pPr>
            <a:r>
              <a:rPr lang="fr-FR" u="sng" dirty="0" smtClean="0"/>
              <a:t>Actions annuelles</a:t>
            </a:r>
          </a:p>
          <a:p>
            <a:pPr lvl="1"/>
            <a:r>
              <a:rPr lang="fr-FR" b="1" dirty="0" smtClean="0"/>
              <a:t>Test des sublimateurs (151)</a:t>
            </a:r>
          </a:p>
          <a:p>
            <a:pPr lvl="1"/>
            <a:r>
              <a:rPr lang="fr-FR" dirty="0" smtClean="0"/>
              <a:t>Changement des ampoules des groupes de pompages</a:t>
            </a:r>
          </a:p>
          <a:p>
            <a:pPr lvl="1"/>
            <a:r>
              <a:rPr lang="fr-FR" dirty="0" smtClean="0"/>
              <a:t>Test des vannes de secteurs (Booster)</a:t>
            </a:r>
          </a:p>
          <a:p>
            <a:pPr lvl="1">
              <a:buNone/>
            </a:pPr>
            <a:endParaRPr lang="fr-FR" dirty="0" smtClean="0"/>
          </a:p>
          <a:p>
            <a:pPr lvl="1">
              <a:buNone/>
            </a:pPr>
            <a:endParaRPr lang="fr-FR" dirty="0"/>
          </a:p>
        </p:txBody>
      </p:sp>
      <p:pic>
        <p:nvPicPr>
          <p:cNvPr id="5" name="Picture 4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0" y="152400"/>
            <a:ext cx="13716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2400" y="152400"/>
            <a:ext cx="838200" cy="87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-3" y="12"/>
          <a:ext cx="9144002" cy="6857993"/>
        </p:xfrm>
        <a:graphic>
          <a:graphicData uri="http://schemas.openxmlformats.org/drawingml/2006/table">
            <a:tbl>
              <a:tblPr/>
              <a:tblGrid>
                <a:gridCol w="740715"/>
                <a:gridCol w="825856"/>
                <a:gridCol w="340559"/>
                <a:gridCol w="698145"/>
                <a:gridCol w="340559"/>
                <a:gridCol w="698145"/>
                <a:gridCol w="340559"/>
                <a:gridCol w="698145"/>
                <a:gridCol w="340559"/>
                <a:gridCol w="698145"/>
                <a:gridCol w="613005"/>
                <a:gridCol w="638548"/>
                <a:gridCol w="1626168"/>
                <a:gridCol w="544894"/>
              </a:tblGrid>
              <a:tr h="320862">
                <a:tc gridSpan="13"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latin typeface="Arial"/>
                        </a:rPr>
                        <a:t>PS</a:t>
                      </a:r>
                    </a:p>
                  </a:txBody>
                  <a:tcPr marL="5853" marR="5853" marT="585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latin typeface="Arial"/>
                      </a:endParaRPr>
                    </a:p>
                  </a:txBody>
                  <a:tcPr marL="5853" marR="5853" marT="585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3355"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latin typeface="Arial"/>
                      </a:endParaRPr>
                    </a:p>
                  </a:txBody>
                  <a:tcPr marL="5853" marR="5853" marT="585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latin typeface="Arial"/>
                      </a:endParaRPr>
                    </a:p>
                  </a:txBody>
                  <a:tcPr marL="5853" marR="5853" marT="5853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l" fontAlgn="ctr"/>
                      <a:r>
                        <a:rPr lang="en-US" sz="700" b="1" i="0" u="none" strike="noStrike">
                          <a:latin typeface="Arial"/>
                        </a:rPr>
                        <a:t>                     DEGAZAGE                                </a:t>
                      </a:r>
                    </a:p>
                  </a:txBody>
                  <a:tcPr marL="5853" marR="5853" marT="5853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l" fontAlgn="ctr"/>
                      <a:r>
                        <a:rPr lang="en-US" sz="700" b="1" i="0" u="none" strike="noStrike">
                          <a:latin typeface="Arial"/>
                        </a:rPr>
                        <a:t>              SUBLIMATION                          </a:t>
                      </a:r>
                    </a:p>
                  </a:txBody>
                  <a:tcPr marL="5853" marR="5853" marT="5853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en-US" sz="700" b="1" i="0" u="none" strike="noStrike">
                          <a:latin typeface="Arial"/>
                        </a:rPr>
                        <a:t>  TETE FILAMENT</a:t>
                      </a:r>
                    </a:p>
                  </a:txBody>
                  <a:tcPr marL="5853" marR="5853" marT="5853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latin typeface="Arial"/>
                        </a:rPr>
                        <a:t>REMARQUE</a:t>
                      </a:r>
                    </a:p>
                  </a:txBody>
                  <a:tcPr marL="5853" marR="5853" marT="5853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600" b="0" i="0" u="none" strike="noStrike">
                        <a:latin typeface="Arial"/>
                      </a:endParaRPr>
                    </a:p>
                  </a:txBody>
                  <a:tcPr marL="5853" marR="5853" marT="5853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47263">
                <a:tc>
                  <a:txBody>
                    <a:bodyPr/>
                    <a:lstStyle/>
                    <a:p>
                      <a:pPr algn="just" fontAlgn="auto"/>
                      <a:r>
                        <a:rPr lang="en-US" sz="500" b="1" i="0" u="none" strike="noStrike">
                          <a:latin typeface="Arial"/>
                        </a:rPr>
                        <a:t>RACK     CHASSIS MODULE</a:t>
                      </a:r>
                    </a:p>
                  </a:txBody>
                  <a:tcPr marL="5853" marR="5853" marT="5853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latin typeface="Arial"/>
                        </a:rPr>
                        <a:t>VPS</a:t>
                      </a:r>
                    </a:p>
                  </a:txBody>
                  <a:tcPr marL="5853" marR="5853" marT="5853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853" marR="5853" marT="5853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1" i="0" u="none" strike="noStrike">
                          <a:latin typeface="Arial"/>
                        </a:rPr>
                        <a:t>   F1</a:t>
                      </a:r>
                    </a:p>
                  </a:txBody>
                  <a:tcPr marL="5853" marR="5853" marT="5853" marB="0" anchor="ctr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853" marR="5853" marT="5853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1" i="0" u="none" strike="noStrike">
                          <a:latin typeface="Arial"/>
                        </a:rPr>
                        <a:t>   F2</a:t>
                      </a:r>
                    </a:p>
                  </a:txBody>
                  <a:tcPr marL="5853" marR="5853" marT="5853" marB="0" anchor="ctr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853" marR="5853" marT="5853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1" i="0" u="none" strike="noStrike">
                          <a:latin typeface="Arial"/>
                        </a:rPr>
                        <a:t>   F1</a:t>
                      </a:r>
                    </a:p>
                  </a:txBody>
                  <a:tcPr marL="5853" marR="5853" marT="5853" marB="0" anchor="ctr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853" marR="5853" marT="5853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1" i="0" u="none" strike="noStrike">
                          <a:latin typeface="Arial"/>
                        </a:rPr>
                        <a:t>   F2</a:t>
                      </a:r>
                    </a:p>
                  </a:txBody>
                  <a:tcPr marL="5853" marR="5853" marT="5853" marB="0" anchor="ctr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latin typeface="Arial"/>
                        </a:rPr>
                        <a:t>F1</a:t>
                      </a:r>
                    </a:p>
                  </a:txBody>
                  <a:tcPr marL="5853" marR="5853" marT="5853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latin typeface="Arial"/>
                        </a:rPr>
                        <a:t>F2</a:t>
                      </a:r>
                    </a:p>
                  </a:txBody>
                  <a:tcPr marL="5853" marR="5853" marT="5853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853" marR="5853" marT="5853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latin typeface="Arial"/>
                      </a:endParaRPr>
                    </a:p>
                  </a:txBody>
                  <a:tcPr marL="5853" marR="5853" marT="5853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8456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latin typeface="Arial"/>
                        </a:rPr>
                        <a:t>54 /1-1</a:t>
                      </a:r>
                    </a:p>
                  </a:txBody>
                  <a:tcPr marL="5853" marR="5853" marT="58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latin typeface="Arial"/>
                        </a:rPr>
                        <a:t>PR70.VPS 67</a:t>
                      </a:r>
                    </a:p>
                  </a:txBody>
                  <a:tcPr marL="5853" marR="5853" marT="58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latin typeface="Arial"/>
                        </a:rPr>
                        <a:t>OK</a:t>
                      </a:r>
                    </a:p>
                  </a:txBody>
                  <a:tcPr marL="5853" marR="5853" marT="58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853" marR="5853" marT="58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latin typeface="Arial"/>
                        </a:rPr>
                        <a:t>OK</a:t>
                      </a:r>
                    </a:p>
                  </a:txBody>
                  <a:tcPr marL="5853" marR="5853" marT="58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853" marR="5853" marT="58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latin typeface="Arial"/>
                        </a:rPr>
                        <a:t>&gt;70</a:t>
                      </a:r>
                    </a:p>
                  </a:txBody>
                  <a:tcPr marL="5853" marR="5853" marT="58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853" marR="5853" marT="58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latin typeface="Arial"/>
                        </a:rPr>
                        <a:t>65</a:t>
                      </a:r>
                    </a:p>
                  </a:txBody>
                  <a:tcPr marL="5853" marR="5853" marT="58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853" marR="5853" marT="58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853" marR="5853" marT="58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853" marR="5853" marT="58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853" marR="5853" marT="58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latin typeface="Arial"/>
                      </a:endParaRPr>
                    </a:p>
                  </a:txBody>
                  <a:tcPr marL="5853" marR="5853" marT="585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8456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latin typeface="Arial"/>
                        </a:rPr>
                        <a:t>54 / 1-2</a:t>
                      </a:r>
                    </a:p>
                  </a:txBody>
                  <a:tcPr marL="5853" marR="5853" marT="58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latin typeface="Arial"/>
                        </a:rPr>
                        <a:t>PR70.VPS 68</a:t>
                      </a:r>
                    </a:p>
                  </a:txBody>
                  <a:tcPr marL="5853" marR="5853" marT="58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latin typeface="Arial"/>
                        </a:rPr>
                        <a:t>OK</a:t>
                      </a:r>
                    </a:p>
                  </a:txBody>
                  <a:tcPr marL="5853" marR="5853" marT="58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853" marR="5853" marT="58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latin typeface="Arial"/>
                        </a:rPr>
                        <a:t>OK</a:t>
                      </a:r>
                    </a:p>
                  </a:txBody>
                  <a:tcPr marL="5853" marR="5853" marT="58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853" marR="5853" marT="58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latin typeface="Arial"/>
                        </a:rPr>
                        <a:t>70</a:t>
                      </a:r>
                    </a:p>
                  </a:txBody>
                  <a:tcPr marL="5853" marR="5853" marT="58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853" marR="5853" marT="58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latin typeface="Arial"/>
                        </a:rPr>
                        <a:t>65</a:t>
                      </a:r>
                    </a:p>
                  </a:txBody>
                  <a:tcPr marL="5853" marR="5853" marT="58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853" marR="5853" marT="58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853" marR="5853" marT="58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853" marR="5853" marT="58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853" marR="5853" marT="58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latin typeface="Arial"/>
                      </a:endParaRPr>
                    </a:p>
                  </a:txBody>
                  <a:tcPr marL="5853" marR="5853" marT="585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8456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latin typeface="Arial"/>
                        </a:rPr>
                        <a:t>54 / 1-3</a:t>
                      </a:r>
                    </a:p>
                  </a:txBody>
                  <a:tcPr marL="5853" marR="5853" marT="58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latin typeface="Arial"/>
                        </a:rPr>
                        <a:t>PR70.VPS 69</a:t>
                      </a:r>
                    </a:p>
                  </a:txBody>
                  <a:tcPr marL="5853" marR="5853" marT="58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latin typeface="Arial"/>
                        </a:rPr>
                        <a:t>OK</a:t>
                      </a:r>
                    </a:p>
                  </a:txBody>
                  <a:tcPr marL="5853" marR="5853" marT="58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853" marR="5853" marT="58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latin typeface="Arial"/>
                        </a:rPr>
                        <a:t>OK</a:t>
                      </a:r>
                    </a:p>
                  </a:txBody>
                  <a:tcPr marL="5853" marR="5853" marT="58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853" marR="5853" marT="58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latin typeface="Arial"/>
                        </a:rPr>
                        <a:t>70</a:t>
                      </a:r>
                    </a:p>
                  </a:txBody>
                  <a:tcPr marL="5853" marR="5853" marT="58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853" marR="5853" marT="58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latin typeface="Arial"/>
                        </a:rPr>
                        <a:t>65</a:t>
                      </a:r>
                    </a:p>
                  </a:txBody>
                  <a:tcPr marL="5853" marR="5853" marT="58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853" marR="5853" marT="58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853" marR="5853" marT="58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853" marR="5853" marT="58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853" marR="5853" marT="58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latin typeface="Arial"/>
                      </a:endParaRPr>
                    </a:p>
                  </a:txBody>
                  <a:tcPr marL="5853" marR="5853" marT="585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8456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latin typeface="Arial"/>
                        </a:rPr>
                        <a:t>54 / 1-4</a:t>
                      </a:r>
                    </a:p>
                  </a:txBody>
                  <a:tcPr marL="5853" marR="5853" marT="58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latin typeface="Arial"/>
                        </a:rPr>
                        <a:t>PR70.VPS 70</a:t>
                      </a:r>
                    </a:p>
                  </a:txBody>
                  <a:tcPr marL="5853" marR="5853" marT="58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latin typeface="Arial"/>
                        </a:rPr>
                        <a:t>OK</a:t>
                      </a:r>
                    </a:p>
                  </a:txBody>
                  <a:tcPr marL="5853" marR="5853" marT="58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853" marR="5853" marT="58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latin typeface="Arial"/>
                        </a:rPr>
                        <a:t>OK</a:t>
                      </a:r>
                    </a:p>
                  </a:txBody>
                  <a:tcPr marL="5853" marR="5853" marT="58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853" marR="5853" marT="58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latin typeface="Arial"/>
                        </a:rPr>
                        <a:t>70</a:t>
                      </a:r>
                    </a:p>
                  </a:txBody>
                  <a:tcPr marL="5853" marR="5853" marT="58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853" marR="5853" marT="58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latin typeface="Arial"/>
                        </a:rPr>
                        <a:t>65</a:t>
                      </a:r>
                    </a:p>
                  </a:txBody>
                  <a:tcPr marL="5853" marR="5853" marT="58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853" marR="5853" marT="58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853" marR="5853" marT="58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853" marR="5853" marT="58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853" marR="5853" marT="58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latin typeface="Arial"/>
                      </a:endParaRPr>
                    </a:p>
                  </a:txBody>
                  <a:tcPr marL="5853" marR="5853" marT="585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8456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latin typeface="Arial"/>
                        </a:rPr>
                        <a:t>54 / 2-1</a:t>
                      </a:r>
                    </a:p>
                  </a:txBody>
                  <a:tcPr marL="5853" marR="5853" marT="58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latin typeface="Arial"/>
                        </a:rPr>
                        <a:t>(PR80.VPS 71)</a:t>
                      </a:r>
                    </a:p>
                  </a:txBody>
                  <a:tcPr marL="5853" marR="5853" marT="58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latin typeface="Arial"/>
                      </a:endParaRPr>
                    </a:p>
                  </a:txBody>
                  <a:tcPr marL="5853" marR="5853" marT="58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853" marR="5853" marT="58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853" marR="5853" marT="58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853" marR="5853" marT="58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853" marR="5853" marT="58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853" marR="5853" marT="58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853" marR="5853" marT="58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853" marR="5853" marT="58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853" marR="5853" marT="58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853" marR="5853" marT="58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/>
                      <a:r>
                        <a:rPr lang="fr-FR" sz="500" b="0" i="0" u="none" strike="noStrike">
                          <a:latin typeface="Arial"/>
                        </a:rPr>
                        <a:t>(2601136) PAS DE TETE DE SUBLIMATEUR</a:t>
                      </a:r>
                    </a:p>
                  </a:txBody>
                  <a:tcPr marL="5853" marR="5853" marT="585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latin typeface="Arial"/>
                      </a:endParaRPr>
                    </a:p>
                  </a:txBody>
                  <a:tcPr marL="5853" marR="5853" marT="585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8456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latin typeface="Arial"/>
                        </a:rPr>
                        <a:t>54 / 2-2</a:t>
                      </a:r>
                    </a:p>
                  </a:txBody>
                  <a:tcPr marL="5853" marR="5853" marT="58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latin typeface="Arial"/>
                        </a:rPr>
                        <a:t>PR80.VPS 72</a:t>
                      </a:r>
                    </a:p>
                  </a:txBody>
                  <a:tcPr marL="5853" marR="5853" marT="58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latin typeface="Arial"/>
                        </a:rPr>
                        <a:t>OK</a:t>
                      </a:r>
                    </a:p>
                  </a:txBody>
                  <a:tcPr marL="5853" marR="5853" marT="58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853" marR="5853" marT="58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latin typeface="Arial"/>
                        </a:rPr>
                        <a:t>OK</a:t>
                      </a:r>
                    </a:p>
                  </a:txBody>
                  <a:tcPr marL="5853" marR="5853" marT="58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853" marR="5853" marT="58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latin typeface="Arial"/>
                        </a:rPr>
                        <a:t>70</a:t>
                      </a:r>
                    </a:p>
                  </a:txBody>
                  <a:tcPr marL="5853" marR="5853" marT="58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853" marR="5853" marT="58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latin typeface="Arial"/>
                        </a:rPr>
                        <a:t>68</a:t>
                      </a:r>
                    </a:p>
                  </a:txBody>
                  <a:tcPr marL="5853" marR="5853" marT="58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853" marR="5853" marT="58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853" marR="5853" marT="58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853" marR="5853" marT="58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853" marR="5853" marT="58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latin typeface="Arial"/>
                      </a:endParaRPr>
                    </a:p>
                  </a:txBody>
                  <a:tcPr marL="5853" marR="5853" marT="585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8456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latin typeface="Arial"/>
                        </a:rPr>
                        <a:t>54 / 2-3</a:t>
                      </a:r>
                    </a:p>
                  </a:txBody>
                  <a:tcPr marL="5853" marR="5853" marT="58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latin typeface="Arial"/>
                        </a:rPr>
                        <a:t>PR80.VPS 73</a:t>
                      </a:r>
                    </a:p>
                  </a:txBody>
                  <a:tcPr marL="5853" marR="5853" marT="58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latin typeface="Arial"/>
                        </a:rPr>
                        <a:t>OK</a:t>
                      </a:r>
                    </a:p>
                  </a:txBody>
                  <a:tcPr marL="5853" marR="5853" marT="58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853" marR="5853" marT="58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latin typeface="Arial"/>
                        </a:rPr>
                        <a:t>OK</a:t>
                      </a:r>
                    </a:p>
                  </a:txBody>
                  <a:tcPr marL="5853" marR="5853" marT="58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853" marR="5853" marT="58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latin typeface="Arial"/>
                        </a:rPr>
                        <a:t>70</a:t>
                      </a:r>
                    </a:p>
                  </a:txBody>
                  <a:tcPr marL="5853" marR="5853" marT="58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853" marR="5853" marT="58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latin typeface="Arial"/>
                        </a:rPr>
                        <a:t>68</a:t>
                      </a:r>
                    </a:p>
                  </a:txBody>
                  <a:tcPr marL="5853" marR="5853" marT="58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853" marR="5853" marT="58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853" marR="5853" marT="58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853" marR="5853" marT="58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853" marR="5853" marT="58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latin typeface="Arial"/>
                      </a:endParaRPr>
                    </a:p>
                  </a:txBody>
                  <a:tcPr marL="5853" marR="5853" marT="585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8456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latin typeface="Arial"/>
                        </a:rPr>
                        <a:t>54 / 2-4</a:t>
                      </a:r>
                    </a:p>
                  </a:txBody>
                  <a:tcPr marL="5853" marR="5853" marT="58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latin typeface="Arial"/>
                        </a:rPr>
                        <a:t>PR80.VPS 74</a:t>
                      </a:r>
                    </a:p>
                  </a:txBody>
                  <a:tcPr marL="5853" marR="5853" marT="58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latin typeface="Arial"/>
                        </a:rPr>
                        <a:t>OK</a:t>
                      </a:r>
                    </a:p>
                  </a:txBody>
                  <a:tcPr marL="5853" marR="5853" marT="58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853" marR="5853" marT="58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latin typeface="Arial"/>
                        </a:rPr>
                        <a:t>OK</a:t>
                      </a:r>
                    </a:p>
                  </a:txBody>
                  <a:tcPr marL="5853" marR="5853" marT="58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853" marR="5853" marT="58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latin typeface="Arial"/>
                        </a:rPr>
                        <a:t>70</a:t>
                      </a:r>
                    </a:p>
                  </a:txBody>
                  <a:tcPr marL="5853" marR="5853" marT="58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853" marR="5853" marT="58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latin typeface="Arial"/>
                        </a:rPr>
                        <a:t>68</a:t>
                      </a:r>
                    </a:p>
                  </a:txBody>
                  <a:tcPr marL="5853" marR="5853" marT="58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853" marR="5853" marT="58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853" marR="5853" marT="58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853" marR="5853" marT="58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853" marR="5853" marT="58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latin typeface="Arial"/>
                      </a:endParaRPr>
                    </a:p>
                  </a:txBody>
                  <a:tcPr marL="5853" marR="5853" marT="585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8456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latin typeface="Arial"/>
                        </a:rPr>
                        <a:t>54 / 3-1</a:t>
                      </a:r>
                    </a:p>
                  </a:txBody>
                  <a:tcPr marL="5853" marR="5853" marT="58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latin typeface="Arial"/>
                        </a:rPr>
                        <a:t>PR80.VPS 75</a:t>
                      </a:r>
                    </a:p>
                  </a:txBody>
                  <a:tcPr marL="5853" marR="5853" marT="58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latin typeface="Arial"/>
                        </a:rPr>
                        <a:t>OK</a:t>
                      </a:r>
                    </a:p>
                  </a:txBody>
                  <a:tcPr marL="5853" marR="5853" marT="58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853" marR="5853" marT="58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latin typeface="Arial"/>
                        </a:rPr>
                        <a:t>OK</a:t>
                      </a:r>
                    </a:p>
                  </a:txBody>
                  <a:tcPr marL="5853" marR="5853" marT="58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853" marR="5853" marT="58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latin typeface="Arial"/>
                        </a:rPr>
                        <a:t>70</a:t>
                      </a:r>
                    </a:p>
                  </a:txBody>
                  <a:tcPr marL="5853" marR="5853" marT="58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853" marR="5853" marT="58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latin typeface="Arial"/>
                        </a:rPr>
                        <a:t>70</a:t>
                      </a:r>
                    </a:p>
                  </a:txBody>
                  <a:tcPr marL="5853" marR="5853" marT="58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853" marR="5853" marT="58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853" marR="5853" marT="58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853" marR="5853" marT="58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853" marR="5853" marT="58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latin typeface="Arial"/>
                      </a:endParaRPr>
                    </a:p>
                  </a:txBody>
                  <a:tcPr marL="5853" marR="5853" marT="585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8456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latin typeface="Arial"/>
                        </a:rPr>
                        <a:t>54 / 3-2</a:t>
                      </a:r>
                    </a:p>
                  </a:txBody>
                  <a:tcPr marL="5853" marR="5853" marT="58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latin typeface="Arial"/>
                        </a:rPr>
                        <a:t>PR80.VPS 76</a:t>
                      </a:r>
                    </a:p>
                  </a:txBody>
                  <a:tcPr marL="5853" marR="5853" marT="58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latin typeface="Arial"/>
                        </a:rPr>
                        <a:t>OK</a:t>
                      </a:r>
                    </a:p>
                  </a:txBody>
                  <a:tcPr marL="5853" marR="5853" marT="58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853" marR="5853" marT="58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latin typeface="Arial"/>
                        </a:rPr>
                        <a:t>OK</a:t>
                      </a:r>
                    </a:p>
                  </a:txBody>
                  <a:tcPr marL="5853" marR="5853" marT="58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853" marR="5853" marT="58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latin typeface="Arial"/>
                        </a:rPr>
                        <a:t>70</a:t>
                      </a:r>
                    </a:p>
                  </a:txBody>
                  <a:tcPr marL="5853" marR="5853" marT="58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853" marR="5853" marT="58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latin typeface="Arial"/>
                        </a:rPr>
                        <a:t>70</a:t>
                      </a:r>
                    </a:p>
                  </a:txBody>
                  <a:tcPr marL="5853" marR="5853" marT="58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853" marR="5853" marT="58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853" marR="5853" marT="58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853" marR="5853" marT="58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853" marR="5853" marT="58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latin typeface="Arial"/>
                      </a:endParaRPr>
                    </a:p>
                  </a:txBody>
                  <a:tcPr marL="5853" marR="5853" marT="585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8456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latin typeface="Arial"/>
                        </a:rPr>
                        <a:t>54 / 3-3</a:t>
                      </a:r>
                    </a:p>
                  </a:txBody>
                  <a:tcPr marL="5853" marR="5853" marT="58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latin typeface="Arial"/>
                        </a:rPr>
                        <a:t>PR80.VPS 77</a:t>
                      </a:r>
                    </a:p>
                  </a:txBody>
                  <a:tcPr marL="5853" marR="5853" marT="58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latin typeface="Arial"/>
                        </a:rPr>
                        <a:t>OK</a:t>
                      </a:r>
                    </a:p>
                  </a:txBody>
                  <a:tcPr marL="5853" marR="5853" marT="58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853" marR="5853" marT="58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latin typeface="Arial"/>
                        </a:rPr>
                        <a:t>OK</a:t>
                      </a:r>
                    </a:p>
                  </a:txBody>
                  <a:tcPr marL="5853" marR="5853" marT="58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853" marR="5853" marT="58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latin typeface="Arial"/>
                        </a:rPr>
                        <a:t>70</a:t>
                      </a:r>
                    </a:p>
                  </a:txBody>
                  <a:tcPr marL="5853" marR="5853" marT="58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853" marR="5853" marT="58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latin typeface="Arial"/>
                        </a:rPr>
                        <a:t>70</a:t>
                      </a:r>
                    </a:p>
                  </a:txBody>
                  <a:tcPr marL="5853" marR="5853" marT="58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853" marR="5853" marT="58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853" marR="5853" marT="58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853" marR="5853" marT="58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853" marR="5853" marT="58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latin typeface="Arial"/>
                      </a:endParaRPr>
                    </a:p>
                  </a:txBody>
                  <a:tcPr marL="5853" marR="5853" marT="585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8456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latin typeface="Arial"/>
                        </a:rPr>
                        <a:t>54 / 3-4</a:t>
                      </a:r>
                    </a:p>
                  </a:txBody>
                  <a:tcPr marL="5853" marR="5853" marT="58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latin typeface="Arial"/>
                        </a:rPr>
                        <a:t>PR80.VPS 78</a:t>
                      </a:r>
                    </a:p>
                  </a:txBody>
                  <a:tcPr marL="5853" marR="5853" marT="58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latin typeface="Arial"/>
                        </a:rPr>
                        <a:t>OK</a:t>
                      </a:r>
                    </a:p>
                  </a:txBody>
                  <a:tcPr marL="5853" marR="5853" marT="58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853" marR="5853" marT="58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latin typeface="Arial"/>
                        </a:rPr>
                        <a:t>OK</a:t>
                      </a:r>
                    </a:p>
                  </a:txBody>
                  <a:tcPr marL="5853" marR="5853" marT="58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853" marR="5853" marT="58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latin typeface="Arial"/>
                        </a:rPr>
                        <a:t>70</a:t>
                      </a:r>
                    </a:p>
                  </a:txBody>
                  <a:tcPr marL="5853" marR="5853" marT="58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853" marR="5853" marT="58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latin typeface="Arial"/>
                        </a:rPr>
                        <a:t>70</a:t>
                      </a:r>
                    </a:p>
                  </a:txBody>
                  <a:tcPr marL="5853" marR="5853" marT="58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853" marR="5853" marT="58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853" marR="5853" marT="58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853" marR="5853" marT="58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853" marR="5853" marT="58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latin typeface="Arial"/>
                      </a:endParaRPr>
                    </a:p>
                  </a:txBody>
                  <a:tcPr marL="5853" marR="5853" marT="585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8456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latin typeface="Arial"/>
                        </a:rPr>
                        <a:t>54 /4-1</a:t>
                      </a:r>
                    </a:p>
                  </a:txBody>
                  <a:tcPr marL="5853" marR="5853" marT="58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latin typeface="Arial"/>
                        </a:rPr>
                        <a:t>(PR90.VPS 79)</a:t>
                      </a:r>
                    </a:p>
                  </a:txBody>
                  <a:tcPr marL="5853" marR="5853" marT="58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853" marR="5853" marT="58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latin typeface="Arial"/>
                      </a:endParaRPr>
                    </a:p>
                  </a:txBody>
                  <a:tcPr marL="5853" marR="5853" marT="585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853" marR="5853" marT="58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853" marR="5853" marT="58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853" marR="5853" marT="58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853" marR="5853" marT="58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853" marR="5853" marT="58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853" marR="5853" marT="58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853" marR="5853" marT="58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853" marR="5853" marT="58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/>
                      <a:r>
                        <a:rPr lang="fr-FR" sz="500" b="0" i="0" u="none" strike="noStrike">
                          <a:latin typeface="Arial"/>
                        </a:rPr>
                        <a:t>(2601144) PAS DE TETE DE SUBLIMATEUR</a:t>
                      </a:r>
                    </a:p>
                  </a:txBody>
                  <a:tcPr marL="5853" marR="5853" marT="585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latin typeface="Arial"/>
                      </a:endParaRPr>
                    </a:p>
                  </a:txBody>
                  <a:tcPr marL="5853" marR="5853" marT="585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8456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latin typeface="Arial"/>
                        </a:rPr>
                        <a:t>54 / 4-2</a:t>
                      </a:r>
                    </a:p>
                  </a:txBody>
                  <a:tcPr marL="5853" marR="5853" marT="58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latin typeface="Arial"/>
                        </a:rPr>
                        <a:t>PR90.VPS 80</a:t>
                      </a:r>
                    </a:p>
                  </a:txBody>
                  <a:tcPr marL="5853" marR="5853" marT="58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latin typeface="Arial"/>
                        </a:rPr>
                        <a:t>OK</a:t>
                      </a:r>
                    </a:p>
                  </a:txBody>
                  <a:tcPr marL="5853" marR="5853" marT="58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853" marR="5853" marT="58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latin typeface="Arial"/>
                        </a:rPr>
                        <a:t>OK</a:t>
                      </a:r>
                    </a:p>
                  </a:txBody>
                  <a:tcPr marL="5853" marR="5853" marT="58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853" marR="5853" marT="58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latin typeface="Arial"/>
                        </a:rPr>
                        <a:t>70</a:t>
                      </a:r>
                    </a:p>
                  </a:txBody>
                  <a:tcPr marL="5853" marR="5853" marT="58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853" marR="5853" marT="58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latin typeface="Arial"/>
                        </a:rPr>
                        <a:t>68</a:t>
                      </a:r>
                    </a:p>
                  </a:txBody>
                  <a:tcPr marL="5853" marR="5853" marT="58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853" marR="5853" marT="58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853" marR="5853" marT="58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853" marR="5853" marT="58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853" marR="5853" marT="58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latin typeface="Arial"/>
                      </a:endParaRPr>
                    </a:p>
                  </a:txBody>
                  <a:tcPr marL="5853" marR="5853" marT="585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8456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latin typeface="Arial"/>
                        </a:rPr>
                        <a:t>54 / 4-3</a:t>
                      </a:r>
                    </a:p>
                  </a:txBody>
                  <a:tcPr marL="5853" marR="5853" marT="58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853" marR="5853" marT="58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853" marR="5853" marT="58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853" marR="5853" marT="58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853" marR="5853" marT="58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853" marR="5853" marT="58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853" marR="5853" marT="58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853" marR="5853" marT="58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853" marR="5853" marT="58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853" marR="5853" marT="58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853" marR="5853" marT="58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853" marR="5853" marT="58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853" marR="5853" marT="58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latin typeface="Arial"/>
                      </a:endParaRPr>
                    </a:p>
                  </a:txBody>
                  <a:tcPr marL="5853" marR="5853" marT="585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8456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latin typeface="Arial"/>
                        </a:rPr>
                        <a:t>54 / 4-4</a:t>
                      </a:r>
                    </a:p>
                  </a:txBody>
                  <a:tcPr marL="5853" marR="5853" marT="58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853" marR="5853" marT="58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853" marR="5853" marT="58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853" marR="5853" marT="58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853" marR="5853" marT="58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853" marR="5853" marT="58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853" marR="5853" marT="58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853" marR="5853" marT="58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853" marR="5853" marT="58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853" marR="5853" marT="58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853" marR="5853" marT="58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853" marR="5853" marT="58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853" marR="5853" marT="58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latin typeface="Arial"/>
                      </a:endParaRPr>
                    </a:p>
                  </a:txBody>
                  <a:tcPr marL="5853" marR="5853" marT="585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8456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latin typeface="Arial"/>
                        </a:rPr>
                        <a:t>54 / 5-1</a:t>
                      </a:r>
                    </a:p>
                  </a:txBody>
                  <a:tcPr marL="5853" marR="5853" marT="58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latin typeface="Arial"/>
                        </a:rPr>
                        <a:t>PR90.VPS 81</a:t>
                      </a:r>
                    </a:p>
                  </a:txBody>
                  <a:tcPr marL="5853" marR="5853" marT="58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latin typeface="Arial"/>
                        </a:rPr>
                        <a:t>OK</a:t>
                      </a:r>
                    </a:p>
                  </a:txBody>
                  <a:tcPr marL="5853" marR="5853" marT="58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853" marR="5853" marT="58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latin typeface="Arial"/>
                        </a:rPr>
                        <a:t>OK</a:t>
                      </a:r>
                    </a:p>
                  </a:txBody>
                  <a:tcPr marL="5853" marR="5853" marT="58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853" marR="5853" marT="58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latin typeface="Arial"/>
                        </a:rPr>
                        <a:t>70</a:t>
                      </a:r>
                    </a:p>
                  </a:txBody>
                  <a:tcPr marL="5853" marR="5853" marT="58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853" marR="5853" marT="58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latin typeface="Arial"/>
                        </a:rPr>
                        <a:t>65</a:t>
                      </a:r>
                    </a:p>
                  </a:txBody>
                  <a:tcPr marL="5853" marR="5853" marT="58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853" marR="5853" marT="58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853" marR="5853" marT="58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853" marR="5853" marT="58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853" marR="5853" marT="58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latin typeface="Arial"/>
                      </a:endParaRPr>
                    </a:p>
                  </a:txBody>
                  <a:tcPr marL="5853" marR="5853" marT="585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8456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latin typeface="Arial"/>
                        </a:rPr>
                        <a:t>54 / 5-2</a:t>
                      </a:r>
                    </a:p>
                  </a:txBody>
                  <a:tcPr marL="5853" marR="5853" marT="58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latin typeface="Arial"/>
                        </a:rPr>
                        <a:t>PR90.VPS 82</a:t>
                      </a:r>
                    </a:p>
                  </a:txBody>
                  <a:tcPr marL="5853" marR="5853" marT="58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latin typeface="Arial"/>
                        </a:rPr>
                        <a:t>OK</a:t>
                      </a:r>
                    </a:p>
                  </a:txBody>
                  <a:tcPr marL="5853" marR="5853" marT="58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853" marR="5853" marT="58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latin typeface="Arial"/>
                        </a:rPr>
                        <a:t>OK</a:t>
                      </a:r>
                    </a:p>
                  </a:txBody>
                  <a:tcPr marL="5853" marR="5853" marT="58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853" marR="5853" marT="58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latin typeface="Arial"/>
                        </a:rPr>
                        <a:t>70</a:t>
                      </a:r>
                    </a:p>
                  </a:txBody>
                  <a:tcPr marL="5853" marR="5853" marT="58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853" marR="5853" marT="58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latin typeface="Arial"/>
                        </a:rPr>
                        <a:t>65</a:t>
                      </a:r>
                    </a:p>
                  </a:txBody>
                  <a:tcPr marL="5853" marR="5853" marT="58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853" marR="5853" marT="58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853" marR="5853" marT="58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853" marR="5853" marT="58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853" marR="5853" marT="58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latin typeface="Arial"/>
                      </a:endParaRPr>
                    </a:p>
                  </a:txBody>
                  <a:tcPr marL="5853" marR="5853" marT="585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8456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latin typeface="Arial"/>
                        </a:rPr>
                        <a:t>54 / 5-3</a:t>
                      </a:r>
                    </a:p>
                  </a:txBody>
                  <a:tcPr marL="5853" marR="5853" marT="58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latin typeface="Arial"/>
                        </a:rPr>
                        <a:t>PR90.VPS 83</a:t>
                      </a:r>
                    </a:p>
                  </a:txBody>
                  <a:tcPr marL="5853" marR="5853" marT="58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latin typeface="Arial"/>
                        </a:rPr>
                        <a:t>OK</a:t>
                      </a:r>
                    </a:p>
                  </a:txBody>
                  <a:tcPr marL="5853" marR="5853" marT="58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853" marR="5853" marT="58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latin typeface="Arial"/>
                        </a:rPr>
                        <a:t>OK</a:t>
                      </a:r>
                    </a:p>
                  </a:txBody>
                  <a:tcPr marL="5853" marR="5853" marT="58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853" marR="5853" marT="58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latin typeface="Arial"/>
                        </a:rPr>
                        <a:t>70</a:t>
                      </a:r>
                    </a:p>
                  </a:txBody>
                  <a:tcPr marL="5853" marR="5853" marT="58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853" marR="5853" marT="58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latin typeface="Arial"/>
                        </a:rPr>
                        <a:t>65</a:t>
                      </a:r>
                    </a:p>
                  </a:txBody>
                  <a:tcPr marL="5853" marR="5853" marT="58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853" marR="5853" marT="58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853" marR="5853" marT="58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853" marR="5853" marT="58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853" marR="5853" marT="58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latin typeface="Arial"/>
                      </a:endParaRPr>
                    </a:p>
                  </a:txBody>
                  <a:tcPr marL="5853" marR="5853" marT="585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8456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latin typeface="Arial"/>
                        </a:rPr>
                        <a:t>54 / 5-5</a:t>
                      </a:r>
                    </a:p>
                  </a:txBody>
                  <a:tcPr marL="5853" marR="5853" marT="58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853" marR="5853" marT="58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853" marR="5853" marT="58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853" marR="5853" marT="58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853" marR="5853" marT="58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853" marR="5853" marT="58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853" marR="5853" marT="58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853" marR="5853" marT="58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853" marR="5853" marT="58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853" marR="5853" marT="58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853" marR="5853" marT="58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853" marR="5853" marT="58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853" marR="5853" marT="58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latin typeface="Arial"/>
                      </a:endParaRPr>
                    </a:p>
                  </a:txBody>
                  <a:tcPr marL="5853" marR="5853" marT="585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5293"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latin typeface="Arial"/>
                      </a:endParaRPr>
                    </a:p>
                  </a:txBody>
                  <a:tcPr marL="5853" marR="5853" marT="585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latin typeface="Arial"/>
                      </a:endParaRPr>
                    </a:p>
                  </a:txBody>
                  <a:tcPr marL="5853" marR="5853" marT="585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latin typeface="Arial"/>
                      </a:endParaRPr>
                    </a:p>
                  </a:txBody>
                  <a:tcPr marL="5853" marR="5853" marT="585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latin typeface="Arial"/>
                      </a:endParaRPr>
                    </a:p>
                  </a:txBody>
                  <a:tcPr marL="5853" marR="5853" marT="585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latin typeface="Arial"/>
                      </a:endParaRPr>
                    </a:p>
                  </a:txBody>
                  <a:tcPr marL="5853" marR="5853" marT="585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latin typeface="Arial"/>
                      </a:endParaRPr>
                    </a:p>
                  </a:txBody>
                  <a:tcPr marL="5853" marR="5853" marT="585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latin typeface="Arial"/>
                      </a:endParaRPr>
                    </a:p>
                  </a:txBody>
                  <a:tcPr marL="5853" marR="5853" marT="585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latin typeface="Arial"/>
                      </a:endParaRPr>
                    </a:p>
                  </a:txBody>
                  <a:tcPr marL="5853" marR="5853" marT="585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latin typeface="Arial"/>
                      </a:endParaRPr>
                    </a:p>
                  </a:txBody>
                  <a:tcPr marL="5853" marR="5853" marT="585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latin typeface="Arial"/>
                      </a:endParaRPr>
                    </a:p>
                  </a:txBody>
                  <a:tcPr marL="5853" marR="5853" marT="585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latin typeface="Arial"/>
                      </a:endParaRPr>
                    </a:p>
                  </a:txBody>
                  <a:tcPr marL="5853" marR="5853" marT="585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latin typeface="Arial"/>
                      </a:endParaRPr>
                    </a:p>
                  </a:txBody>
                  <a:tcPr marL="5853" marR="5853" marT="585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latin typeface="Arial"/>
                      </a:endParaRPr>
                    </a:p>
                  </a:txBody>
                  <a:tcPr marL="5853" marR="5853" marT="585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 dirty="0">
                        <a:latin typeface="Arial"/>
                      </a:endParaRPr>
                    </a:p>
                  </a:txBody>
                  <a:tcPr marL="5853" marR="5853" marT="585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228600"/>
            <a:ext cx="6248400" cy="1143000"/>
          </a:xfrm>
        </p:spPr>
        <p:txBody>
          <a:bodyPr>
            <a:normAutofit/>
          </a:bodyPr>
          <a:lstStyle/>
          <a:p>
            <a:r>
              <a:rPr lang="fr-FR" dirty="0" smtClean="0"/>
              <a:t> Complexe PS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lvl="1" indent="-342900">
              <a:buFont typeface="Arial" pitchFamily="34" charset="0"/>
              <a:buChar char="•"/>
            </a:pPr>
            <a:r>
              <a:rPr lang="fr-FR" u="sng" dirty="0" smtClean="0"/>
              <a:t>Actions annuelles</a:t>
            </a:r>
          </a:p>
          <a:p>
            <a:pPr lvl="1"/>
            <a:r>
              <a:rPr lang="fr-FR" dirty="0" smtClean="0"/>
              <a:t>Test des sublimateurs (151)</a:t>
            </a:r>
          </a:p>
          <a:p>
            <a:pPr lvl="1"/>
            <a:r>
              <a:rPr lang="fr-FR" dirty="0" smtClean="0"/>
              <a:t>Changement des ampoules des groupes de pompages</a:t>
            </a:r>
          </a:p>
          <a:p>
            <a:pPr lvl="1"/>
            <a:r>
              <a:rPr lang="fr-FR" dirty="0" smtClean="0"/>
              <a:t>Test des vannes de secteurs (Booster)</a:t>
            </a:r>
          </a:p>
          <a:p>
            <a:pPr lvl="1">
              <a:buNone/>
            </a:pPr>
            <a:endParaRPr lang="fr-FR" dirty="0" smtClean="0"/>
          </a:p>
          <a:p>
            <a:pPr lvl="1">
              <a:buNone/>
            </a:pPr>
            <a:endParaRPr lang="fr-FR" dirty="0"/>
          </a:p>
        </p:txBody>
      </p:sp>
      <p:pic>
        <p:nvPicPr>
          <p:cNvPr id="5" name="Picture 4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0" y="152400"/>
            <a:ext cx="13716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2400" y="152400"/>
            <a:ext cx="838200" cy="87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228600"/>
            <a:ext cx="6248400" cy="1143000"/>
          </a:xfrm>
        </p:spPr>
        <p:txBody>
          <a:bodyPr>
            <a:normAutofit/>
          </a:bodyPr>
          <a:lstStyle/>
          <a:p>
            <a:r>
              <a:rPr lang="fr-FR" dirty="0" smtClean="0"/>
              <a:t> Complexe PS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lvl="1" indent="-342900">
              <a:buFont typeface="Arial" pitchFamily="34" charset="0"/>
              <a:buChar char="•"/>
            </a:pPr>
            <a:r>
              <a:rPr lang="fr-FR" u="sng" dirty="0" smtClean="0"/>
              <a:t>Interventions planifiées</a:t>
            </a:r>
          </a:p>
          <a:p>
            <a:pPr lvl="1"/>
            <a:r>
              <a:rPr lang="fr-FR" dirty="0" smtClean="0"/>
              <a:t>Remplacement des septums 16,23,31 et 57</a:t>
            </a:r>
          </a:p>
          <a:p>
            <a:pPr lvl="1"/>
            <a:r>
              <a:rPr lang="fr-FR" dirty="0" smtClean="0"/>
              <a:t>Réglage des gauges Pirani dans les secteurs Ouverts</a:t>
            </a:r>
          </a:p>
          <a:p>
            <a:pPr lvl="1">
              <a:buNone/>
            </a:pPr>
            <a:endParaRPr lang="fr-FR" dirty="0" smtClean="0"/>
          </a:p>
          <a:p>
            <a:pPr lvl="1"/>
            <a:endParaRPr lang="fr-FR" dirty="0"/>
          </a:p>
        </p:txBody>
      </p:sp>
      <p:pic>
        <p:nvPicPr>
          <p:cNvPr id="5" name="Picture 4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0" y="152400"/>
            <a:ext cx="13716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2400" y="152400"/>
            <a:ext cx="838200" cy="87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228600"/>
            <a:ext cx="6248400" cy="1143000"/>
          </a:xfrm>
        </p:spPr>
        <p:txBody>
          <a:bodyPr>
            <a:normAutofit/>
          </a:bodyPr>
          <a:lstStyle/>
          <a:p>
            <a:r>
              <a:rPr lang="fr-FR" dirty="0" smtClean="0"/>
              <a:t> Complexe PS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lvl="1" indent="-342900">
              <a:buFont typeface="Arial" pitchFamily="34" charset="0"/>
              <a:buChar char="•"/>
            </a:pPr>
            <a:r>
              <a:rPr lang="fr-FR" u="sng" dirty="0" smtClean="0"/>
              <a:t>Maintenance corrective</a:t>
            </a:r>
          </a:p>
          <a:p>
            <a:pPr lvl="1"/>
            <a:r>
              <a:rPr lang="fr-FR" dirty="0" smtClean="0"/>
              <a:t>Dépannage groupes fixes</a:t>
            </a:r>
          </a:p>
          <a:p>
            <a:pPr lvl="1"/>
            <a:r>
              <a:rPr lang="fr-FR" dirty="0" smtClean="0"/>
              <a:t>Remise en service des équipements défectueux</a:t>
            </a:r>
          </a:p>
          <a:p>
            <a:pPr lvl="4">
              <a:buNone/>
            </a:pPr>
            <a:r>
              <a:rPr lang="fr-FR" dirty="0" smtClean="0"/>
              <a:t>(Alimentations VPIs,TPG300,câbles locaux…)</a:t>
            </a:r>
          </a:p>
          <a:p>
            <a:pPr lvl="1">
              <a:buNone/>
            </a:pPr>
            <a:endParaRPr lang="fr-FR" dirty="0"/>
          </a:p>
        </p:txBody>
      </p:sp>
      <p:pic>
        <p:nvPicPr>
          <p:cNvPr id="5" name="Picture 4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0" y="152400"/>
            <a:ext cx="13716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2400" y="152400"/>
            <a:ext cx="838200" cy="87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52500" y="0"/>
            <a:ext cx="7239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2791</TotalTime>
  <Words>407</Words>
  <Application>Microsoft Office PowerPoint</Application>
  <PresentationFormat>On-screen Show (4:3)</PresentationFormat>
  <Paragraphs>335</Paragraphs>
  <Slides>16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8" baseType="lpstr">
      <vt:lpstr>Office Theme</vt:lpstr>
      <vt:lpstr>Acrobat Document</vt:lpstr>
      <vt:lpstr>shut-down 09-10</vt:lpstr>
      <vt:lpstr>Introduction</vt:lpstr>
      <vt:lpstr>Slide 3</vt:lpstr>
      <vt:lpstr> Complexe PS</vt:lpstr>
      <vt:lpstr>Slide 5</vt:lpstr>
      <vt:lpstr> Complexe PS</vt:lpstr>
      <vt:lpstr> Complexe PS</vt:lpstr>
      <vt:lpstr> Complexe PS</vt:lpstr>
      <vt:lpstr>Slide 9</vt:lpstr>
      <vt:lpstr>SPS</vt:lpstr>
      <vt:lpstr>SPS</vt:lpstr>
      <vt:lpstr>Slide 12</vt:lpstr>
      <vt:lpstr>SPS</vt:lpstr>
      <vt:lpstr>SPS</vt:lpstr>
      <vt:lpstr>Connecteur et passage de  en TI2</vt:lpstr>
      <vt:lpstr>SPS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30 GHz test stand in CTF2</dc:title>
  <dc:creator>jhhansen</dc:creator>
  <cp:lastModifiedBy>NICE</cp:lastModifiedBy>
  <cp:revision>111</cp:revision>
  <dcterms:created xsi:type="dcterms:W3CDTF">2009-10-27T10:44:45Z</dcterms:created>
  <dcterms:modified xsi:type="dcterms:W3CDTF">2010-03-11T15:02:50Z</dcterms:modified>
</cp:coreProperties>
</file>