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solidFill>
                <a:srgbClr val="D6D6D6"/>
              </a:solidFill>
              <a:prstDash val="solid"/>
              <a:miter lim="400000"/>
            </a:ln>
          </a:left>
          <a:right>
            <a:ln w="254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chemeClr val="accent1"/>
          </a:solidFill>
        </a:fill>
      </a:tcStyle>
    </a:firstCol>
    <a:lastRow>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25400" cap="flat">
              <a:solidFill>
                <a:srgbClr val="D6D7D6"/>
              </a:solidFill>
              <a:prstDash val="solid"/>
              <a:miter lim="400000"/>
            </a:ln>
          </a:top>
          <a:bottom>
            <a:ln w="12700" cap="flat">
              <a:solidFill>
                <a:srgbClr val="D6D6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lastRow>
    <a:firstRow>
      <a:tcTxStyle b="on"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6D6"/>
              </a:solidFill>
              <a:prstDash val="solid"/>
              <a:miter lim="400000"/>
            </a:ln>
          </a:top>
          <a:bottom>
            <a:ln w="254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solidFill>
            <a:srgbClr val="032650"/>
          </a:solidFill>
        </a:fill>
      </a:tcStyle>
    </a:firstRow>
  </a:tblStyle>
  <a:tblStyle styleId="{C7B018BB-80A7-4F77-B60F-C8B233D01FF8}" styleName="">
    <a:tblBg/>
    <a:wholeTbl>
      <a:tcTxStyle b="off" i="off">
        <a:font>
          <a:latin typeface="Helvetica Neue"/>
          <a:ea typeface="Helvetica Neue"/>
          <a:cs typeface="Helvetica Neue"/>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929292"/>
              </a:solidFill>
              <a:prstDash val="solid"/>
              <a:miter lim="400000"/>
            </a:ln>
          </a:top>
          <a:bottom>
            <a:ln w="12700" cap="flat">
              <a:solidFill>
                <a:srgbClr val="929292"/>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84E00"/>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17101"/>
          </a:solidFill>
        </a:fill>
      </a:tcStyle>
    </a:firstRow>
  </a:tblStyle>
  <a:tblStyle styleId="{EEE7283C-3CF3-47DC-8721-378D4A62B228}" styleName="">
    <a:tblBg/>
    <a:wholeTbl>
      <a:tcTxStyle b="off" i="off">
        <a:font>
          <a:latin typeface="Helvetica Neue"/>
          <a:ea typeface="Helvetica Neue"/>
          <a:cs typeface="Helvetica Neue"/>
        </a:font>
        <a:srgbClr val="FFFFFF"/>
      </a:tcTxStyle>
      <a:tcStyle>
        <a:tcBdr>
          <a:left>
            <a:ln w="12700" cap="flat">
              <a:solidFill>
                <a:srgbClr val="AAAAAA"/>
              </a:solidFill>
              <a:prstDash val="solid"/>
              <a:miter lim="400000"/>
            </a:ln>
          </a:left>
          <a:right>
            <a:ln w="12700" cap="flat">
              <a:solidFill>
                <a:srgbClr val="AAAAAA"/>
              </a:solidFill>
              <a:prstDash val="solid"/>
              <a:miter lim="400000"/>
            </a:ln>
          </a:right>
          <a:top>
            <a:ln w="12700" cap="flat">
              <a:solidFill>
                <a:srgbClr val="AAAAAA"/>
              </a:solidFill>
              <a:prstDash val="solid"/>
              <a:miter lim="400000"/>
            </a:ln>
          </a:top>
          <a:bottom>
            <a:ln w="12700" cap="flat">
              <a:solidFill>
                <a:srgbClr val="AAAAAA"/>
              </a:solidFill>
              <a:prstDash val="solid"/>
              <a:miter lim="400000"/>
            </a:ln>
          </a:bottom>
          <a:insideH>
            <a:ln w="12700" cap="flat">
              <a:solidFill>
                <a:srgbClr val="AAAAAA"/>
              </a:solidFill>
              <a:prstDash val="solid"/>
              <a:miter lim="400000"/>
            </a:ln>
          </a:insideH>
          <a:insideV>
            <a:ln w="12700" cap="flat">
              <a:solidFill>
                <a:srgbClr val="AAAAAA"/>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0" cap="flat">
              <a:noFill/>
              <a:miter lim="400000"/>
            </a:ln>
          </a:bottom>
          <a:insideH>
            <a:ln w="12700" cap="flat">
              <a:noFill/>
              <a:miter lim="400000"/>
            </a:ln>
          </a:insideH>
          <a:insideV>
            <a:ln w="12700" cap="flat">
              <a:noFill/>
              <a:miter lim="400000"/>
            </a:ln>
          </a:insideV>
        </a:tcBdr>
        <a:fill>
          <a:solidFill>
            <a:schemeClr val="accent5">
              <a:hueOff val="106375"/>
              <a:satOff val="9554"/>
              <a:lumOff val="-13516"/>
            </a:schemeClr>
          </a:solidFill>
        </a:fill>
      </a:tcStyle>
    </a:firstRow>
  </a:tblStyle>
  <a:tblStyle styleId="{CF821DB8-F4EB-4A41-A1BA-3FCAFE7338EE}" styleName="">
    <a:tblBg/>
    <a:wholeTbl>
      <a:tcTxStyle b="off" i="off">
        <a:font>
          <a:latin typeface="Helvetica Neue"/>
          <a:ea typeface="Helvetica Neue"/>
          <a:cs typeface="Helvetica Neue"/>
        </a:font>
        <a:srgbClr val="FFFFFF"/>
      </a:tcTxStyle>
      <a:tcStyle>
        <a:tcBdr>
          <a:left>
            <a:ln w="12700" cap="flat">
              <a:solidFill>
                <a:srgbClr val="D6D7D6"/>
              </a:solidFill>
              <a:prstDash val="solid"/>
              <a:miter lim="400000"/>
            </a:ln>
          </a:left>
          <a:right>
            <a:ln w="12700" cap="flat">
              <a:solidFill>
                <a:srgbClr val="D6D7D6"/>
              </a:solidFill>
              <a:prstDash val="solid"/>
              <a:miter lim="400000"/>
            </a:ln>
          </a:right>
          <a:top>
            <a:ln w="12700" cap="flat">
              <a:solidFill>
                <a:srgbClr val="D6D7D6"/>
              </a:solidFill>
              <a:prstDash val="solid"/>
              <a:miter lim="400000"/>
            </a:ln>
          </a:top>
          <a:bottom>
            <a:ln w="12700" cap="flat">
              <a:solidFill>
                <a:srgbClr val="D6D7D6"/>
              </a:solidFill>
              <a:prstDash val="solid"/>
              <a:miter lim="400000"/>
            </a:ln>
          </a:bottom>
          <a:insideH>
            <a:ln w="12700" cap="flat">
              <a:solidFill>
                <a:srgbClr val="D6D7D6"/>
              </a:solidFill>
              <a:prstDash val="solid"/>
              <a:miter lim="400000"/>
            </a:ln>
          </a:insideH>
          <a:insideV>
            <a:ln w="12700" cap="flat">
              <a:solidFill>
                <a:srgbClr val="D6D7D6"/>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6">
              <a:hueOff val="-119728"/>
              <a:satOff val="5580"/>
              <a:lumOff val="-12961"/>
            </a:schemeClr>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50E48"/>
          </a:solidFill>
        </a:fill>
      </a:tcStyle>
    </a:firstRow>
  </a:tblStyle>
  <a:tblStyle styleId="{33BA23B1-9221-436E-865A-0063620EA4FD}" styleName="">
    <a:tblBg/>
    <a:wholeTbl>
      <a:tcTxStyle b="off" i="off">
        <a:font>
          <a:latin typeface="Helvetica Neue"/>
          <a:ea typeface="Helvetica Neue"/>
          <a:cs typeface="Helvetica Neue"/>
        </a:font>
        <a:srgbClr val="FFFFFF"/>
      </a:tcTxStyle>
      <a:tcStyle>
        <a:tcBdr>
          <a:left>
            <a:ln w="12700" cap="flat">
              <a:solidFill>
                <a:srgbClr val="909090"/>
              </a:solidFill>
              <a:prstDash val="solid"/>
              <a:miter lim="400000"/>
            </a:ln>
          </a:left>
          <a:right>
            <a:ln w="12700" cap="flat">
              <a:solidFill>
                <a:srgbClr val="909090"/>
              </a:solidFill>
              <a:prstDash val="solid"/>
              <a:miter lim="400000"/>
            </a:ln>
          </a:right>
          <a:top>
            <a:ln w="12700" cap="flat">
              <a:solidFill>
                <a:srgbClr val="909090"/>
              </a:solidFill>
              <a:prstDash val="solid"/>
              <a:miter lim="400000"/>
            </a:ln>
          </a:top>
          <a:bottom>
            <a:ln w="12700" cap="flat">
              <a:solidFill>
                <a:srgbClr val="909090"/>
              </a:solidFill>
              <a:prstDash val="solid"/>
              <a:miter lim="400000"/>
            </a:ln>
          </a:bottom>
          <a:insideH>
            <a:ln w="12700" cap="flat">
              <a:solidFill>
                <a:srgbClr val="909090"/>
              </a:solidFill>
              <a:prstDash val="solid"/>
              <a:miter lim="400000"/>
            </a:ln>
          </a:insideH>
          <a:insideV>
            <a:ln w="12700" cap="flat">
              <a:solidFill>
                <a:srgbClr val="909090"/>
              </a:solidFill>
              <a:prstDash val="solid"/>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98089"/>
          </a:solidFill>
        </a:fill>
      </a:tcStyle>
    </a:firstCol>
    <a:lastRow>
      <a:tcTxStyle b="off"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6A0AC"/>
          </a:solidFill>
        </a:fill>
      </a:tcStyle>
    </a:firstRow>
  </a:tblStyle>
  <a:tblStyle styleId="{2708684C-4D16-4618-839F-0558EEFCDFE6}" styleName="">
    <a:tblBg/>
    <a:wholeTbl>
      <a:tcTxStyle b="off" i="off">
        <a:font>
          <a:latin typeface="Helvetica Neue"/>
          <a:ea typeface="Helvetica Neue"/>
          <a:cs typeface="Helvetica Neue"/>
        </a:font>
        <a:srgbClr val="FFFFFF"/>
      </a:tcTxStyle>
      <a:tcStyle>
        <a:tcBdr>
          <a:left>
            <a:ln w="12700" cap="flat">
              <a:solidFill>
                <a:srgbClr val="929292"/>
              </a:solidFill>
              <a:custDash>
                <a:ds d="200000" sp="200000"/>
              </a:custDash>
              <a:miter lim="400000"/>
            </a:ln>
          </a:left>
          <a:right>
            <a:ln w="12700" cap="flat">
              <a:solidFill>
                <a:srgbClr val="929292"/>
              </a:solidFill>
              <a:custDash>
                <a:ds d="200000" sp="200000"/>
              </a:custDash>
              <a:miter lim="400000"/>
            </a:ln>
          </a:right>
          <a:top>
            <a:ln w="12700" cap="flat">
              <a:solidFill>
                <a:srgbClr val="929292"/>
              </a:solidFill>
              <a:custDash>
                <a:ds d="200000" sp="200000"/>
              </a:custDash>
              <a:miter lim="400000"/>
            </a:ln>
          </a:top>
          <a:bottom>
            <a:ln w="12700" cap="flat">
              <a:solidFill>
                <a:srgbClr val="929292"/>
              </a:solidFill>
              <a:custDash>
                <a:ds d="200000" sp="200000"/>
              </a:custDash>
              <a:miter lim="400000"/>
            </a:ln>
          </a:bottom>
          <a:insideH>
            <a:ln w="12700" cap="flat">
              <a:solidFill>
                <a:srgbClr val="929292"/>
              </a:solidFill>
              <a:custDash>
                <a:ds d="200000" sp="200000"/>
              </a:custDash>
              <a:miter lim="400000"/>
            </a:ln>
          </a:insideH>
          <a:insideV>
            <a:ln w="12700" cap="flat">
              <a:solidFill>
                <a:srgbClr val="929292"/>
              </a:solidFill>
              <a:custDash>
                <a:ds d="200000" sp="200000"/>
              </a:custDash>
              <a:miter lim="400000"/>
            </a:ln>
          </a:insideV>
        </a:tcBdr>
        <a:fill>
          <a:noFill/>
        </a:fill>
      </a:tcStyle>
    </a:wholeTbl>
    <a:band2H>
      <a:tcTxStyle/>
      <a:tcStyle>
        <a:tcBdr/>
        <a:fill>
          <a:solidFill>
            <a:srgbClr val="747676">
              <a:alpha val="63790"/>
            </a:srgbClr>
          </a:solidFill>
        </a:fill>
      </a:tcStyle>
    </a:band2H>
    <a:firstCol>
      <a:tcTxStyle b="on" i="off">
        <a:font>
          <a:latin typeface="Helvetica Neue"/>
          <a:ea typeface="Helvetica Neue"/>
          <a:cs typeface="Helvetica Neue"/>
        </a:font>
        <a:srgbClr val="FFFFFF"/>
      </a:tcTxStyle>
      <a:tcStyle>
        <a:tcBdr>
          <a:left>
            <a:ln w="12700" cap="flat">
              <a:noFill/>
              <a:miter lim="400000"/>
            </a:ln>
          </a:left>
          <a:right>
            <a:ln w="25400" cap="flat">
              <a:solidFill>
                <a:srgbClr val="929292"/>
              </a:solidFill>
              <a:prstDash val="solid"/>
              <a:miter lim="400000"/>
            </a:ln>
          </a:right>
          <a:top>
            <a:ln w="25400" cap="flat">
              <a:solidFill>
                <a:srgbClr val="929292"/>
              </a:solidFill>
              <a:prstDash val="solid"/>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Col>
    <a:lastRow>
      <a:tcTxStyle b="off"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25400" cap="flat">
              <a:solidFill>
                <a:srgbClr val="929292"/>
              </a:solidFill>
              <a:prstDash val="solid"/>
              <a:miter lim="400000"/>
            </a:ln>
          </a:top>
          <a:bottom>
            <a:ln w="12700" cap="flat">
              <a:noFill/>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lastRow>
    <a:firstRow>
      <a:tcTxStyle b="on" i="off">
        <a:font>
          <a:latin typeface="Helvetica Neue"/>
          <a:ea typeface="Helvetica Neue"/>
          <a:cs typeface="Helvetica Neue"/>
        </a:font>
        <a:srgbClr val="FFFFFF"/>
      </a:tcTxStyle>
      <a:tcStyle>
        <a:tcBdr>
          <a:left>
            <a:ln w="25400" cap="flat">
              <a:solidFill>
                <a:srgbClr val="929292"/>
              </a:solidFill>
              <a:prstDash val="solid"/>
              <a:miter lim="400000"/>
            </a:ln>
          </a:left>
          <a:right>
            <a:ln w="25400" cap="flat">
              <a:solidFill>
                <a:srgbClr val="929292"/>
              </a:solidFill>
              <a:prstDash val="solid"/>
              <a:miter lim="400000"/>
            </a:ln>
          </a:right>
          <a:top>
            <a:ln w="12700" cap="flat">
              <a:noFill/>
              <a:miter lim="400000"/>
            </a:ln>
          </a:top>
          <a:bottom>
            <a:ln w="25400" cap="flat">
              <a:solidFill>
                <a:srgbClr val="929292"/>
              </a:solidFill>
              <a:prstDash val="solid"/>
              <a:miter lim="400000"/>
            </a:ln>
          </a:bottom>
          <a:insideH>
            <a:ln w="25400" cap="flat">
              <a:solidFill>
                <a:srgbClr val="929292"/>
              </a:solidFill>
              <a:prstDash val="solid"/>
              <a:miter lim="400000"/>
            </a:ln>
          </a:insideH>
          <a:insideV>
            <a:ln w="25400" cap="flat">
              <a:solidFill>
                <a:srgbClr val="929292"/>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2" d="100"/>
          <a:sy n="62" d="100"/>
        </p:scale>
        <p:origin x="-2232" y="-96"/>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5" name="Shape 125"/>
          <p:cNvSpPr>
            <a:spLocks noGrp="1" noRot="1" noChangeAspect="1"/>
          </p:cNvSpPr>
          <p:nvPr>
            <p:ph type="sldImg"/>
          </p:nvPr>
        </p:nvSpPr>
        <p:spPr>
          <a:xfrm>
            <a:off x="1143000" y="685800"/>
            <a:ext cx="4572000" cy="3429000"/>
          </a:xfrm>
          <a:prstGeom prst="rect">
            <a:avLst/>
          </a:prstGeom>
        </p:spPr>
        <p:txBody>
          <a:bodyPr/>
          <a:lstStyle/>
          <a:p>
            <a:endParaRPr/>
          </a:p>
        </p:txBody>
      </p:sp>
      <p:sp>
        <p:nvSpPr>
          <p:cNvPr id="126" name="Shape 1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735902461"/>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endParaRPr/>
          </a:p>
        </p:txBody>
      </p:sp>
      <p:sp>
        <p:nvSpPr>
          <p:cNvPr id="130" name="Shape 130"/>
          <p:cNvSpPr>
            <a:spLocks noGrp="1"/>
          </p:cNvSpPr>
          <p:nvPr>
            <p:ph type="body" sz="quarter" idx="1"/>
          </p:nvPr>
        </p:nvSpPr>
        <p:spPr>
          <a:prstGeom prst="rect">
            <a:avLst/>
          </a:prstGeom>
        </p:spPr>
        <p:txBody>
          <a:bodyPr/>
          <a:lstStyle/>
          <a:p>
            <a:pPr marR="457200">
              <a:lnSpc>
                <a:spcPct val="115000"/>
              </a:lnSpc>
              <a:defRPr sz="1200">
                <a:latin typeface="Rockwell"/>
                <a:ea typeface="Rockwell"/>
                <a:cs typeface="Rockwell"/>
                <a:sym typeface="Rockwell"/>
              </a:defRPr>
            </a:pPr>
            <a:endParaRPr sz="2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noRot="1" noChangeAspect="1"/>
          </p:cNvSpPr>
          <p:nvPr>
            <p:ph type="sldImg"/>
          </p:nvPr>
        </p:nvSpPr>
        <p:spPr>
          <a:prstGeom prst="rect">
            <a:avLst/>
          </a:prstGeom>
        </p:spPr>
        <p:txBody>
          <a:bodyPr/>
          <a:lstStyle/>
          <a:p>
            <a:endParaRPr/>
          </a:p>
        </p:txBody>
      </p:sp>
      <p:sp>
        <p:nvSpPr>
          <p:cNvPr id="178" name="Shape 178"/>
          <p:cNvSpPr>
            <a:spLocks noGrp="1"/>
          </p:cNvSpPr>
          <p:nvPr>
            <p:ph type="body" sz="quarter" idx="1"/>
          </p:nvPr>
        </p:nvSpPr>
        <p:spPr>
          <a:prstGeom prst="rect">
            <a:avLst/>
          </a:prstGeom>
        </p:spPr>
        <p:txBody>
          <a:bodyPr/>
          <a:lstStyle/>
          <a:p>
            <a:r>
              <a:t>Broken Symmetries - Foundation for Art and Creative Technology in LIVERPOOL</a:t>
            </a:r>
          </a:p>
          <a:p>
            <a:r>
              <a:t>QUANTICA - Centre de Cultura Contemporanea in Barcelona</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Shape 182"/>
          <p:cNvSpPr>
            <a:spLocks noGrp="1" noRot="1" noChangeAspect="1"/>
          </p:cNvSpPr>
          <p:nvPr>
            <p:ph type="sldImg"/>
          </p:nvPr>
        </p:nvSpPr>
        <p:spPr>
          <a:prstGeom prst="rect">
            <a:avLst/>
          </a:prstGeom>
        </p:spPr>
        <p:txBody>
          <a:bodyPr/>
          <a:lstStyle/>
          <a:p>
            <a:endParaRPr/>
          </a:p>
        </p:txBody>
      </p:sp>
      <p:sp>
        <p:nvSpPr>
          <p:cNvPr id="183" name="Shape 183"/>
          <p:cNvSpPr>
            <a:spLocks noGrp="1"/>
          </p:cNvSpPr>
          <p:nvPr>
            <p:ph type="body" sz="quarter" idx="1"/>
          </p:nvPr>
        </p:nvSpPr>
        <p:spPr>
          <a:prstGeom prst="rect">
            <a:avLst/>
          </a:prstGeom>
        </p:spPr>
        <p:txBody>
          <a:bodyPr/>
          <a:lstStyle/>
          <a:p>
            <a:r>
              <a:t>1st CERN Cultural Policy- 2011 -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Shape 186"/>
          <p:cNvSpPr>
            <a:spLocks noGrp="1" noRot="1" noChangeAspect="1"/>
          </p:cNvSpPr>
          <p:nvPr>
            <p:ph type="sldImg"/>
          </p:nvPr>
        </p:nvSpPr>
        <p:spPr>
          <a:prstGeom prst="rect">
            <a:avLst/>
          </a:prstGeom>
        </p:spPr>
        <p:txBody>
          <a:bodyPr/>
          <a:lstStyle/>
          <a:p>
            <a:endParaRPr/>
          </a:p>
        </p:txBody>
      </p:sp>
      <p:sp>
        <p:nvSpPr>
          <p:cNvPr id="187" name="Shape 187"/>
          <p:cNvSpPr>
            <a:spLocks noGrp="1"/>
          </p:cNvSpPr>
          <p:nvPr>
            <p:ph type="body" sz="quarter" idx="1"/>
          </p:nvPr>
        </p:nvSpPr>
        <p:spPr>
          <a:prstGeom prst="rect">
            <a:avLst/>
          </a:prstGeom>
        </p:spPr>
        <p:txBody>
          <a:bodyPr/>
          <a:lstStyle/>
          <a:p>
            <a:pPr marL="228600" indent="-228600">
              <a:buSzPct val="100000"/>
              <a:buChar char="•"/>
            </a:pPr>
            <a:r>
              <a:t>Semiconductor - composed by a due Ruth and Joe, did they first residency at CERN in 2015, </a:t>
            </a:r>
          </a:p>
          <a:p>
            <a:pPr marL="228600" indent="-228600">
              <a:buSzPct val="100000"/>
              <a:buChar char="•"/>
            </a:pPr>
            <a:r>
              <a:t>In 2017 they began to work with ATLAS experiment / Sussex University and in special collaboration with Mark Sutton - </a:t>
            </a:r>
          </a:p>
          <a:p>
            <a:pPr marL="228600" indent="-228600">
              <a:buSzPct val="100000"/>
              <a:buChar char="•"/>
            </a:pPr>
            <a:r>
              <a:t>this led them to create HALO - Audemars Piguet Art Commission for Art Basel 2018 curated by Mónica Bello - head of Arts at CERN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Shape 191"/>
          <p:cNvSpPr>
            <a:spLocks noGrp="1" noRot="1" noChangeAspect="1"/>
          </p:cNvSpPr>
          <p:nvPr>
            <p:ph type="sldImg"/>
          </p:nvPr>
        </p:nvSpPr>
        <p:spPr>
          <a:prstGeom prst="rect">
            <a:avLst/>
          </a:prstGeom>
        </p:spPr>
        <p:txBody>
          <a:bodyPr/>
          <a:lstStyle/>
          <a:p>
            <a:endParaRPr/>
          </a:p>
        </p:txBody>
      </p:sp>
      <p:sp>
        <p:nvSpPr>
          <p:cNvPr id="192" name="Shape 192"/>
          <p:cNvSpPr>
            <a:spLocks noGrp="1"/>
          </p:cNvSpPr>
          <p:nvPr>
            <p:ph type="body" sz="quarter" idx="1"/>
          </p:nvPr>
        </p:nvSpPr>
        <p:spPr>
          <a:prstGeom prst="rect">
            <a:avLst/>
          </a:prstGeom>
        </p:spPr>
        <p:txBody>
          <a:bodyPr/>
          <a:lstStyle/>
          <a:p>
            <a:r>
              <a:t>Using CERN heritage - ISR ATLAS Prototype Wheel at Art Basel as part of HALO</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Shape 198"/>
          <p:cNvSpPr>
            <a:spLocks noGrp="1" noRot="1" noChangeAspect="1"/>
          </p:cNvSpPr>
          <p:nvPr>
            <p:ph type="sldImg"/>
          </p:nvPr>
        </p:nvSpPr>
        <p:spPr>
          <a:prstGeom prst="rect">
            <a:avLst/>
          </a:prstGeom>
        </p:spPr>
        <p:txBody>
          <a:bodyPr/>
          <a:lstStyle/>
          <a:p>
            <a:endParaRPr/>
          </a:p>
        </p:txBody>
      </p:sp>
      <p:sp>
        <p:nvSpPr>
          <p:cNvPr id="199" name="Shape 199"/>
          <p:cNvSpPr>
            <a:spLocks noGrp="1"/>
          </p:cNvSpPr>
          <p:nvPr>
            <p:ph type="body" sz="quarter" idx="1"/>
          </p:nvPr>
        </p:nvSpPr>
        <p:spPr>
          <a:prstGeom prst="rect">
            <a:avLst/>
          </a:prstGeom>
        </p:spPr>
        <p:txBody>
          <a:bodyPr/>
          <a:lstStyle/>
          <a:p>
            <a:pPr algn="ctr" defTabSz="419100">
              <a:lnSpc>
                <a:spcPct val="100000"/>
              </a:lnSpc>
              <a:defRPr sz="2400" b="1">
                <a:solidFill>
                  <a:srgbClr val="C82506"/>
                </a:solidFill>
              </a:defRPr>
            </a:pPr>
            <a:r>
              <a:t>PLAY video</a:t>
            </a:r>
          </a:p>
          <a:p>
            <a:pPr algn="ctr" defTabSz="419100">
              <a:lnSpc>
                <a:spcPct val="100000"/>
              </a:lnSpc>
              <a:defRPr sz="2400" b="1">
                <a:solidFill>
                  <a:srgbClr val="C82506"/>
                </a:solidFill>
              </a:defRPr>
            </a:pPr>
            <a:r>
              <a:t>https://vimeo.com/277303237</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noRot="1" noChangeAspect="1"/>
          </p:cNvSpPr>
          <p:nvPr>
            <p:ph type="sldImg"/>
          </p:nvPr>
        </p:nvSpPr>
        <p:spPr>
          <a:prstGeom prst="rect">
            <a:avLst/>
          </a:prstGeom>
        </p:spPr>
        <p:txBody>
          <a:bodyPr/>
          <a:lstStyle/>
          <a:p>
            <a:endParaRPr/>
          </a:p>
        </p:txBody>
      </p:sp>
      <p:sp>
        <p:nvSpPr>
          <p:cNvPr id="136" name="Shape 136"/>
          <p:cNvSpPr>
            <a:spLocks noGrp="1"/>
          </p:cNvSpPr>
          <p:nvPr>
            <p:ph type="body" sz="quarter" idx="1"/>
          </p:nvPr>
        </p:nvSpPr>
        <p:spPr>
          <a:prstGeom prst="rect">
            <a:avLst/>
          </a:prstGeom>
        </p:spPr>
        <p:txBody>
          <a:bodyPr/>
          <a:lstStyle/>
          <a:p>
            <a:pPr marR="457200">
              <a:lnSpc>
                <a:spcPct val="115000"/>
              </a:lnSpc>
              <a:defRPr sz="1800" b="1">
                <a:latin typeface="Rockwell"/>
                <a:ea typeface="Rockwell"/>
                <a:cs typeface="Rockwell"/>
                <a:sym typeface="Rockwell"/>
              </a:defRPr>
            </a:pPr>
            <a:r>
              <a:t>Vision</a:t>
            </a:r>
            <a:endParaRPr sz="3400"/>
          </a:p>
          <a:p>
            <a:pPr marR="457200">
              <a:lnSpc>
                <a:spcPct val="115000"/>
              </a:lnSpc>
              <a:defRPr sz="1000" b="1">
                <a:latin typeface="Rockwell"/>
                <a:ea typeface="Rockwell"/>
                <a:cs typeface="Rockwell"/>
                <a:sym typeface="Rockwell"/>
              </a:defRPr>
            </a:pPr>
            <a:endParaRPr sz="1400"/>
          </a:p>
          <a:p>
            <a:pPr>
              <a:lnSpc>
                <a:spcPct val="100000"/>
              </a:lnSpc>
              <a:defRPr sz="1000">
                <a:latin typeface="Rockwell"/>
                <a:ea typeface="Rockwell"/>
                <a:cs typeface="Rockwell"/>
                <a:sym typeface="Rockwell"/>
              </a:defRPr>
            </a:pPr>
            <a:endParaRPr sz="1400"/>
          </a:p>
          <a:p>
            <a:pPr>
              <a:lnSpc>
                <a:spcPct val="100000"/>
              </a:lnSpc>
              <a:defRPr sz="1200">
                <a:latin typeface="Rockwell"/>
                <a:ea typeface="Rockwell"/>
                <a:cs typeface="Rockwell"/>
                <a:sym typeface="Rockwell"/>
              </a:defRPr>
            </a:pPr>
            <a:r>
              <a:t>The arts program of the world’s largest laboratory of particle physics was created to explore notions of creativity, human ingenuity and curiosity. </a:t>
            </a:r>
          </a:p>
          <a:p>
            <a:pPr>
              <a:lnSpc>
                <a:spcPct val="100000"/>
              </a:lnSpc>
              <a:defRPr sz="1200">
                <a:latin typeface="Rockwell"/>
                <a:ea typeface="Rockwell"/>
                <a:cs typeface="Rockwell"/>
                <a:sym typeface="Rockwell"/>
              </a:defRPr>
            </a:pPr>
            <a:endParaRPr/>
          </a:p>
          <a:p>
            <a:pPr>
              <a:lnSpc>
                <a:spcPct val="100000"/>
              </a:lnSpc>
              <a:defRPr sz="1200">
                <a:latin typeface="Rockwell"/>
                <a:ea typeface="Rockwell"/>
                <a:cs typeface="Rockwell"/>
                <a:sym typeface="Rockwell"/>
              </a:defRPr>
            </a:pPr>
            <a:r>
              <a:t>At Arts at CERN we pioneer new models of bringing together artists and scientists. Artists across all creative disciplines are welcome to experience the way the big questions about our universe are pursued by fundamental science. </a:t>
            </a:r>
          </a:p>
          <a:p>
            <a:pPr marR="457200">
              <a:lnSpc>
                <a:spcPct val="115000"/>
              </a:lnSpc>
              <a:defRPr sz="1000">
                <a:latin typeface="Rockwell"/>
                <a:ea typeface="Rockwell"/>
                <a:cs typeface="Rockwell"/>
                <a:sym typeface="Rockwell"/>
              </a:defRPr>
            </a:pPr>
            <a:endParaRPr sz="1400"/>
          </a:p>
          <a:p>
            <a:pPr marR="457200">
              <a:lnSpc>
                <a:spcPct val="115000"/>
              </a:lnSpc>
              <a:defRPr sz="1200">
                <a:latin typeface="Rockwell"/>
                <a:ea typeface="Rockwell"/>
                <a:cs typeface="Rockwell"/>
                <a:sym typeface="Rockwell"/>
              </a:defRPr>
            </a:pPr>
            <a:r>
              <a:t>Arts at CERN fosters conversation about art and science by supporting artistic innovation and access to this unique creativity-driven environment.</a:t>
            </a:r>
          </a:p>
          <a:p>
            <a:pPr marR="457200">
              <a:lnSpc>
                <a:spcPct val="115000"/>
              </a:lnSpc>
              <a:defRPr sz="1200">
                <a:latin typeface="Rockwell"/>
                <a:ea typeface="Rockwell"/>
                <a:cs typeface="Rockwell"/>
                <a:sym typeface="Rockwell"/>
              </a:defRPr>
            </a:pPr>
            <a:endParaRPr/>
          </a:p>
          <a:p>
            <a:pPr marR="457200">
              <a:lnSpc>
                <a:spcPct val="115000"/>
              </a:lnSpc>
              <a:defRPr sz="1200">
                <a:latin typeface="Rockwell"/>
                <a:ea typeface="Rockwell"/>
                <a:cs typeface="Rockwell"/>
                <a:sym typeface="Rockwell"/>
              </a:defRPr>
            </a:pPr>
            <a:r>
              <a:t>At CERN, there are few collaborators and for each artists we find them a mentor.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a:spLocks noGrp="1" noRot="1" noChangeAspect="1"/>
          </p:cNvSpPr>
          <p:nvPr>
            <p:ph type="sldImg"/>
          </p:nvPr>
        </p:nvSpPr>
        <p:spPr>
          <a:prstGeom prst="rect">
            <a:avLst/>
          </a:prstGeom>
        </p:spPr>
        <p:txBody>
          <a:bodyPr/>
          <a:lstStyle/>
          <a:p>
            <a:endParaRPr/>
          </a:p>
        </p:txBody>
      </p:sp>
      <p:sp>
        <p:nvSpPr>
          <p:cNvPr id="140" name="Shape 140"/>
          <p:cNvSpPr>
            <a:spLocks noGrp="1"/>
          </p:cNvSpPr>
          <p:nvPr>
            <p:ph type="body" sz="quarter" idx="1"/>
          </p:nvPr>
        </p:nvSpPr>
        <p:spPr>
          <a:prstGeom prst="rect">
            <a:avLst/>
          </a:prstGeom>
        </p:spPr>
        <p:txBody>
          <a:bodyPr/>
          <a:lstStyle/>
          <a:p>
            <a:pPr marR="457200">
              <a:lnSpc>
                <a:spcPct val="115000"/>
              </a:lnSpc>
              <a:defRPr sz="1800" b="1">
                <a:latin typeface="Rockwell"/>
                <a:ea typeface="Rockwell"/>
                <a:cs typeface="Rockwell"/>
                <a:sym typeface="Rockwell"/>
              </a:defRPr>
            </a:pPr>
            <a:r>
              <a:t>Vision</a:t>
            </a:r>
            <a:endParaRPr sz="3400"/>
          </a:p>
          <a:p>
            <a:pPr marR="457200">
              <a:lnSpc>
                <a:spcPct val="115000"/>
              </a:lnSpc>
              <a:defRPr sz="1000" b="1">
                <a:latin typeface="Rockwell"/>
                <a:ea typeface="Rockwell"/>
                <a:cs typeface="Rockwell"/>
                <a:sym typeface="Rockwell"/>
              </a:defRPr>
            </a:pPr>
            <a:endParaRPr sz="1400"/>
          </a:p>
          <a:p>
            <a:pPr>
              <a:lnSpc>
                <a:spcPct val="100000"/>
              </a:lnSpc>
              <a:defRPr sz="1000">
                <a:latin typeface="Rockwell"/>
                <a:ea typeface="Rockwell"/>
                <a:cs typeface="Rockwell"/>
                <a:sym typeface="Rockwell"/>
              </a:defRPr>
            </a:pPr>
            <a:endParaRPr sz="1400"/>
          </a:p>
          <a:p>
            <a:pPr>
              <a:lnSpc>
                <a:spcPct val="100000"/>
              </a:lnSpc>
              <a:defRPr sz="1200">
                <a:latin typeface="Rockwell"/>
                <a:ea typeface="Rockwell"/>
                <a:cs typeface="Rockwell"/>
                <a:sym typeface="Rockwell"/>
              </a:defRPr>
            </a:pPr>
            <a:r>
              <a:t>The arts program of the world’s largest laboratory of particle physics was created to explore notions of creativity, human ingenuity and curiosity. </a:t>
            </a:r>
          </a:p>
          <a:p>
            <a:pPr>
              <a:lnSpc>
                <a:spcPct val="100000"/>
              </a:lnSpc>
              <a:defRPr sz="1200">
                <a:latin typeface="Rockwell"/>
                <a:ea typeface="Rockwell"/>
                <a:cs typeface="Rockwell"/>
                <a:sym typeface="Rockwell"/>
              </a:defRPr>
            </a:pPr>
            <a:endParaRPr/>
          </a:p>
          <a:p>
            <a:pPr>
              <a:lnSpc>
                <a:spcPct val="100000"/>
              </a:lnSpc>
              <a:defRPr sz="1200">
                <a:latin typeface="Rockwell"/>
                <a:ea typeface="Rockwell"/>
                <a:cs typeface="Rockwell"/>
                <a:sym typeface="Rockwell"/>
              </a:defRPr>
            </a:pPr>
            <a:r>
              <a:t>At Arts at CERN we pioneer new models of bringing together artists and scientists. Artists across all creative disciplines are welcome to experience the way the big questions about our universe are pursued by fundamental science. </a:t>
            </a:r>
          </a:p>
          <a:p>
            <a:pPr marR="457200">
              <a:lnSpc>
                <a:spcPct val="115000"/>
              </a:lnSpc>
              <a:defRPr sz="1000">
                <a:latin typeface="Rockwell"/>
                <a:ea typeface="Rockwell"/>
                <a:cs typeface="Rockwell"/>
                <a:sym typeface="Rockwell"/>
              </a:defRPr>
            </a:pPr>
            <a:endParaRPr sz="1400"/>
          </a:p>
          <a:p>
            <a:pPr marR="457200">
              <a:lnSpc>
                <a:spcPct val="115000"/>
              </a:lnSpc>
              <a:defRPr sz="1200">
                <a:latin typeface="Rockwell"/>
                <a:ea typeface="Rockwell"/>
                <a:cs typeface="Rockwell"/>
                <a:sym typeface="Rockwell"/>
              </a:defRPr>
            </a:pPr>
            <a:r>
              <a:t>Arts at CERN fosters conversation about art and science by supporting artistic innovation and access to this unique creativity-driven environment.</a:t>
            </a:r>
          </a:p>
          <a:p>
            <a:pPr marR="457200">
              <a:lnSpc>
                <a:spcPct val="115000"/>
              </a:lnSpc>
              <a:defRPr sz="1200">
                <a:latin typeface="Rockwell"/>
                <a:ea typeface="Rockwell"/>
                <a:cs typeface="Rockwell"/>
                <a:sym typeface="Rockwell"/>
              </a:defRPr>
            </a:pPr>
            <a:endParaRPr/>
          </a:p>
          <a:p>
            <a:pPr marR="457200">
              <a:lnSpc>
                <a:spcPct val="115000"/>
              </a:lnSpc>
              <a:defRPr sz="1200">
                <a:latin typeface="Rockwell"/>
                <a:ea typeface="Rockwell"/>
                <a:cs typeface="Rockwell"/>
                <a:sym typeface="Rockwell"/>
              </a:defRPr>
            </a:pPr>
            <a:r>
              <a:t>At CERN, there are few collaborators and for each artists we find them a mentor.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noRot="1" noChangeAspect="1"/>
          </p:cNvSpPr>
          <p:nvPr>
            <p:ph type="sldImg"/>
          </p:nvPr>
        </p:nvSpPr>
        <p:spPr>
          <a:prstGeom prst="rect">
            <a:avLst/>
          </a:prstGeom>
        </p:spPr>
        <p:txBody>
          <a:bodyPr/>
          <a:lstStyle/>
          <a:p>
            <a:endParaRPr/>
          </a:p>
        </p:txBody>
      </p:sp>
      <p:sp>
        <p:nvSpPr>
          <p:cNvPr id="144" name="Shape 144"/>
          <p:cNvSpPr>
            <a:spLocks noGrp="1"/>
          </p:cNvSpPr>
          <p:nvPr>
            <p:ph type="body" sz="quarter" idx="1"/>
          </p:nvPr>
        </p:nvSpPr>
        <p:spPr>
          <a:prstGeom prst="rect">
            <a:avLst/>
          </a:prstGeom>
        </p:spPr>
        <p:txBody>
          <a:bodyPr/>
          <a:lstStyle/>
          <a:p>
            <a:pPr marR="457200">
              <a:lnSpc>
                <a:spcPct val="115000"/>
              </a:lnSpc>
              <a:defRPr sz="1800" b="1">
                <a:latin typeface="Rockwell"/>
                <a:ea typeface="Rockwell"/>
                <a:cs typeface="Rockwell"/>
                <a:sym typeface="Rockwell"/>
              </a:defRPr>
            </a:pPr>
            <a:r>
              <a:t>Vision</a:t>
            </a:r>
            <a:endParaRPr sz="3400"/>
          </a:p>
          <a:p>
            <a:pPr marR="457200">
              <a:lnSpc>
                <a:spcPct val="115000"/>
              </a:lnSpc>
              <a:defRPr sz="1000" b="1">
                <a:latin typeface="Rockwell"/>
                <a:ea typeface="Rockwell"/>
                <a:cs typeface="Rockwell"/>
                <a:sym typeface="Rockwell"/>
              </a:defRPr>
            </a:pPr>
            <a:endParaRPr sz="1400"/>
          </a:p>
          <a:p>
            <a:pPr>
              <a:lnSpc>
                <a:spcPct val="100000"/>
              </a:lnSpc>
              <a:defRPr sz="1000">
                <a:latin typeface="Rockwell"/>
                <a:ea typeface="Rockwell"/>
                <a:cs typeface="Rockwell"/>
                <a:sym typeface="Rockwell"/>
              </a:defRPr>
            </a:pPr>
            <a:endParaRPr sz="1400"/>
          </a:p>
          <a:p>
            <a:pPr>
              <a:lnSpc>
                <a:spcPct val="100000"/>
              </a:lnSpc>
              <a:defRPr sz="1200">
                <a:latin typeface="Rockwell"/>
                <a:ea typeface="Rockwell"/>
                <a:cs typeface="Rockwell"/>
                <a:sym typeface="Rockwell"/>
              </a:defRPr>
            </a:pPr>
            <a:r>
              <a:t>The arts program of the world’s largest laboratory of particle physics was created to explore notions of creativity, human ingenuity and curiosity. </a:t>
            </a:r>
          </a:p>
          <a:p>
            <a:pPr>
              <a:lnSpc>
                <a:spcPct val="100000"/>
              </a:lnSpc>
              <a:defRPr sz="1200">
                <a:latin typeface="Rockwell"/>
                <a:ea typeface="Rockwell"/>
                <a:cs typeface="Rockwell"/>
                <a:sym typeface="Rockwell"/>
              </a:defRPr>
            </a:pPr>
            <a:endParaRPr/>
          </a:p>
          <a:p>
            <a:pPr>
              <a:lnSpc>
                <a:spcPct val="100000"/>
              </a:lnSpc>
              <a:defRPr sz="1200">
                <a:latin typeface="Rockwell"/>
                <a:ea typeface="Rockwell"/>
                <a:cs typeface="Rockwell"/>
                <a:sym typeface="Rockwell"/>
              </a:defRPr>
            </a:pPr>
            <a:r>
              <a:t>At Arts at CERN we pioneer new models of bringing together artists and scientists. Artists across all creative disciplines are welcome to experience the way the big questions about our universe are pursued by fundamental science. </a:t>
            </a:r>
          </a:p>
          <a:p>
            <a:pPr marR="457200">
              <a:lnSpc>
                <a:spcPct val="115000"/>
              </a:lnSpc>
              <a:defRPr sz="1000">
                <a:latin typeface="Rockwell"/>
                <a:ea typeface="Rockwell"/>
                <a:cs typeface="Rockwell"/>
                <a:sym typeface="Rockwell"/>
              </a:defRPr>
            </a:pPr>
            <a:endParaRPr sz="1400"/>
          </a:p>
          <a:p>
            <a:pPr marR="457200">
              <a:lnSpc>
                <a:spcPct val="115000"/>
              </a:lnSpc>
              <a:defRPr sz="1200">
                <a:latin typeface="Rockwell"/>
                <a:ea typeface="Rockwell"/>
                <a:cs typeface="Rockwell"/>
                <a:sym typeface="Rockwell"/>
              </a:defRPr>
            </a:pPr>
            <a:r>
              <a:t>Arts at CERN fosters conversation about art and science by supporting artistic innovation and access to this unique creativity-driven environment.</a:t>
            </a:r>
          </a:p>
          <a:p>
            <a:pPr marR="457200">
              <a:lnSpc>
                <a:spcPct val="115000"/>
              </a:lnSpc>
              <a:defRPr sz="1200">
                <a:latin typeface="Rockwell"/>
                <a:ea typeface="Rockwell"/>
                <a:cs typeface="Rockwell"/>
                <a:sym typeface="Rockwell"/>
              </a:defRPr>
            </a:pPr>
            <a:endParaRPr/>
          </a:p>
          <a:p>
            <a:pPr marR="457200">
              <a:lnSpc>
                <a:spcPct val="115000"/>
              </a:lnSpc>
              <a:defRPr sz="1200">
                <a:latin typeface="Rockwell"/>
                <a:ea typeface="Rockwell"/>
                <a:cs typeface="Rockwell"/>
                <a:sym typeface="Rockwell"/>
              </a:defRPr>
            </a:pPr>
            <a:r>
              <a:t>At CERN, there are few collaborators and for each artists we find them a mentor.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Shape 147"/>
          <p:cNvSpPr>
            <a:spLocks noGrp="1" noRot="1" noChangeAspect="1"/>
          </p:cNvSpPr>
          <p:nvPr>
            <p:ph type="sldImg"/>
          </p:nvPr>
        </p:nvSpPr>
        <p:spPr>
          <a:prstGeom prst="rect">
            <a:avLst/>
          </a:prstGeom>
        </p:spPr>
        <p:txBody>
          <a:bodyPr/>
          <a:lstStyle/>
          <a:p>
            <a:endParaRPr/>
          </a:p>
        </p:txBody>
      </p:sp>
      <p:sp>
        <p:nvSpPr>
          <p:cNvPr id="148" name="Shape 148"/>
          <p:cNvSpPr>
            <a:spLocks noGrp="1"/>
          </p:cNvSpPr>
          <p:nvPr>
            <p:ph type="body" sz="quarter" idx="1"/>
          </p:nvPr>
        </p:nvSpPr>
        <p:spPr>
          <a:prstGeom prst="rect">
            <a:avLst/>
          </a:prstGeom>
        </p:spPr>
        <p:txBody>
          <a:bodyPr/>
          <a:lstStyle/>
          <a:p>
            <a:pPr marR="457200">
              <a:lnSpc>
                <a:spcPct val="115000"/>
              </a:lnSpc>
              <a:defRPr sz="1200">
                <a:latin typeface="Rockwell"/>
                <a:ea typeface="Rockwell"/>
                <a:cs typeface="Rockwell"/>
                <a:sym typeface="Rockwell"/>
              </a:defRPr>
            </a:pPr>
            <a:endParaRPr sz="2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noRot="1" noChangeAspect="1"/>
          </p:cNvSpPr>
          <p:nvPr>
            <p:ph type="sldImg"/>
          </p:nvPr>
        </p:nvSpPr>
        <p:spPr>
          <a:prstGeom prst="rect">
            <a:avLst/>
          </a:prstGeom>
        </p:spPr>
        <p:txBody>
          <a:bodyPr/>
          <a:lstStyle/>
          <a:p>
            <a:endParaRPr/>
          </a:p>
        </p:txBody>
      </p:sp>
      <p:sp>
        <p:nvSpPr>
          <p:cNvPr id="152" name="Shape 152"/>
          <p:cNvSpPr>
            <a:spLocks noGrp="1"/>
          </p:cNvSpPr>
          <p:nvPr>
            <p:ph type="body" sz="quarter" idx="1"/>
          </p:nvPr>
        </p:nvSpPr>
        <p:spPr>
          <a:prstGeom prst="rect">
            <a:avLst/>
          </a:prstGeom>
        </p:spPr>
        <p:txBody>
          <a:bodyPr/>
          <a:lstStyle/>
          <a:p>
            <a:pPr marR="457200">
              <a:lnSpc>
                <a:spcPct val="115000"/>
              </a:lnSpc>
              <a:defRPr sz="1200">
                <a:latin typeface="Rockwell"/>
                <a:ea typeface="Rockwell"/>
                <a:cs typeface="Rockwell"/>
                <a:sym typeface="Rockwell"/>
              </a:defRPr>
            </a:pPr>
            <a:endParaRPr sz="2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Shape 155"/>
          <p:cNvSpPr>
            <a:spLocks noGrp="1" noRot="1" noChangeAspect="1"/>
          </p:cNvSpPr>
          <p:nvPr>
            <p:ph type="sldImg"/>
          </p:nvPr>
        </p:nvSpPr>
        <p:spPr>
          <a:prstGeom prst="rect">
            <a:avLst/>
          </a:prstGeom>
        </p:spPr>
        <p:txBody>
          <a:bodyPr/>
          <a:lstStyle/>
          <a:p>
            <a:endParaRPr/>
          </a:p>
        </p:txBody>
      </p:sp>
      <p:sp>
        <p:nvSpPr>
          <p:cNvPr id="156" name="Shape 156"/>
          <p:cNvSpPr>
            <a:spLocks noGrp="1"/>
          </p:cNvSpPr>
          <p:nvPr>
            <p:ph type="body" sz="quarter" idx="1"/>
          </p:nvPr>
        </p:nvSpPr>
        <p:spPr>
          <a:prstGeom prst="rect">
            <a:avLst/>
          </a:prstGeom>
        </p:spPr>
        <p:txBody>
          <a:bodyPr/>
          <a:lstStyle/>
          <a:p>
            <a:pPr marR="457200">
              <a:lnSpc>
                <a:spcPct val="115000"/>
              </a:lnSpc>
              <a:defRPr sz="1200">
                <a:latin typeface="Rockwell"/>
                <a:ea typeface="Rockwell"/>
                <a:cs typeface="Rockwell"/>
                <a:sym typeface="Rockwell"/>
              </a:defRPr>
            </a:pPr>
            <a:endParaRPr sz="2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a:p>
            <a:pPr marR="457200">
              <a:lnSpc>
                <a:spcPct val="115000"/>
              </a:lnSpc>
              <a:defRPr sz="1000">
                <a:latin typeface="Rockwell"/>
                <a:ea typeface="Rockwell"/>
                <a:cs typeface="Rockwell"/>
                <a:sym typeface="Rockwell"/>
              </a:defRPr>
            </a:pPr>
            <a:endParaRPr sz="14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noRot="1" noChangeAspect="1"/>
          </p:cNvSpPr>
          <p:nvPr>
            <p:ph type="sldImg"/>
          </p:nvPr>
        </p:nvSpPr>
        <p:spPr>
          <a:prstGeom prst="rect">
            <a:avLst/>
          </a:prstGeom>
        </p:spPr>
        <p:txBody>
          <a:bodyPr/>
          <a:lstStyle/>
          <a:p>
            <a:endParaRPr/>
          </a:p>
        </p:txBody>
      </p:sp>
      <p:sp>
        <p:nvSpPr>
          <p:cNvPr id="162" name="Shape 162"/>
          <p:cNvSpPr>
            <a:spLocks noGrp="1"/>
          </p:cNvSpPr>
          <p:nvPr>
            <p:ph type="body" sz="quarter" idx="1"/>
          </p:nvPr>
        </p:nvSpPr>
        <p:spPr>
          <a:prstGeom prst="rect">
            <a:avLst/>
          </a:prstGeom>
        </p:spPr>
        <p:txBody>
          <a:bodyPr/>
          <a:lstStyle/>
          <a:p>
            <a:r>
              <a:rPr dirty="0"/>
              <a:t>International (Currently with city of Barcelona), Helvetia (foundation Helvetia) and Geneva (Canton of Geneva)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noRot="1" noChangeAspect="1"/>
          </p:cNvSpPr>
          <p:nvPr>
            <p:ph type="sldImg"/>
          </p:nvPr>
        </p:nvSpPr>
        <p:spPr>
          <a:prstGeom prst="rect">
            <a:avLst/>
          </a:prstGeom>
        </p:spPr>
        <p:txBody>
          <a:bodyPr/>
          <a:lstStyle/>
          <a:p>
            <a:endParaRPr/>
          </a:p>
        </p:txBody>
      </p:sp>
      <p:sp>
        <p:nvSpPr>
          <p:cNvPr id="172" name="Shape 172"/>
          <p:cNvSpPr>
            <a:spLocks noGrp="1"/>
          </p:cNvSpPr>
          <p:nvPr>
            <p:ph type="body" sz="quarter" idx="1"/>
          </p:nvPr>
        </p:nvSpPr>
        <p:spPr>
          <a:prstGeom prst="rect">
            <a:avLst/>
          </a:prstGeom>
        </p:spPr>
        <p:txBody>
          <a:bodyPr/>
          <a:lstStyle/>
          <a:p>
            <a:r>
              <a:t>A number of Guest Artists are invited every year, including the artists that were selected as Honorary Mentions in Collide International.</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ClrTx/>
              <a:buSzTx/>
              <a:buNone/>
              <a:defRPr sz="3700"/>
            </a:lvl1pPr>
            <a:lvl2pPr marL="0" indent="0" algn="ctr">
              <a:spcBef>
                <a:spcPts val="0"/>
              </a:spcBef>
              <a:buClrTx/>
              <a:buSzTx/>
              <a:buNone/>
              <a:defRPr sz="3700"/>
            </a:lvl2pPr>
            <a:lvl3pPr marL="0" indent="0" algn="ctr">
              <a:spcBef>
                <a:spcPts val="0"/>
              </a:spcBef>
              <a:buClrTx/>
              <a:buSzTx/>
              <a:buNone/>
              <a:defRPr sz="3700"/>
            </a:lvl3pPr>
            <a:lvl4pPr marL="0" indent="0" algn="ctr">
              <a:spcBef>
                <a:spcPts val="0"/>
              </a:spcBef>
              <a:buClrTx/>
              <a:buSzTx/>
              <a:buNone/>
              <a:defRPr sz="3700"/>
            </a:lvl4pPr>
            <a:lvl5pPr marL="0" indent="0" algn="ctr">
              <a:spcBef>
                <a:spcPts val="0"/>
              </a:spcBef>
              <a:buClrTx/>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1366"/>
          </a:xfrm>
          <a:prstGeom prst="rect">
            <a:avLst/>
          </a:prstGeom>
        </p:spPr>
        <p:txBody>
          <a:bodyPr anchor="t">
            <a:spAutoFit/>
          </a:bodyPr>
          <a:lstStyle>
            <a:lvl1pPr marL="0" indent="0" algn="ctr">
              <a:spcBef>
                <a:spcPts val="0"/>
              </a:spcBef>
              <a:buClrTx/>
              <a:buSzTx/>
              <a:buNone/>
              <a:defRPr sz="2400" i="1"/>
            </a:lvl1pPr>
          </a:lstStyle>
          <a:p>
            <a:r>
              <a:t>–Johnny Appleseed</a:t>
            </a:r>
          </a:p>
        </p:txBody>
      </p:sp>
      <p:sp>
        <p:nvSpPr>
          <p:cNvPr id="94" name="“Type a quote here.”"/>
          <p:cNvSpPr txBox="1">
            <a:spLocks noGrp="1"/>
          </p:cNvSpPr>
          <p:nvPr>
            <p:ph type="body" sz="quarter" idx="14"/>
          </p:nvPr>
        </p:nvSpPr>
        <p:spPr>
          <a:xfrm>
            <a:off x="1270000" y="4308599"/>
            <a:ext cx="10464800" cy="609776"/>
          </a:xfrm>
          <a:prstGeom prst="rect">
            <a:avLst/>
          </a:prstGeom>
        </p:spPr>
        <p:txBody>
          <a:bodyPr>
            <a:spAutoFit/>
          </a:bodyPr>
          <a:lstStyle>
            <a:lvl1pPr marL="0" indent="0" algn="ctr">
              <a:spcBef>
                <a:spcPts val="0"/>
              </a:spcBef>
              <a:buClrTx/>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117" name="Title Text"/>
          <p:cNvSpPr txBox="1">
            <a:spLocks noGrp="1"/>
          </p:cNvSpPr>
          <p:nvPr>
            <p:ph type="title"/>
          </p:nvPr>
        </p:nvSpPr>
        <p:spPr>
          <a:xfrm>
            <a:off x="975359" y="3029937"/>
            <a:ext cx="11054082" cy="2090703"/>
          </a:xfrm>
          <a:prstGeom prst="rect">
            <a:avLst/>
          </a:prstGeom>
        </p:spPr>
        <p:txBody>
          <a:bodyPr lIns="65023" tIns="65023" rIns="65023" bIns="65023"/>
          <a:lstStyle>
            <a:lvl1pPr defTabSz="1300480">
              <a:defRPr sz="6200">
                <a:latin typeface="Calibri"/>
                <a:ea typeface="Calibri"/>
                <a:cs typeface="Calibri"/>
                <a:sym typeface="Calibri"/>
              </a:defRPr>
            </a:lvl1pPr>
          </a:lstStyle>
          <a:p>
            <a:r>
              <a:t>Title Text</a:t>
            </a:r>
          </a:p>
        </p:txBody>
      </p:sp>
      <p:sp>
        <p:nvSpPr>
          <p:cNvPr id="118" name="Body Level One…"/>
          <p:cNvSpPr txBox="1">
            <a:spLocks noGrp="1"/>
          </p:cNvSpPr>
          <p:nvPr>
            <p:ph type="body" sz="quarter" idx="1"/>
          </p:nvPr>
        </p:nvSpPr>
        <p:spPr>
          <a:xfrm>
            <a:off x="1950719" y="5527040"/>
            <a:ext cx="9103361" cy="2492587"/>
          </a:xfrm>
          <a:prstGeom prst="rect">
            <a:avLst/>
          </a:prstGeom>
        </p:spPr>
        <p:txBody>
          <a:bodyPr lIns="65023" tIns="65023" rIns="65023" bIns="65023" anchor="t"/>
          <a:lstStyle>
            <a:lvl1pPr marL="0" indent="0" algn="ctr" defTabSz="1300480">
              <a:spcBef>
                <a:spcPts val="1000"/>
              </a:spcBef>
              <a:buClrTx/>
              <a:buSzTx/>
              <a:buNone/>
              <a:defRPr sz="4400">
                <a:latin typeface="Calibri"/>
                <a:ea typeface="Calibri"/>
                <a:cs typeface="Calibri"/>
                <a:sym typeface="Calibri"/>
              </a:defRPr>
            </a:lvl1pPr>
            <a:lvl2pPr marL="0" indent="457200" algn="ctr" defTabSz="1300480">
              <a:spcBef>
                <a:spcPts val="1000"/>
              </a:spcBef>
              <a:buClrTx/>
              <a:buSzTx/>
              <a:buNone/>
              <a:defRPr sz="4400">
                <a:latin typeface="Calibri"/>
                <a:ea typeface="Calibri"/>
                <a:cs typeface="Calibri"/>
                <a:sym typeface="Calibri"/>
              </a:defRPr>
            </a:lvl2pPr>
            <a:lvl3pPr marL="0" indent="914400" algn="ctr" defTabSz="1300480">
              <a:spcBef>
                <a:spcPts val="1000"/>
              </a:spcBef>
              <a:buClrTx/>
              <a:buSzTx/>
              <a:buNone/>
              <a:defRPr sz="4400">
                <a:latin typeface="Calibri"/>
                <a:ea typeface="Calibri"/>
                <a:cs typeface="Calibri"/>
                <a:sym typeface="Calibri"/>
              </a:defRPr>
            </a:lvl3pPr>
            <a:lvl4pPr marL="0" indent="1371600" algn="ctr" defTabSz="1300480">
              <a:spcBef>
                <a:spcPts val="1000"/>
              </a:spcBef>
              <a:buClrTx/>
              <a:buSzTx/>
              <a:buNone/>
              <a:defRPr sz="4400">
                <a:latin typeface="Calibri"/>
                <a:ea typeface="Calibri"/>
                <a:cs typeface="Calibri"/>
                <a:sym typeface="Calibri"/>
              </a:defRPr>
            </a:lvl4pPr>
            <a:lvl5pPr marL="0" indent="1828800" algn="ctr" defTabSz="1300480">
              <a:spcBef>
                <a:spcPts val="1000"/>
              </a:spcBef>
              <a:buClrTx/>
              <a:buSzTx/>
              <a:buNone/>
              <a:defRPr sz="4400">
                <a:latin typeface="Calibri"/>
                <a:ea typeface="Calibri"/>
                <a:cs typeface="Calibri"/>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119" name="Slide Number"/>
          <p:cNvSpPr txBox="1">
            <a:spLocks noGrp="1"/>
          </p:cNvSpPr>
          <p:nvPr>
            <p:ph type="sldNum" sz="quarter" idx="2"/>
          </p:nvPr>
        </p:nvSpPr>
        <p:spPr>
          <a:xfrm>
            <a:off x="11998689" y="9114112"/>
            <a:ext cx="355871" cy="371349"/>
          </a:xfrm>
          <a:prstGeom prst="rect">
            <a:avLst/>
          </a:prstGeom>
        </p:spPr>
        <p:txBody>
          <a:bodyPr lIns="65023" tIns="65023" rIns="65023" bIns="65023" anchor="ctr"/>
          <a:lstStyle>
            <a:lvl1pPr algn="r" defTabSz="650240">
              <a:defRPr>
                <a:latin typeface="Calibri"/>
                <a:ea typeface="Calibri"/>
                <a:cs typeface="Calibri"/>
                <a:sym typeface="Calibri"/>
              </a:defRPr>
            </a:lvl1p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19250" y="673100"/>
            <a:ext cx="9758016" cy="5905500"/>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lstStyle/>
          <a:p>
            <a:r>
              <a:t>Title Text</a:t>
            </a:r>
          </a:p>
        </p:txBody>
      </p:sp>
      <p:sp>
        <p:nvSpPr>
          <p:cNvPr id="22" name="Body Level One…"/>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ClrTx/>
              <a:buSzTx/>
              <a:buNone/>
              <a:defRPr sz="3700"/>
            </a:lvl1pPr>
            <a:lvl2pPr marL="0" indent="0" algn="ctr">
              <a:spcBef>
                <a:spcPts val="0"/>
              </a:spcBef>
              <a:buClrTx/>
              <a:buSzTx/>
              <a:buNone/>
              <a:defRPr sz="3700"/>
            </a:lvl2pPr>
            <a:lvl3pPr marL="0" indent="0" algn="ctr">
              <a:spcBef>
                <a:spcPts val="0"/>
              </a:spcBef>
              <a:buClrTx/>
              <a:buSzTx/>
              <a:buNone/>
              <a:defRPr sz="3700"/>
            </a:lvl3pPr>
            <a:lvl4pPr marL="0" indent="0" algn="ctr">
              <a:spcBef>
                <a:spcPts val="0"/>
              </a:spcBef>
              <a:buClrTx/>
              <a:buSzTx/>
              <a:buNone/>
              <a:defRPr sz="3700"/>
            </a:lvl4pPr>
            <a:lvl5pPr marL="0" indent="0" algn="ctr">
              <a:spcBef>
                <a:spcPts val="0"/>
              </a:spcBef>
              <a:buClrTx/>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718300" y="638919"/>
            <a:ext cx="5334001" cy="8216901"/>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ClrTx/>
              <a:buSzTx/>
              <a:buNone/>
              <a:defRPr sz="3700"/>
            </a:lvl1pPr>
            <a:lvl2pPr marL="0" indent="0" algn="ctr">
              <a:spcBef>
                <a:spcPts val="0"/>
              </a:spcBef>
              <a:buClrTx/>
              <a:buSzTx/>
              <a:buNone/>
              <a:defRPr sz="3700"/>
            </a:lvl2pPr>
            <a:lvl3pPr marL="0" indent="0" algn="ctr">
              <a:spcBef>
                <a:spcPts val="0"/>
              </a:spcBef>
              <a:buClrTx/>
              <a:buSzTx/>
              <a:buNone/>
              <a:defRPr sz="3700"/>
            </a:lvl3pPr>
            <a:lvl4pPr marL="0" indent="0" algn="ctr">
              <a:spcBef>
                <a:spcPts val="0"/>
              </a:spcBef>
              <a:buClrTx/>
              <a:buSzTx/>
              <a:buNone/>
              <a:defRPr sz="3700"/>
            </a:lvl4pPr>
            <a:lvl5pPr marL="0" indent="0" algn="ctr">
              <a:spcBef>
                <a:spcPts val="0"/>
              </a:spcBef>
              <a:buClrTx/>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lvl1pPr>
              <a:buClrTx/>
            </a:lvl1pPr>
            <a:lvl2pPr>
              <a:buClrTx/>
            </a:lvl2pPr>
            <a:lvl3pPr>
              <a:buClrTx/>
            </a:lvl3pPr>
            <a:lvl4pPr>
              <a:buClrTx/>
            </a:lvl4pPr>
            <a:lvl5pPr>
              <a:buClrTx/>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718300" y="2590800"/>
            <a:ext cx="5334000" cy="62865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buClrTx/>
              <a:defRPr sz="2800"/>
            </a:lvl1pPr>
            <a:lvl2pPr marL="685800" indent="-342900">
              <a:spcBef>
                <a:spcPts val="3200"/>
              </a:spcBef>
              <a:buClrTx/>
              <a:defRPr sz="2800"/>
            </a:lvl2pPr>
            <a:lvl3pPr marL="1028700" indent="-342900">
              <a:spcBef>
                <a:spcPts val="3200"/>
              </a:spcBef>
              <a:buClrTx/>
              <a:defRPr sz="2800"/>
            </a:lvl3pPr>
            <a:lvl4pPr marL="1371600" indent="-342900">
              <a:spcBef>
                <a:spcPts val="3200"/>
              </a:spcBef>
              <a:buClrTx/>
              <a:defRPr sz="2800"/>
            </a:lvl4pPr>
            <a:lvl5pPr marL="1714500" indent="-342900">
              <a:spcBef>
                <a:spcPts val="3200"/>
              </a:spcBef>
              <a:buClrTx/>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lvl1pPr>
              <a:buClrTx/>
            </a:lvl1pPr>
            <a:lvl2pPr>
              <a:buClrTx/>
            </a:lvl2pPr>
            <a:lvl3pPr>
              <a:buClrTx/>
            </a:lvl3pPr>
            <a:lvl4pPr>
              <a:buClrTx/>
            </a:lvl4pPr>
            <a:lvl5pPr>
              <a:buClrTx/>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731000" y="4965700"/>
            <a:ext cx="5334000" cy="38989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731000" y="635000"/>
            <a:ext cx="5334000" cy="3898900"/>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952500" y="635000"/>
            <a:ext cx="5334000" cy="82296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xmlns:p14="http://schemas.microsoft.com/office/powerpoint/2010/mai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FFFFFF"/>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FFFFFF"/>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FFFFFF"/>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FFFFFF"/>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FFFFFF"/>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FFFFFF"/>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FFFFFF"/>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FFFFFF"/>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FFFFFF"/>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ln>
            <a:noFill/>
          </a:ln>
          <a:solidFill>
            <a:srgbClr val="FFFFFF"/>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ln>
            <a:noFill/>
          </a:ln>
          <a:solidFill>
            <a:srgbClr val="FFFFFF"/>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ln>
            <a:noFill/>
          </a:ln>
          <a:solidFill>
            <a:srgbClr val="FFFFFF"/>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ln>
            <a:noFill/>
          </a:ln>
          <a:solidFill>
            <a:srgbClr val="FFFFFF"/>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ln>
            <a:noFill/>
          </a:ln>
          <a:solidFill>
            <a:srgbClr val="FFFFFF"/>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ln>
            <a:noFill/>
          </a:ln>
          <a:solidFill>
            <a:srgbClr val="FFFFFF"/>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ln>
            <a:noFill/>
          </a:ln>
          <a:solidFill>
            <a:srgbClr val="FFFFFF"/>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ln>
            <a:noFill/>
          </a:ln>
          <a:solidFill>
            <a:srgbClr val="FFFFFF"/>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
          <a:srgbClr val="FFFFFF"/>
        </a:buClr>
        <a:buSzPct val="145000"/>
        <a:buFontTx/>
        <a:buChar char="•"/>
        <a:tabLst/>
        <a:defRPr sz="3200" b="0" i="0" u="none" strike="noStrike" cap="none" spc="0" baseline="0">
          <a:ln>
            <a:noFill/>
          </a:ln>
          <a:solidFill>
            <a:srgbClr val="FFFFFF"/>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hyperlink" Target="https://vimeo.com/277303237" TargetMode="External"/><Relationship Id="rId4" Type="http://schemas.openxmlformats.org/officeDocument/2006/relationships/image" Target="../media/image9.jpeg"/><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E7CD"/>
        </a:solidFill>
        <a:effectLst/>
      </p:bgPr>
    </p:bg>
    <p:spTree>
      <p:nvGrpSpPr>
        <p:cNvPr id="1" name=""/>
        <p:cNvGrpSpPr/>
        <p:nvPr/>
      </p:nvGrpSpPr>
      <p:grpSpPr>
        <a:xfrm>
          <a:off x="0" y="0"/>
          <a:ext cx="0" cy="0"/>
          <a:chOff x="0" y="0"/>
          <a:chExt cx="0" cy="0"/>
        </a:xfrm>
      </p:grpSpPr>
      <p:sp>
        <p:nvSpPr>
          <p:cNvPr id="128" name="Rectangle 2"/>
          <p:cNvSpPr txBox="1"/>
          <p:nvPr/>
        </p:nvSpPr>
        <p:spPr>
          <a:xfrm>
            <a:off x="2220590" y="3731068"/>
            <a:ext cx="8563620" cy="2014858"/>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p>
            <a:pPr marR="650240" lvl="1" indent="457200" defTabSz="650240">
              <a:lnSpc>
                <a:spcPct val="115000"/>
              </a:lnSpc>
              <a:defRPr sz="5600">
                <a:solidFill>
                  <a:srgbClr val="000000"/>
                </a:solidFill>
              </a:defRPr>
            </a:pPr>
            <a:r>
              <a:t>ARTS AT CERN</a:t>
            </a:r>
          </a:p>
          <a:p>
            <a:pPr>
              <a:defRPr sz="3400" b="0">
                <a:latin typeface="+mn-lt"/>
                <a:ea typeface="+mn-ea"/>
                <a:cs typeface="+mn-cs"/>
                <a:sym typeface="Helvetica Neue Medium"/>
              </a:defRPr>
            </a:pPr>
            <a:r>
              <a:t>Creativity across Cultures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 name="01__MAX6418.jpg" descr="01__MAX6418.jpg"/>
          <p:cNvPicPr>
            <a:picLocks noGrp="1" noChangeAspect="1"/>
          </p:cNvPicPr>
          <p:nvPr>
            <p:ph type="pic" idx="13"/>
          </p:nvPr>
        </p:nvPicPr>
        <p:blipFill>
          <a:blip r:embed="rId2">
            <a:extLst/>
          </a:blip>
          <a:srcRect t="4657" b="4657"/>
          <a:stretch>
            <a:fillRect/>
          </a:stretch>
        </p:blipFill>
        <p:spPr>
          <a:prstGeom prst="rect">
            <a:avLst/>
          </a:prstGeom>
        </p:spPr>
      </p:pic>
      <p:sp>
        <p:nvSpPr>
          <p:cNvPr id="165" name="Accelerate Award"/>
          <p:cNvSpPr txBox="1">
            <a:spLocks noGrp="1"/>
          </p:cNvSpPr>
          <p:nvPr>
            <p:ph type="title"/>
          </p:nvPr>
        </p:nvSpPr>
        <p:spPr>
          <a:prstGeom prst="rect">
            <a:avLst/>
          </a:prstGeom>
        </p:spPr>
        <p:txBody>
          <a:bodyPr/>
          <a:lstStyle>
            <a:lvl1pPr>
              <a:defRPr>
                <a:solidFill>
                  <a:schemeClr val="accent2">
                    <a:hueOff val="-177681"/>
                    <a:satOff val="-17391"/>
                    <a:lumOff val="16666"/>
                  </a:schemeClr>
                </a:solidFill>
              </a:defRPr>
            </a:lvl1pPr>
          </a:lstStyle>
          <a:p>
            <a:r>
              <a:t>Accelerate Award</a:t>
            </a:r>
          </a:p>
        </p:txBody>
      </p:sp>
      <p:sp>
        <p:nvSpPr>
          <p:cNvPr id="166" name="A country-specific award for artists from different geographies to access the residencies program at CERN for one month."/>
          <p:cNvSpPr txBox="1">
            <a:spLocks noGrp="1"/>
          </p:cNvSpPr>
          <p:nvPr>
            <p:ph type="body" sz="quarter" idx="1"/>
          </p:nvPr>
        </p:nvSpPr>
        <p:spPr>
          <a:prstGeom prst="rect">
            <a:avLst/>
          </a:prstGeom>
        </p:spPr>
        <p:txBody>
          <a:bodyPr>
            <a:normAutofit/>
          </a:bodyPr>
          <a:lstStyle>
            <a:lvl1pPr defTabSz="457200">
              <a:lnSpc>
                <a:spcPts val="5600"/>
              </a:lnSpc>
              <a:defRPr sz="2800">
                <a:latin typeface="Arial"/>
                <a:ea typeface="Arial"/>
                <a:cs typeface="Arial"/>
                <a:sym typeface="Arial"/>
              </a:defRPr>
            </a:lvl1pPr>
          </a:lstStyle>
          <a:p>
            <a:pPr algn="l">
              <a:lnSpc>
                <a:spcPct val="120000"/>
              </a:lnSpc>
            </a:pPr>
            <a:r>
              <a:rPr dirty="0"/>
              <a:t>A country-specific award for artists from different geographies to access the residencies program at CERN for one month.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 name="A99V5071.JPG" descr="A99V5071.JPG"/>
          <p:cNvPicPr>
            <a:picLocks noGrp="1" noChangeAspect="1"/>
          </p:cNvPicPr>
          <p:nvPr>
            <p:ph type="pic" idx="13"/>
          </p:nvPr>
        </p:nvPicPr>
        <p:blipFill>
          <a:blip r:embed="rId3">
            <a:extLst/>
          </a:blip>
          <a:srcRect l="9204" t="24176" r="9204" b="1757"/>
          <a:stretch>
            <a:fillRect/>
          </a:stretch>
        </p:blipFill>
        <p:spPr>
          <a:prstGeom prst="rect">
            <a:avLst/>
          </a:prstGeom>
        </p:spPr>
      </p:pic>
      <p:sp>
        <p:nvSpPr>
          <p:cNvPr id="169" name="Guest Artists"/>
          <p:cNvSpPr txBox="1">
            <a:spLocks noGrp="1"/>
          </p:cNvSpPr>
          <p:nvPr>
            <p:ph type="title"/>
          </p:nvPr>
        </p:nvSpPr>
        <p:spPr>
          <a:prstGeom prst="rect">
            <a:avLst/>
          </a:prstGeom>
        </p:spPr>
        <p:txBody>
          <a:bodyPr/>
          <a:lstStyle>
            <a:lvl1pPr>
              <a:defRPr>
                <a:solidFill>
                  <a:schemeClr val="accent2">
                    <a:hueOff val="-177681"/>
                    <a:satOff val="-17391"/>
                    <a:lumOff val="16666"/>
                  </a:schemeClr>
                </a:solidFill>
              </a:defRPr>
            </a:lvl1pPr>
          </a:lstStyle>
          <a:p>
            <a:r>
              <a:t>Guest Artists</a:t>
            </a:r>
          </a:p>
        </p:txBody>
      </p:sp>
      <p:sp>
        <p:nvSpPr>
          <p:cNvPr id="170" name="This programme aims to show what the laboratory offers to the arts and creativity from an interdisciplinary approach."/>
          <p:cNvSpPr txBox="1">
            <a:spLocks noGrp="1"/>
          </p:cNvSpPr>
          <p:nvPr>
            <p:ph type="body" sz="quarter" idx="1"/>
          </p:nvPr>
        </p:nvSpPr>
        <p:spPr>
          <a:prstGeom prst="rect">
            <a:avLst/>
          </a:prstGeom>
        </p:spPr>
        <p:txBody>
          <a:bodyPr>
            <a:normAutofit lnSpcReduction="10000"/>
          </a:bodyPr>
          <a:lstStyle>
            <a:lvl1pPr algn="l" defTabSz="457200">
              <a:lnSpc>
                <a:spcPts val="5900"/>
              </a:lnSpc>
              <a:defRPr sz="3000">
                <a:latin typeface="Arial"/>
                <a:ea typeface="Arial"/>
                <a:cs typeface="Arial"/>
                <a:sym typeface="Arial"/>
              </a:defRPr>
            </a:lvl1pPr>
          </a:lstStyle>
          <a:p>
            <a:pPr>
              <a:lnSpc>
                <a:spcPct val="120000"/>
              </a:lnSpc>
            </a:pPr>
            <a:r>
              <a:rPr dirty="0"/>
              <a:t>This programme aims to show what the laboratory offers to the arts and creativity from an interdisciplinary approach.</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 name="Screen Shot 2019-07-16 at 5.39.16 PM.png" descr="Screen Shot 2019-07-16 at 5.39.16 PM.png"/>
          <p:cNvPicPr>
            <a:picLocks noGrp="1" noChangeAspect="1"/>
          </p:cNvPicPr>
          <p:nvPr>
            <p:ph type="pic" idx="13"/>
          </p:nvPr>
        </p:nvPicPr>
        <p:blipFill>
          <a:blip r:embed="rId3">
            <a:extLst/>
          </a:blip>
          <a:srcRect l="1532" r="1532"/>
          <a:stretch>
            <a:fillRect/>
          </a:stretch>
        </p:blipFill>
        <p:spPr>
          <a:prstGeom prst="rect">
            <a:avLst/>
          </a:prstGeom>
        </p:spPr>
      </p:pic>
      <p:sp>
        <p:nvSpPr>
          <p:cNvPr id="175" name="Art Commissions and Exhibitions"/>
          <p:cNvSpPr txBox="1">
            <a:spLocks noGrp="1"/>
          </p:cNvSpPr>
          <p:nvPr>
            <p:ph type="title"/>
          </p:nvPr>
        </p:nvSpPr>
        <p:spPr>
          <a:prstGeom prst="rect">
            <a:avLst/>
          </a:prstGeom>
        </p:spPr>
        <p:txBody>
          <a:bodyPr/>
          <a:lstStyle>
            <a:lvl1pPr defTabSz="385572">
              <a:defRPr sz="5280">
                <a:solidFill>
                  <a:schemeClr val="accent2">
                    <a:hueOff val="-177681"/>
                    <a:satOff val="-17391"/>
                    <a:lumOff val="16666"/>
                  </a:schemeClr>
                </a:solidFill>
              </a:defRPr>
            </a:lvl1pPr>
          </a:lstStyle>
          <a:p>
            <a:r>
              <a:t>Art Commissions and Exhibitions</a:t>
            </a:r>
          </a:p>
        </p:txBody>
      </p:sp>
      <p:sp>
        <p:nvSpPr>
          <p:cNvPr id="176" name="Fosters artistic production resulting from the dialogue between art &amp; physics."/>
          <p:cNvSpPr txBox="1">
            <a:spLocks noGrp="1"/>
          </p:cNvSpPr>
          <p:nvPr>
            <p:ph type="body" sz="quarter" idx="1"/>
          </p:nvPr>
        </p:nvSpPr>
        <p:spPr>
          <a:prstGeom prst="rect">
            <a:avLst/>
          </a:prstGeom>
        </p:spPr>
        <p:txBody>
          <a:bodyPr>
            <a:normAutofit lnSpcReduction="10000"/>
          </a:bodyPr>
          <a:lstStyle>
            <a:lvl1pPr defTabSz="537463">
              <a:defRPr sz="3404"/>
            </a:lvl1pPr>
          </a:lstStyle>
          <a:p>
            <a:pPr algn="l"/>
            <a:r>
              <a:rPr dirty="0"/>
              <a:t>Fosters artistic production resulting from the dialogue between art &amp; physics.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 name="Picture 1" descr="Picture 1"/>
          <p:cNvPicPr>
            <a:picLocks noChangeAspect="1"/>
          </p:cNvPicPr>
          <p:nvPr/>
        </p:nvPicPr>
        <p:blipFill>
          <a:blip r:embed="rId3">
            <a:extLst/>
          </a:blip>
          <a:srcRect t="32301"/>
          <a:stretch>
            <a:fillRect/>
          </a:stretch>
        </p:blipFill>
        <p:spPr>
          <a:xfrm>
            <a:off x="1699903" y="-1"/>
            <a:ext cx="9604994" cy="9753602"/>
          </a:xfrm>
          <a:prstGeom prst="rect">
            <a:avLst/>
          </a:prstGeom>
          <a:ln w="25400">
            <a:miter lim="400000"/>
          </a:ln>
          <a:effectLst>
            <a:reflection stA="82330" endPos="40000" dir="5400000" sy="-100000" algn="bl" rotWithShape="0"/>
          </a:effectLst>
        </p:spPr>
      </p:pic>
      <p:sp>
        <p:nvSpPr>
          <p:cNvPr id="181" name="Quantum at CMS dectector. Cia. Gilles Jobin…"/>
          <p:cNvSpPr txBox="1"/>
          <p:nvPr/>
        </p:nvSpPr>
        <p:spPr>
          <a:xfrm>
            <a:off x="441067" y="4097223"/>
            <a:ext cx="5770754" cy="7795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200" b="0" i="1"/>
            </a:pPr>
            <a:r>
              <a:t>Quantum at CMS dectector. Cia. Gilles Jobin</a:t>
            </a:r>
          </a:p>
          <a:p>
            <a:pPr>
              <a:defRPr sz="2200" b="0" i="1"/>
            </a:pPr>
            <a:r>
              <a:t>Open Days CERN, September 2013</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 name="Artists_Semiconductor at residency.jpg" descr="Artists_Semiconductor at residency.jpg"/>
          <p:cNvPicPr>
            <a:picLocks noChangeAspect="1"/>
          </p:cNvPicPr>
          <p:nvPr/>
        </p:nvPicPr>
        <p:blipFill>
          <a:blip r:embed="rId3">
            <a:extLst/>
          </a:blip>
          <a:stretch>
            <a:fillRect/>
          </a:stretch>
        </p:blipFill>
        <p:spPr>
          <a:xfrm>
            <a:off x="-530531" y="18852"/>
            <a:ext cx="14563014" cy="9734748"/>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9" name="A99V3161b.JPG" descr="A99V3161b.JPG"/>
          <p:cNvPicPr>
            <a:picLocks noChangeAspect="1"/>
          </p:cNvPicPr>
          <p:nvPr/>
        </p:nvPicPr>
        <p:blipFill>
          <a:blip r:embed="rId3">
            <a:extLst/>
          </a:blip>
          <a:stretch>
            <a:fillRect/>
          </a:stretch>
        </p:blipFill>
        <p:spPr>
          <a:xfrm>
            <a:off x="124907" y="1254750"/>
            <a:ext cx="12645082" cy="8430054"/>
          </a:xfrm>
          <a:prstGeom prst="rect">
            <a:avLst/>
          </a:prstGeom>
          <a:ln w="12700">
            <a:miter lim="400000"/>
          </a:ln>
        </p:spPr>
      </p:pic>
      <p:sp>
        <p:nvSpPr>
          <p:cNvPr id="190" name="HALO.…"/>
          <p:cNvSpPr txBox="1"/>
          <p:nvPr/>
        </p:nvSpPr>
        <p:spPr>
          <a:xfrm>
            <a:off x="1062557" y="5160476"/>
            <a:ext cx="4842816" cy="151582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300" b="0"/>
            </a:pPr>
            <a:r>
              <a:t>HALO. </a:t>
            </a:r>
          </a:p>
          <a:p>
            <a:pPr>
              <a:defRPr sz="2300" b="0"/>
            </a:pPr>
            <a:r>
              <a:t>Audemars Piguet Art Commission</a:t>
            </a:r>
          </a:p>
          <a:p>
            <a:pPr>
              <a:defRPr sz="2300" b="0"/>
            </a:pPr>
            <a:r>
              <a:t>ATLAS Transition Radiation Tracker </a:t>
            </a:r>
          </a:p>
          <a:p>
            <a:pPr>
              <a:defRPr sz="2300" b="0"/>
            </a:pPr>
            <a:r>
              <a:t>Art Basel 2018</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 name="A99V3355f.jpg" descr="A99V3355f.jpg"/>
          <p:cNvPicPr>
            <a:picLocks noGrp="1" noChangeAspect="1"/>
          </p:cNvPicPr>
          <p:nvPr>
            <p:ph type="pic" idx="13"/>
          </p:nvPr>
        </p:nvPicPr>
        <p:blipFill>
          <a:blip r:embed="rId2">
            <a:extLst/>
          </a:blip>
          <a:srcRect l="8981" r="8981"/>
          <a:stretch>
            <a:fillRect/>
          </a:stretch>
        </p:blipFill>
        <p:spPr>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 name="Picture 2" descr="Picture 2">
            <a:hlinkClick r:id="rId3"/>
          </p:cNvPr>
          <p:cNvPicPr>
            <a:picLocks noChangeAspect="1"/>
          </p:cNvPicPr>
          <p:nvPr/>
        </p:nvPicPr>
        <p:blipFill>
          <a:blip r:embed="rId4">
            <a:extLst/>
          </a:blip>
          <a:stretch>
            <a:fillRect/>
          </a:stretch>
        </p:blipFill>
        <p:spPr>
          <a:xfrm>
            <a:off x="215531" y="1291488"/>
            <a:ext cx="12880608" cy="8462112"/>
          </a:xfrm>
          <a:prstGeom prst="rect">
            <a:avLst/>
          </a:prstGeom>
          <a:ln w="12700">
            <a:miter lim="400000"/>
          </a:ln>
        </p:spPr>
      </p:pic>
      <p:sp>
        <p:nvSpPr>
          <p:cNvPr id="197" name="HALO. Audemars Piguet Art Commission…"/>
          <p:cNvSpPr txBox="1"/>
          <p:nvPr/>
        </p:nvSpPr>
        <p:spPr>
          <a:xfrm>
            <a:off x="3845013" y="511911"/>
            <a:ext cx="5314773" cy="77957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2200" b="0" i="1"/>
            </a:pPr>
            <a:r>
              <a:t>HALO. Audemars Piguet Art Commission</a:t>
            </a:r>
          </a:p>
          <a:p>
            <a:pPr>
              <a:defRPr sz="2200" b="0" i="1"/>
            </a:pPr>
            <a:r>
              <a:t>Art Basel 2018</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Arts at CERN…"/>
          <p:cNvSpPr txBox="1"/>
          <p:nvPr/>
        </p:nvSpPr>
        <p:spPr>
          <a:xfrm>
            <a:off x="4761661" y="4051212"/>
            <a:ext cx="3481478" cy="165117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defRPr sz="3400" b="0">
                <a:latin typeface="+mn-lt"/>
                <a:ea typeface="+mn-ea"/>
                <a:cs typeface="+mn-cs"/>
                <a:sym typeface="Helvetica Neue Medium"/>
              </a:defRPr>
            </a:pPr>
            <a:endParaRPr/>
          </a:p>
          <a:p>
            <a:pPr>
              <a:defRPr sz="3400" b="0">
                <a:latin typeface="+mn-lt"/>
                <a:ea typeface="+mn-ea"/>
                <a:cs typeface="+mn-cs"/>
                <a:sym typeface="Helvetica Neue Medium"/>
              </a:defRPr>
            </a:pPr>
            <a:r>
              <a:t>Arts at CERN</a:t>
            </a:r>
          </a:p>
          <a:p>
            <a:pPr>
              <a:defRPr sz="3400" b="0">
                <a:latin typeface="+mn-lt"/>
                <a:ea typeface="+mn-ea"/>
                <a:cs typeface="+mn-cs"/>
                <a:sym typeface="Helvetica Neue Medium"/>
              </a:defRPr>
            </a:pPr>
            <a:r>
              <a:t>https://arts.cern/</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Arts at CERN is the official arts program of CERN and the leading world wide art and science programme fostering the dialogue between artists and physicists."/>
          <p:cNvSpPr txBox="1"/>
          <p:nvPr/>
        </p:nvSpPr>
        <p:spPr>
          <a:xfrm>
            <a:off x="1009370" y="4051212"/>
            <a:ext cx="10986060" cy="165117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2" indent="0" algn="l">
              <a:defRPr sz="3400" b="0">
                <a:latin typeface="+mn-lt"/>
                <a:ea typeface="+mn-ea"/>
                <a:cs typeface="+mn-cs"/>
                <a:sym typeface="Helvetica Neue Medium"/>
              </a:defRPr>
            </a:pPr>
            <a:r>
              <a:rPr b="1">
                <a:solidFill>
                  <a:schemeClr val="accent2">
                    <a:hueOff val="-177681"/>
                    <a:satOff val="-17391"/>
                    <a:lumOff val="16666"/>
                  </a:schemeClr>
                </a:solidFill>
                <a:latin typeface="Helvetica Neue"/>
                <a:ea typeface="Helvetica Neue"/>
                <a:cs typeface="Helvetica Neue"/>
                <a:sym typeface="Helvetica Neue"/>
              </a:rPr>
              <a:t>Arts at CERN </a:t>
            </a:r>
            <a:r>
              <a:t>is the official arts program of CERN and the leading world wide art and science programme fostering the dialogue between artists and physicists.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Vision…"/>
          <p:cNvSpPr txBox="1"/>
          <p:nvPr/>
        </p:nvSpPr>
        <p:spPr>
          <a:xfrm>
            <a:off x="907373" y="2520799"/>
            <a:ext cx="10846493" cy="373397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3400" b="0">
                <a:solidFill>
                  <a:schemeClr val="accent2">
                    <a:hueOff val="-177681"/>
                    <a:satOff val="-17391"/>
                    <a:lumOff val="16666"/>
                  </a:schemeClr>
                </a:solidFill>
                <a:latin typeface="+mn-lt"/>
                <a:ea typeface="+mn-ea"/>
                <a:cs typeface="+mn-cs"/>
                <a:sym typeface="Helvetica Neue Medium"/>
              </a:defRPr>
            </a:pPr>
            <a:r>
              <a:t>Vision </a:t>
            </a:r>
          </a:p>
          <a:p>
            <a:pPr algn="l">
              <a:defRPr sz="3400" b="0">
                <a:latin typeface="+mn-lt"/>
                <a:ea typeface="+mn-ea"/>
                <a:cs typeface="+mn-cs"/>
                <a:sym typeface="Helvetica Neue Medium"/>
              </a:defRPr>
            </a:pPr>
            <a:endParaRPr/>
          </a:p>
          <a:p>
            <a:pPr algn="l">
              <a:defRPr sz="3400" b="0">
                <a:latin typeface="+mn-lt"/>
                <a:ea typeface="+mn-ea"/>
                <a:cs typeface="+mn-cs"/>
                <a:sym typeface="Helvetica Neue Medium"/>
              </a:defRPr>
            </a:pPr>
            <a:r>
              <a:t>To foster </a:t>
            </a:r>
            <a:r>
              <a:rPr>
                <a:solidFill>
                  <a:schemeClr val="accent2">
                    <a:hueOff val="-177681"/>
                    <a:satOff val="-17391"/>
                    <a:lumOff val="16666"/>
                  </a:schemeClr>
                </a:solidFill>
              </a:rPr>
              <a:t>significant exchanges</a:t>
            </a:r>
            <a:r>
              <a:t> between art &amp; physics.</a:t>
            </a:r>
          </a:p>
          <a:p>
            <a:pPr algn="l">
              <a:defRPr sz="3400" b="0">
                <a:latin typeface="+mn-lt"/>
                <a:ea typeface="+mn-ea"/>
                <a:cs typeface="+mn-cs"/>
                <a:sym typeface="Helvetica Neue Medium"/>
              </a:defRPr>
            </a:pPr>
            <a:endParaRPr/>
          </a:p>
          <a:p>
            <a:pPr algn="l">
              <a:defRPr sz="3400" b="0">
                <a:latin typeface="+mn-lt"/>
                <a:ea typeface="+mn-ea"/>
                <a:cs typeface="+mn-cs"/>
                <a:sym typeface="Helvetica Neue Medium"/>
              </a:defRPr>
            </a:pPr>
            <a:r>
              <a:t>To participate of an </a:t>
            </a:r>
            <a:r>
              <a:rPr>
                <a:solidFill>
                  <a:schemeClr val="accent2">
                    <a:hueOff val="-177681"/>
                    <a:satOff val="-17391"/>
                    <a:lumOff val="16666"/>
                  </a:schemeClr>
                </a:solidFill>
              </a:rPr>
              <a:t>international cultural community</a:t>
            </a:r>
            <a:r>
              <a:t> eager to connect with CERN.</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Framework…"/>
          <p:cNvSpPr txBox="1"/>
          <p:nvPr/>
        </p:nvSpPr>
        <p:spPr>
          <a:xfrm>
            <a:off x="907373" y="1219049"/>
            <a:ext cx="10846493" cy="633747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3400" b="0">
                <a:solidFill>
                  <a:schemeClr val="accent2">
                    <a:hueOff val="-177681"/>
                    <a:satOff val="-17391"/>
                    <a:lumOff val="16666"/>
                  </a:schemeClr>
                </a:solidFill>
                <a:latin typeface="+mn-lt"/>
                <a:ea typeface="+mn-ea"/>
                <a:cs typeface="+mn-cs"/>
                <a:sym typeface="Helvetica Neue Medium"/>
              </a:defRPr>
            </a:pPr>
            <a:r>
              <a:t>Framework</a:t>
            </a:r>
          </a:p>
          <a:p>
            <a:pPr algn="l">
              <a:defRPr sz="3400" b="0">
                <a:latin typeface="+mn-lt"/>
                <a:ea typeface="+mn-ea"/>
                <a:cs typeface="+mn-cs"/>
                <a:sym typeface="Helvetica Neue Medium"/>
              </a:defRPr>
            </a:pPr>
            <a:endParaRPr/>
          </a:p>
          <a:p>
            <a:pPr algn="l">
              <a:defRPr sz="3400" b="0">
                <a:latin typeface="+mn-lt"/>
                <a:ea typeface="+mn-ea"/>
                <a:cs typeface="+mn-cs"/>
                <a:sym typeface="Helvetica Neue Medium"/>
              </a:defRPr>
            </a:pPr>
            <a:r>
              <a:t>Artists across all creative disciplines are welcome to experience the way the </a:t>
            </a:r>
            <a:r>
              <a:rPr>
                <a:solidFill>
                  <a:schemeClr val="accent2">
                    <a:hueOff val="-177681"/>
                    <a:satOff val="-17391"/>
                    <a:lumOff val="16666"/>
                  </a:schemeClr>
                </a:solidFill>
              </a:rPr>
              <a:t>big questions about our universe</a:t>
            </a:r>
            <a:r>
              <a:t> are pursued by fundamental science</a:t>
            </a:r>
          </a:p>
          <a:p>
            <a:pPr algn="l">
              <a:defRPr sz="3400" b="0">
                <a:latin typeface="+mn-lt"/>
                <a:ea typeface="+mn-ea"/>
                <a:cs typeface="+mn-cs"/>
                <a:sym typeface="Helvetica Neue Medium"/>
              </a:defRPr>
            </a:pPr>
            <a:endParaRPr/>
          </a:p>
          <a:p>
            <a:pPr algn="l">
              <a:defRPr sz="3400" b="0">
                <a:latin typeface="+mn-lt"/>
                <a:ea typeface="+mn-ea"/>
                <a:cs typeface="+mn-cs"/>
                <a:sym typeface="Helvetica Neue Medium"/>
              </a:defRPr>
            </a:pPr>
            <a:r>
              <a:t>The artists must apply to the </a:t>
            </a:r>
            <a:r>
              <a:rPr>
                <a:solidFill>
                  <a:schemeClr val="accent2">
                    <a:hueOff val="-177681"/>
                    <a:satOff val="-17391"/>
                    <a:lumOff val="16666"/>
                  </a:schemeClr>
                </a:solidFill>
              </a:rPr>
              <a:t>open calls</a:t>
            </a:r>
            <a:r>
              <a:t> to take part in our programs. </a:t>
            </a:r>
          </a:p>
          <a:p>
            <a:pPr algn="l">
              <a:defRPr sz="3400" b="0">
                <a:latin typeface="+mn-lt"/>
                <a:ea typeface="+mn-ea"/>
                <a:cs typeface="+mn-cs"/>
                <a:sym typeface="Helvetica Neue Medium"/>
              </a:defRPr>
            </a:pPr>
            <a:endParaRPr/>
          </a:p>
          <a:p>
            <a:pPr algn="l">
              <a:defRPr sz="3400" b="0">
                <a:latin typeface="+mn-lt"/>
                <a:ea typeface="+mn-ea"/>
                <a:cs typeface="+mn-cs"/>
                <a:sym typeface="Helvetica Neue Medium"/>
              </a:defRPr>
            </a:pPr>
            <a:r>
              <a:t>Each program (except from the visiting artists) runs an </a:t>
            </a:r>
            <a:r>
              <a:rPr>
                <a:solidFill>
                  <a:schemeClr val="accent2">
                    <a:hueOff val="-177681"/>
                    <a:satOff val="-17391"/>
                    <a:lumOff val="16666"/>
                  </a:schemeClr>
                </a:solidFill>
              </a:rPr>
              <a:t>annual competition</a:t>
            </a:r>
            <a:r>
              <a:t>, with a jury board formed by cultural and scientific experts.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Governance (CERN Cultural Advisory Board)…"/>
          <p:cNvSpPr txBox="1"/>
          <p:nvPr/>
        </p:nvSpPr>
        <p:spPr>
          <a:xfrm>
            <a:off x="907373" y="1694563"/>
            <a:ext cx="10846493" cy="538644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3500" b="0">
                <a:solidFill>
                  <a:schemeClr val="accent2">
                    <a:hueOff val="-177681"/>
                    <a:satOff val="-17391"/>
                    <a:lumOff val="16666"/>
                  </a:schemeClr>
                </a:solidFill>
                <a:latin typeface="+mn-lt"/>
                <a:ea typeface="+mn-ea"/>
                <a:cs typeface="+mn-cs"/>
                <a:sym typeface="Helvetica Neue Medium"/>
              </a:defRPr>
            </a:pPr>
            <a:r>
              <a:t>Governance (CERN Cultural Advisory Board) </a:t>
            </a:r>
          </a:p>
          <a:p>
            <a:pPr algn="l">
              <a:defRPr sz="3400" b="0">
                <a:latin typeface="+mn-lt"/>
                <a:ea typeface="+mn-ea"/>
                <a:cs typeface="+mn-cs"/>
                <a:sym typeface="Helvetica Neue Medium"/>
              </a:defRPr>
            </a:pPr>
            <a:endParaRPr/>
          </a:p>
          <a:p>
            <a:pPr algn="l">
              <a:defRPr sz="3000" b="0">
                <a:latin typeface="+mn-lt"/>
                <a:ea typeface="+mn-ea"/>
                <a:cs typeface="+mn-cs"/>
                <a:sym typeface="Helvetica Neue Medium"/>
              </a:defRPr>
            </a:pPr>
            <a:r>
              <a:t>Andrea Bellini (Director of Centre d’Art Contemporain de Genève) </a:t>
            </a:r>
          </a:p>
          <a:p>
            <a:pPr algn="l">
              <a:defRPr sz="3000" b="0">
                <a:latin typeface="+mn-lt"/>
                <a:ea typeface="+mn-ea"/>
                <a:cs typeface="+mn-cs"/>
                <a:sym typeface="Helvetica Neue Medium"/>
              </a:defRPr>
            </a:pPr>
            <a:r>
              <a:t>Frédérick Bordry (CERN’s Director for Accelerators and Technology)</a:t>
            </a:r>
          </a:p>
          <a:p>
            <a:pPr algn="l">
              <a:defRPr sz="3000" b="0">
                <a:latin typeface="+mn-lt"/>
                <a:ea typeface="+mn-ea"/>
                <a:cs typeface="+mn-cs"/>
                <a:sym typeface="Helvetica Neue Medium"/>
              </a:defRPr>
            </a:pPr>
            <a:r>
              <a:t>Serge Dorny (Director of Opéra National de Lyon)</a:t>
            </a:r>
          </a:p>
          <a:p>
            <a:pPr algn="l">
              <a:defRPr sz="3000" b="0">
                <a:latin typeface="+mn-lt"/>
                <a:ea typeface="+mn-ea"/>
                <a:cs typeface="+mn-cs"/>
                <a:sym typeface="Helvetica Neue Medium"/>
              </a:defRPr>
            </a:pPr>
            <a:r>
              <a:t>Ariane Koek (Former Head of the Arts at CERN)</a:t>
            </a:r>
          </a:p>
          <a:p>
            <a:pPr algn="l">
              <a:defRPr sz="3000" b="0">
                <a:latin typeface="+mn-lt"/>
                <a:ea typeface="+mn-ea"/>
                <a:cs typeface="+mn-cs"/>
                <a:sym typeface="Helvetica Neue Medium"/>
              </a:defRPr>
            </a:pPr>
            <a:r>
              <a:t>Laurent Le Bon (President of Picasso Museum, Paris)</a:t>
            </a:r>
          </a:p>
          <a:p>
            <a:pPr algn="l">
              <a:defRPr sz="3000" b="0">
                <a:latin typeface="+mn-lt"/>
                <a:ea typeface="+mn-ea"/>
                <a:cs typeface="+mn-cs"/>
                <a:sym typeface="Helvetica Neue Medium"/>
              </a:defRPr>
            </a:pP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9E7CD"/>
        </a:solidFill>
        <a:effectLst/>
      </p:bgPr>
    </p:bg>
    <p:spTree>
      <p:nvGrpSpPr>
        <p:cNvPr id="1" name=""/>
        <p:cNvGrpSpPr/>
        <p:nvPr/>
      </p:nvGrpSpPr>
      <p:grpSpPr>
        <a:xfrm>
          <a:off x="0" y="0"/>
          <a:ext cx="0" cy="0"/>
          <a:chOff x="0" y="0"/>
          <a:chExt cx="0" cy="0"/>
        </a:xfrm>
      </p:grpSpPr>
      <p:sp>
        <p:nvSpPr>
          <p:cNvPr id="146" name="Rectangle 2"/>
          <p:cNvSpPr txBox="1"/>
          <p:nvPr/>
        </p:nvSpPr>
        <p:spPr>
          <a:xfrm>
            <a:off x="2220590" y="3731068"/>
            <a:ext cx="8563620" cy="2014858"/>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p>
            <a:pPr marR="650240" lvl="1" indent="457200" defTabSz="650240">
              <a:lnSpc>
                <a:spcPct val="115000"/>
              </a:lnSpc>
              <a:defRPr sz="5600">
                <a:solidFill>
                  <a:srgbClr val="000000"/>
                </a:solidFill>
              </a:defRPr>
            </a:pPr>
            <a:r>
              <a:t>988</a:t>
            </a:r>
          </a:p>
          <a:p>
            <a:pPr>
              <a:defRPr sz="3400" b="0">
                <a:latin typeface="+mn-lt"/>
                <a:ea typeface="+mn-ea"/>
                <a:cs typeface="+mn-cs"/>
                <a:sym typeface="Helvetica Neue Medium"/>
              </a:defRPr>
            </a:pPr>
            <a:r>
              <a:t>Collide Int 2017</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9E7CD"/>
        </a:solidFill>
        <a:effectLst/>
      </p:bgPr>
    </p:bg>
    <p:spTree>
      <p:nvGrpSpPr>
        <p:cNvPr id="1" name=""/>
        <p:cNvGrpSpPr/>
        <p:nvPr/>
      </p:nvGrpSpPr>
      <p:grpSpPr>
        <a:xfrm>
          <a:off x="0" y="0"/>
          <a:ext cx="0" cy="0"/>
          <a:chOff x="0" y="0"/>
          <a:chExt cx="0" cy="0"/>
        </a:xfrm>
      </p:grpSpPr>
      <p:sp>
        <p:nvSpPr>
          <p:cNvPr id="150" name="Rectangle 2"/>
          <p:cNvSpPr txBox="1"/>
          <p:nvPr/>
        </p:nvSpPr>
        <p:spPr>
          <a:xfrm>
            <a:off x="2220590" y="3731068"/>
            <a:ext cx="8563620" cy="2014858"/>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p>
            <a:pPr marR="650240" lvl="1" indent="457200" defTabSz="650240">
              <a:lnSpc>
                <a:spcPct val="115000"/>
              </a:lnSpc>
              <a:defRPr sz="5600">
                <a:solidFill>
                  <a:srgbClr val="000000"/>
                </a:solidFill>
              </a:defRPr>
            </a:pPr>
            <a:r>
              <a:t>500</a:t>
            </a:r>
          </a:p>
          <a:p>
            <a:pPr>
              <a:defRPr sz="3400" b="0">
                <a:latin typeface="+mn-lt"/>
                <a:ea typeface="+mn-ea"/>
                <a:cs typeface="+mn-cs"/>
                <a:sym typeface="Helvetica Neue Medium"/>
              </a:defRPr>
            </a:pPr>
            <a:r>
              <a:t>applications/year</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9E7CD"/>
        </a:solidFill>
        <a:effectLst/>
      </p:bgPr>
    </p:bg>
    <p:spTree>
      <p:nvGrpSpPr>
        <p:cNvPr id="1" name=""/>
        <p:cNvGrpSpPr/>
        <p:nvPr/>
      </p:nvGrpSpPr>
      <p:grpSpPr>
        <a:xfrm>
          <a:off x="0" y="0"/>
          <a:ext cx="0" cy="0"/>
          <a:chOff x="0" y="0"/>
          <a:chExt cx="0" cy="0"/>
        </a:xfrm>
      </p:grpSpPr>
      <p:sp>
        <p:nvSpPr>
          <p:cNvPr id="154" name="Rectangle 2"/>
          <p:cNvSpPr txBox="1"/>
          <p:nvPr/>
        </p:nvSpPr>
        <p:spPr>
          <a:xfrm>
            <a:off x="2220590" y="3731068"/>
            <a:ext cx="8563620" cy="2014858"/>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p>
            <a:pPr marR="650240" lvl="1" indent="457200" defTabSz="650240">
              <a:lnSpc>
                <a:spcPct val="115000"/>
              </a:lnSpc>
              <a:defRPr sz="5600">
                <a:solidFill>
                  <a:srgbClr val="000000"/>
                </a:solidFill>
              </a:defRPr>
            </a:pPr>
            <a:r>
              <a:t>49</a:t>
            </a:r>
          </a:p>
          <a:p>
            <a:pPr>
              <a:defRPr sz="3400" b="0">
                <a:latin typeface="+mn-lt"/>
                <a:ea typeface="+mn-ea"/>
                <a:cs typeface="+mn-cs"/>
                <a:sym typeface="Helvetica Neue Medium"/>
              </a:defRPr>
            </a:pPr>
            <a:r>
              <a:t>nationalities 2018</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 name="19__MA27907.jpg" descr="19__MA27907.jpg"/>
          <p:cNvPicPr>
            <a:picLocks noGrp="1" noChangeAspect="1"/>
          </p:cNvPicPr>
          <p:nvPr>
            <p:ph type="pic" idx="13"/>
          </p:nvPr>
        </p:nvPicPr>
        <p:blipFill>
          <a:blip r:embed="rId3">
            <a:extLst/>
          </a:blip>
          <a:srcRect t="4657" b="4657"/>
          <a:stretch>
            <a:fillRect/>
          </a:stretch>
        </p:blipFill>
        <p:spPr>
          <a:prstGeom prst="rect">
            <a:avLst/>
          </a:prstGeom>
        </p:spPr>
      </p:pic>
      <p:sp>
        <p:nvSpPr>
          <p:cNvPr id="159" name="Collide Program"/>
          <p:cNvSpPr txBox="1">
            <a:spLocks noGrp="1"/>
          </p:cNvSpPr>
          <p:nvPr>
            <p:ph type="title"/>
          </p:nvPr>
        </p:nvSpPr>
        <p:spPr>
          <a:prstGeom prst="rect">
            <a:avLst/>
          </a:prstGeom>
        </p:spPr>
        <p:txBody>
          <a:bodyPr/>
          <a:lstStyle>
            <a:lvl1pPr>
              <a:defRPr>
                <a:solidFill>
                  <a:schemeClr val="accent2">
                    <a:hueOff val="-177681"/>
                    <a:satOff val="-17391"/>
                    <a:lumOff val="16666"/>
                  </a:schemeClr>
                </a:solidFill>
              </a:defRPr>
            </a:lvl1pPr>
          </a:lstStyle>
          <a:p>
            <a:r>
              <a:t>Collide Program</a:t>
            </a:r>
          </a:p>
        </p:txBody>
      </p:sp>
      <p:sp>
        <p:nvSpPr>
          <p:cNvPr id="160" name="A residency award of up to three months to invite artists to further their artistic practice in connection with fundamental research at CERN"/>
          <p:cNvSpPr txBox="1">
            <a:spLocks noGrp="1"/>
          </p:cNvSpPr>
          <p:nvPr>
            <p:ph type="body" sz="quarter" idx="1"/>
          </p:nvPr>
        </p:nvSpPr>
        <p:spPr>
          <a:xfrm>
            <a:off x="1270000" y="8140700"/>
            <a:ext cx="10464800" cy="1404531"/>
          </a:xfrm>
          <a:prstGeom prst="rect">
            <a:avLst/>
          </a:prstGeom>
        </p:spPr>
        <p:txBody>
          <a:bodyPr>
            <a:normAutofit/>
          </a:bodyPr>
          <a:lstStyle>
            <a:lvl1pPr algn="l" defTabSz="397763">
              <a:lnSpc>
                <a:spcPts val="6200"/>
              </a:lnSpc>
              <a:defRPr sz="2610">
                <a:latin typeface="Arial"/>
                <a:ea typeface="Arial"/>
                <a:cs typeface="Arial"/>
                <a:sym typeface="Arial"/>
              </a:defRPr>
            </a:lvl1pPr>
          </a:lstStyle>
          <a:p>
            <a:pPr>
              <a:lnSpc>
                <a:spcPct val="100000"/>
              </a:lnSpc>
            </a:pPr>
            <a:r>
              <a:rPr dirty="0" smtClean="0"/>
              <a:t>A residency award of up to three months to invite artists to further their artistic practice in connection with fundamental research at CERN</a:t>
            </a:r>
            <a:endParaRPr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Black">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Blac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13529"/>
          </a:schemeClr>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FF"/>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FFFFFF"/>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788</Words>
  <Application>Microsoft Macintosh PowerPoint</Application>
  <PresentationFormat>Custom</PresentationFormat>
  <Paragraphs>100</Paragraphs>
  <Slides>18</Slides>
  <Notes>14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Black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Collide Program</vt:lpstr>
      <vt:lpstr>Accelerate Award</vt:lpstr>
      <vt:lpstr>Guest Artists</vt:lpstr>
      <vt:lpstr>Art Commissions and Exhibitions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Claudia Marcelloni</cp:lastModifiedBy>
  <cp:revision>1</cp:revision>
  <dcterms:modified xsi:type="dcterms:W3CDTF">2019-07-18T09:54:43Z</dcterms:modified>
</cp:coreProperties>
</file>