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63" r:id="rId2"/>
    <p:sldId id="284" r:id="rId3"/>
    <p:sldId id="283" r:id="rId4"/>
    <p:sldId id="302" r:id="rId5"/>
    <p:sldId id="309" r:id="rId6"/>
    <p:sldId id="286" r:id="rId7"/>
    <p:sldId id="287" r:id="rId8"/>
    <p:sldId id="288" r:id="rId9"/>
    <p:sldId id="303" r:id="rId10"/>
    <p:sldId id="291" r:id="rId11"/>
    <p:sldId id="304" r:id="rId12"/>
    <p:sldId id="301" r:id="rId13"/>
    <p:sldId id="292" r:id="rId14"/>
    <p:sldId id="306" r:id="rId15"/>
    <p:sldId id="305" r:id="rId16"/>
    <p:sldId id="307" r:id="rId17"/>
    <p:sldId id="308" r:id="rId1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2" autoAdjust="0"/>
    <p:restoredTop sz="94660"/>
  </p:normalViewPr>
  <p:slideViewPr>
    <p:cSldViewPr snapToObjects="1" showGuides="1">
      <p:cViewPr varScale="1">
        <p:scale>
          <a:sx n="124" d="100"/>
          <a:sy n="124" d="100"/>
        </p:scale>
        <p:origin x="726" y="90"/>
      </p:cViewPr>
      <p:guideLst>
        <p:guide orient="horz" pos="4080"/>
        <p:guide pos="2880"/>
      </p:guideLst>
    </p:cSldViewPr>
  </p:slideViewPr>
  <p:notesTextViewPr>
    <p:cViewPr>
      <p:scale>
        <a:sx n="100" d="100"/>
        <a:sy n="100" d="100"/>
      </p:scale>
      <p:origin x="0" y="0"/>
    </p:cViewPr>
  </p:notesTextViewPr>
  <p:sorterViewPr>
    <p:cViewPr>
      <p:scale>
        <a:sx n="249" d="100"/>
        <a:sy n="249" d="100"/>
      </p:scale>
      <p:origin x="0" y="77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10/07/2019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10/07/2019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1"/>
            <a:ext cx="6309000" cy="360000"/>
          </a:xfrm>
        </p:spPr>
        <p:txBody>
          <a:bodyPr lIns="0" tIns="0" rIns="0" bIns="0" anchor="b" anchorCtr="0"/>
          <a:lstStyle>
            <a:lvl1pPr algn="r">
              <a:defRPr>
                <a:solidFill>
                  <a:schemeClr val="accent1"/>
                </a:solidFill>
              </a:defRPr>
            </a:lvl1p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12"/>
          </p:nvPr>
        </p:nvSpPr>
        <p:spPr>
          <a:xfrm>
            <a:off x="8686800" y="6356351"/>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1"/>
            <a:ext cx="3785364" cy="1534388"/>
          </a:xfrm>
          <a:prstGeom prst="rect">
            <a:avLst/>
          </a:prstGeom>
        </p:spPr>
      </p:pic>
      <p:sp>
        <p:nvSpPr>
          <p:cNvPr id="15" name="Espace réservé du texte 14"/>
          <p:cNvSpPr>
            <a:spLocks noGrp="1"/>
          </p:cNvSpPr>
          <p:nvPr>
            <p:ph type="body" sz="quarter" idx="14" hasCustomPrompt="1"/>
          </p:nvPr>
        </p:nvSpPr>
        <p:spPr>
          <a:xfrm>
            <a:off x="1371600" y="5899149"/>
            <a:ext cx="6480000" cy="349251"/>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7"/>
            <a:ext cx="613410" cy="60325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1"/>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3"/>
            <a:ext cx="4040188"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31" y="1215233"/>
            <a:ext cx="4041775"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31"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1"/>
            <a:ext cx="66270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1"/>
            <a:ext cx="65532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1"/>
            <a:ext cx="65508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6"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1"/>
            <a:ext cx="6440400" cy="360000"/>
          </a:xfrm>
        </p:spPr>
        <p:txBody>
          <a:bodyPr/>
          <a:lstStyle/>
          <a:p>
            <a:r>
              <a:rPr lang="fr-FR" dirty="0" smtClean="0"/>
              <a:t>11T MBH </a:t>
            </a:r>
            <a:r>
              <a:rPr lang="fr-FR" dirty="0" err="1" smtClean="0"/>
              <a:t>Technical</a:t>
            </a:r>
            <a:r>
              <a:rPr lang="fr-FR" dirty="0" smtClean="0"/>
              <a:t> Meeting / Close out, Jan 21 2019</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1"/>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7"/>
            <a:ext cx="613410" cy="60325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1"/>
            <a:ext cx="6550800" cy="360000"/>
          </a:xfrm>
          <a:prstGeom prst="rect">
            <a:avLst/>
          </a:prstGeom>
        </p:spPr>
        <p:txBody>
          <a:bodyPr vert="horz" lIns="0" tIns="0" rIns="0" bIns="0" rtlCol="0" anchor="b"/>
          <a:lstStyle>
            <a:lvl1pPr algn="r">
              <a:defRPr sz="1200">
                <a:solidFill>
                  <a:schemeClr val="accent1"/>
                </a:solidFill>
              </a:defRPr>
            </a:lvl1pPr>
          </a:lstStyle>
          <a:p>
            <a:r>
              <a:rPr lang="fr-FR" dirty="0" smtClean="0"/>
              <a:t>11T MBH </a:t>
            </a:r>
            <a:r>
              <a:rPr lang="fr-FR" dirty="0" err="1" smtClean="0"/>
              <a:t>Technical</a:t>
            </a:r>
            <a:r>
              <a:rPr lang="fr-FR" dirty="0" smtClean="0"/>
              <a:t> Meeting / Close out, Jan 21 2019</a:t>
            </a:r>
            <a:endParaRPr lang="en-GB" dirty="0"/>
          </a:p>
        </p:txBody>
      </p:sp>
      <p:sp>
        <p:nvSpPr>
          <p:cNvPr id="6" name="Espace réservé du numéro de diapositive 5"/>
          <p:cNvSpPr>
            <a:spLocks noGrp="1"/>
          </p:cNvSpPr>
          <p:nvPr>
            <p:ph type="sldNum" sz="quarter" idx="4"/>
          </p:nvPr>
        </p:nvSpPr>
        <p:spPr>
          <a:xfrm>
            <a:off x="8686800" y="6356351"/>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82187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43608" y="2495685"/>
            <a:ext cx="7776064" cy="1800200"/>
          </a:xfrm>
        </p:spPr>
        <p:txBody>
          <a:bodyPr/>
          <a:lstStyle/>
          <a:p>
            <a:r>
              <a:rPr lang="en-GB" i="1" dirty="0" smtClean="0">
                <a:latin typeface="Calibri" panose="020F0502020204030204" pitchFamily="34" charset="0"/>
                <a:cs typeface="Calibri" panose="020F0502020204030204" pitchFamily="34" charset="0"/>
              </a:rPr>
              <a:t>DFX Detailed Design Review: </a:t>
            </a:r>
            <a:br>
              <a:rPr lang="en-GB" i="1" dirty="0" smtClean="0">
                <a:latin typeface="Calibri" panose="020F0502020204030204" pitchFamily="34" charset="0"/>
                <a:cs typeface="Calibri" panose="020F0502020204030204" pitchFamily="34" charset="0"/>
              </a:rPr>
            </a:br>
            <a:r>
              <a:rPr lang="en-GB" i="1" dirty="0" smtClean="0">
                <a:latin typeface="Calibri" panose="020F0502020204030204" pitchFamily="34" charset="0"/>
                <a:cs typeface="Calibri" panose="020F0502020204030204" pitchFamily="34" charset="0"/>
              </a:rPr>
              <a:t>Outcome and Recommendations from the Review Panel</a:t>
            </a:r>
            <a:endParaRPr lang="en-GB" i="1"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990600" y="4005064"/>
            <a:ext cx="7325816" cy="852793"/>
          </a:xfrm>
        </p:spPr>
        <p:txBody>
          <a:bodyPr>
            <a:normAutofit fontScale="92500" lnSpcReduction="10000"/>
          </a:bodyPr>
          <a:lstStyle/>
          <a:p>
            <a:pPr algn="just"/>
            <a:r>
              <a:rPr lang="en-GB" i="1" dirty="0" smtClean="0">
                <a:latin typeface="Calibri" panose="020F0502020204030204" pitchFamily="34" charset="0"/>
                <a:cs typeface="Calibri" panose="020F0502020204030204" pitchFamily="34" charset="0"/>
              </a:rPr>
              <a:t>Review Panel:</a:t>
            </a:r>
          </a:p>
          <a:p>
            <a:pPr algn="just"/>
            <a:r>
              <a:rPr lang="en-US" i="1" dirty="0">
                <a:latin typeface="Calibri" panose="020F0502020204030204" pitchFamily="34" charset="0"/>
                <a:cs typeface="Calibri" panose="020F0502020204030204" pitchFamily="34" charset="0"/>
              </a:rPr>
              <a:t>S. Atieh, G. </a:t>
            </a:r>
            <a:r>
              <a:rPr lang="en-US" i="1" dirty="0" err="1">
                <a:latin typeface="Calibri" panose="020F0502020204030204" pitchFamily="34" charset="0"/>
                <a:cs typeface="Calibri" panose="020F0502020204030204" pitchFamily="34" charset="0"/>
              </a:rPr>
              <a:t>Ferlin</a:t>
            </a:r>
            <a:r>
              <a:rPr lang="en-US" i="1" dirty="0">
                <a:latin typeface="Calibri" panose="020F0502020204030204" pitchFamily="34" charset="0"/>
                <a:cs typeface="Calibri" panose="020F0502020204030204" pitchFamily="34" charset="0"/>
              </a:rPr>
              <a:t>, M. Modena (chair), F. Rodriguez Mateos, D. </a:t>
            </a:r>
            <a:r>
              <a:rPr lang="en-US" i="1" dirty="0" err="1" smtClean="0">
                <a:latin typeface="Calibri" panose="020F0502020204030204" pitchFamily="34" charset="0"/>
                <a:cs typeface="Calibri" panose="020F0502020204030204" pitchFamily="34" charset="0"/>
              </a:rPr>
              <a:t>Tommasini</a:t>
            </a:r>
            <a:r>
              <a:rPr lang="en-US" i="1" dirty="0" smtClean="0">
                <a:latin typeface="Calibri" panose="020F0502020204030204" pitchFamily="34" charset="0"/>
                <a:cs typeface="Calibri" panose="020F0502020204030204" pitchFamily="34" charset="0"/>
              </a:rPr>
              <a:t>, + M. Mendes (Scientific Secretary)</a:t>
            </a:r>
            <a:endParaRPr lang="en-GB" i="1" dirty="0" smtClean="0">
              <a:latin typeface="Calibri" panose="020F0502020204030204" pitchFamily="34" charset="0"/>
              <a:cs typeface="Calibri" panose="020F0502020204030204" pitchFamily="34" charset="0"/>
            </a:endParaRPr>
          </a:p>
          <a:p>
            <a:pPr algn="ctr"/>
            <a:endParaRPr lang="en-GB" i="1" dirty="0">
              <a:latin typeface="Calibri" panose="020F0502020204030204" pitchFamily="34" charset="0"/>
              <a:cs typeface="Calibri" panose="020F0502020204030204" pitchFamily="34" charset="0"/>
            </a:endParaRPr>
          </a:p>
        </p:txBody>
      </p:sp>
      <p:pic>
        <p:nvPicPr>
          <p:cNvPr id="5" name="Image 4" descr="CERN-logo_outline.jpg"/>
          <p:cNvPicPr>
            <a:picLocks noChangeAspect="1"/>
          </p:cNvPicPr>
          <p:nvPr/>
        </p:nvPicPr>
        <p:blipFill>
          <a:blip r:embed="rId2"/>
          <a:stretch>
            <a:fillRect/>
          </a:stretch>
        </p:blipFill>
        <p:spPr>
          <a:xfrm>
            <a:off x="377190" y="5946777"/>
            <a:ext cx="613410" cy="603251"/>
          </a:xfrm>
          <a:prstGeom prst="rect">
            <a:avLst/>
          </a:prstGeom>
        </p:spPr>
      </p:pic>
      <p:sp>
        <p:nvSpPr>
          <p:cNvPr id="6" name="Text Placeholder 5"/>
          <p:cNvSpPr>
            <a:spLocks noGrp="1"/>
          </p:cNvSpPr>
          <p:nvPr>
            <p:ph type="body" sz="quarter" idx="14"/>
          </p:nvPr>
        </p:nvSpPr>
        <p:spPr>
          <a:xfrm>
            <a:off x="-396552" y="6494234"/>
            <a:ext cx="7454552" cy="349251"/>
          </a:xfrm>
        </p:spPr>
        <p:txBody>
          <a:bodyPr>
            <a:normAutofit/>
          </a:bodyPr>
          <a:lstStyle/>
          <a:p>
            <a:pPr algn="r"/>
            <a:r>
              <a:rPr lang="en-US" sz="1400" i="1" dirty="0" smtClean="0">
                <a:latin typeface="Calibri" panose="020F0502020204030204" pitchFamily="34" charset="0"/>
                <a:cs typeface="Calibri" panose="020F0502020204030204" pitchFamily="34" charset="0"/>
              </a:rPr>
              <a:t>DFX Detailed Design Review outcome and closing remarks, 3 July 2019</a:t>
            </a:r>
            <a:endParaRPr lang="en-US" sz="1400" i="1"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pPr algn="just"/>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98375" y="562907"/>
            <a:ext cx="8388931" cy="5512744"/>
          </a:xfrm>
        </p:spPr>
        <p:txBody>
          <a:bodyPr>
            <a:noAutofit/>
          </a:bodyPr>
          <a:lstStyle/>
          <a:p>
            <a:pPr marL="0" lvl="0" indent="0" algn="just">
              <a:buNone/>
            </a:pPr>
            <a:r>
              <a:rPr lang="en-GB" sz="1800" b="1" i="1" dirty="0" smtClean="0">
                <a:latin typeface="Calibri" panose="020F0502020204030204" pitchFamily="34" charset="0"/>
                <a:cs typeface="Calibri" panose="020F0502020204030204" pitchFamily="34" charset="0"/>
              </a:rPr>
              <a:t>3) “Review </a:t>
            </a:r>
            <a:r>
              <a:rPr lang="en-GB" sz="1800" b="1" i="1" dirty="0">
                <a:latin typeface="Calibri" panose="020F0502020204030204" pitchFamily="34" charset="0"/>
                <a:cs typeface="Calibri" panose="020F0502020204030204" pitchFamily="34" charset="0"/>
              </a:rPr>
              <a:t>the integration and installation sequence in the LHC machine and the compatibility of the DFX location </a:t>
            </a:r>
            <a:r>
              <a:rPr lang="en-GB" sz="1800" b="1" i="1" dirty="0" err="1">
                <a:latin typeface="Calibri" panose="020F0502020204030204" pitchFamily="34" charset="0"/>
                <a:cs typeface="Calibri" panose="020F0502020204030204" pitchFamily="34" charset="0"/>
              </a:rPr>
              <a:t>wrt</a:t>
            </a:r>
            <a:r>
              <a:rPr lang="en-GB" sz="1800" b="1" i="1" dirty="0">
                <a:latin typeface="Calibri" panose="020F0502020204030204" pitchFamily="34" charset="0"/>
                <a:cs typeface="Calibri" panose="020F0502020204030204" pitchFamily="34" charset="0"/>
              </a:rPr>
              <a:t> the tunnel environment (including plan for maintenance and repair interventions during operation</a:t>
            </a:r>
            <a:r>
              <a:rPr lang="en-GB" sz="1800" b="1" i="1" dirty="0" smtClean="0">
                <a:latin typeface="Calibri" panose="020F0502020204030204" pitchFamily="34" charset="0"/>
                <a:cs typeface="Calibri" panose="020F0502020204030204" pitchFamily="34" charset="0"/>
              </a:rPr>
              <a:t>)”:</a:t>
            </a:r>
          </a:p>
          <a:p>
            <a:pPr marL="0" lvl="0" indent="0" algn="just">
              <a:buNone/>
            </a:pPr>
            <a:endParaRPr lang="en-GB" sz="1800" dirty="0">
              <a:latin typeface="Calibri" panose="020F0502020204030204" pitchFamily="34" charset="0"/>
              <a:cs typeface="Calibri" panose="020F0502020204030204" pitchFamily="34" charset="0"/>
            </a:endParaRPr>
          </a:p>
          <a:p>
            <a:pPr algn="just"/>
            <a:r>
              <a:rPr lang="en-GB" sz="1800" dirty="0">
                <a:latin typeface="Calibri" panose="020F0502020204030204" pitchFamily="34" charset="0"/>
                <a:cs typeface="Calibri" panose="020F0502020204030204" pitchFamily="34" charset="0"/>
              </a:rPr>
              <a:t>HL-WP15 </a:t>
            </a:r>
            <a:r>
              <a:rPr lang="en-GB" sz="1800" dirty="0" smtClean="0">
                <a:latin typeface="Calibri" panose="020F0502020204030204" pitchFamily="34" charset="0"/>
                <a:cs typeface="Calibri" panose="020F0502020204030204" pitchFamily="34" charset="0"/>
              </a:rPr>
              <a:t>“Integration” is providing </a:t>
            </a:r>
            <a:r>
              <a:rPr lang="en-GB" sz="1800" dirty="0">
                <a:latin typeface="Calibri" panose="020F0502020204030204" pitchFamily="34" charset="0"/>
                <a:cs typeface="Calibri" panose="020F0502020204030204" pitchFamily="34" charset="0"/>
              </a:rPr>
              <a:t>a constant follow-up and support to WP6a in order to develop a DFX design compatible with the HL-LHC constraints and boundary conditions. This aspect is critical </a:t>
            </a:r>
            <a:r>
              <a:rPr lang="en-GB" sz="1800" dirty="0" smtClean="0">
                <a:latin typeface="Calibri" panose="020F0502020204030204" pitchFamily="34" charset="0"/>
                <a:cs typeface="Calibri" panose="020F0502020204030204" pitchFamily="34" charset="0"/>
              </a:rPr>
              <a:t>since (DFX installation region completely NEW </a:t>
            </a:r>
            <a:r>
              <a:rPr lang="en-GB" sz="1800" dirty="0">
                <a:latin typeface="Calibri" panose="020F0502020204030204" pitchFamily="34" charset="0"/>
                <a:cs typeface="Calibri" panose="020F0502020204030204" pitchFamily="34" charset="0"/>
              </a:rPr>
              <a:t>region from civil engineering and </a:t>
            </a:r>
            <a:r>
              <a:rPr lang="en-GB" sz="1800" dirty="0" smtClean="0">
                <a:latin typeface="Calibri" panose="020F0502020204030204" pitchFamily="34" charset="0"/>
                <a:cs typeface="Calibri" panose="020F0502020204030204" pitchFamily="34" charset="0"/>
              </a:rPr>
              <a:t>extremely </a:t>
            </a:r>
            <a:r>
              <a:rPr lang="en-GB" sz="1800" dirty="0">
                <a:latin typeface="Calibri" panose="020F0502020204030204" pitchFamily="34" charset="0"/>
                <a:cs typeface="Calibri" panose="020F0502020204030204" pitchFamily="34" charset="0"/>
              </a:rPr>
              <a:t>crowded by future equipment installation points of </a:t>
            </a:r>
            <a:r>
              <a:rPr lang="en-GB" sz="1800" dirty="0" smtClean="0">
                <a:latin typeface="Calibri" panose="020F0502020204030204" pitchFamily="34" charset="0"/>
                <a:cs typeface="Calibri" panose="020F0502020204030204" pitchFamily="34" charset="0"/>
              </a:rPr>
              <a:t>view). </a:t>
            </a:r>
            <a:r>
              <a:rPr lang="en-GB" sz="1800" dirty="0">
                <a:latin typeface="Calibri" panose="020F0502020204030204" pitchFamily="34" charset="0"/>
                <a:cs typeface="Calibri" panose="020F0502020204030204" pitchFamily="34" charset="0"/>
              </a:rPr>
              <a:t>WP15 has started “ad hoc” meetings to </a:t>
            </a:r>
            <a:r>
              <a:rPr lang="en-GB" sz="1800" dirty="0" smtClean="0">
                <a:latin typeface="Calibri" panose="020F0502020204030204" pitchFamily="34" charset="0"/>
                <a:cs typeface="Calibri" panose="020F0502020204030204" pitchFamily="34" charset="0"/>
              </a:rPr>
              <a:t>follow </a:t>
            </a:r>
            <a:r>
              <a:rPr lang="en-GB" sz="1800" dirty="0">
                <a:latin typeface="Calibri" panose="020F0502020204030204" pitchFamily="34" charset="0"/>
                <a:cs typeface="Calibri" panose="020F0502020204030204" pitchFamily="34" charset="0"/>
              </a:rPr>
              <a:t>these questions (for DFX and DFM). It is essential that all concerned Teams participate actively to these </a:t>
            </a:r>
            <a:r>
              <a:rPr lang="en-GB" sz="1800" dirty="0" smtClean="0">
                <a:latin typeface="Calibri" panose="020F0502020204030204" pitchFamily="34" charset="0"/>
                <a:cs typeface="Calibri" panose="020F0502020204030204" pitchFamily="34" charset="0"/>
              </a:rPr>
              <a:t>meetings/discussion</a:t>
            </a:r>
            <a:r>
              <a:rPr lang="en-GB" sz="1800" dirty="0">
                <a:latin typeface="Calibri" panose="020F0502020204030204" pitchFamily="34" charset="0"/>
                <a:cs typeface="Calibri" panose="020F0502020204030204" pitchFamily="34" charset="0"/>
              </a:rPr>
              <a:t>.</a:t>
            </a:r>
          </a:p>
          <a:p>
            <a:pPr algn="just"/>
            <a:r>
              <a:rPr lang="en-GB" sz="1800" dirty="0">
                <a:latin typeface="Calibri" panose="020F0502020204030204" pitchFamily="34" charset="0"/>
                <a:cs typeface="Calibri" panose="020F0502020204030204" pitchFamily="34" charset="0"/>
              </a:rPr>
              <a:t>Furthermore, the required final assembly of the DFX “in situ” implies a delicate integration aspect that concerns: available space, assembly tooling manipulation and sequence of integration of neighbour equipment (D1, QXL, DSHM, etc.). During the review the specificities of the 4 different installation sites were highlighted. It was also clarified the share of responsibility between SOTON and CERN as concerning DFX design and assembly sequencing and procurement of assembly tooling for the installation in the HL-LHC </a:t>
            </a:r>
            <a:r>
              <a:rPr lang="en-GB" sz="1800" dirty="0" smtClean="0">
                <a:latin typeface="Calibri" panose="020F0502020204030204" pitchFamily="34" charset="0"/>
                <a:cs typeface="Calibri" panose="020F0502020204030204" pitchFamily="34" charset="0"/>
              </a:rPr>
              <a:t>Tunnel (it </a:t>
            </a:r>
            <a:r>
              <a:rPr lang="en-GB" sz="1800" dirty="0">
                <a:latin typeface="Calibri" panose="020F0502020204030204" pitchFamily="34" charset="0"/>
                <a:cs typeface="Calibri" panose="020F0502020204030204" pitchFamily="34" charset="0"/>
              </a:rPr>
              <a:t>was confirmed that the installation of the DFX in the tunnel is responsibility of </a:t>
            </a:r>
            <a:r>
              <a:rPr lang="en-GB" sz="1800" dirty="0" smtClean="0">
                <a:latin typeface="Calibri" panose="020F0502020204030204" pitchFamily="34" charset="0"/>
                <a:cs typeface="Calibri" panose="020F0502020204030204" pitchFamily="34" charset="0"/>
              </a:rPr>
              <a:t>CERN). </a:t>
            </a:r>
            <a:endParaRPr lang="en-GB" sz="1800" dirty="0">
              <a:latin typeface="Calibri" panose="020F0502020204030204" pitchFamily="34" charset="0"/>
              <a:cs typeface="Calibri" panose="020F0502020204030204" pitchFamily="34" charset="0"/>
            </a:endParaRPr>
          </a:p>
          <a:p>
            <a:pPr marL="0" indent="0" algn="just">
              <a:buNone/>
            </a:pPr>
            <a:r>
              <a:rPr lang="en-GB" sz="1800" dirty="0">
                <a:latin typeface="Calibri" panose="020F0502020204030204" pitchFamily="34" charset="0"/>
                <a:cs typeface="Calibri" panose="020F0502020204030204" pitchFamily="34" charset="0"/>
              </a:rPr>
              <a:t> </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589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07504" y="404664"/>
            <a:ext cx="8820979" cy="6048672"/>
          </a:xfrm>
        </p:spPr>
        <p:txBody>
          <a:bodyPr>
            <a:noAutofit/>
          </a:bodyPr>
          <a:lstStyle/>
          <a:p>
            <a:pPr algn="just">
              <a:buFont typeface="Wingdings" panose="05000000000000000000" pitchFamily="2" charset="2"/>
              <a:buChar char="§"/>
            </a:pPr>
            <a:r>
              <a:rPr lang="en-GB" sz="1700" b="1" i="1" dirty="0" smtClean="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en-GB" sz="1700" b="1" i="1" dirty="0" smtClean="0">
                <a:solidFill>
                  <a:srgbClr val="C00000"/>
                </a:solidFill>
                <a:latin typeface="Calibri" panose="020F0502020204030204" pitchFamily="34" charset="0"/>
                <a:cs typeface="Calibri" panose="020F0502020204030204" pitchFamily="34" charset="0"/>
              </a:rPr>
              <a:t>RECOMMENDATION </a:t>
            </a:r>
            <a:r>
              <a:rPr lang="en-GB" sz="1700" b="1" i="1" dirty="0">
                <a:solidFill>
                  <a:srgbClr val="C00000"/>
                </a:solidFill>
                <a:latin typeface="Calibri" panose="020F0502020204030204" pitchFamily="34" charset="0"/>
                <a:cs typeface="Calibri" panose="020F0502020204030204" pitchFamily="34" charset="0"/>
              </a:rPr>
              <a:t>N.4</a:t>
            </a:r>
            <a:r>
              <a:rPr lang="en-GB" sz="1700" i="1" dirty="0">
                <a:solidFill>
                  <a:srgbClr val="C00000"/>
                </a:solidFill>
                <a:latin typeface="Calibri" panose="020F0502020204030204" pitchFamily="34" charset="0"/>
                <a:cs typeface="Calibri" panose="020F0502020204030204" pitchFamily="34" charset="0"/>
              </a:rPr>
              <a:t>:</a:t>
            </a:r>
            <a:r>
              <a:rPr lang="en-GB" sz="1700" b="1" i="1" dirty="0">
                <a:solidFill>
                  <a:srgbClr val="C00000"/>
                </a:solidFill>
                <a:latin typeface="Calibri" panose="020F0502020204030204" pitchFamily="34" charset="0"/>
                <a:cs typeface="Calibri" panose="020F0502020204030204" pitchFamily="34" charset="0"/>
              </a:rPr>
              <a:t> </a:t>
            </a:r>
            <a:endParaRPr lang="en-GB" sz="1700" b="1" i="1" dirty="0" smtClean="0">
              <a:solidFill>
                <a:srgbClr val="C00000"/>
              </a:solidFill>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1700" i="1" dirty="0">
                <a:latin typeface="Calibri" panose="020F0502020204030204" pitchFamily="34" charset="0"/>
                <a:cs typeface="Calibri" panose="020F0502020204030204" pitchFamily="34" charset="0"/>
              </a:rPr>
              <a:t>F</a:t>
            </a:r>
            <a:r>
              <a:rPr lang="en-GB" sz="1700" i="1" dirty="0" smtClean="0">
                <a:latin typeface="Calibri" panose="020F0502020204030204" pitchFamily="34" charset="0"/>
                <a:cs typeface="Calibri" panose="020F0502020204030204" pitchFamily="34" charset="0"/>
              </a:rPr>
              <a:t>or </a:t>
            </a:r>
            <a:r>
              <a:rPr lang="en-GB" sz="1700" i="1" dirty="0">
                <a:latin typeface="Calibri" panose="020F0502020204030204" pitchFamily="34" charset="0"/>
                <a:cs typeface="Calibri" panose="020F0502020204030204" pitchFamily="34" charset="0"/>
              </a:rPr>
              <a:t>the DFX design finalization phase it will be critical a </a:t>
            </a:r>
            <a:r>
              <a:rPr lang="en-GB" sz="1700" i="1" dirty="0">
                <a:solidFill>
                  <a:srgbClr val="C00000"/>
                </a:solidFill>
                <a:latin typeface="Calibri" panose="020F0502020204030204" pitchFamily="34" charset="0"/>
                <a:cs typeface="Calibri" panose="020F0502020204030204" pitchFamily="34" charset="0"/>
              </a:rPr>
              <a:t>tight collaboration between WP6a and </a:t>
            </a:r>
            <a:r>
              <a:rPr lang="en-GB" sz="1700" i="1" dirty="0" smtClean="0">
                <a:solidFill>
                  <a:srgbClr val="C00000"/>
                </a:solidFill>
                <a:latin typeface="Calibri" panose="020F0502020204030204" pitchFamily="34" charset="0"/>
                <a:cs typeface="Calibri" panose="020F0502020204030204" pitchFamily="34" charset="0"/>
              </a:rPr>
              <a:t>WP15–Integration </a:t>
            </a:r>
            <a:r>
              <a:rPr lang="en-GB" sz="1700" i="1" dirty="0">
                <a:latin typeface="Calibri" panose="020F0502020204030204" pitchFamily="34" charset="0"/>
                <a:cs typeface="Calibri" panose="020F0502020204030204" pitchFamily="34" charset="0"/>
              </a:rPr>
              <a:t>with </a:t>
            </a:r>
            <a:r>
              <a:rPr lang="en-GB" sz="1700" i="1" dirty="0">
                <a:solidFill>
                  <a:srgbClr val="C00000"/>
                </a:solidFill>
                <a:latin typeface="Calibri" panose="020F0502020204030204" pitchFamily="34" charset="0"/>
                <a:cs typeface="Calibri" panose="020F0502020204030204" pitchFamily="34" charset="0"/>
              </a:rPr>
              <a:t>all other concerned Teams </a:t>
            </a:r>
            <a:r>
              <a:rPr lang="en-GB" sz="1700" i="1" dirty="0">
                <a:latin typeface="Calibri" panose="020F0502020204030204" pitchFamily="34" charset="0"/>
                <a:cs typeface="Calibri" panose="020F0502020204030204" pitchFamily="34" charset="0"/>
              </a:rPr>
              <a:t>in order to finalize the design in a compatible manner with the HL-LHC Tunnel configuration and neighbouring equipment and services. </a:t>
            </a:r>
            <a:endParaRPr lang="en-GB" sz="17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1700" i="1" dirty="0">
                <a:latin typeface="Calibri" panose="020F0502020204030204" pitchFamily="34" charset="0"/>
                <a:cs typeface="Calibri" panose="020F0502020204030204" pitchFamily="34" charset="0"/>
              </a:rPr>
              <a:t>The general assembly sequence (for system test and in the HL-LHC) was presented, there is a </a:t>
            </a:r>
            <a:r>
              <a:rPr lang="en-GB" sz="1700" i="1" dirty="0">
                <a:solidFill>
                  <a:srgbClr val="C00000"/>
                </a:solidFill>
                <a:latin typeface="Calibri" panose="020F0502020204030204" pitchFamily="34" charset="0"/>
                <a:cs typeface="Calibri" panose="020F0502020204030204" pitchFamily="34" charset="0"/>
              </a:rPr>
              <a:t>major open point concerning the assembly of the DFX with the DSHX </a:t>
            </a:r>
            <a:r>
              <a:rPr lang="en-GB" sz="1700" i="1" dirty="0" smtClean="0">
                <a:solidFill>
                  <a:srgbClr val="C00000"/>
                </a:solidFill>
                <a:latin typeface="Calibri" panose="020F0502020204030204" pitchFamily="34" charset="0"/>
                <a:cs typeface="Calibri" panose="020F0502020204030204" pitchFamily="34" charset="0"/>
              </a:rPr>
              <a:t>(the vertical </a:t>
            </a:r>
            <a:r>
              <a:rPr lang="en-GB" sz="1700" i="1" dirty="0">
                <a:solidFill>
                  <a:srgbClr val="C00000"/>
                </a:solidFill>
                <a:latin typeface="Calibri" panose="020F0502020204030204" pitchFamily="34" charset="0"/>
                <a:cs typeface="Calibri" panose="020F0502020204030204" pitchFamily="34" charset="0"/>
              </a:rPr>
              <a:t>“lowering and raising” manipulation</a:t>
            </a:r>
            <a:r>
              <a:rPr lang="en-GB" sz="1700" i="1" dirty="0">
                <a:latin typeface="Calibri" panose="020F0502020204030204" pitchFamily="34" charset="0"/>
                <a:cs typeface="Calibri" panose="020F0502020204030204" pitchFamily="34" charset="0"/>
              </a:rPr>
              <a:t> with consequent loads and charges on the system’s main components</a:t>
            </a:r>
            <a:r>
              <a:rPr lang="en-GB" sz="1700" i="1" dirty="0" smtClean="0">
                <a:latin typeface="Calibri" panose="020F0502020204030204" pitchFamily="34" charset="0"/>
                <a:cs typeface="Calibri" panose="020F0502020204030204" pitchFamily="34" charset="0"/>
              </a:rPr>
              <a:t>):  </a:t>
            </a:r>
          </a:p>
          <a:p>
            <a:pPr lvl="1" algn="just">
              <a:buFont typeface="Wingdings" panose="05000000000000000000" pitchFamily="2" charset="2"/>
              <a:buChar char="§"/>
            </a:pPr>
            <a:r>
              <a:rPr lang="en-GB" sz="1600" i="1" dirty="0">
                <a:latin typeface="Calibri" panose="020F0502020204030204" pitchFamily="34" charset="0"/>
                <a:cs typeface="Calibri" panose="020F0502020204030204" pitchFamily="34" charset="0"/>
              </a:rPr>
              <a:t>A</a:t>
            </a:r>
            <a:r>
              <a:rPr lang="en-GB" sz="1600" i="1" dirty="0" smtClean="0">
                <a:latin typeface="Calibri" panose="020F0502020204030204" pitchFamily="34" charset="0"/>
                <a:cs typeface="Calibri" panose="020F0502020204030204" pitchFamily="34" charset="0"/>
              </a:rPr>
              <a:t>s discussed after the review, the present design makes the complex installation sequence </a:t>
            </a:r>
            <a:r>
              <a:rPr lang="en-GB" sz="1600" i="1" dirty="0" smtClean="0">
                <a:solidFill>
                  <a:srgbClr val="C00000"/>
                </a:solidFill>
                <a:latin typeface="Calibri" panose="020F0502020204030204" pitchFamily="34" charset="0"/>
                <a:cs typeface="Calibri" panose="020F0502020204030204" pitchFamily="34" charset="0"/>
              </a:rPr>
              <a:t>not the safest from the handling point of view </a:t>
            </a:r>
            <a:r>
              <a:rPr lang="en-GB" sz="1600" i="1" dirty="0" smtClean="0">
                <a:latin typeface="Calibri" panose="020F0502020204030204" pitchFamily="34" charset="0"/>
                <a:cs typeface="Calibri" panose="020F0502020204030204" pitchFamily="34" charset="0"/>
              </a:rPr>
              <a:t>and does not minimize the risk of future intervention (ALARA approach). </a:t>
            </a:r>
            <a:r>
              <a:rPr lang="en-GB" sz="1600" i="1" dirty="0" smtClean="0">
                <a:solidFill>
                  <a:srgbClr val="C00000"/>
                </a:solidFill>
                <a:latin typeface="Calibri" panose="020F0502020204030204" pitchFamily="34" charset="0"/>
                <a:cs typeface="Calibri" panose="020F0502020204030204" pitchFamily="34" charset="0"/>
              </a:rPr>
              <a:t>The need to “lower and rise” the assemblies is driven by the need to get adequate space for weld #3.</a:t>
            </a:r>
            <a:r>
              <a:rPr lang="en-GB" sz="1600" i="1" dirty="0" smtClean="0">
                <a:latin typeface="Calibri" panose="020F0502020204030204" pitchFamily="34" charset="0"/>
                <a:cs typeface="Calibri" panose="020F0502020204030204" pitchFamily="34" charset="0"/>
              </a:rPr>
              <a:t> The actual space seems too tight to correctly perform the weld. </a:t>
            </a:r>
            <a:r>
              <a:rPr lang="en-GB" sz="1600" i="1" dirty="0" smtClean="0">
                <a:latin typeface="Calibri" panose="020F0502020204030204" pitchFamily="34" charset="0"/>
                <a:cs typeface="Calibri" panose="020F0502020204030204" pitchFamily="34" charset="0"/>
                <a:sym typeface="Wingdings" panose="05000000000000000000" pitchFamily="2" charset="2"/>
              </a:rPr>
              <a:t></a:t>
            </a:r>
            <a:r>
              <a:rPr lang="en-GB" sz="1600" i="1" dirty="0" smtClean="0">
                <a:latin typeface="Calibri" panose="020F0502020204030204" pitchFamily="34" charset="0"/>
                <a:cs typeface="Calibri" panose="020F0502020204030204" pitchFamily="34" charset="0"/>
              </a:rPr>
              <a:t> Analyse and evaluate if in the locations where the integration deems it necessary, space could be safely gained. This could be done with an eventual adaptation of the core/LHC tunnel vault interface design, proposing an enlargement of the end part of the core. Discuss this possibility with WP15 and WP17.1.</a:t>
            </a:r>
            <a:endParaRPr lang="en-GB" sz="1600" dirty="0">
              <a:latin typeface="Calibri" panose="020F0502020204030204" pitchFamily="34" charset="0"/>
              <a:cs typeface="Calibri" panose="020F0502020204030204" pitchFamily="34" charset="0"/>
            </a:endParaRPr>
          </a:p>
          <a:p>
            <a:pPr algn="just"/>
            <a:r>
              <a:rPr lang="en-GB" sz="1700" i="1" dirty="0">
                <a:latin typeface="Calibri" panose="020F0502020204030204" pitchFamily="34" charset="0"/>
                <a:cs typeface="Calibri" panose="020F0502020204030204" pitchFamily="34" charset="0"/>
              </a:rPr>
              <a:t>The sequence for </a:t>
            </a:r>
            <a:r>
              <a:rPr lang="en-GB" sz="1700" i="1" dirty="0">
                <a:solidFill>
                  <a:srgbClr val="C00000"/>
                </a:solidFill>
                <a:latin typeface="Calibri" panose="020F0502020204030204" pitchFamily="34" charset="0"/>
                <a:cs typeface="Calibri" panose="020F0502020204030204" pitchFamily="34" charset="0"/>
              </a:rPr>
              <a:t>standard and exceptional maintenance intervention</a:t>
            </a:r>
            <a:r>
              <a:rPr lang="en-GB" sz="1700" i="1" dirty="0">
                <a:latin typeface="Calibri" panose="020F0502020204030204" pitchFamily="34" charset="0"/>
                <a:cs typeface="Calibri" panose="020F0502020204030204" pitchFamily="34" charset="0"/>
              </a:rPr>
              <a:t>, the development of </a:t>
            </a:r>
            <a:r>
              <a:rPr lang="en-GB" sz="1700" i="1" dirty="0">
                <a:solidFill>
                  <a:srgbClr val="C00000"/>
                </a:solidFill>
                <a:latin typeface="Calibri" panose="020F0502020204030204" pitchFamily="34" charset="0"/>
                <a:cs typeface="Calibri" panose="020F0502020204030204" pitchFamily="34" charset="0"/>
              </a:rPr>
              <a:t>dedicated tooling</a:t>
            </a:r>
            <a:r>
              <a:rPr lang="en-GB" sz="1700" i="1" dirty="0">
                <a:latin typeface="Calibri" panose="020F0502020204030204" pitchFamily="34" charset="0"/>
                <a:cs typeface="Calibri" panose="020F0502020204030204" pitchFamily="34" charset="0"/>
              </a:rPr>
              <a:t>, the sequence of </a:t>
            </a:r>
            <a:r>
              <a:rPr lang="en-GB" sz="1700" i="1" dirty="0">
                <a:solidFill>
                  <a:srgbClr val="C00000"/>
                </a:solidFill>
                <a:latin typeface="Calibri" panose="020F0502020204030204" pitchFamily="34" charset="0"/>
                <a:cs typeface="Calibri" panose="020F0502020204030204" pitchFamily="34" charset="0"/>
              </a:rPr>
              <a:t>neighbouring equipment installation </a:t>
            </a:r>
            <a:r>
              <a:rPr lang="en-GB" sz="1700" i="1" dirty="0">
                <a:latin typeface="Calibri" panose="020F0502020204030204" pitchFamily="34" charset="0"/>
                <a:cs typeface="Calibri" panose="020F0502020204030204" pitchFamily="34" charset="0"/>
              </a:rPr>
              <a:t>(or de-installation in case of maintenance/reparation) was not yet analysed/developed. </a:t>
            </a:r>
            <a:r>
              <a:rPr lang="en-GB" sz="1700" i="1" dirty="0">
                <a:solidFill>
                  <a:srgbClr val="C00000"/>
                </a:solidFill>
                <a:latin typeface="Calibri" panose="020F0502020204030204" pitchFamily="34" charset="0"/>
                <a:cs typeface="Calibri" panose="020F0502020204030204" pitchFamily="34" charset="0"/>
              </a:rPr>
              <a:t>These aspects become now critical issues in order to validate the DFX design </a:t>
            </a:r>
            <a:r>
              <a:rPr lang="en-GB" sz="1700" i="1" dirty="0">
                <a:latin typeface="Calibri" panose="020F0502020204030204" pitchFamily="34" charset="0"/>
                <a:cs typeface="Calibri" panose="020F0502020204030204" pitchFamily="34" charset="0"/>
              </a:rPr>
              <a:t>in terms of </a:t>
            </a:r>
            <a:r>
              <a:rPr lang="en-GB" sz="1700" i="1" dirty="0">
                <a:solidFill>
                  <a:srgbClr val="C00000"/>
                </a:solidFill>
                <a:latin typeface="Calibri" panose="020F0502020204030204" pitchFamily="34" charset="0"/>
                <a:cs typeface="Calibri" panose="020F0502020204030204" pitchFamily="34" charset="0"/>
              </a:rPr>
              <a:t>assembly</a:t>
            </a:r>
            <a:r>
              <a:rPr lang="en-GB" sz="1700" i="1" dirty="0">
                <a:latin typeface="Calibri" panose="020F0502020204030204" pitchFamily="34" charset="0"/>
                <a:cs typeface="Calibri" panose="020F0502020204030204" pitchFamily="34" charset="0"/>
              </a:rPr>
              <a:t> and </a:t>
            </a:r>
            <a:r>
              <a:rPr lang="en-GB" sz="1700" i="1" dirty="0">
                <a:solidFill>
                  <a:srgbClr val="C00000"/>
                </a:solidFill>
                <a:latin typeface="Calibri" panose="020F0502020204030204" pitchFamily="34" charset="0"/>
                <a:cs typeface="Calibri" panose="020F0502020204030204" pitchFamily="34" charset="0"/>
              </a:rPr>
              <a:t>maintenance</a:t>
            </a:r>
            <a:r>
              <a:rPr lang="en-GB" sz="1700" i="1" dirty="0">
                <a:latin typeface="Calibri" panose="020F0502020204030204" pitchFamily="34" charset="0"/>
                <a:cs typeface="Calibri" panose="020F0502020204030204" pitchFamily="34" charset="0"/>
              </a:rPr>
              <a:t> feasibility. We remind and aware that radioprotection aspects make any intervention (apart from the first installation) critical for ALARA considerations. The Panel recommends to complete the analysis and </a:t>
            </a:r>
            <a:r>
              <a:rPr lang="en-GB" sz="1700" i="1" dirty="0" smtClean="0">
                <a:latin typeface="Calibri" panose="020F0502020204030204" pitchFamily="34" charset="0"/>
                <a:cs typeface="Calibri" panose="020F0502020204030204" pitchFamily="34" charset="0"/>
              </a:rPr>
              <a:t>the consequent </a:t>
            </a:r>
            <a:r>
              <a:rPr lang="en-GB" sz="1700" i="1" dirty="0">
                <a:latin typeface="Calibri" panose="020F0502020204030204" pitchFamily="34" charset="0"/>
                <a:cs typeface="Calibri" panose="020F0502020204030204" pitchFamily="34" charset="0"/>
              </a:rPr>
              <a:t>design and sequencing.</a:t>
            </a:r>
            <a:endParaRPr lang="en-GB" sz="1700" dirty="0">
              <a:latin typeface="Calibri" panose="020F0502020204030204" pitchFamily="34" charset="0"/>
              <a:cs typeface="Calibri" panose="020F0502020204030204" pitchFamily="34" charset="0"/>
            </a:endParaRPr>
          </a:p>
          <a:p>
            <a:pPr algn="just">
              <a:buFont typeface="Arial" panose="020B0604020202020204" pitchFamily="34" charset="0"/>
              <a:buChar char="•"/>
            </a:pPr>
            <a:endParaRPr lang="en-US" sz="17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273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4" name="Content Placeholder 3"/>
          <p:cNvSpPr>
            <a:spLocks noGrp="1"/>
          </p:cNvSpPr>
          <p:nvPr>
            <p:ph idx="1"/>
          </p:nvPr>
        </p:nvSpPr>
        <p:spPr>
          <a:xfrm>
            <a:off x="467544" y="527595"/>
            <a:ext cx="8496944" cy="4906963"/>
          </a:xfrm>
        </p:spPr>
        <p:txBody>
          <a:bodyPr>
            <a:normAutofit fontScale="62500" lnSpcReduction="20000"/>
          </a:bodyPr>
          <a:lstStyle/>
          <a:p>
            <a:pPr marL="0" lvl="0" indent="0" algn="just">
              <a:buNone/>
            </a:pPr>
            <a:r>
              <a:rPr lang="en-GB" b="1" i="1" dirty="0" smtClean="0">
                <a:latin typeface="Calibri" panose="020F0502020204030204" pitchFamily="34" charset="0"/>
                <a:cs typeface="Calibri" panose="020F0502020204030204" pitchFamily="34" charset="0"/>
              </a:rPr>
              <a:t>4). “Review </a:t>
            </a:r>
            <a:r>
              <a:rPr lang="en-GB" b="1" i="1" dirty="0">
                <a:latin typeface="Calibri" panose="020F0502020204030204" pitchFamily="34" charset="0"/>
                <a:cs typeface="Calibri" panose="020F0502020204030204" pitchFamily="34" charset="0"/>
              </a:rPr>
              <a:t>cryogenic requirements for safety aspects and compatibility of safety equipment with tunnel environment</a:t>
            </a:r>
            <a:r>
              <a:rPr lang="en-GB" b="1" i="1" dirty="0" smtClean="0">
                <a:latin typeface="Calibri" panose="020F0502020204030204" pitchFamily="34" charset="0"/>
                <a:cs typeface="Calibri" panose="020F0502020204030204" pitchFamily="34" charset="0"/>
              </a:rPr>
              <a:t>”:</a:t>
            </a:r>
          </a:p>
          <a:p>
            <a:pPr marL="0" lvl="0" indent="0" algn="just">
              <a:buNone/>
            </a:pPr>
            <a:endParaRPr lang="en-GB" dirty="0">
              <a:latin typeface="Calibri" panose="020F0502020204030204" pitchFamily="34" charset="0"/>
              <a:cs typeface="Calibri" panose="020F0502020204030204" pitchFamily="34" charset="0"/>
            </a:endParaRPr>
          </a:p>
          <a:p>
            <a:pPr algn="just"/>
            <a:r>
              <a:rPr lang="en-GB" dirty="0">
                <a:latin typeface="Calibri" panose="020F0502020204030204" pitchFamily="34" charset="0"/>
                <a:cs typeface="Calibri" panose="020F0502020204030204" pitchFamily="34" charset="0"/>
              </a:rPr>
              <a:t>The presentations covered the cryogenic safety aspects (only). With respect to the CDR review, there was a revision of He </a:t>
            </a:r>
            <a:r>
              <a:rPr lang="en-GB" dirty="0" smtClean="0">
                <a:latin typeface="Calibri" panose="020F0502020204030204" pitchFamily="34" charset="0"/>
                <a:cs typeface="Calibri" panose="020F0502020204030204" pitchFamily="34" charset="0"/>
              </a:rPr>
              <a:t>volumes. The </a:t>
            </a:r>
            <a:r>
              <a:rPr lang="en-GB" dirty="0">
                <a:latin typeface="Calibri" panose="020F0502020204030204" pitchFamily="34" charset="0"/>
                <a:cs typeface="Calibri" panose="020F0502020204030204" pitchFamily="34" charset="0"/>
              </a:rPr>
              <a:t>design operating pressure is now proposed to be 2.5 Bara. With those values, the equipment is now </a:t>
            </a:r>
            <a:r>
              <a:rPr lang="en-GB" dirty="0" smtClean="0">
                <a:latin typeface="Calibri" panose="020F0502020204030204" pitchFamily="34" charset="0"/>
                <a:cs typeface="Calibri" panose="020F0502020204030204" pitchFamily="34" charset="0"/>
              </a:rPr>
              <a:t>positioned well </a:t>
            </a:r>
            <a:r>
              <a:rPr lang="en-GB" dirty="0">
                <a:latin typeface="Calibri" panose="020F0502020204030204" pitchFamily="34" charset="0"/>
                <a:cs typeface="Calibri" panose="020F0502020204030204" pitchFamily="34" charset="0"/>
              </a:rPr>
              <a:t>inside Cat. 3 of PED standard (before it was more at the limit Cat 3-4). HSE was present at the Review, clarifying that, if asked and if necessary, they could act as the “de facto” Notified body, and </a:t>
            </a:r>
            <a:r>
              <a:rPr lang="en-GB" dirty="0" smtClean="0">
                <a:latin typeface="Calibri" panose="020F0502020204030204" pitchFamily="34" charset="0"/>
                <a:cs typeface="Calibri" panose="020F0502020204030204" pitchFamily="34" charset="0"/>
              </a:rPr>
              <a:t>to assume </a:t>
            </a:r>
            <a:r>
              <a:rPr lang="en-GB" dirty="0">
                <a:latin typeface="Calibri" panose="020F0502020204030204" pitchFamily="34" charset="0"/>
                <a:cs typeface="Calibri" panose="020F0502020204030204" pitchFamily="34" charset="0"/>
              </a:rPr>
              <a:t>the associated equivalent responsibility and authority (as stated and described in the HSE Memo</a:t>
            </a:r>
            <a:r>
              <a:rPr lang="en-GB" i="1" dirty="0">
                <a:latin typeface="Calibri" panose="020F0502020204030204" pitchFamily="34" charset="0"/>
                <a:cs typeface="Calibri" panose="020F0502020204030204" pitchFamily="34" charset="0"/>
              </a:rPr>
              <a:t>randum EDMS 1698982). </a:t>
            </a:r>
            <a:endParaRPr lang="en-GB" i="1" dirty="0" smtClean="0">
              <a:latin typeface="Calibri" panose="020F0502020204030204" pitchFamily="34" charset="0"/>
              <a:cs typeface="Calibri" panose="020F0502020204030204" pitchFamily="34" charset="0"/>
            </a:endParaRPr>
          </a:p>
          <a:p>
            <a:pPr algn="just"/>
            <a:endParaRPr lang="en-GB" dirty="0">
              <a:latin typeface="Calibri" panose="020F0502020204030204" pitchFamily="34" charset="0"/>
              <a:cs typeface="Calibri" panose="020F0502020204030204" pitchFamily="34" charset="0"/>
            </a:endParaRPr>
          </a:p>
          <a:p>
            <a:pPr algn="just"/>
            <a:r>
              <a:rPr lang="en-GB" i="1" dirty="0">
                <a:solidFill>
                  <a:srgbClr val="C00000"/>
                </a:solidFill>
                <a:latin typeface="Calibri" panose="020F0502020204030204" pitchFamily="34" charset="0"/>
                <a:cs typeface="Calibri" panose="020F0502020204030204" pitchFamily="34" charset="0"/>
                <a:sym typeface="Wingdings" panose="05000000000000000000" pitchFamily="2" charset="2"/>
              </a:rPr>
              <a:t></a:t>
            </a:r>
            <a:r>
              <a:rPr lang="en-GB" i="1" dirty="0">
                <a:solidFill>
                  <a:srgbClr val="C00000"/>
                </a:solidFill>
                <a:latin typeface="Calibri" panose="020F0502020204030204" pitchFamily="34" charset="0"/>
                <a:cs typeface="Calibri" panose="020F0502020204030204" pitchFamily="34" charset="0"/>
              </a:rPr>
              <a:t> </a:t>
            </a:r>
            <a:r>
              <a:rPr lang="en-GB" b="1" i="1" dirty="0">
                <a:solidFill>
                  <a:srgbClr val="C00000"/>
                </a:solidFill>
                <a:latin typeface="Calibri" panose="020F0502020204030204" pitchFamily="34" charset="0"/>
                <a:cs typeface="Calibri" panose="020F0502020204030204" pitchFamily="34" charset="0"/>
              </a:rPr>
              <a:t>RECOMMENDATION N.5</a:t>
            </a:r>
            <a:r>
              <a:rPr lang="en-GB" i="1" dirty="0">
                <a:solidFill>
                  <a:srgbClr val="C00000"/>
                </a:solidFill>
                <a:latin typeface="Calibri" panose="020F0502020204030204" pitchFamily="34" charset="0"/>
                <a:cs typeface="Calibri" panose="020F0502020204030204" pitchFamily="34" charset="0"/>
              </a:rPr>
              <a:t>:</a:t>
            </a:r>
            <a:r>
              <a:rPr lang="en-GB" b="1" i="1" dirty="0">
                <a:solidFill>
                  <a:srgbClr val="C00000"/>
                </a:solidFill>
                <a:latin typeface="Calibri" panose="020F0502020204030204" pitchFamily="34" charset="0"/>
                <a:cs typeface="Calibri" panose="020F0502020204030204" pitchFamily="34" charset="0"/>
              </a:rPr>
              <a:t> </a:t>
            </a:r>
            <a:r>
              <a:rPr lang="en-GB" i="1" dirty="0">
                <a:latin typeface="Calibri" panose="020F0502020204030204" pitchFamily="34" charset="0"/>
                <a:cs typeface="Calibri" panose="020F0502020204030204" pitchFamily="34" charset="0"/>
              </a:rPr>
              <a:t>the DFX design and its technical documentation has to coherently address the point of the design standard applied (PED) and consequent requirements all along the procurement, assembly and testing phases. </a:t>
            </a:r>
            <a:endParaRPr lang="en-GB" i="1" dirty="0" smtClean="0">
              <a:latin typeface="Calibri" panose="020F0502020204030204" pitchFamily="34" charset="0"/>
              <a:cs typeface="Calibri" panose="020F0502020204030204" pitchFamily="34" charset="0"/>
            </a:endParaRPr>
          </a:p>
          <a:p>
            <a:pPr marL="0" indent="0" algn="just">
              <a:buNone/>
            </a:pPr>
            <a:r>
              <a:rPr lang="en-GB" i="1" dirty="0">
                <a:latin typeface="Calibri" panose="020F0502020204030204" pitchFamily="34" charset="0"/>
                <a:cs typeface="Calibri" panose="020F0502020204030204" pitchFamily="34" charset="0"/>
              </a:rPr>
              <a:t>	</a:t>
            </a:r>
            <a:r>
              <a:rPr lang="en-GB" i="1" dirty="0" smtClean="0">
                <a:latin typeface="Calibri" panose="020F0502020204030204" pitchFamily="34" charset="0"/>
                <a:cs typeface="Calibri" panose="020F0502020204030204" pitchFamily="34" charset="0"/>
              </a:rPr>
              <a:t>The </a:t>
            </a:r>
            <a:r>
              <a:rPr lang="en-GB" i="1" dirty="0">
                <a:latin typeface="Calibri" panose="020F0502020204030204" pitchFamily="34" charset="0"/>
                <a:cs typeface="Calibri" panose="020F0502020204030204" pitchFamily="34" charset="0"/>
              </a:rPr>
              <a:t>role of HSE must be </a:t>
            </a:r>
            <a:r>
              <a:rPr lang="en-GB" i="1" dirty="0" smtClean="0">
                <a:latin typeface="Calibri" panose="020F0502020204030204" pitchFamily="34" charset="0"/>
                <a:cs typeface="Calibri" panose="020F0502020204030204" pitchFamily="34" charset="0"/>
              </a:rPr>
              <a:t>discussed and  fully </a:t>
            </a:r>
            <a:r>
              <a:rPr lang="en-GB" i="1" dirty="0">
                <a:latin typeface="Calibri" panose="020F0502020204030204" pitchFamily="34" charset="0"/>
                <a:cs typeface="Calibri" panose="020F0502020204030204" pitchFamily="34" charset="0"/>
              </a:rPr>
              <a:t>clarified as soon as possible</a:t>
            </a:r>
            <a:r>
              <a:rPr lang="en-GB" i="1" dirty="0" smtClean="0">
                <a:latin typeface="Calibri" panose="020F0502020204030204" pitchFamily="34" charset="0"/>
                <a:cs typeface="Calibri" panose="020F0502020204030204" pitchFamily="34" charset="0"/>
              </a:rPr>
              <a:t>.</a:t>
            </a:r>
          </a:p>
          <a:p>
            <a:pPr marL="0" indent="0" algn="just">
              <a:buNone/>
            </a:pPr>
            <a:endParaRPr lang="en-GB" dirty="0">
              <a:latin typeface="Calibri" panose="020F0502020204030204" pitchFamily="34" charset="0"/>
              <a:cs typeface="Calibri" panose="020F0502020204030204" pitchFamily="34" charset="0"/>
            </a:endParaRPr>
          </a:p>
          <a:p>
            <a:pPr algn="just"/>
            <a:r>
              <a:rPr lang="en-GB" i="1" dirty="0">
                <a:solidFill>
                  <a:srgbClr val="C00000"/>
                </a:solidFill>
                <a:latin typeface="Calibri" panose="020F0502020204030204" pitchFamily="34" charset="0"/>
                <a:cs typeface="Calibri" panose="020F0502020204030204" pitchFamily="34" charset="0"/>
              </a:rPr>
              <a:t>The integration of gas deflectors </a:t>
            </a:r>
            <a:r>
              <a:rPr lang="en-GB" i="1" dirty="0">
                <a:latin typeface="Calibri" panose="020F0502020204030204" pitchFamily="34" charset="0"/>
                <a:cs typeface="Calibri" panose="020F0502020204030204" pitchFamily="34" charset="0"/>
              </a:rPr>
              <a:t>in the design is a critical integration aspect and should be address and discuss with HSE and WP15 (for their integration in the crowded Tunnel regions).  </a:t>
            </a:r>
            <a:endParaRPr lang="en-GB" dirty="0">
              <a:latin typeface="Calibri" panose="020F0502020204030204" pitchFamily="34" charset="0"/>
              <a:cs typeface="Calibri" panose="020F0502020204030204" pitchFamily="34" charset="0"/>
            </a:endParaRP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509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4" name="Content Placeholder 3"/>
          <p:cNvSpPr>
            <a:spLocks noGrp="1"/>
          </p:cNvSpPr>
          <p:nvPr>
            <p:ph idx="1"/>
          </p:nvPr>
        </p:nvSpPr>
        <p:spPr>
          <a:xfrm>
            <a:off x="513872" y="404664"/>
            <a:ext cx="8352928" cy="5760640"/>
          </a:xfrm>
        </p:spPr>
        <p:txBody>
          <a:bodyPr>
            <a:noAutofit/>
          </a:bodyPr>
          <a:lstStyle/>
          <a:p>
            <a:pPr marL="0" lvl="0" indent="0">
              <a:buNone/>
            </a:pPr>
            <a:r>
              <a:rPr lang="en-GB" sz="1700" b="1" i="1" dirty="0" smtClean="0">
                <a:latin typeface="Calibri" panose="020F0502020204030204" pitchFamily="34" charset="0"/>
                <a:cs typeface="Calibri" panose="020F0502020204030204" pitchFamily="34" charset="0"/>
              </a:rPr>
              <a:t>5). “Review </a:t>
            </a:r>
            <a:r>
              <a:rPr lang="en-GB" sz="1700" b="1" i="1" dirty="0">
                <a:latin typeface="Calibri" panose="020F0502020204030204" pitchFamily="34" charset="0"/>
                <a:cs typeface="Calibri" panose="020F0502020204030204" pitchFamily="34" charset="0"/>
              </a:rPr>
              <a:t>plan and schedule for prototype production, including production of prototype lambda plate”:</a:t>
            </a:r>
            <a:endParaRPr lang="en-GB" sz="1700" dirty="0">
              <a:latin typeface="Calibri" panose="020F0502020204030204" pitchFamily="34" charset="0"/>
              <a:cs typeface="Calibri" panose="020F0502020204030204" pitchFamily="34" charset="0"/>
            </a:endParaRPr>
          </a:p>
          <a:p>
            <a:r>
              <a:rPr lang="en-GB" sz="1700" dirty="0">
                <a:latin typeface="Calibri" panose="020F0502020204030204" pitchFamily="34" charset="0"/>
                <a:cs typeface="Calibri" panose="020F0502020204030204" pitchFamily="34" charset="0"/>
              </a:rPr>
              <a:t>The “</a:t>
            </a:r>
            <a:r>
              <a:rPr lang="en-GB" sz="1700" dirty="0" err="1">
                <a:latin typeface="Calibri" panose="020F0502020204030204" pitchFamily="34" charset="0"/>
                <a:cs typeface="Calibri" panose="020F0502020204030204" pitchFamily="34" charset="0"/>
              </a:rPr>
              <a:t>plan&amp;schedule</a:t>
            </a:r>
            <a:r>
              <a:rPr lang="en-GB" sz="1700" dirty="0">
                <a:latin typeface="Calibri" panose="020F0502020204030204" pitchFamily="34" charset="0"/>
                <a:cs typeface="Calibri" panose="020F0502020204030204" pitchFamily="34" charset="0"/>
              </a:rPr>
              <a:t>” should consider finalization and procurement of different type of deliverables and equipment:</a:t>
            </a:r>
          </a:p>
          <a:p>
            <a:pPr lvl="1"/>
            <a:r>
              <a:rPr lang="en-GB" sz="1600" dirty="0">
                <a:latin typeface="Calibri" panose="020F0502020204030204" pitchFamily="34" charset="0"/>
                <a:cs typeface="Calibri" panose="020F0502020204030204" pitchFamily="34" charset="0"/>
              </a:rPr>
              <a:t>General Documentation (e.g. Functional and Technical Specifications, needed for FC and then for industrial procurement and assembly at SOTON and at CERN)</a:t>
            </a:r>
          </a:p>
          <a:p>
            <a:pPr lvl="1"/>
            <a:r>
              <a:rPr lang="en-GB" sz="1600" dirty="0">
                <a:latin typeface="Calibri" panose="020F0502020204030204" pitchFamily="34" charset="0"/>
                <a:cs typeface="Calibri" panose="020F0502020204030204" pitchFamily="34" charset="0"/>
              </a:rPr>
              <a:t>Technical Documentation (e.g. components drawings folder “for procurement”).</a:t>
            </a:r>
          </a:p>
          <a:p>
            <a:pPr lvl="1"/>
            <a:r>
              <a:rPr lang="en-GB" sz="1600" dirty="0">
                <a:latin typeface="Calibri" panose="020F0502020204030204" pitchFamily="34" charset="0"/>
                <a:cs typeface="Calibri" panose="020F0502020204030204" pitchFamily="34" charset="0"/>
              </a:rPr>
              <a:t>Special components (e.g. IFS systems, lambda-plate, </a:t>
            </a:r>
            <a:r>
              <a:rPr lang="en-GB" sz="1600" dirty="0" err="1">
                <a:latin typeface="Calibri" panose="020F0502020204030204" pitchFamily="34" charset="0"/>
                <a:cs typeface="Calibri" panose="020F0502020204030204" pitchFamily="34" charset="0"/>
              </a:rPr>
              <a:t>busbars</a:t>
            </a:r>
            <a:r>
              <a:rPr lang="en-GB" sz="1600" dirty="0">
                <a:latin typeface="Calibri" panose="020F0502020204030204" pitchFamily="34" charset="0"/>
                <a:cs typeface="Calibri" panose="020F0502020204030204" pitchFamily="34" charset="0"/>
              </a:rPr>
              <a:t>). During the review, the status of the IFS (instrumentation) design and procurement as well as the lambda-plate were discussed (a full scale lambda-plate mock-up was shown). </a:t>
            </a:r>
          </a:p>
          <a:p>
            <a:pPr lvl="1"/>
            <a:r>
              <a:rPr lang="en-GB" sz="1600" dirty="0">
                <a:latin typeface="Calibri" panose="020F0502020204030204" pitchFamily="34" charset="0"/>
                <a:cs typeface="Calibri" panose="020F0502020204030204" pitchFamily="34" charset="0"/>
              </a:rPr>
              <a:t>Some of the electrical components or aspects </a:t>
            </a:r>
            <a:r>
              <a:rPr lang="en-GB" sz="1600" dirty="0" smtClean="0">
                <a:latin typeface="Calibri" panose="020F0502020204030204" pitchFamily="34" charset="0"/>
                <a:cs typeface="Calibri" panose="020F0502020204030204" pitchFamily="34" charset="0"/>
              </a:rPr>
              <a:t>linked </a:t>
            </a:r>
            <a:r>
              <a:rPr lang="en-GB" sz="1600" dirty="0">
                <a:latin typeface="Calibri" panose="020F0502020204030204" pitchFamily="34" charset="0"/>
                <a:cs typeface="Calibri" panose="020F0502020204030204" pitchFamily="34" charset="0"/>
              </a:rPr>
              <a:t>to them (e.g. the IFS procurement and the redundancy of the instrumentation cablings) are planned to be discussed at the MCF forum. </a:t>
            </a:r>
          </a:p>
          <a:p>
            <a:pPr lvl="1"/>
            <a:r>
              <a:rPr lang="en-GB" sz="1600" dirty="0">
                <a:latin typeface="Calibri" panose="020F0502020204030204" pitchFamily="34" charset="0"/>
                <a:cs typeface="Calibri" panose="020F0502020204030204" pitchFamily="34" charset="0"/>
              </a:rPr>
              <a:t>The global DFX procurement and testing plans were presented. Some contingency is present in the estimation of the start of LS3 installation phase for WP6a (assumed in Jan 2024 but in reality not before the Fall 2024</a:t>
            </a:r>
            <a:r>
              <a:rPr lang="en-GB" sz="1600" dirty="0" smtClean="0">
                <a:latin typeface="Calibri" panose="020F0502020204030204" pitchFamily="34" charset="0"/>
                <a:cs typeface="Calibri" panose="020F0502020204030204" pitchFamily="34" charset="0"/>
              </a:rPr>
              <a:t>).</a:t>
            </a:r>
          </a:p>
          <a:p>
            <a:r>
              <a:rPr lang="en-GB" sz="1700" dirty="0" smtClean="0">
                <a:latin typeface="Calibri" panose="020F0502020204030204" pitchFamily="34" charset="0"/>
                <a:cs typeface="Calibri" panose="020F0502020204030204" pitchFamily="34" charset="0"/>
              </a:rPr>
              <a:t>At </a:t>
            </a:r>
            <a:r>
              <a:rPr lang="en-GB" sz="1700" dirty="0">
                <a:latin typeface="Calibri" panose="020F0502020204030204" pitchFamily="34" charset="0"/>
                <a:cs typeface="Calibri" panose="020F0502020204030204" pitchFamily="34" charset="0"/>
              </a:rPr>
              <a:t>the moment</a:t>
            </a:r>
            <a:r>
              <a:rPr lang="en-GB" sz="1700" b="1" dirty="0">
                <a:latin typeface="Calibri" panose="020F0502020204030204" pitchFamily="34" charset="0"/>
                <a:cs typeface="Calibri" panose="020F0502020204030204" pitchFamily="34" charset="0"/>
              </a:rPr>
              <a:t> </a:t>
            </a:r>
            <a:r>
              <a:rPr lang="en-GB" sz="1700" dirty="0">
                <a:latin typeface="Calibri" panose="020F0502020204030204" pitchFamily="34" charset="0"/>
                <a:cs typeface="Calibri" panose="020F0502020204030204" pitchFamily="34" charset="0"/>
              </a:rPr>
              <a:t>the DFX procurement doesn’t show critical </a:t>
            </a:r>
            <a:r>
              <a:rPr lang="en-GB" sz="1700" dirty="0" smtClean="0">
                <a:latin typeface="Calibri" panose="020F0502020204030204" pitchFamily="34" charset="0"/>
                <a:cs typeface="Calibri" panose="020F0502020204030204" pitchFamily="34" charset="0"/>
              </a:rPr>
              <a:t>aspects</a:t>
            </a:r>
            <a:r>
              <a:rPr lang="en-GB" sz="1700" dirty="0">
                <a:latin typeface="Calibri" panose="020F0502020204030204" pitchFamily="34" charset="0"/>
                <a:cs typeface="Calibri" panose="020F0502020204030204" pitchFamily="34" charset="0"/>
              </a:rPr>
              <a:t>.</a:t>
            </a:r>
          </a:p>
          <a:p>
            <a:pPr lvl="0"/>
            <a:endParaRPr lang="en-GB" sz="1050" dirty="0">
              <a:latin typeface="Calibri" panose="020F0502020204030204" pitchFamily="34" charset="0"/>
              <a:cs typeface="Calibri" panose="020F0502020204030204" pitchFamily="34" charset="0"/>
            </a:endParaRPr>
          </a:p>
          <a:p>
            <a:pPr marL="0" indent="0">
              <a:buNone/>
            </a:pPr>
            <a:r>
              <a:rPr lang="en-GB" sz="1800" i="1" dirty="0">
                <a:solidFill>
                  <a:srgbClr val="C00000"/>
                </a:solidFill>
                <a:latin typeface="Calibri" panose="020F0502020204030204" pitchFamily="34" charset="0"/>
                <a:cs typeface="Calibri" panose="020F0502020204030204" pitchFamily="34" charset="0"/>
                <a:sym typeface="Wingdings" panose="05000000000000000000" pitchFamily="2" charset="2"/>
              </a:rPr>
              <a:t></a:t>
            </a:r>
            <a:r>
              <a:rPr lang="en-GB" sz="1800" i="1" dirty="0">
                <a:solidFill>
                  <a:srgbClr val="C00000"/>
                </a:solidFill>
                <a:latin typeface="Calibri" panose="020F0502020204030204" pitchFamily="34" charset="0"/>
                <a:cs typeface="Calibri" panose="020F0502020204030204" pitchFamily="34" charset="0"/>
              </a:rPr>
              <a:t> </a:t>
            </a:r>
            <a:r>
              <a:rPr lang="en-GB" sz="1800" b="1" i="1" dirty="0">
                <a:solidFill>
                  <a:srgbClr val="C00000"/>
                </a:solidFill>
                <a:latin typeface="Calibri" panose="020F0502020204030204" pitchFamily="34" charset="0"/>
                <a:cs typeface="Calibri" panose="020F0502020204030204" pitchFamily="34" charset="0"/>
              </a:rPr>
              <a:t>RECOMMENDATION N.6</a:t>
            </a:r>
            <a:r>
              <a:rPr lang="en-GB" sz="1800" i="1" dirty="0">
                <a:solidFill>
                  <a:srgbClr val="C00000"/>
                </a:solidFill>
                <a:latin typeface="Calibri" panose="020F0502020204030204" pitchFamily="34" charset="0"/>
                <a:cs typeface="Calibri" panose="020F0502020204030204" pitchFamily="34" charset="0"/>
              </a:rPr>
              <a:t>:</a:t>
            </a:r>
            <a:r>
              <a:rPr lang="en-GB" sz="1800" b="1" i="1" dirty="0">
                <a:solidFill>
                  <a:srgbClr val="C00000"/>
                </a:solidFill>
                <a:latin typeface="Calibri" panose="020F0502020204030204" pitchFamily="34" charset="0"/>
                <a:cs typeface="Calibri" panose="020F0502020204030204" pitchFamily="34" charset="0"/>
              </a:rPr>
              <a:t> </a:t>
            </a:r>
            <a:r>
              <a:rPr lang="en-GB" sz="1800" i="1" dirty="0" smtClean="0">
                <a:latin typeface="Calibri" panose="020F0502020204030204" pitchFamily="34" charset="0"/>
                <a:cs typeface="Calibri" panose="020F0502020204030204" pitchFamily="34" charset="0"/>
              </a:rPr>
              <a:t>A </a:t>
            </a:r>
            <a:r>
              <a:rPr lang="en-GB" sz="1800" i="1" dirty="0">
                <a:latin typeface="Calibri" panose="020F0502020204030204" pitchFamily="34" charset="0"/>
                <a:cs typeface="Calibri" panose="020F0502020204030204" pitchFamily="34" charset="0"/>
              </a:rPr>
              <a:t>detailed list of supplies (with delivery dates) from CERN and </a:t>
            </a:r>
            <a:r>
              <a:rPr lang="en-GB" sz="1800" i="1" dirty="0">
                <a:solidFill>
                  <a:srgbClr val="C00000"/>
                </a:solidFill>
                <a:latin typeface="Calibri" panose="020F0502020204030204" pitchFamily="34" charset="0"/>
                <a:cs typeface="Calibri" panose="020F0502020204030204" pitchFamily="34" charset="0"/>
              </a:rPr>
              <a:t>responsibility for minor tooling procurement shared</a:t>
            </a:r>
            <a:r>
              <a:rPr lang="en-GB" sz="1800" i="1" dirty="0">
                <a:latin typeface="Calibri" panose="020F0502020204030204" pitchFamily="34" charset="0"/>
                <a:cs typeface="Calibri" panose="020F0502020204030204" pitchFamily="34" charset="0"/>
              </a:rPr>
              <a:t> </a:t>
            </a:r>
            <a:r>
              <a:rPr lang="en-GB" sz="1800" i="1" dirty="0">
                <a:solidFill>
                  <a:srgbClr val="C00000"/>
                </a:solidFill>
                <a:latin typeface="Calibri" panose="020F0502020204030204" pitchFamily="34" charset="0"/>
                <a:cs typeface="Calibri" panose="020F0502020204030204" pitchFamily="34" charset="0"/>
              </a:rPr>
              <a:t>between SOTON and CERN </a:t>
            </a:r>
            <a:r>
              <a:rPr lang="en-GB" sz="1800" i="1" dirty="0">
                <a:latin typeface="Calibri" panose="020F0502020204030204" pitchFamily="34" charset="0"/>
                <a:cs typeface="Calibri" panose="020F0502020204030204" pitchFamily="34" charset="0"/>
              </a:rPr>
              <a:t>should be established in the Technical Specification.</a:t>
            </a:r>
            <a:endParaRPr lang="en-GB" sz="1800" dirty="0">
              <a:latin typeface="Calibri" panose="020F0502020204030204" pitchFamily="34" charset="0"/>
              <a:cs typeface="Calibri" panose="020F0502020204030204" pitchFamily="34" charset="0"/>
            </a:endParaRPr>
          </a:p>
          <a:p>
            <a:pPr marL="0" indent="0">
              <a:buNone/>
            </a:pPr>
            <a:endParaRPr lang="en-GB" sz="1700" dirty="0">
              <a:latin typeface="Calibri" panose="020F0502020204030204" pitchFamily="34" charset="0"/>
              <a:cs typeface="Calibri" panose="020F0502020204030204" pitchFamily="34" charset="0"/>
            </a:endParaRP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0454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4" name="Content Placeholder 3"/>
          <p:cNvSpPr>
            <a:spLocks noGrp="1"/>
          </p:cNvSpPr>
          <p:nvPr>
            <p:ph idx="1"/>
          </p:nvPr>
        </p:nvSpPr>
        <p:spPr>
          <a:xfrm>
            <a:off x="428020" y="513158"/>
            <a:ext cx="8424936" cy="5843193"/>
          </a:xfrm>
        </p:spPr>
        <p:txBody>
          <a:bodyPr>
            <a:noAutofit/>
          </a:bodyPr>
          <a:lstStyle/>
          <a:p>
            <a:pPr marL="0" indent="0" algn="just">
              <a:buNone/>
            </a:pPr>
            <a:r>
              <a:rPr lang="en-GB" sz="1800" i="1" dirty="0">
                <a:solidFill>
                  <a:srgbClr val="C00000"/>
                </a:solidFill>
                <a:latin typeface="Calibri" panose="020F0502020204030204" pitchFamily="34" charset="0"/>
                <a:cs typeface="Calibri" panose="020F0502020204030204" pitchFamily="34" charset="0"/>
                <a:sym typeface="Wingdings" panose="05000000000000000000" pitchFamily="2" charset="2"/>
              </a:rPr>
              <a:t></a:t>
            </a:r>
            <a:r>
              <a:rPr lang="en-GB" sz="1800" i="1" dirty="0">
                <a:solidFill>
                  <a:srgbClr val="C00000"/>
                </a:solidFill>
                <a:latin typeface="Calibri" panose="020F0502020204030204" pitchFamily="34" charset="0"/>
                <a:cs typeface="Calibri" panose="020F0502020204030204" pitchFamily="34" charset="0"/>
              </a:rPr>
              <a:t> </a:t>
            </a:r>
            <a:r>
              <a:rPr lang="en-GB" sz="1800" b="1" i="1" dirty="0">
                <a:solidFill>
                  <a:srgbClr val="C00000"/>
                </a:solidFill>
                <a:latin typeface="Calibri" panose="020F0502020204030204" pitchFamily="34" charset="0"/>
                <a:cs typeface="Calibri" panose="020F0502020204030204" pitchFamily="34" charset="0"/>
              </a:rPr>
              <a:t>RECOMMENDATION </a:t>
            </a:r>
            <a:r>
              <a:rPr lang="en-GB" sz="1800" b="1" i="1" dirty="0" smtClean="0">
                <a:solidFill>
                  <a:srgbClr val="C00000"/>
                </a:solidFill>
                <a:latin typeface="Calibri" panose="020F0502020204030204" pitchFamily="34" charset="0"/>
                <a:cs typeface="Calibri" panose="020F0502020204030204" pitchFamily="34" charset="0"/>
              </a:rPr>
              <a:t>N.6 (cont.):</a:t>
            </a:r>
            <a:endParaRPr lang="en-GB" sz="1800" b="1" i="1" dirty="0" smtClean="0">
              <a:latin typeface="Calibri" panose="020F0502020204030204" pitchFamily="34" charset="0"/>
              <a:cs typeface="Calibri" panose="020F0502020204030204" pitchFamily="34" charset="0"/>
            </a:endParaRPr>
          </a:p>
          <a:p>
            <a:pPr algn="just"/>
            <a:r>
              <a:rPr lang="en-GB" sz="1800" i="1" dirty="0" smtClean="0">
                <a:latin typeface="Calibri" panose="020F0502020204030204" pitchFamily="34" charset="0"/>
                <a:cs typeface="Calibri" panose="020F0502020204030204" pitchFamily="34" charset="0"/>
              </a:rPr>
              <a:t>The </a:t>
            </a:r>
            <a:r>
              <a:rPr lang="en-GB" sz="1800" i="1" dirty="0">
                <a:latin typeface="Calibri" panose="020F0502020204030204" pitchFamily="34" charset="0"/>
                <a:cs typeface="Calibri" panose="020F0502020204030204" pitchFamily="34" charset="0"/>
              </a:rPr>
              <a:t>procurement of the series components is planned to start before the System Test (i.e. test of the prototype at SM18). </a:t>
            </a:r>
            <a:endParaRPr lang="en-GB" sz="1800" dirty="0">
              <a:latin typeface="Calibri" panose="020F0502020204030204" pitchFamily="34" charset="0"/>
              <a:cs typeface="Calibri" panose="020F0502020204030204" pitchFamily="34" charset="0"/>
            </a:endParaRPr>
          </a:p>
          <a:p>
            <a:pPr algn="just"/>
            <a:r>
              <a:rPr lang="en-GB" sz="1800" i="1" dirty="0">
                <a:latin typeface="Calibri" panose="020F0502020204030204" pitchFamily="34" charset="0"/>
                <a:cs typeface="Calibri" panose="020F0502020204030204" pitchFamily="34" charset="0"/>
              </a:rPr>
              <a:t>The Review recommends to analyse </a:t>
            </a:r>
            <a:r>
              <a:rPr lang="en-GB" sz="1800" i="1" dirty="0">
                <a:solidFill>
                  <a:srgbClr val="C00000"/>
                </a:solidFill>
                <a:latin typeface="Calibri" panose="020F0502020204030204" pitchFamily="34" charset="0"/>
                <a:cs typeface="Calibri" panose="020F0502020204030204" pitchFamily="34" charset="0"/>
              </a:rPr>
              <a:t>the possibility to start the series procurement AFTER the System Test </a:t>
            </a:r>
            <a:r>
              <a:rPr lang="en-GB" sz="1800" i="1" dirty="0">
                <a:latin typeface="Calibri" panose="020F0502020204030204" pitchFamily="34" charset="0"/>
                <a:cs typeface="Calibri" panose="020F0502020204030204" pitchFamily="34" charset="0"/>
              </a:rPr>
              <a:t>(following the presented plan this seems feasible), </a:t>
            </a:r>
            <a:r>
              <a:rPr lang="en-GB" sz="1800" i="1" dirty="0" smtClean="0">
                <a:latin typeface="Calibri" panose="020F0502020204030204" pitchFamily="34" charset="0"/>
                <a:cs typeface="Calibri" panose="020F0502020204030204" pitchFamily="34" charset="0"/>
              </a:rPr>
              <a:t>allowing in such a way the </a:t>
            </a:r>
            <a:r>
              <a:rPr lang="en-GB" sz="1800" i="1" dirty="0">
                <a:latin typeface="Calibri" panose="020F0502020204030204" pitchFamily="34" charset="0"/>
                <a:cs typeface="Calibri" panose="020F0502020204030204" pitchFamily="34" charset="0"/>
              </a:rPr>
              <a:t>possibility to bring minor modifications to the DFX series design if the </a:t>
            </a:r>
            <a:r>
              <a:rPr lang="en-GB" sz="1800" i="1" dirty="0" smtClean="0">
                <a:latin typeface="Calibri" panose="020F0502020204030204" pitchFamily="34" charset="0"/>
                <a:cs typeface="Calibri" panose="020F0502020204030204" pitchFamily="34" charset="0"/>
              </a:rPr>
              <a:t>System </a:t>
            </a:r>
            <a:r>
              <a:rPr lang="en-GB" sz="1800" i="1" dirty="0">
                <a:latin typeface="Calibri" panose="020F0502020204030204" pitchFamily="34" charset="0"/>
                <a:cs typeface="Calibri" panose="020F0502020204030204" pitchFamily="34" charset="0"/>
              </a:rPr>
              <a:t>T</a:t>
            </a:r>
            <a:r>
              <a:rPr lang="en-GB" sz="1800" i="1" dirty="0" smtClean="0">
                <a:latin typeface="Calibri" panose="020F0502020204030204" pitchFamily="34" charset="0"/>
                <a:cs typeface="Calibri" panose="020F0502020204030204" pitchFamily="34" charset="0"/>
              </a:rPr>
              <a:t>est </a:t>
            </a:r>
            <a:r>
              <a:rPr lang="en-GB" sz="1800" i="1" dirty="0">
                <a:latin typeface="Calibri" panose="020F0502020204030204" pitchFamily="34" charset="0"/>
                <a:cs typeface="Calibri" panose="020F0502020204030204" pitchFamily="34" charset="0"/>
              </a:rPr>
              <a:t>performance deems it necessary.</a:t>
            </a:r>
            <a:endParaRPr lang="en-GB" sz="1800" dirty="0">
              <a:latin typeface="Calibri" panose="020F0502020204030204" pitchFamily="34" charset="0"/>
              <a:cs typeface="Calibri" panose="020F0502020204030204" pitchFamily="34" charset="0"/>
            </a:endParaRPr>
          </a:p>
          <a:p>
            <a:pPr algn="just"/>
            <a:r>
              <a:rPr lang="en-GB" sz="1800" i="1" dirty="0">
                <a:latin typeface="Calibri" panose="020F0502020204030204" pitchFamily="34" charset="0"/>
                <a:cs typeface="Calibri" panose="020F0502020204030204" pitchFamily="34" charset="0"/>
              </a:rPr>
              <a:t>Important aspects concerning prototype production to be fully addressed in the future follow-up plan are:</a:t>
            </a:r>
            <a:endParaRPr lang="en-GB" sz="1800" dirty="0">
              <a:latin typeface="Calibri" panose="020F0502020204030204" pitchFamily="34" charset="0"/>
              <a:cs typeface="Calibri" panose="020F0502020204030204" pitchFamily="34" charset="0"/>
            </a:endParaRPr>
          </a:p>
          <a:p>
            <a:pPr lvl="1" algn="just"/>
            <a:r>
              <a:rPr lang="en-GB" sz="1600" i="1" dirty="0">
                <a:solidFill>
                  <a:srgbClr val="C00000"/>
                </a:solidFill>
                <a:latin typeface="Calibri" panose="020F0502020204030204" pitchFamily="34" charset="0"/>
                <a:cs typeface="Calibri" panose="020F0502020204030204" pitchFamily="34" charset="0"/>
              </a:rPr>
              <a:t>Qualification of all critical welds </a:t>
            </a:r>
            <a:r>
              <a:rPr lang="en-GB" sz="1600" i="1" dirty="0">
                <a:latin typeface="Calibri" panose="020F0502020204030204" pitchFamily="34" charset="0"/>
                <a:cs typeface="Calibri" panose="020F0502020204030204" pitchFamily="34" charset="0"/>
              </a:rPr>
              <a:t>in a “HL-LHC Tunnel configuration” (including necessary mock-up and tooling test)</a:t>
            </a:r>
            <a:endParaRPr lang="en-GB" sz="1600" dirty="0">
              <a:latin typeface="Calibri" panose="020F0502020204030204" pitchFamily="34" charset="0"/>
              <a:cs typeface="Calibri" panose="020F0502020204030204" pitchFamily="34" charset="0"/>
            </a:endParaRPr>
          </a:p>
          <a:p>
            <a:pPr lvl="1" algn="just"/>
            <a:r>
              <a:rPr lang="en-GB" sz="1600" i="1" dirty="0">
                <a:latin typeface="Calibri" panose="020F0502020204030204" pitchFamily="34" charset="0"/>
                <a:cs typeface="Calibri" panose="020F0502020204030204" pitchFamily="34" charset="0"/>
              </a:rPr>
              <a:t>On the presented “qualification sequence table”, it seems that electrical tests are absent. Even if they will be partial (due to the absence of MgB2 and </a:t>
            </a:r>
            <a:r>
              <a:rPr lang="en-GB" sz="1600" i="1" dirty="0" err="1">
                <a:latin typeface="Calibri" panose="020F0502020204030204" pitchFamily="34" charset="0"/>
                <a:cs typeface="Calibri" panose="020F0502020204030204" pitchFamily="34" charset="0"/>
              </a:rPr>
              <a:t>NbTi</a:t>
            </a:r>
            <a:r>
              <a:rPr lang="en-GB" sz="1600" i="1" dirty="0">
                <a:latin typeface="Calibri" panose="020F0502020204030204" pitchFamily="34" charset="0"/>
                <a:cs typeface="Calibri" panose="020F0502020204030204" pitchFamily="34" charset="0"/>
              </a:rPr>
              <a:t> leads), </a:t>
            </a:r>
            <a:r>
              <a:rPr lang="en-GB" sz="1600" i="1" dirty="0" smtClean="0">
                <a:latin typeface="Calibri" panose="020F0502020204030204" pitchFamily="34" charset="0"/>
                <a:cs typeface="Calibri" panose="020F0502020204030204" pitchFamily="34" charset="0"/>
              </a:rPr>
              <a:t>plan anyway to </a:t>
            </a:r>
            <a:r>
              <a:rPr lang="en-GB" sz="1600" i="1" dirty="0">
                <a:latin typeface="Calibri" panose="020F0502020204030204" pitchFamily="34" charset="0"/>
                <a:cs typeface="Calibri" panose="020F0502020204030204" pitchFamily="34" charset="0"/>
              </a:rPr>
              <a:t>include all the possible electrical checks (instrumentations, insulators, etc.) in the </a:t>
            </a:r>
            <a:r>
              <a:rPr lang="en-GB" sz="1600" i="1" dirty="0" smtClean="0">
                <a:latin typeface="Calibri" panose="020F0502020204030204" pitchFamily="34" charset="0"/>
                <a:cs typeface="Calibri" panose="020F0502020204030204" pitchFamily="34" charset="0"/>
              </a:rPr>
              <a:t>qualification list.</a:t>
            </a:r>
            <a:endParaRPr lang="en-GB" sz="1600" dirty="0">
              <a:latin typeface="Calibri" panose="020F0502020204030204" pitchFamily="34" charset="0"/>
              <a:cs typeface="Calibri" panose="020F0502020204030204" pitchFamily="34" charset="0"/>
            </a:endParaRPr>
          </a:p>
          <a:p>
            <a:pPr lvl="1" algn="just"/>
            <a:r>
              <a:rPr lang="en-GB" sz="1600" i="1" dirty="0">
                <a:latin typeface="Calibri" panose="020F0502020204030204" pitchFamily="34" charset="0"/>
                <a:cs typeface="Calibri" panose="020F0502020204030204" pitchFamily="34" charset="0"/>
              </a:rPr>
              <a:t>An appropriate </a:t>
            </a:r>
            <a:r>
              <a:rPr lang="en-GB" sz="1600" i="1" dirty="0">
                <a:solidFill>
                  <a:srgbClr val="C00000"/>
                </a:solidFill>
                <a:latin typeface="Calibri" panose="020F0502020204030204" pitchFamily="34" charset="0"/>
                <a:cs typeface="Calibri" panose="020F0502020204030204" pitchFamily="34" charset="0"/>
              </a:rPr>
              <a:t>planning for the tooling procurement </a:t>
            </a:r>
            <a:r>
              <a:rPr lang="en-GB" sz="1600" i="1" dirty="0">
                <a:latin typeface="Calibri" panose="020F0502020204030204" pitchFamily="34" charset="0"/>
                <a:cs typeface="Calibri" panose="020F0502020204030204" pitchFamily="34" charset="0"/>
              </a:rPr>
              <a:t>should be done in order to use the </a:t>
            </a:r>
            <a:r>
              <a:rPr lang="en-GB" sz="1600" i="1" dirty="0" smtClean="0">
                <a:latin typeface="Calibri" panose="020F0502020204030204" pitchFamily="34" charset="0"/>
                <a:cs typeface="Calibri" panose="020F0502020204030204" pitchFamily="34" charset="0"/>
              </a:rPr>
              <a:t>System </a:t>
            </a:r>
            <a:r>
              <a:rPr lang="en-GB" sz="1600" i="1" dirty="0">
                <a:latin typeface="Calibri" panose="020F0502020204030204" pitchFamily="34" charset="0"/>
                <a:cs typeface="Calibri" panose="020F0502020204030204" pitchFamily="34" charset="0"/>
              </a:rPr>
              <a:t>T</a:t>
            </a:r>
            <a:r>
              <a:rPr lang="en-GB" sz="1600" i="1" dirty="0" smtClean="0">
                <a:latin typeface="Calibri" panose="020F0502020204030204" pitchFamily="34" charset="0"/>
                <a:cs typeface="Calibri" panose="020F0502020204030204" pitchFamily="34" charset="0"/>
              </a:rPr>
              <a:t>est </a:t>
            </a:r>
            <a:r>
              <a:rPr lang="en-GB" sz="1600" i="1" dirty="0">
                <a:latin typeface="Calibri" panose="020F0502020204030204" pitchFamily="34" charset="0"/>
                <a:cs typeface="Calibri" panose="020F0502020204030204" pitchFamily="34" charset="0"/>
              </a:rPr>
              <a:t>and </a:t>
            </a:r>
            <a:r>
              <a:rPr lang="en-GB" sz="1600" i="1" dirty="0" smtClean="0">
                <a:latin typeface="Calibri" panose="020F0502020204030204" pitchFamily="34" charset="0"/>
                <a:cs typeface="Calibri" panose="020F0502020204030204" pitchFamily="34" charset="0"/>
              </a:rPr>
              <a:t>String </a:t>
            </a:r>
            <a:r>
              <a:rPr lang="en-GB" sz="1600" i="1" dirty="0">
                <a:latin typeface="Calibri" panose="020F0502020204030204" pitchFamily="34" charset="0"/>
                <a:cs typeface="Calibri" panose="020F0502020204030204" pitchFamily="34" charset="0"/>
              </a:rPr>
              <a:t>T</a:t>
            </a:r>
            <a:r>
              <a:rPr lang="en-GB" sz="1600" i="1" dirty="0" smtClean="0">
                <a:latin typeface="Calibri" panose="020F0502020204030204" pitchFamily="34" charset="0"/>
                <a:cs typeface="Calibri" panose="020F0502020204030204" pitchFamily="34" charset="0"/>
              </a:rPr>
              <a:t>est </a:t>
            </a:r>
            <a:r>
              <a:rPr lang="en-GB" sz="1600" i="1" dirty="0">
                <a:latin typeface="Calibri" panose="020F0502020204030204" pitchFamily="34" charset="0"/>
                <a:cs typeface="Calibri" panose="020F0502020204030204" pitchFamily="34" charset="0"/>
              </a:rPr>
              <a:t>as a validation for the Tunnel installation, which </a:t>
            </a:r>
            <a:r>
              <a:rPr lang="en-GB" sz="1600" i="1" dirty="0">
                <a:solidFill>
                  <a:srgbClr val="C00000"/>
                </a:solidFill>
                <a:latin typeface="Calibri" panose="020F0502020204030204" pitchFamily="34" charset="0"/>
                <a:cs typeface="Calibri" panose="020F0502020204030204" pitchFamily="34" charset="0"/>
              </a:rPr>
              <a:t>means all tooling must be available for the </a:t>
            </a:r>
            <a:r>
              <a:rPr lang="en-GB" sz="1600" i="1" dirty="0" smtClean="0">
                <a:solidFill>
                  <a:srgbClr val="C00000"/>
                </a:solidFill>
                <a:latin typeface="Calibri" panose="020F0502020204030204" pitchFamily="34" charset="0"/>
                <a:cs typeface="Calibri" panose="020F0502020204030204" pitchFamily="34" charset="0"/>
              </a:rPr>
              <a:t>System </a:t>
            </a:r>
            <a:r>
              <a:rPr lang="en-GB" sz="1600" i="1" dirty="0">
                <a:solidFill>
                  <a:srgbClr val="C00000"/>
                </a:solidFill>
                <a:latin typeface="Calibri" panose="020F0502020204030204" pitchFamily="34" charset="0"/>
                <a:cs typeface="Calibri" panose="020F0502020204030204" pitchFamily="34" charset="0"/>
              </a:rPr>
              <a:t>T</a:t>
            </a:r>
            <a:r>
              <a:rPr lang="en-GB" sz="1600" i="1" dirty="0" smtClean="0">
                <a:solidFill>
                  <a:srgbClr val="C00000"/>
                </a:solidFill>
                <a:latin typeface="Calibri" panose="020F0502020204030204" pitchFamily="34" charset="0"/>
                <a:cs typeface="Calibri" panose="020F0502020204030204" pitchFamily="34" charset="0"/>
              </a:rPr>
              <a:t>est</a:t>
            </a:r>
            <a:r>
              <a:rPr lang="en-GB" sz="1600" i="1" dirty="0">
                <a:solidFill>
                  <a:srgbClr val="C00000"/>
                </a:solidFill>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The cutting machines (since the prototype will become a spare) should also be available by that time.</a:t>
            </a:r>
            <a:endParaRPr lang="en-GB" sz="1600" dirty="0">
              <a:latin typeface="Calibri" panose="020F0502020204030204" pitchFamily="34" charset="0"/>
              <a:cs typeface="Calibri" panose="020F0502020204030204" pitchFamily="34" charset="0"/>
            </a:endParaRPr>
          </a:p>
          <a:p>
            <a:pPr algn="just"/>
            <a:r>
              <a:rPr lang="en-GB" sz="1800" i="1" dirty="0">
                <a:solidFill>
                  <a:srgbClr val="C00000"/>
                </a:solidFill>
                <a:latin typeface="Calibri" panose="020F0502020204030204" pitchFamily="34" charset="0"/>
                <a:cs typeface="Calibri" panose="020F0502020204030204" pitchFamily="34" charset="0"/>
              </a:rPr>
              <a:t>WP6a </a:t>
            </a:r>
            <a:r>
              <a:rPr lang="en-GB" sz="1800" i="1" dirty="0" smtClean="0">
                <a:solidFill>
                  <a:srgbClr val="C00000"/>
                </a:solidFill>
                <a:latin typeface="Calibri" panose="020F0502020204030204" pitchFamily="34" charset="0"/>
                <a:cs typeface="Calibri" panose="020F0502020204030204" pitchFamily="34" charset="0"/>
              </a:rPr>
              <a:t>envisages </a:t>
            </a:r>
            <a:r>
              <a:rPr lang="en-GB" sz="1800" i="1" dirty="0">
                <a:solidFill>
                  <a:srgbClr val="C00000"/>
                </a:solidFill>
                <a:latin typeface="Calibri" panose="020F0502020204030204" pitchFamily="34" charset="0"/>
                <a:cs typeface="Calibri" panose="020F0502020204030204" pitchFamily="34" charset="0"/>
              </a:rPr>
              <a:t>to </a:t>
            </a:r>
            <a:r>
              <a:rPr lang="en-GB" sz="1800" i="1" dirty="0" smtClean="0">
                <a:solidFill>
                  <a:srgbClr val="C00000"/>
                </a:solidFill>
                <a:latin typeface="Calibri" panose="020F0502020204030204" pitchFamily="34" charset="0"/>
                <a:cs typeface="Calibri" panose="020F0502020204030204" pitchFamily="34" charset="0"/>
              </a:rPr>
              <a:t>organize in due time a </a:t>
            </a:r>
            <a:r>
              <a:rPr lang="en-GB" sz="1800" i="1" dirty="0">
                <a:solidFill>
                  <a:srgbClr val="C00000"/>
                </a:solidFill>
                <a:latin typeface="Calibri" panose="020F0502020204030204" pitchFamily="34" charset="0"/>
                <a:cs typeface="Calibri" panose="020F0502020204030204" pitchFamily="34" charset="0"/>
              </a:rPr>
              <a:t>Production Readiness Review (PRR) for the DFX procurement</a:t>
            </a:r>
            <a:r>
              <a:rPr lang="en-GB" sz="1800" i="1" dirty="0">
                <a:latin typeface="Calibri" panose="020F0502020204030204" pitchFamily="34" charset="0"/>
                <a:cs typeface="Calibri" panose="020F0502020204030204" pitchFamily="34" charset="0"/>
              </a:rPr>
              <a:t>. The panel strongly support this proposal.</a:t>
            </a:r>
            <a:endParaRPr lang="en-GB" sz="1800" dirty="0">
              <a:latin typeface="Calibri" panose="020F0502020204030204" pitchFamily="34" charset="0"/>
              <a:cs typeface="Calibri" panose="020F0502020204030204" pitchFamily="34" charset="0"/>
            </a:endParaRP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23252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4" name="Content Placeholder 3"/>
          <p:cNvSpPr>
            <a:spLocks noGrp="1"/>
          </p:cNvSpPr>
          <p:nvPr>
            <p:ph idx="1"/>
          </p:nvPr>
        </p:nvSpPr>
        <p:spPr>
          <a:xfrm>
            <a:off x="360038" y="612726"/>
            <a:ext cx="8352928" cy="5743625"/>
          </a:xfrm>
        </p:spPr>
        <p:txBody>
          <a:bodyPr>
            <a:noAutofit/>
          </a:bodyPr>
          <a:lstStyle/>
          <a:p>
            <a:pPr marL="0" lvl="0" indent="0" algn="just">
              <a:buNone/>
            </a:pPr>
            <a:r>
              <a:rPr lang="en-GB" sz="1800" b="1" i="1" dirty="0" smtClean="0"/>
              <a:t>6). “Review </a:t>
            </a:r>
            <a:r>
              <a:rPr lang="en-GB" sz="1800" b="1" i="1" dirty="0"/>
              <a:t>strategy and plan for QA and QC, as well as plan for intermediate and final acceptance tests”:</a:t>
            </a:r>
            <a:endParaRPr lang="en-GB" sz="1800" dirty="0"/>
          </a:p>
          <a:p>
            <a:pPr algn="just"/>
            <a:r>
              <a:rPr lang="en-GB" sz="1800" dirty="0"/>
              <a:t>The QA and QC plans are under definition. A (not exhaustive) list of QA requirements with reference to applicable standards was presented, as well as reference to other general applicable standards, like PED, EN12300 (cleaning requirements), MTF (for documents traceability and follow-up</a:t>
            </a:r>
            <a:r>
              <a:rPr lang="en-GB" sz="1800" dirty="0" smtClean="0"/>
              <a:t>). </a:t>
            </a:r>
            <a:r>
              <a:rPr lang="en-GB" sz="1800" dirty="0"/>
              <a:t>All these aspects will be part of the finalization of the TS that is undergoing. </a:t>
            </a:r>
          </a:p>
          <a:p>
            <a:pPr algn="just"/>
            <a:r>
              <a:rPr lang="en-GB" sz="1800" dirty="0"/>
              <a:t>The Intermediate and Final test plans are under definition too. The responsibility between SOTON and CERN seems clear considering also the different assembly phases and consequent test plans: in industry (under SOTON supervision), at SM18 (for </a:t>
            </a:r>
            <a:r>
              <a:rPr lang="en-GB" sz="1800" dirty="0" smtClean="0"/>
              <a:t>System </a:t>
            </a:r>
            <a:r>
              <a:rPr lang="en-GB" sz="1800" dirty="0"/>
              <a:t>T</a:t>
            </a:r>
            <a:r>
              <a:rPr lang="en-GB" sz="1800" dirty="0" smtClean="0"/>
              <a:t>est </a:t>
            </a:r>
            <a:r>
              <a:rPr lang="en-GB" sz="1800" dirty="0"/>
              <a:t>and on the String), and finally in the HL-LHC Tunnel. </a:t>
            </a:r>
          </a:p>
          <a:p>
            <a:pPr algn="just"/>
            <a:r>
              <a:rPr lang="en-GB" sz="1800" dirty="0"/>
              <a:t>There is an open point regarding the DFX acceptance test:</a:t>
            </a:r>
          </a:p>
          <a:p>
            <a:pPr marL="685800" lvl="1" algn="just">
              <a:buFont typeface="Wingdings" panose="05000000000000000000" pitchFamily="2" charset="2"/>
              <a:buChar char="§"/>
            </a:pPr>
            <a:r>
              <a:rPr lang="en-GB" sz="1800" dirty="0" smtClean="0"/>
              <a:t>the </a:t>
            </a:r>
            <a:r>
              <a:rPr lang="en-GB" sz="1800" dirty="0"/>
              <a:t>baseline (CERN) is to weld the full DFX assembly in order to perform full leak and pressure tests. This configuration would be fully representative of the final object, providing an accurate check on the forces and stresses of the real object. This should be done in industry, and the test reports would be part of CERN’s acceptance criteria. </a:t>
            </a: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66370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4" name="Content Placeholder 3"/>
          <p:cNvSpPr>
            <a:spLocks noGrp="1"/>
          </p:cNvSpPr>
          <p:nvPr>
            <p:ph idx="1"/>
          </p:nvPr>
        </p:nvSpPr>
        <p:spPr>
          <a:xfrm>
            <a:off x="323528" y="519431"/>
            <a:ext cx="8568952" cy="4906963"/>
          </a:xfrm>
        </p:spPr>
        <p:txBody>
          <a:bodyPr>
            <a:noAutofit/>
          </a:bodyPr>
          <a:lstStyle/>
          <a:p>
            <a:pPr lvl="1"/>
            <a:r>
              <a:rPr lang="en-GB" sz="1800" dirty="0" smtClean="0"/>
              <a:t>SOTON </a:t>
            </a:r>
            <a:r>
              <a:rPr lang="en-GB" sz="1800" dirty="0"/>
              <a:t>proposes an alternative plan, where the </a:t>
            </a:r>
            <a:r>
              <a:rPr lang="en-GB" sz="1800" dirty="0" smtClean="0"/>
              <a:t>final </a:t>
            </a:r>
            <a:r>
              <a:rPr lang="en-GB" sz="1800" dirty="0"/>
              <a:t>assembly test in industry is done without welding the </a:t>
            </a:r>
            <a:r>
              <a:rPr lang="en-GB" sz="1800" dirty="0" smtClean="0"/>
              <a:t>main subcomponents</a:t>
            </a:r>
            <a:r>
              <a:rPr lang="en-GB" sz="1800" dirty="0"/>
              <a:t>, but with the use of </a:t>
            </a:r>
            <a:r>
              <a:rPr lang="en-GB" sz="1800" dirty="0" smtClean="0"/>
              <a:t>bolted joints tested by clamshells</a:t>
            </a:r>
            <a:r>
              <a:rPr lang="en-GB" sz="1800" dirty="0"/>
              <a:t>. This would allow saving the cut of one weld, but CERN does not consider this option fully representative of the real assembly.  </a:t>
            </a:r>
            <a:endParaRPr lang="en-GB" sz="1800" dirty="0" smtClean="0"/>
          </a:p>
          <a:p>
            <a:pPr lvl="0"/>
            <a:endParaRPr lang="en-GB" sz="1800" dirty="0"/>
          </a:p>
          <a:p>
            <a:pPr marL="0" indent="0">
              <a:buNone/>
            </a:pPr>
            <a:r>
              <a:rPr lang="en-GB" sz="1800" dirty="0" smtClean="0">
                <a:solidFill>
                  <a:srgbClr val="C00000"/>
                </a:solidFill>
                <a:sym typeface="Wingdings" panose="05000000000000000000" pitchFamily="2" charset="2"/>
              </a:rPr>
              <a:t></a:t>
            </a:r>
            <a:r>
              <a:rPr lang="en-GB" sz="1800" i="1" dirty="0" smtClean="0">
                <a:solidFill>
                  <a:srgbClr val="C00000"/>
                </a:solidFill>
              </a:rPr>
              <a:t> </a:t>
            </a:r>
            <a:r>
              <a:rPr lang="en-GB" sz="1800" b="1" i="1" dirty="0">
                <a:solidFill>
                  <a:srgbClr val="C00000"/>
                </a:solidFill>
              </a:rPr>
              <a:t>RECOMMENDATION N.7</a:t>
            </a:r>
            <a:r>
              <a:rPr lang="en-GB" sz="1800" i="1" dirty="0">
                <a:solidFill>
                  <a:srgbClr val="C00000"/>
                </a:solidFill>
              </a:rPr>
              <a:t>:</a:t>
            </a:r>
            <a:r>
              <a:rPr lang="en-GB" sz="1800" b="1" i="1" dirty="0">
                <a:solidFill>
                  <a:srgbClr val="C00000"/>
                </a:solidFill>
              </a:rPr>
              <a:t> </a:t>
            </a:r>
            <a:r>
              <a:rPr lang="en-GB" sz="1800" i="1" dirty="0"/>
              <a:t>It will be essential to </a:t>
            </a:r>
            <a:r>
              <a:rPr lang="en-GB" sz="1800" i="1" dirty="0" smtClean="0"/>
              <a:t>list and clarify </a:t>
            </a:r>
            <a:r>
              <a:rPr lang="en-GB" sz="1800" i="1" dirty="0"/>
              <a:t>the exact responsibility, technical requirement (sequence and tests) for the different assembly scenarios: </a:t>
            </a:r>
            <a:endParaRPr lang="en-GB" sz="1800" dirty="0"/>
          </a:p>
          <a:p>
            <a:pPr lvl="1"/>
            <a:r>
              <a:rPr lang="en-GB" sz="1800" i="1" dirty="0"/>
              <a:t>in industry (under SOTON supervision); </a:t>
            </a:r>
            <a:endParaRPr lang="en-GB" sz="1800" dirty="0"/>
          </a:p>
          <a:p>
            <a:pPr lvl="1"/>
            <a:r>
              <a:rPr lang="en-GB" sz="1800" i="1" dirty="0"/>
              <a:t>at WP6A System Test;</a:t>
            </a:r>
            <a:endParaRPr lang="en-GB" sz="1800" dirty="0"/>
          </a:p>
          <a:p>
            <a:pPr lvl="1"/>
            <a:r>
              <a:rPr lang="en-GB" sz="1800" i="1" dirty="0"/>
              <a:t>at the following installation on the String;</a:t>
            </a:r>
            <a:endParaRPr lang="en-GB" sz="1800" dirty="0"/>
          </a:p>
          <a:p>
            <a:pPr lvl="1"/>
            <a:r>
              <a:rPr lang="en-GB" sz="1800" i="1" dirty="0"/>
              <a:t>and finally in the HL-LHC Tunnel.</a:t>
            </a:r>
            <a:endParaRPr lang="en-GB" sz="1800" dirty="0"/>
          </a:p>
          <a:p>
            <a:r>
              <a:rPr lang="en-GB" sz="1800" i="1" dirty="0"/>
              <a:t>The final </a:t>
            </a:r>
            <a:r>
              <a:rPr lang="en-GB" sz="1800" i="1" dirty="0">
                <a:solidFill>
                  <a:srgbClr val="C00000"/>
                </a:solidFill>
              </a:rPr>
              <a:t>agreement on </a:t>
            </a:r>
            <a:r>
              <a:rPr lang="en-GB" sz="1800" i="1">
                <a:solidFill>
                  <a:srgbClr val="C00000"/>
                </a:solidFill>
              </a:rPr>
              <a:t>how </a:t>
            </a:r>
            <a:r>
              <a:rPr lang="en-GB" sz="1800" i="1" smtClean="0">
                <a:solidFill>
                  <a:srgbClr val="C00000"/>
                </a:solidFill>
              </a:rPr>
              <a:t>final acceptance </a:t>
            </a:r>
            <a:r>
              <a:rPr lang="en-GB" sz="1800" i="1" dirty="0">
                <a:solidFill>
                  <a:srgbClr val="C00000"/>
                </a:solidFill>
              </a:rPr>
              <a:t>test in industry will be conducted (assembly with </a:t>
            </a:r>
            <a:r>
              <a:rPr lang="en-GB" sz="1800" i="1" dirty="0" smtClean="0">
                <a:solidFill>
                  <a:srgbClr val="C00000"/>
                </a:solidFill>
              </a:rPr>
              <a:t>dismountable flanges </a:t>
            </a:r>
            <a:r>
              <a:rPr lang="en-GB" sz="1800" i="1" dirty="0">
                <a:solidFill>
                  <a:srgbClr val="C00000"/>
                </a:solidFill>
              </a:rPr>
              <a:t>vs welds) should be found</a:t>
            </a:r>
            <a:r>
              <a:rPr lang="en-GB" sz="1800" i="1" dirty="0"/>
              <a:t>.</a:t>
            </a:r>
            <a:endParaRPr lang="en-GB" sz="1800" dirty="0"/>
          </a:p>
          <a:p>
            <a:r>
              <a:rPr lang="en-GB" sz="1800" i="1" dirty="0"/>
              <a:t>A complete </a:t>
            </a:r>
            <a:r>
              <a:rPr lang="en-GB" sz="1800" i="1" dirty="0">
                <a:solidFill>
                  <a:srgbClr val="C00000"/>
                </a:solidFill>
              </a:rPr>
              <a:t>QA/QC plan </a:t>
            </a:r>
            <a:r>
              <a:rPr lang="en-GB" sz="1800" i="1" dirty="0"/>
              <a:t>must be agreed between CERN, SOTON and HSE for the pressure vessel requirements and  implemented in the </a:t>
            </a:r>
            <a:r>
              <a:rPr lang="en-GB" sz="1800" i="1" dirty="0" smtClean="0"/>
              <a:t>TS.</a:t>
            </a:r>
            <a:endParaRPr lang="en-GB" sz="1800" dirty="0"/>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1711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4" name="Content Placeholder 3"/>
          <p:cNvSpPr>
            <a:spLocks noGrp="1"/>
          </p:cNvSpPr>
          <p:nvPr>
            <p:ph idx="1"/>
          </p:nvPr>
        </p:nvSpPr>
        <p:spPr>
          <a:xfrm>
            <a:off x="251080" y="854494"/>
            <a:ext cx="8280920" cy="5501857"/>
          </a:xfrm>
        </p:spPr>
        <p:txBody>
          <a:bodyPr>
            <a:noAutofit/>
          </a:bodyPr>
          <a:lstStyle/>
          <a:p>
            <a:pPr marL="400050" lvl="1" indent="0" algn="just">
              <a:buNone/>
            </a:pPr>
            <a:r>
              <a:rPr lang="en-GB" sz="2000" i="1" dirty="0">
                <a:solidFill>
                  <a:srgbClr val="C00000"/>
                </a:solidFill>
                <a:sym typeface="Wingdings" panose="05000000000000000000" pitchFamily="2" charset="2"/>
              </a:rPr>
              <a:t></a:t>
            </a:r>
            <a:r>
              <a:rPr lang="en-GB" sz="2000" i="1" dirty="0">
                <a:solidFill>
                  <a:srgbClr val="C00000"/>
                </a:solidFill>
              </a:rPr>
              <a:t> </a:t>
            </a:r>
            <a:r>
              <a:rPr lang="en-GB" sz="2000" i="1" dirty="0" smtClean="0">
                <a:solidFill>
                  <a:srgbClr val="C00000"/>
                </a:solidFill>
              </a:rPr>
              <a:t>(Last) </a:t>
            </a:r>
            <a:r>
              <a:rPr lang="en-GB" sz="2000" b="1" i="1" dirty="0" smtClean="0">
                <a:solidFill>
                  <a:srgbClr val="C00000"/>
                </a:solidFill>
              </a:rPr>
              <a:t>RECOMMENDATION </a:t>
            </a:r>
            <a:r>
              <a:rPr lang="en-GB" sz="2000" b="1" i="1" dirty="0">
                <a:solidFill>
                  <a:srgbClr val="C00000"/>
                </a:solidFill>
              </a:rPr>
              <a:t>N.8: </a:t>
            </a:r>
            <a:r>
              <a:rPr lang="en-GB" sz="2000" i="1" dirty="0"/>
              <a:t>As already remarked at the CDR review, </a:t>
            </a:r>
            <a:r>
              <a:rPr lang="en-GB" sz="2000" i="1" dirty="0">
                <a:solidFill>
                  <a:srgbClr val="C00000"/>
                </a:solidFill>
              </a:rPr>
              <a:t>the strategy and policy for the DFX spares procurement and spare assembly in the Tunnel must be properly defined </a:t>
            </a:r>
            <a:r>
              <a:rPr lang="en-GB" sz="2000" i="1" dirty="0"/>
              <a:t>and included in the procurement strategy.</a:t>
            </a:r>
            <a:endParaRPr lang="en-GB" sz="2000" dirty="0"/>
          </a:p>
          <a:p>
            <a:pPr algn="just"/>
            <a:r>
              <a:rPr lang="en-GB" sz="2000" i="1" dirty="0"/>
              <a:t>In the current plan the </a:t>
            </a:r>
            <a:r>
              <a:rPr lang="en-GB" sz="2000" i="1" dirty="0" smtClean="0"/>
              <a:t>prototype DFX should </a:t>
            </a:r>
            <a:r>
              <a:rPr lang="en-GB" sz="2000" i="1" dirty="0"/>
              <a:t>become a “</a:t>
            </a:r>
            <a:r>
              <a:rPr lang="en-GB" sz="2000" i="1" dirty="0">
                <a:solidFill>
                  <a:srgbClr val="C00000"/>
                </a:solidFill>
              </a:rPr>
              <a:t>universal DFX spare</a:t>
            </a:r>
            <a:r>
              <a:rPr lang="en-GB" sz="2000" i="1" dirty="0"/>
              <a:t>”, but it must still be proven that it is not necessary to have </a:t>
            </a:r>
            <a:r>
              <a:rPr lang="en-GB" sz="2000" i="1" dirty="0">
                <a:solidFill>
                  <a:srgbClr val="C00000"/>
                </a:solidFill>
              </a:rPr>
              <a:t>specific spare components</a:t>
            </a:r>
            <a:r>
              <a:rPr lang="en-GB" sz="2000" i="1" dirty="0"/>
              <a:t> to then assemble </a:t>
            </a:r>
            <a:r>
              <a:rPr lang="en-GB" sz="2000" i="1" dirty="0" smtClean="0"/>
              <a:t>a </a:t>
            </a:r>
            <a:r>
              <a:rPr lang="en-GB" sz="2000" i="1" dirty="0">
                <a:solidFill>
                  <a:srgbClr val="C00000"/>
                </a:solidFill>
              </a:rPr>
              <a:t>“Right” </a:t>
            </a:r>
            <a:r>
              <a:rPr lang="en-GB" sz="2000" i="1" dirty="0" smtClean="0"/>
              <a:t>or a </a:t>
            </a:r>
            <a:r>
              <a:rPr lang="en-GB" sz="2000" i="1" dirty="0">
                <a:solidFill>
                  <a:srgbClr val="C00000"/>
                </a:solidFill>
              </a:rPr>
              <a:t>“Left”, “IP1 or IP5”</a:t>
            </a:r>
            <a:r>
              <a:rPr lang="en-GB" sz="2000" i="1" dirty="0"/>
              <a:t>, spare, since the layouts in the tunnel (connection to QXL, and other cryogenic connections.) are </a:t>
            </a:r>
            <a:r>
              <a:rPr lang="en-GB" sz="2000" i="1" dirty="0" smtClean="0"/>
              <a:t>different or specular</a:t>
            </a:r>
            <a:r>
              <a:rPr lang="en-GB" sz="2000" i="1" dirty="0"/>
              <a:t>.</a:t>
            </a:r>
            <a:endParaRPr lang="en-GB" sz="2000" dirty="0"/>
          </a:p>
          <a:p>
            <a:pPr algn="just"/>
            <a:r>
              <a:rPr lang="en-GB" sz="2000" i="1" dirty="0"/>
              <a:t>Also the different tunnel slopes at IP1 and 5 and between R and L sides, could create variants that must be analysed if compatible with only </a:t>
            </a:r>
            <a:r>
              <a:rPr lang="en-GB" sz="2000" i="1"/>
              <a:t>one </a:t>
            </a:r>
            <a:r>
              <a:rPr lang="en-GB" sz="2000" i="1" smtClean="0"/>
              <a:t>spare </a:t>
            </a:r>
            <a:r>
              <a:rPr lang="en-GB" sz="2000" i="1" dirty="0"/>
              <a:t>type. </a:t>
            </a:r>
            <a:endParaRPr lang="en-GB" sz="2000" dirty="0"/>
          </a:p>
          <a:p>
            <a:pPr algn="just"/>
            <a:r>
              <a:rPr lang="en-GB" sz="2000" i="1" dirty="0"/>
              <a:t>Since the DFX spare is the prototype that will be used in WP6A </a:t>
            </a:r>
            <a:r>
              <a:rPr lang="en-GB" sz="2000" i="1" dirty="0" smtClean="0"/>
              <a:t>System </a:t>
            </a:r>
            <a:r>
              <a:rPr lang="en-GB" sz="2000" i="1" dirty="0"/>
              <a:t>T</a:t>
            </a:r>
            <a:r>
              <a:rPr lang="en-GB" sz="2000" i="1" dirty="0" smtClean="0"/>
              <a:t>est </a:t>
            </a:r>
            <a:r>
              <a:rPr lang="en-GB" sz="2000" i="1" dirty="0"/>
              <a:t>and String </a:t>
            </a:r>
            <a:r>
              <a:rPr lang="en-GB" sz="2000" i="1" dirty="0" smtClean="0"/>
              <a:t>Test </a:t>
            </a:r>
            <a:r>
              <a:rPr lang="en-GB" sz="2000" i="1" dirty="0"/>
              <a:t>(thus welded and cut 3 times), a reconditioning of the flanges subject to welds will be necessary to prepare it as an appropriate spare.</a:t>
            </a:r>
            <a:endParaRPr lang="en-GB" sz="2000" dirty="0"/>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3589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
            <a:ext cx="7920000" cy="518243"/>
          </a:xfrm>
        </p:spPr>
        <p:txBody>
          <a:bodyPr/>
          <a:lstStyle/>
          <a:p>
            <a:r>
              <a:rPr lang="en-US" sz="2000" i="1" dirty="0" smtClean="0">
                <a:latin typeface="Calibri" panose="020F0502020204030204" pitchFamily="34" charset="0"/>
                <a:cs typeface="Calibri" panose="020F0502020204030204" pitchFamily="34" charset="0"/>
              </a:rPr>
              <a:t>Introduction</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79512" y="518243"/>
            <a:ext cx="8584448" cy="6048672"/>
          </a:xfrm>
        </p:spPr>
        <p:txBody>
          <a:bodyPr>
            <a:normAutofit/>
          </a:bodyPr>
          <a:lstStyle/>
          <a:p>
            <a:pPr algn="just">
              <a:buFont typeface="Arial" panose="020B0604020202020204" pitchFamily="34" charset="0"/>
              <a:buChar char="•"/>
            </a:pPr>
            <a:r>
              <a:rPr lang="en-US" sz="1800" dirty="0" smtClean="0">
                <a:latin typeface="Calibri" panose="020F0502020204030204" pitchFamily="34" charset="0"/>
                <a:cs typeface="Calibri" panose="020F0502020204030204" pitchFamily="34" charset="0"/>
              </a:rPr>
              <a:t>This “Detailed Design Review” follows the DFX Conceptual Design Review” (CDR) held on the 31 Jan 2019 .</a:t>
            </a:r>
            <a:r>
              <a:rPr lang="en-US" sz="1800" dirty="0">
                <a:latin typeface="Calibri" panose="020F0502020204030204" pitchFamily="34" charset="0"/>
                <a:cs typeface="Calibri" panose="020F0502020204030204" pitchFamily="34" charset="0"/>
              </a:rPr>
              <a:t> </a:t>
            </a:r>
            <a:r>
              <a:rPr lang="en-US" sz="1800" dirty="0" smtClean="0">
                <a:latin typeface="Calibri" panose="020F0502020204030204" pitchFamily="34" charset="0"/>
                <a:cs typeface="Calibri" panose="020F0502020204030204" pitchFamily="34" charset="0"/>
              </a:rPr>
              <a:t>The Review Panel was mandated with the following:</a:t>
            </a:r>
          </a:p>
          <a:p>
            <a:pPr marL="457200" lvl="1" indent="0" algn="just">
              <a:buNone/>
            </a:pPr>
            <a:r>
              <a:rPr lang="en-GB" sz="1600" u="sng" dirty="0">
                <a:solidFill>
                  <a:srgbClr val="FF0000"/>
                </a:solidFill>
                <a:latin typeface="Calibri" panose="020F0502020204030204" pitchFamily="34" charset="0"/>
                <a:cs typeface="Calibri" panose="020F0502020204030204" pitchFamily="34" charset="0"/>
              </a:rPr>
              <a:t>Scope</a:t>
            </a:r>
            <a:r>
              <a:rPr lang="en-GB" sz="1600" dirty="0">
                <a:solidFill>
                  <a:srgbClr val="FF0000"/>
                </a:solidFill>
                <a:latin typeface="Calibri" panose="020F0502020204030204" pitchFamily="34" charset="0"/>
                <a:cs typeface="Calibri" panose="020F0502020204030204" pitchFamily="34" charset="0"/>
              </a:rPr>
              <a:t>: </a:t>
            </a:r>
            <a:endParaRPr lang="en-GB" sz="1600" dirty="0" smtClean="0">
              <a:solidFill>
                <a:srgbClr val="FF0000"/>
              </a:solidFill>
              <a:latin typeface="Calibri" panose="020F0502020204030204" pitchFamily="34" charset="0"/>
              <a:cs typeface="Calibri" panose="020F0502020204030204" pitchFamily="34" charset="0"/>
            </a:endParaRPr>
          </a:p>
          <a:p>
            <a:pPr marL="457200" lvl="1" indent="0" algn="just">
              <a:buNone/>
            </a:pPr>
            <a:r>
              <a:rPr lang="en-GB" sz="1600" i="1" dirty="0" smtClean="0">
                <a:latin typeface="Calibri" panose="020F0502020204030204" pitchFamily="34" charset="0"/>
                <a:cs typeface="Calibri" panose="020F0502020204030204" pitchFamily="34" charset="0"/>
              </a:rPr>
              <a:t>“</a:t>
            </a:r>
            <a:r>
              <a:rPr lang="en-GB" sz="1600" b="1" i="1" dirty="0" smtClean="0">
                <a:latin typeface="Calibri" panose="020F0502020204030204" pitchFamily="34" charset="0"/>
                <a:cs typeface="Calibri" panose="020F0502020204030204" pitchFamily="34" charset="0"/>
              </a:rPr>
              <a:t>Review </a:t>
            </a:r>
            <a:r>
              <a:rPr lang="en-GB" sz="1600" b="1" i="1" dirty="0">
                <a:latin typeface="Calibri" panose="020F0502020204030204" pitchFamily="34" charset="0"/>
                <a:cs typeface="Calibri" panose="020F0502020204030204" pitchFamily="34" charset="0"/>
              </a:rPr>
              <a:t>the </a:t>
            </a:r>
            <a:r>
              <a:rPr lang="en-GB" sz="1600" b="1" i="1" u="sng" dirty="0" smtClean="0">
                <a:latin typeface="Calibri" panose="020F0502020204030204" pitchFamily="34" charset="0"/>
                <a:cs typeface="Calibri" panose="020F0502020204030204" pitchFamily="34" charset="0"/>
              </a:rPr>
              <a:t>detailed</a:t>
            </a:r>
            <a:r>
              <a:rPr lang="en-GB" sz="1600" b="1" i="1" dirty="0" smtClean="0">
                <a:latin typeface="Calibri" panose="020F0502020204030204" pitchFamily="34" charset="0"/>
                <a:cs typeface="Calibri" panose="020F0502020204030204" pitchFamily="34" charset="0"/>
              </a:rPr>
              <a:t> </a:t>
            </a:r>
            <a:r>
              <a:rPr lang="en-GB" sz="1600" b="1" i="1" dirty="0">
                <a:latin typeface="Calibri" panose="020F0502020204030204" pitchFamily="34" charset="0"/>
                <a:cs typeface="Calibri" panose="020F0502020204030204" pitchFamily="34" charset="0"/>
              </a:rPr>
              <a:t>design of the DFX with the purpose of validating maturity and confirm readiness for starting the </a:t>
            </a:r>
            <a:r>
              <a:rPr lang="en-GB" sz="1600" b="1" i="1" dirty="0" smtClean="0">
                <a:latin typeface="Calibri" panose="020F0502020204030204" pitchFamily="34" charset="0"/>
                <a:cs typeface="Calibri" panose="020F0502020204030204" pitchFamily="34" charset="0"/>
              </a:rPr>
              <a:t>prototype DFX”. </a:t>
            </a:r>
            <a:endParaRPr lang="en-GB" sz="1600" u="sng" dirty="0" smtClean="0">
              <a:latin typeface="Calibri" panose="020F0502020204030204" pitchFamily="34" charset="0"/>
              <a:cs typeface="Calibri" panose="020F0502020204030204" pitchFamily="34" charset="0"/>
            </a:endParaRPr>
          </a:p>
          <a:p>
            <a:pPr marL="457200" lvl="1" indent="0" algn="just">
              <a:buNone/>
            </a:pPr>
            <a:r>
              <a:rPr lang="en-GB" sz="1600" u="sng" dirty="0" smtClean="0">
                <a:solidFill>
                  <a:srgbClr val="FF0000"/>
                </a:solidFill>
                <a:latin typeface="Calibri" panose="020F0502020204030204" pitchFamily="34" charset="0"/>
                <a:cs typeface="Calibri" panose="020F0502020204030204" pitchFamily="34" charset="0"/>
              </a:rPr>
              <a:t>Mandate</a:t>
            </a:r>
            <a:r>
              <a:rPr lang="en-GB" sz="1600" dirty="0" smtClean="0">
                <a:solidFill>
                  <a:srgbClr val="FF0000"/>
                </a:solidFill>
                <a:latin typeface="Calibri" panose="020F0502020204030204" pitchFamily="34" charset="0"/>
                <a:cs typeface="Calibri" panose="020F0502020204030204" pitchFamily="34" charset="0"/>
              </a:rPr>
              <a:t>:</a:t>
            </a:r>
            <a:endParaRPr lang="en-GB" sz="1600" dirty="0">
              <a:solidFill>
                <a:srgbClr val="FF0000"/>
              </a:solidFill>
              <a:latin typeface="Calibri" panose="020F0502020204030204" pitchFamily="34" charset="0"/>
              <a:cs typeface="Calibri" panose="020F0502020204030204" pitchFamily="34" charset="0"/>
            </a:endParaRP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1) Review the </a:t>
            </a:r>
            <a:r>
              <a:rPr lang="en-GB" sz="1800" u="sng" dirty="0">
                <a:latin typeface="Calibri" panose="020F0502020204030204" pitchFamily="34" charset="0"/>
                <a:cs typeface="Calibri" panose="020F0502020204030204" pitchFamily="34" charset="0"/>
              </a:rPr>
              <a:t>functional</a:t>
            </a:r>
            <a:r>
              <a:rPr lang="en-GB" sz="1800" dirty="0">
                <a:latin typeface="Calibri" panose="020F0502020204030204" pitchFamily="34" charset="0"/>
                <a:cs typeface="Calibri" panose="020F0502020204030204" pitchFamily="34" charset="0"/>
              </a:rPr>
              <a:t> specification and the </a:t>
            </a:r>
            <a:r>
              <a:rPr lang="en-GB" sz="1800" u="sng" dirty="0">
                <a:latin typeface="Calibri" panose="020F0502020204030204" pitchFamily="34" charset="0"/>
                <a:cs typeface="Calibri" panose="020F0502020204030204" pitchFamily="34" charset="0"/>
              </a:rPr>
              <a:t>technical</a:t>
            </a:r>
            <a:r>
              <a:rPr lang="en-GB" sz="1800" dirty="0">
                <a:latin typeface="Calibri" panose="020F0502020204030204" pitchFamily="34" charset="0"/>
                <a:cs typeface="Calibri" panose="020F0502020204030204" pitchFamily="34" charset="0"/>
              </a:rPr>
              <a:t> specification and confirm their </a:t>
            </a:r>
            <a:r>
              <a:rPr lang="en-GB" sz="1800" u="sng" dirty="0">
                <a:latin typeface="Calibri" panose="020F0502020204030204" pitchFamily="34" charset="0"/>
                <a:cs typeface="Calibri" panose="020F0502020204030204" pitchFamily="34" charset="0"/>
              </a:rPr>
              <a:t>completeness</a:t>
            </a:r>
            <a:r>
              <a:rPr lang="en-GB" sz="1800" dirty="0">
                <a:latin typeface="Calibri" panose="020F0502020204030204" pitchFamily="34" charset="0"/>
                <a:cs typeface="Calibri" panose="020F0502020204030204" pitchFamily="34" charset="0"/>
              </a:rPr>
              <a:t> in terms of cryogenic, mechanical and electrical requirements;</a:t>
            </a: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2) Review the </a:t>
            </a:r>
            <a:r>
              <a:rPr lang="en-GB" sz="1800" u="sng" dirty="0">
                <a:latin typeface="Calibri" panose="020F0502020204030204" pitchFamily="34" charset="0"/>
                <a:cs typeface="Calibri" panose="020F0502020204030204" pitchFamily="34" charset="0"/>
              </a:rPr>
              <a:t>detailed design </a:t>
            </a:r>
            <a:r>
              <a:rPr lang="en-GB" sz="1800" dirty="0" err="1">
                <a:latin typeface="Calibri" panose="020F0502020204030204" pitchFamily="34" charset="0"/>
                <a:cs typeface="Calibri" panose="020F0502020204030204" pitchFamily="34" charset="0"/>
              </a:rPr>
              <a:t>wrt</a:t>
            </a:r>
            <a:r>
              <a:rPr lang="en-GB" sz="1800" dirty="0">
                <a:latin typeface="Calibri" panose="020F0502020204030204" pitchFamily="34" charset="0"/>
                <a:cs typeface="Calibri" panose="020F0502020204030204" pitchFamily="34" charset="0"/>
              </a:rPr>
              <a:t> cryogenic design and operational aspects, mechanical design and interfaces, electrical design and interfaces;</a:t>
            </a: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3) Review the </a:t>
            </a:r>
            <a:r>
              <a:rPr lang="en-GB" sz="1800" u="sng" dirty="0">
                <a:latin typeface="Calibri" panose="020F0502020204030204" pitchFamily="34" charset="0"/>
                <a:cs typeface="Calibri" panose="020F0502020204030204" pitchFamily="34" charset="0"/>
              </a:rPr>
              <a:t>integration and installation sequence </a:t>
            </a:r>
            <a:r>
              <a:rPr lang="en-GB" sz="1800" dirty="0">
                <a:latin typeface="Calibri" panose="020F0502020204030204" pitchFamily="34" charset="0"/>
                <a:cs typeface="Calibri" panose="020F0502020204030204" pitchFamily="34" charset="0"/>
              </a:rPr>
              <a:t>in the LHC machine and the </a:t>
            </a:r>
            <a:r>
              <a:rPr lang="en-GB" sz="1800" u="sng" dirty="0">
                <a:latin typeface="Calibri" panose="020F0502020204030204" pitchFamily="34" charset="0"/>
                <a:cs typeface="Calibri" panose="020F0502020204030204" pitchFamily="34" charset="0"/>
              </a:rPr>
              <a:t>compatibility</a:t>
            </a:r>
            <a:r>
              <a:rPr lang="en-GB" sz="1800" dirty="0">
                <a:latin typeface="Calibri" panose="020F0502020204030204" pitchFamily="34" charset="0"/>
                <a:cs typeface="Calibri" panose="020F0502020204030204" pitchFamily="34" charset="0"/>
              </a:rPr>
              <a:t> of the DFX location </a:t>
            </a:r>
            <a:r>
              <a:rPr lang="en-GB" sz="1800" dirty="0" err="1">
                <a:latin typeface="Calibri" panose="020F0502020204030204" pitchFamily="34" charset="0"/>
                <a:cs typeface="Calibri" panose="020F0502020204030204" pitchFamily="34" charset="0"/>
              </a:rPr>
              <a:t>wrt</a:t>
            </a:r>
            <a:r>
              <a:rPr lang="en-GB" sz="1800" dirty="0">
                <a:latin typeface="Calibri" panose="020F0502020204030204" pitchFamily="34" charset="0"/>
                <a:cs typeface="Calibri" panose="020F0502020204030204" pitchFamily="34" charset="0"/>
              </a:rPr>
              <a:t> the tunnel environment (including plan for maintenance and repair interventions during operation);</a:t>
            </a: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4) Review cryogenic requirements for </a:t>
            </a:r>
            <a:r>
              <a:rPr lang="en-GB" sz="1800" u="sng" dirty="0">
                <a:latin typeface="Calibri" panose="020F0502020204030204" pitchFamily="34" charset="0"/>
                <a:cs typeface="Calibri" panose="020F0502020204030204" pitchFamily="34" charset="0"/>
              </a:rPr>
              <a:t>safety aspects </a:t>
            </a:r>
            <a:r>
              <a:rPr lang="en-GB" sz="1800" dirty="0">
                <a:latin typeface="Calibri" panose="020F0502020204030204" pitchFamily="34" charset="0"/>
                <a:cs typeface="Calibri" panose="020F0502020204030204" pitchFamily="34" charset="0"/>
              </a:rPr>
              <a:t>and compatibility of safety equipment with tunnel environment;</a:t>
            </a: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5) Review </a:t>
            </a:r>
            <a:r>
              <a:rPr lang="en-GB" sz="1800" u="sng" dirty="0">
                <a:latin typeface="Calibri" panose="020F0502020204030204" pitchFamily="34" charset="0"/>
                <a:cs typeface="Calibri" panose="020F0502020204030204" pitchFamily="34" charset="0"/>
              </a:rPr>
              <a:t>plan and schedule for prototype production</a:t>
            </a:r>
            <a:r>
              <a:rPr lang="en-GB" sz="1800" dirty="0">
                <a:latin typeface="Calibri" panose="020F0502020204030204" pitchFamily="34" charset="0"/>
                <a:cs typeface="Calibri" panose="020F0502020204030204" pitchFamily="34" charset="0"/>
              </a:rPr>
              <a:t>, including production of prototype lambda plate;</a:t>
            </a:r>
          </a:p>
          <a:p>
            <a:pPr algn="just">
              <a:buFont typeface="Arial" panose="020B0604020202020204" pitchFamily="34" charset="0"/>
              <a:buChar char="•"/>
            </a:pPr>
            <a:r>
              <a:rPr lang="en-GB" sz="1800" dirty="0">
                <a:latin typeface="Calibri" panose="020F0502020204030204" pitchFamily="34" charset="0"/>
                <a:cs typeface="Calibri" panose="020F0502020204030204" pitchFamily="34" charset="0"/>
              </a:rPr>
              <a:t>6) Review </a:t>
            </a:r>
            <a:r>
              <a:rPr lang="en-GB" sz="1800" u="sng" dirty="0">
                <a:latin typeface="Calibri" panose="020F0502020204030204" pitchFamily="34" charset="0"/>
                <a:cs typeface="Calibri" panose="020F0502020204030204" pitchFamily="34" charset="0"/>
              </a:rPr>
              <a:t>strategy and plan for QA and QC</a:t>
            </a:r>
            <a:r>
              <a:rPr lang="en-GB" sz="1800" dirty="0">
                <a:latin typeface="Calibri" panose="020F0502020204030204" pitchFamily="34" charset="0"/>
                <a:cs typeface="Calibri" panose="020F0502020204030204" pitchFamily="34" charset="0"/>
              </a:rPr>
              <a:t>, as well as plan for </a:t>
            </a:r>
            <a:r>
              <a:rPr lang="en-GB" sz="1800" u="sng" dirty="0">
                <a:latin typeface="Calibri" panose="020F0502020204030204" pitchFamily="34" charset="0"/>
                <a:cs typeface="Calibri" panose="020F0502020204030204" pitchFamily="34" charset="0"/>
              </a:rPr>
              <a:t>intermediate</a:t>
            </a:r>
            <a:r>
              <a:rPr lang="en-GB" sz="1800" dirty="0">
                <a:latin typeface="Calibri" panose="020F0502020204030204" pitchFamily="34" charset="0"/>
                <a:cs typeface="Calibri" panose="020F0502020204030204" pitchFamily="34" charset="0"/>
              </a:rPr>
              <a:t> and final </a:t>
            </a:r>
            <a:r>
              <a:rPr lang="en-GB" sz="1800" u="sng" dirty="0">
                <a:latin typeface="Calibri" panose="020F0502020204030204" pitchFamily="34" charset="0"/>
                <a:cs typeface="Calibri" panose="020F0502020204030204" pitchFamily="34" charset="0"/>
              </a:rPr>
              <a:t>acceptance tests</a:t>
            </a:r>
            <a:r>
              <a:rPr lang="en-GB" sz="1800" dirty="0">
                <a:latin typeface="Calibri" panose="020F0502020204030204" pitchFamily="34" charset="0"/>
                <a:cs typeface="Calibri" panose="020F0502020204030204" pitchFamily="34" charset="0"/>
              </a:rPr>
              <a:t>.</a:t>
            </a:r>
          </a:p>
          <a:p>
            <a:pPr algn="jus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826421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4" y="564616"/>
            <a:ext cx="9056423" cy="6048672"/>
          </a:xfrm>
        </p:spPr>
        <p:txBody>
          <a:bodyPr>
            <a:normAutofit lnSpcReduction="10000"/>
          </a:bodyPr>
          <a:lstStyle/>
          <a:p>
            <a:pPr marL="0" indent="0" algn="just">
              <a:buNone/>
            </a:pPr>
            <a:r>
              <a:rPr lang="en-US" sz="2000" dirty="0" smtClean="0">
                <a:solidFill>
                  <a:srgbClr val="FF0000"/>
                </a:solidFill>
                <a:latin typeface="Calibri" panose="020F0502020204030204" pitchFamily="34" charset="0"/>
                <a:cs typeface="Calibri" panose="020F0502020204030204" pitchFamily="34" charset="0"/>
              </a:rPr>
              <a:t>	</a:t>
            </a:r>
            <a:r>
              <a:rPr lang="en-US" sz="1800" dirty="0" smtClean="0">
                <a:solidFill>
                  <a:srgbClr val="FF0000"/>
                </a:solidFill>
                <a:latin typeface="Calibri" panose="020F0502020204030204" pitchFamily="34" charset="0"/>
                <a:cs typeface="Calibri" panose="020F0502020204030204" pitchFamily="34" charset="0"/>
              </a:rPr>
              <a:t>Review </a:t>
            </a:r>
            <a:r>
              <a:rPr lang="en-US" sz="1800" dirty="0">
                <a:solidFill>
                  <a:srgbClr val="FF0000"/>
                </a:solidFill>
                <a:latin typeface="Calibri" panose="020F0502020204030204" pitchFamily="34" charset="0"/>
                <a:cs typeface="Calibri" panose="020F0502020204030204" pitchFamily="34" charset="0"/>
              </a:rPr>
              <a:t>Committee: </a:t>
            </a:r>
            <a:r>
              <a:rPr lang="en-US" sz="1600" i="1" dirty="0">
                <a:latin typeface="Calibri" panose="020F0502020204030204" pitchFamily="34" charset="0"/>
                <a:cs typeface="Calibri" panose="020F0502020204030204" pitchFamily="34" charset="0"/>
              </a:rPr>
              <a:t>S. </a:t>
            </a:r>
            <a:r>
              <a:rPr lang="en-US" sz="1600" i="1" dirty="0" err="1">
                <a:latin typeface="Calibri" panose="020F0502020204030204" pitchFamily="34" charset="0"/>
                <a:cs typeface="Calibri" panose="020F0502020204030204" pitchFamily="34" charset="0"/>
              </a:rPr>
              <a:t>Atieh</a:t>
            </a:r>
            <a:r>
              <a:rPr lang="en-US" sz="1600" i="1" dirty="0">
                <a:latin typeface="Calibri" panose="020F0502020204030204" pitchFamily="34" charset="0"/>
                <a:cs typeface="Calibri" panose="020F0502020204030204" pitchFamily="34" charset="0"/>
              </a:rPr>
              <a:t>, </a:t>
            </a:r>
            <a:r>
              <a:rPr lang="en-US" sz="1600" i="1" dirty="0" smtClean="0">
                <a:latin typeface="Calibri" panose="020F0502020204030204" pitchFamily="34" charset="0"/>
                <a:cs typeface="Calibri" panose="020F0502020204030204" pitchFamily="34" charset="0"/>
              </a:rPr>
              <a:t>G. </a:t>
            </a:r>
            <a:r>
              <a:rPr lang="en-US" sz="1600" i="1" dirty="0" err="1" smtClean="0">
                <a:latin typeface="Calibri" panose="020F0502020204030204" pitchFamily="34" charset="0"/>
                <a:cs typeface="Calibri" panose="020F0502020204030204" pitchFamily="34" charset="0"/>
              </a:rPr>
              <a:t>Ferlin</a:t>
            </a:r>
            <a:r>
              <a:rPr lang="en-US" sz="1600" i="1" dirty="0" smtClean="0">
                <a:latin typeface="Calibri" panose="020F0502020204030204" pitchFamily="34" charset="0"/>
                <a:cs typeface="Calibri" panose="020F0502020204030204" pitchFamily="34" charset="0"/>
              </a:rPr>
              <a:t>, M</a:t>
            </a:r>
            <a:r>
              <a:rPr lang="en-US" sz="1600" i="1" dirty="0">
                <a:latin typeface="Calibri" panose="020F0502020204030204" pitchFamily="34" charset="0"/>
                <a:cs typeface="Calibri" panose="020F0502020204030204" pitchFamily="34" charset="0"/>
              </a:rPr>
              <a:t>. Modena (chair), </a:t>
            </a:r>
            <a:r>
              <a:rPr lang="en-US" sz="1600" i="1" dirty="0" smtClean="0">
                <a:latin typeface="Calibri" panose="020F0502020204030204" pitchFamily="34" charset="0"/>
                <a:cs typeface="Calibri" panose="020F0502020204030204" pitchFamily="34" charset="0"/>
              </a:rPr>
              <a:t>F. Rodriguez Mateos, D. </a:t>
            </a:r>
            <a:r>
              <a:rPr lang="en-US" sz="1600" i="1" dirty="0" err="1" smtClean="0">
                <a:latin typeface="Calibri" panose="020F0502020204030204" pitchFamily="34" charset="0"/>
                <a:cs typeface="Calibri" panose="020F0502020204030204" pitchFamily="34" charset="0"/>
              </a:rPr>
              <a:t>Tommasini</a:t>
            </a:r>
            <a:r>
              <a:rPr lang="en-US" sz="1600" i="1" dirty="0" smtClean="0">
                <a:latin typeface="Calibri" panose="020F0502020204030204" pitchFamily="34" charset="0"/>
                <a:cs typeface="Calibri" panose="020F0502020204030204" pitchFamily="34" charset="0"/>
              </a:rPr>
              <a:t>.</a:t>
            </a:r>
          </a:p>
          <a:p>
            <a:pPr marL="0" indent="0" algn="just">
              <a:buNone/>
            </a:pPr>
            <a:r>
              <a:rPr lang="en-GB" sz="1600" i="1" dirty="0" smtClean="0">
                <a:latin typeface="Calibri" panose="020F0502020204030204" pitchFamily="34" charset="0"/>
                <a:ea typeface="Calibri" panose="020F0502020204030204" pitchFamily="34" charset="0"/>
                <a:cs typeface="Calibri" panose="020F0502020204030204" pitchFamily="34" charset="0"/>
              </a:rPr>
              <a:t>	(A </a:t>
            </a:r>
            <a:r>
              <a:rPr lang="en-GB" sz="1600" i="1" dirty="0">
                <a:latin typeface="Calibri" panose="020F0502020204030204" pitchFamily="34" charset="0"/>
                <a:ea typeface="Calibri" panose="020F0502020204030204" pitchFamily="34" charset="0"/>
                <a:cs typeface="Calibri" panose="020F0502020204030204" pitchFamily="34" charset="0"/>
              </a:rPr>
              <a:t>special thanks to M. Mendes for his clear and careful annotation of all </a:t>
            </a:r>
            <a:r>
              <a:rPr lang="en-GB" sz="1600" i="1" dirty="0" err="1">
                <a:latin typeface="Calibri" panose="020F0502020204030204" pitchFamily="34" charset="0"/>
                <a:ea typeface="Calibri" panose="020F0502020204030204" pitchFamily="34" charset="0"/>
                <a:cs typeface="Calibri" panose="020F0502020204030204" pitchFamily="34" charset="0"/>
              </a:rPr>
              <a:t>comments&amp;questions</a:t>
            </a:r>
            <a:r>
              <a:rPr lang="en-GB" sz="1600" i="1" dirty="0">
                <a:latin typeface="Calibri" panose="020F0502020204030204" pitchFamily="34" charset="0"/>
                <a:ea typeface="Calibri" panose="020F0502020204030204" pitchFamily="34" charset="0"/>
                <a:cs typeface="Calibri" panose="020F0502020204030204" pitchFamily="34" charset="0"/>
              </a:rPr>
              <a:t> and help </a:t>
            </a:r>
            <a:r>
              <a:rPr lang="en-GB" sz="1600" i="1" dirty="0" smtClean="0">
                <a:latin typeface="Calibri" panose="020F0502020204030204" pitchFamily="34" charset="0"/>
                <a:ea typeface="Calibri" panose="020F0502020204030204" pitchFamily="34" charset="0"/>
                <a:cs typeface="Calibri" panose="020F0502020204030204" pitchFamily="34" charset="0"/>
              </a:rPr>
              <a:t>	in </a:t>
            </a:r>
            <a:r>
              <a:rPr lang="en-GB" sz="1600" i="1" dirty="0">
                <a:latin typeface="Calibri" panose="020F0502020204030204" pitchFamily="34" charset="0"/>
                <a:ea typeface="Calibri" panose="020F0502020204030204" pitchFamily="34" charset="0"/>
                <a:cs typeface="Calibri" panose="020F0502020204030204" pitchFamily="34" charset="0"/>
              </a:rPr>
              <a:t>the </a:t>
            </a:r>
            <a:r>
              <a:rPr lang="en-GB" sz="1600" i="1" dirty="0" smtClean="0">
                <a:latin typeface="Calibri" panose="020F0502020204030204" pitchFamily="34" charset="0"/>
                <a:ea typeface="Calibri" panose="020F0502020204030204" pitchFamily="34" charset="0"/>
                <a:cs typeface="Calibri" panose="020F0502020204030204" pitchFamily="34" charset="0"/>
              </a:rPr>
              <a:t>reviewing).</a:t>
            </a:r>
            <a:endParaRPr lang="en-GB" sz="1600" i="1" dirty="0">
              <a:latin typeface="Calibri" panose="020F0502020204030204" pitchFamily="34" charset="0"/>
              <a:ea typeface="Calibri" panose="020F0502020204030204" pitchFamily="34" charset="0"/>
              <a:cs typeface="Calibri" panose="020F0502020204030204" pitchFamily="34" charset="0"/>
            </a:endParaRPr>
          </a:p>
          <a:p>
            <a:pPr marL="0" indent="0" algn="just">
              <a:buNone/>
            </a:pPr>
            <a:endParaRPr lang="en-US" sz="1600" i="1" dirty="0" smtClean="0">
              <a:latin typeface="Calibri" panose="020F0502020204030204" pitchFamily="34" charset="0"/>
              <a:cs typeface="Calibri" panose="020F0502020204030204" pitchFamily="34" charset="0"/>
            </a:endParaRPr>
          </a:p>
          <a:p>
            <a:pPr marL="0" indent="0" algn="just">
              <a:buNone/>
            </a:pPr>
            <a:r>
              <a:rPr lang="en-US" sz="2000" dirty="0" smtClean="0">
                <a:solidFill>
                  <a:srgbClr val="FF0000"/>
                </a:solidFill>
                <a:latin typeface="Calibri" panose="020F0502020204030204" pitchFamily="34" charset="0"/>
                <a:cs typeface="Calibri" panose="020F0502020204030204" pitchFamily="34" charset="0"/>
              </a:rPr>
              <a:t>	</a:t>
            </a:r>
            <a:r>
              <a:rPr lang="en-US" sz="1800" dirty="0" smtClean="0">
                <a:solidFill>
                  <a:srgbClr val="FF0000"/>
                </a:solidFill>
                <a:latin typeface="Calibri" panose="020F0502020204030204" pitchFamily="34" charset="0"/>
                <a:cs typeface="Calibri" panose="020F0502020204030204" pitchFamily="34" charset="0"/>
              </a:rPr>
              <a:t>Proposed Program of presentations </a:t>
            </a:r>
            <a:r>
              <a:rPr lang="en-US" sz="1600" i="1" dirty="0">
                <a:latin typeface="Calibri" panose="020F0502020204030204" pitchFamily="34" charset="0"/>
                <a:ea typeface="Calibri" panose="020F0502020204030204" pitchFamily="34" charset="0"/>
                <a:cs typeface="Calibri" panose="020F0502020204030204" pitchFamily="34" charset="0"/>
              </a:rPr>
              <a:t>(</a:t>
            </a:r>
            <a:r>
              <a:rPr lang="en-US" sz="1600" i="1" dirty="0" err="1">
                <a:latin typeface="Calibri" panose="020F0502020204030204" pitchFamily="34" charset="0"/>
                <a:ea typeface="Calibri" panose="020F0502020204030204" pitchFamily="34" charset="0"/>
                <a:cs typeface="Calibri" panose="020F0502020204030204" pitchFamily="34" charset="0"/>
              </a:rPr>
              <a:t>Indico</a:t>
            </a:r>
            <a:r>
              <a:rPr lang="en-US" sz="1600" i="1" dirty="0">
                <a:latin typeface="Calibri" panose="020F0502020204030204" pitchFamily="34" charset="0"/>
                <a:ea typeface="Calibri" panose="020F0502020204030204" pitchFamily="34" charset="0"/>
                <a:cs typeface="Calibri" panose="020F0502020204030204" pitchFamily="34" charset="0"/>
              </a:rPr>
              <a:t>: </a:t>
            </a: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https://indico.cern.ch/event/821876/</a:t>
            </a: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rPr>
              <a:t> </a:t>
            </a:r>
            <a:r>
              <a:rPr lang="en-GB" sz="1600" u="sng" dirty="0" smtClean="0">
                <a:solidFill>
                  <a:srgbClr val="0563C1"/>
                </a:solidFill>
                <a:latin typeface="Calibri" panose="020F0502020204030204" pitchFamily="34" charset="0"/>
                <a:ea typeface="Calibri" panose="020F0502020204030204" pitchFamily="34" charset="0"/>
                <a:cs typeface="Times New Roman" panose="02020603050405020304" pitchFamily="18" charset="0"/>
              </a:rPr>
              <a:t>)</a:t>
            </a:r>
            <a:r>
              <a:rPr lang="en-GB" sz="1800" i="1" dirty="0" smtClean="0">
                <a:latin typeface="Calibri" panose="020F0502020204030204" pitchFamily="34" charset="0"/>
                <a:ea typeface="Calibri" panose="020F0502020204030204" pitchFamily="34" charset="0"/>
                <a:cs typeface="Times New Roman" panose="02020603050405020304" pitchFamily="18" charset="0"/>
              </a:rPr>
              <a:t>:</a:t>
            </a:r>
            <a:endParaRPr lang="en-US" sz="1800" dirty="0" smtClean="0">
              <a:solidFill>
                <a:srgbClr val="FF0000"/>
              </a:solidFill>
              <a:latin typeface="Calibri" panose="020F0502020204030204" pitchFamily="34" charset="0"/>
              <a:cs typeface="Calibri" panose="020F0502020204030204" pitchFamily="34" charset="0"/>
            </a:endParaRPr>
          </a:p>
          <a:p>
            <a:pPr marL="457200" lvl="1" indent="0" algn="just">
              <a:buNone/>
            </a:pPr>
            <a:r>
              <a:rPr lang="en-US" sz="1300" dirty="0">
                <a:latin typeface="Calibri" panose="020F0502020204030204" pitchFamily="34" charset="0"/>
                <a:cs typeface="Calibri" panose="020F0502020204030204" pitchFamily="34" charset="0"/>
              </a:rPr>
              <a:t>-	Welcome: Luca </a:t>
            </a:r>
            <a:r>
              <a:rPr lang="en-US" sz="1300" dirty="0" err="1">
                <a:latin typeface="Calibri" panose="020F0502020204030204" pitchFamily="34" charset="0"/>
                <a:cs typeface="Calibri" panose="020F0502020204030204" pitchFamily="34" charset="0"/>
              </a:rPr>
              <a:t>Bottura</a:t>
            </a:r>
            <a:r>
              <a:rPr lang="en-US" sz="1300" dirty="0">
                <a:latin typeface="Calibri" panose="020F0502020204030204" pitchFamily="34" charset="0"/>
                <a:cs typeface="Calibri" panose="020F0502020204030204" pitchFamily="34" charset="0"/>
              </a:rPr>
              <a:t>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DFX in WP6a, </a:t>
            </a:r>
            <a:r>
              <a:rPr lang="en-US" sz="1300" b="1" u="sng" dirty="0">
                <a:latin typeface="Calibri" panose="020F0502020204030204" pitchFamily="34" charset="0"/>
                <a:cs typeface="Calibri" panose="020F0502020204030204" pitchFamily="34" charset="0"/>
              </a:rPr>
              <a:t>Master Plan</a:t>
            </a:r>
            <a:r>
              <a:rPr lang="en-US" sz="1300" dirty="0">
                <a:latin typeface="Calibri" panose="020F0502020204030204" pitchFamily="34" charset="0"/>
                <a:cs typeface="Calibri" panose="020F0502020204030204" pitchFamily="34" charset="0"/>
              </a:rPr>
              <a:t>, Speaker: </a:t>
            </a:r>
            <a:r>
              <a:rPr lang="en-US" sz="1300" dirty="0" err="1">
                <a:latin typeface="Calibri" panose="020F0502020204030204" pitchFamily="34" charset="0"/>
                <a:cs typeface="Calibri" panose="020F0502020204030204" pitchFamily="34" charset="0"/>
              </a:rPr>
              <a:t>Dr</a:t>
            </a:r>
            <a:r>
              <a:rPr lang="en-US" sz="1300" dirty="0">
                <a:latin typeface="Calibri" panose="020F0502020204030204" pitchFamily="34" charset="0"/>
                <a:cs typeface="Calibri" panose="020F0502020204030204" pitchFamily="34" charset="0"/>
              </a:rPr>
              <a:t> Amalia Ballarino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Follow up from </a:t>
            </a:r>
            <a:r>
              <a:rPr lang="en-US" sz="1300" b="1" u="sng" dirty="0">
                <a:latin typeface="Calibri" panose="020F0502020204030204" pitchFamily="34" charset="0"/>
                <a:cs typeface="Calibri" panose="020F0502020204030204" pitchFamily="34" charset="0"/>
              </a:rPr>
              <a:t>Conceptual Design Review</a:t>
            </a:r>
            <a:r>
              <a:rPr lang="en-US" sz="1300" dirty="0">
                <a:latin typeface="Calibri" panose="020F0502020204030204" pitchFamily="34" charset="0"/>
                <a:cs typeface="Calibri" panose="020F0502020204030204" pitchFamily="34" charset="0"/>
              </a:rPr>
              <a:t>, Speaker: Vittorio Parma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DFX </a:t>
            </a:r>
            <a:r>
              <a:rPr lang="en-US" sz="1300" b="1" u="sng" dirty="0">
                <a:latin typeface="Calibri" panose="020F0502020204030204" pitchFamily="34" charset="0"/>
                <a:cs typeface="Calibri" panose="020F0502020204030204" pitchFamily="34" charset="0"/>
              </a:rPr>
              <a:t>Functional specification</a:t>
            </a:r>
            <a:r>
              <a:rPr lang="en-US" sz="1300" dirty="0">
                <a:latin typeface="Calibri" panose="020F0502020204030204" pitchFamily="34" charset="0"/>
                <a:cs typeface="Calibri" panose="020F0502020204030204" pitchFamily="34" charset="0"/>
              </a:rPr>
              <a:t>, Speaker: Yann Leclercq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DFX </a:t>
            </a:r>
            <a:r>
              <a:rPr lang="en-US" sz="1300" b="1" u="sng" dirty="0">
                <a:latin typeface="Calibri" panose="020F0502020204030204" pitchFamily="34" charset="0"/>
                <a:cs typeface="Calibri" panose="020F0502020204030204" pitchFamily="34" charset="0"/>
              </a:rPr>
              <a:t>Final cryogenic cooling and flow scheme</a:t>
            </a:r>
            <a:r>
              <a:rPr lang="en-US" sz="1300" dirty="0">
                <a:latin typeface="Calibri" panose="020F0502020204030204" pitchFamily="34" charset="0"/>
                <a:cs typeface="Calibri" panose="020F0502020204030204" pitchFamily="34" charset="0"/>
              </a:rPr>
              <a:t>, Speakers: Antonio Perin (CERN), Serge Claudet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DFX </a:t>
            </a:r>
            <a:r>
              <a:rPr lang="en-US" sz="1300" b="1" u="sng" dirty="0">
                <a:latin typeface="Calibri" panose="020F0502020204030204" pitchFamily="34" charset="0"/>
                <a:cs typeface="Calibri" panose="020F0502020204030204" pitchFamily="34" charset="0"/>
              </a:rPr>
              <a:t>Detailed </a:t>
            </a:r>
            <a:r>
              <a:rPr lang="en-US" sz="1300" b="1" u="sng" dirty="0" smtClean="0">
                <a:latin typeface="Calibri" panose="020F0502020204030204" pitchFamily="34" charset="0"/>
                <a:cs typeface="Calibri" panose="020F0502020204030204" pitchFamily="34" charset="0"/>
              </a:rPr>
              <a:t>Design </a:t>
            </a:r>
            <a:r>
              <a:rPr lang="en-US" sz="1300" dirty="0" smtClean="0">
                <a:latin typeface="Calibri" panose="020F0502020204030204" pitchFamily="34" charset="0"/>
                <a:cs typeface="Calibri" panose="020F0502020204030204" pitchFamily="34" charset="0"/>
              </a:rPr>
              <a:t>– including </a:t>
            </a:r>
            <a:r>
              <a:rPr lang="en-US" sz="1300" dirty="0">
                <a:latin typeface="Calibri" panose="020F0502020204030204" pitchFamily="34" charset="0"/>
                <a:cs typeface="Calibri" panose="020F0502020204030204" pitchFamily="34" charset="0"/>
              </a:rPr>
              <a:t>production plan, assembly steps, cryogenic instrumentation, connectivity and routing </a:t>
            </a:r>
            <a:r>
              <a:rPr lang="en-US" sz="1300" dirty="0" smtClean="0">
                <a:latin typeface="Calibri" panose="020F0502020204030204" pitchFamily="34" charset="0"/>
                <a:cs typeface="Calibri" panose="020F0502020204030204" pitchFamily="34" charset="0"/>
              </a:rPr>
              <a:t>	for electrical </a:t>
            </a:r>
            <a:r>
              <a:rPr lang="en-US" sz="1300" dirty="0">
                <a:latin typeface="Calibri" panose="020F0502020204030204" pitchFamily="34" charset="0"/>
                <a:cs typeface="Calibri" panose="020F0502020204030204" pitchFamily="34" charset="0"/>
              </a:rPr>
              <a:t>instrumentation (IFS) and aspects for maintenance and repair in the LHC underground areas, Speaker: </a:t>
            </a:r>
            <a:r>
              <a:rPr lang="en-US" sz="1300" dirty="0" smtClean="0">
                <a:latin typeface="Calibri" panose="020F0502020204030204" pitchFamily="34" charset="0"/>
                <a:cs typeface="Calibri" panose="020F0502020204030204" pitchFamily="34" charset="0"/>
              </a:rPr>
              <a:t>	</a:t>
            </a:r>
            <a:r>
              <a:rPr lang="en-US" sz="1300" dirty="0" err="1" smtClean="0">
                <a:latin typeface="Calibri" panose="020F0502020204030204" pitchFamily="34" charset="0"/>
                <a:cs typeface="Calibri" panose="020F0502020204030204" pitchFamily="34" charset="0"/>
              </a:rPr>
              <a:t>Yifeng</a:t>
            </a:r>
            <a:r>
              <a:rPr lang="en-US" sz="1300" dirty="0" smtClean="0">
                <a:latin typeface="Calibri" panose="020F0502020204030204" pitchFamily="34" charset="0"/>
                <a:cs typeface="Calibri" panose="020F0502020204030204" pitchFamily="34" charset="0"/>
              </a:rPr>
              <a:t> 	Yang </a:t>
            </a:r>
            <a:r>
              <a:rPr lang="en-US" sz="1300" dirty="0">
                <a:latin typeface="Calibri" panose="020F0502020204030204" pitchFamily="34" charset="0"/>
                <a:cs typeface="Calibri" panose="020F0502020204030204" pitchFamily="34" charset="0"/>
              </a:rPr>
              <a:t>(University of Southampton (GB))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Manufacturing Plan</a:t>
            </a:r>
            <a:r>
              <a:rPr lang="en-US" sz="1300" dirty="0">
                <a:latin typeface="Calibri" panose="020F0502020204030204" pitchFamily="34" charset="0"/>
                <a:cs typeface="Calibri" panose="020F0502020204030204" pitchFamily="34" charset="0"/>
              </a:rPr>
              <a:t>; Intermediate and Final Test Plan; Acceptance tests, Speaker: Yann Leclercq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Integration</a:t>
            </a:r>
            <a:r>
              <a:rPr lang="en-US" sz="1300" b="1" dirty="0">
                <a:latin typeface="Calibri" panose="020F0502020204030204" pitchFamily="34" charset="0"/>
                <a:cs typeface="Calibri" panose="020F0502020204030204" pitchFamily="34" charset="0"/>
              </a:rPr>
              <a:t> of DFX in the LHC tunnel</a:t>
            </a:r>
            <a:r>
              <a:rPr lang="en-US" sz="1300" dirty="0">
                <a:latin typeface="Calibri" panose="020F0502020204030204" pitchFamily="34" charset="0"/>
                <a:cs typeface="Calibri" panose="020F0502020204030204" pitchFamily="34" charset="0"/>
              </a:rPr>
              <a:t>, Speaker: Maria Amparo Gonzalez De La Aleja Cabana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smtClean="0">
                <a:latin typeface="Calibri" panose="020F0502020204030204" pitchFamily="34" charset="0"/>
                <a:cs typeface="Calibri" panose="020F0502020204030204" pitchFamily="34" charset="0"/>
              </a:rPr>
              <a:t>Transport and installation </a:t>
            </a:r>
            <a:r>
              <a:rPr lang="en-US" sz="1300" b="1" dirty="0" smtClean="0">
                <a:latin typeface="Calibri" panose="020F0502020204030204" pitchFamily="34" charset="0"/>
                <a:cs typeface="Calibri" panose="020F0502020204030204" pitchFamily="34" charset="0"/>
              </a:rPr>
              <a:t>of DFX in the LHC underground areas</a:t>
            </a:r>
            <a:r>
              <a:rPr lang="en-US" sz="1300" dirty="0" smtClean="0">
                <a:latin typeface="Calibri" panose="020F0502020204030204" pitchFamily="34" charset="0"/>
                <a:cs typeface="Calibri" panose="020F0502020204030204" pitchFamily="34" charset="0"/>
              </a:rPr>
              <a:t>, </a:t>
            </a:r>
            <a:r>
              <a:rPr lang="en-US" sz="1300" dirty="0">
                <a:latin typeface="Calibri" panose="020F0502020204030204" pitchFamily="34" charset="0"/>
                <a:cs typeface="Calibri" panose="020F0502020204030204" pitchFamily="34" charset="0"/>
              </a:rPr>
              <a:t>Speakers: Robin Betemps (CERN), Vittorio Parma </a:t>
            </a:r>
            <a:r>
              <a:rPr lang="en-US" sz="1300" dirty="0" smtClean="0">
                <a:latin typeface="Calibri" panose="020F0502020204030204" pitchFamily="34" charset="0"/>
                <a:cs typeface="Calibri" panose="020F0502020204030204" pitchFamily="34" charset="0"/>
              </a:rPr>
              <a:t>	(</a:t>
            </a:r>
            <a:r>
              <a:rPr lang="en-US" sz="1300" dirty="0">
                <a:latin typeface="Calibri" panose="020F0502020204030204" pitchFamily="34" charset="0"/>
                <a:cs typeface="Calibri" panose="020F0502020204030204" pitchFamily="34" charset="0"/>
              </a:rPr>
              <a:t>CERN), </a:t>
            </a:r>
            <a:r>
              <a:rPr lang="en-US" sz="1300" dirty="0" smtClean="0">
                <a:latin typeface="Calibri" panose="020F0502020204030204" pitchFamily="34" charset="0"/>
                <a:cs typeface="Calibri" panose="020F0502020204030204" pitchFamily="34" charset="0"/>
              </a:rPr>
              <a:t>Yann </a:t>
            </a:r>
            <a:r>
              <a:rPr lang="en-US" sz="1300" dirty="0">
                <a:latin typeface="Calibri" panose="020F0502020204030204" pitchFamily="34" charset="0"/>
                <a:cs typeface="Calibri" panose="020F0502020204030204" pitchFamily="34" charset="0"/>
              </a:rPr>
              <a:t>Leclercq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Mechanical interfaces </a:t>
            </a:r>
            <a:r>
              <a:rPr lang="en-US" sz="1300" b="1" dirty="0">
                <a:latin typeface="Calibri" panose="020F0502020204030204" pitchFamily="34" charset="0"/>
                <a:cs typeface="Calibri" panose="020F0502020204030204" pitchFamily="34" charset="0"/>
              </a:rPr>
              <a:t>of the DFX </a:t>
            </a:r>
            <a:r>
              <a:rPr lang="en-US" sz="1300" dirty="0">
                <a:latin typeface="Calibri" panose="020F0502020204030204" pitchFamily="34" charset="0"/>
                <a:cs typeface="Calibri" panose="020F0502020204030204" pitchFamily="34" charset="0"/>
              </a:rPr>
              <a:t>to the SC Link, Lambda-plate and DCM, cryogenic equipment, Speaker: Yann Leclercq </a:t>
            </a:r>
            <a:r>
              <a:rPr lang="en-US" sz="1300" dirty="0" smtClean="0">
                <a:latin typeface="Calibri" panose="020F0502020204030204" pitchFamily="34" charset="0"/>
                <a:cs typeface="Calibri" panose="020F0502020204030204" pitchFamily="34" charset="0"/>
              </a:rPr>
              <a:t>	(</a:t>
            </a:r>
            <a:r>
              <a:rPr lang="en-US" sz="1300" dirty="0">
                <a:latin typeface="Calibri" panose="020F0502020204030204" pitchFamily="34" charset="0"/>
                <a:cs typeface="Calibri" panose="020F0502020204030204" pitchFamily="34" charset="0"/>
              </a:rPr>
              <a:t>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Status of CAD drawings</a:t>
            </a:r>
            <a:r>
              <a:rPr lang="en-US" sz="1300" dirty="0">
                <a:latin typeface="Calibri" panose="020F0502020204030204" pitchFamily="34" charset="0"/>
                <a:cs typeface="Calibri" panose="020F0502020204030204" pitchFamily="34" charset="0"/>
              </a:rPr>
              <a:t>, Speaker: </a:t>
            </a:r>
            <a:r>
              <a:rPr lang="en-US" sz="1300" dirty="0" err="1">
                <a:latin typeface="Calibri" panose="020F0502020204030204" pitchFamily="34" charset="0"/>
                <a:cs typeface="Calibri" panose="020F0502020204030204" pitchFamily="34" charset="0"/>
              </a:rPr>
              <a:t>Yifeng</a:t>
            </a:r>
            <a:r>
              <a:rPr lang="en-US" sz="1300" dirty="0">
                <a:latin typeface="Calibri" panose="020F0502020204030204" pitchFamily="34" charset="0"/>
                <a:cs typeface="Calibri" panose="020F0502020204030204" pitchFamily="34" charset="0"/>
              </a:rPr>
              <a:t> Yang (University of Southampton (GB))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Design and integration of </a:t>
            </a:r>
            <a:r>
              <a:rPr lang="en-US" sz="1300" b="1" u="sng" dirty="0">
                <a:latin typeface="Calibri" panose="020F0502020204030204" pitchFamily="34" charset="0"/>
                <a:cs typeface="Calibri" panose="020F0502020204030204" pitchFamily="34" charset="0"/>
              </a:rPr>
              <a:t>safety equipment and safety aspects </a:t>
            </a:r>
            <a:r>
              <a:rPr lang="en-US" sz="1300" dirty="0">
                <a:latin typeface="Calibri" panose="020F0502020204030204" pitchFamily="34" charset="0"/>
                <a:cs typeface="Calibri" panose="020F0502020204030204" pitchFamily="34" charset="0"/>
              </a:rPr>
              <a:t>in the LHC tunnel, Speakers: Thomas Otto (CERN), </a:t>
            </a:r>
            <a:r>
              <a:rPr lang="en-US" sz="1300" dirty="0" smtClean="0">
                <a:latin typeface="Calibri" panose="020F0502020204030204" pitchFamily="34" charset="0"/>
                <a:cs typeface="Calibri" panose="020F0502020204030204" pitchFamily="34" charset="0"/>
              </a:rPr>
              <a:t>	Vittorio Parma </a:t>
            </a:r>
            <a:r>
              <a:rPr lang="en-US" sz="1300" dirty="0">
                <a:latin typeface="Calibri" panose="020F0502020204030204" pitchFamily="34" charset="0"/>
                <a:cs typeface="Calibri" panose="020F0502020204030204" pitchFamily="34" charset="0"/>
              </a:rPr>
              <a:t>(CERN)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Electrical requirements </a:t>
            </a:r>
            <a:r>
              <a:rPr lang="en-US" sz="1300" b="1" dirty="0">
                <a:latin typeface="Calibri" panose="020F0502020204030204" pitchFamily="34" charset="0"/>
                <a:cs typeface="Calibri" panose="020F0502020204030204" pitchFamily="34" charset="0"/>
              </a:rPr>
              <a:t>of DFX components</a:t>
            </a:r>
            <a:r>
              <a:rPr lang="en-US" sz="1300" dirty="0">
                <a:latin typeface="Calibri" panose="020F0502020204030204" pitchFamily="34" charset="0"/>
                <a:cs typeface="Calibri" panose="020F0502020204030204" pitchFamily="34" charset="0"/>
              </a:rPr>
              <a:t>: specification and tests, Speaker: Amalia Ballarino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u="sng" dirty="0">
                <a:latin typeface="Calibri" panose="020F0502020204030204" pitchFamily="34" charset="0"/>
                <a:cs typeface="Calibri" panose="020F0502020204030204" pitchFamily="34" charset="0"/>
              </a:rPr>
              <a:t>Instrumentation requirements </a:t>
            </a:r>
            <a:r>
              <a:rPr lang="en-US" sz="1300" b="1" dirty="0">
                <a:latin typeface="Calibri" panose="020F0502020204030204" pitchFamily="34" charset="0"/>
                <a:cs typeface="Calibri" panose="020F0502020204030204" pitchFamily="34" charset="0"/>
              </a:rPr>
              <a:t>and </a:t>
            </a:r>
            <a:r>
              <a:rPr lang="en-US" sz="1300" b="1" dirty="0" err="1">
                <a:latin typeface="Calibri" panose="020F0502020204030204" pitchFamily="34" charset="0"/>
                <a:cs typeface="Calibri" panose="020F0502020204030204" pitchFamily="34" charset="0"/>
              </a:rPr>
              <a:t>Busbars</a:t>
            </a:r>
            <a:r>
              <a:rPr lang="en-US" sz="1300" b="1" dirty="0">
                <a:latin typeface="Calibri" panose="020F0502020204030204" pitchFamily="34" charset="0"/>
                <a:cs typeface="Calibri" panose="020F0502020204030204" pitchFamily="34" charset="0"/>
              </a:rPr>
              <a:t> </a:t>
            </a:r>
            <a:r>
              <a:rPr lang="en-US" sz="1300" dirty="0">
                <a:latin typeface="Calibri" panose="020F0502020204030204" pitchFamily="34" charset="0"/>
                <a:cs typeface="Calibri" panose="020F0502020204030204" pitchFamily="34" charset="0"/>
              </a:rPr>
              <a:t>in DFX, Speakers: Jerome Fleiter (CERN), </a:t>
            </a:r>
            <a:r>
              <a:rPr lang="en-US" sz="1300" dirty="0" err="1">
                <a:latin typeface="Calibri" panose="020F0502020204030204" pitchFamily="34" charset="0"/>
                <a:cs typeface="Calibri" panose="020F0502020204030204" pitchFamily="34" charset="0"/>
              </a:rPr>
              <a:t>Dr</a:t>
            </a:r>
            <a:r>
              <a:rPr lang="en-US" sz="1300" dirty="0">
                <a:latin typeface="Calibri" panose="020F0502020204030204" pitchFamily="34" charset="0"/>
                <a:cs typeface="Calibri" panose="020F0502020204030204" pitchFamily="34" charset="0"/>
              </a:rPr>
              <a:t> Simon Hopkins (CERN) </a:t>
            </a:r>
          </a:p>
          <a:p>
            <a:pPr marL="457200" lvl="1" indent="0" algn="just">
              <a:buNone/>
            </a:pPr>
            <a:r>
              <a:rPr lang="en-US" sz="1300" dirty="0">
                <a:latin typeface="Calibri" panose="020F0502020204030204" pitchFamily="34" charset="0"/>
                <a:cs typeface="Calibri" panose="020F0502020204030204" pitchFamily="34" charset="0"/>
              </a:rPr>
              <a:t>-	</a:t>
            </a:r>
            <a:r>
              <a:rPr lang="en-US" sz="1300" b="1" dirty="0">
                <a:latin typeface="Calibri" panose="020F0502020204030204" pitchFamily="34" charset="0"/>
                <a:cs typeface="Calibri" panose="020F0502020204030204" pitchFamily="34" charset="0"/>
              </a:rPr>
              <a:t>DFX </a:t>
            </a:r>
            <a:r>
              <a:rPr lang="en-US" sz="1300" b="1" u="sng" dirty="0">
                <a:latin typeface="Calibri" panose="020F0502020204030204" pitchFamily="34" charset="0"/>
                <a:cs typeface="Calibri" panose="020F0502020204030204" pitchFamily="34" charset="0"/>
              </a:rPr>
              <a:t>Technical Specification status </a:t>
            </a:r>
            <a:r>
              <a:rPr lang="en-US" sz="1300" b="1" dirty="0">
                <a:latin typeface="Calibri" panose="020F0502020204030204" pitchFamily="34" charset="0"/>
                <a:cs typeface="Calibri" panose="020F0502020204030204" pitchFamily="34" charset="0"/>
              </a:rPr>
              <a:t>and QA/QC aspects</a:t>
            </a:r>
            <a:r>
              <a:rPr lang="en-US" sz="1300" dirty="0">
                <a:latin typeface="Calibri" panose="020F0502020204030204" pitchFamily="34" charset="0"/>
                <a:cs typeface="Calibri" panose="020F0502020204030204" pitchFamily="34" charset="0"/>
              </a:rPr>
              <a:t>, Speaker: Yann Leclercq (CERN) </a:t>
            </a:r>
          </a:p>
          <a:p>
            <a:pPr marL="457200" lvl="1" indent="0" algn="just">
              <a:buNone/>
            </a:pPr>
            <a:endParaRPr lang="en-US" sz="1600" dirty="0">
              <a:latin typeface="Calibri" panose="020F0502020204030204" pitchFamily="34" charset="0"/>
              <a:cs typeface="Calibri" panose="020F0502020204030204" pitchFamily="34" charset="0"/>
            </a:endParaRPr>
          </a:p>
          <a:p>
            <a:pP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Title 1"/>
          <p:cNvSpPr>
            <a:spLocks noGrp="1"/>
          </p:cNvSpPr>
          <p:nvPr>
            <p:ph type="title"/>
          </p:nvPr>
        </p:nvSpPr>
        <p:spPr>
          <a:xfrm>
            <a:off x="612000" y="-1"/>
            <a:ext cx="7920000" cy="518243"/>
          </a:xfrm>
        </p:spPr>
        <p:txBody>
          <a:bodyPr/>
          <a:lstStyle/>
          <a:p>
            <a:r>
              <a:rPr lang="en-US" sz="2000" i="1" dirty="0" smtClean="0">
                <a:latin typeface="Calibri" panose="020F0502020204030204" pitchFamily="34" charset="0"/>
                <a:cs typeface="Calibri" panose="020F0502020204030204" pitchFamily="34" charset="0"/>
              </a:rPr>
              <a:t>Introduction</a:t>
            </a:r>
            <a:endParaRPr lang="en-US" sz="2000" i="1" dirty="0">
              <a:latin typeface="Calibri" panose="020F0502020204030204" pitchFamily="34" charset="0"/>
              <a:cs typeface="Calibri" panose="020F0502020204030204" pitchFamily="34" charset="0"/>
            </a:endParaRPr>
          </a:p>
        </p:txBody>
      </p:sp>
      <p:sp>
        <p:nvSpPr>
          <p:cNvPr id="6"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1617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039" y="620688"/>
            <a:ext cx="8686915" cy="5832648"/>
          </a:xfrm>
        </p:spPr>
        <p:txBody>
          <a:bodyPr>
            <a:noAutofit/>
          </a:bodyPr>
          <a:lstStyle/>
          <a:p>
            <a:pPr marL="0" indent="0" algn="just">
              <a:spcAft>
                <a:spcPts val="800"/>
              </a:spcAft>
              <a:buNone/>
            </a:pPr>
            <a:r>
              <a:rPr lang="en-US" sz="1800" i="1" dirty="0" smtClean="0">
                <a:latin typeface="Calibri" panose="020F0502020204030204" pitchFamily="34" charset="0"/>
                <a:ea typeface="Calibri" panose="020F0502020204030204" pitchFamily="34" charset="0"/>
                <a:cs typeface="Calibri" panose="020F0502020204030204" pitchFamily="34" charset="0"/>
              </a:rPr>
              <a:t>	</a:t>
            </a:r>
            <a:r>
              <a:rPr lang="en-US" sz="1800" i="1" dirty="0">
                <a:solidFill>
                  <a:srgbClr val="FF0000"/>
                </a:solidFill>
                <a:latin typeface="Calibri" panose="020F0502020204030204" pitchFamily="34" charset="0"/>
                <a:ea typeface="Calibri" panose="020F0502020204030204" pitchFamily="34" charset="0"/>
                <a:cs typeface="Calibri" panose="020F0502020204030204" pitchFamily="34" charset="0"/>
              </a:rPr>
              <a:t>General remarks</a:t>
            </a:r>
            <a:r>
              <a:rPr lang="en-US" sz="1800" i="1" dirty="0" smtClean="0">
                <a:solidFill>
                  <a:srgbClr val="FF0000"/>
                </a:solidFill>
                <a:latin typeface="Calibri" panose="020F0502020204030204" pitchFamily="34" charset="0"/>
                <a:ea typeface="Calibri" panose="020F0502020204030204" pitchFamily="34" charset="0"/>
                <a:cs typeface="Calibri" panose="020F0502020204030204" pitchFamily="34" charset="0"/>
              </a:rPr>
              <a:t>:</a:t>
            </a:r>
          </a:p>
          <a:p>
            <a:pPr algn="just">
              <a:spcAft>
                <a:spcPts val="800"/>
              </a:spcAft>
              <a:buFont typeface="Arial" panose="020B0604020202020204" pitchFamily="34" charset="0"/>
              <a:buChar char="•"/>
            </a:pPr>
            <a:r>
              <a:rPr lang="en-GB" sz="1800" i="1" dirty="0">
                <a:latin typeface="Calibri" panose="020F0502020204030204" pitchFamily="34" charset="0"/>
                <a:ea typeface="Calibri" panose="020F0502020204030204" pitchFamily="34" charset="0"/>
                <a:cs typeface="Calibri" panose="020F0502020204030204" pitchFamily="34" charset="0"/>
              </a:rPr>
              <a:t>The </a:t>
            </a:r>
            <a:r>
              <a:rPr lang="en-GB" sz="1800" i="1" dirty="0" smtClean="0">
                <a:latin typeface="Calibri" panose="020F0502020204030204" pitchFamily="34" charset="0"/>
                <a:ea typeface="Calibri" panose="020F0502020204030204" pitchFamily="34" charset="0"/>
                <a:cs typeface="Calibri" panose="020F0502020204030204" pitchFamily="34" charset="0"/>
              </a:rPr>
              <a:t>Panel acknowledges </a:t>
            </a:r>
            <a:r>
              <a:rPr lang="en-GB" sz="1800" i="1" dirty="0">
                <a:latin typeface="Calibri" panose="020F0502020204030204" pitchFamily="34" charset="0"/>
                <a:ea typeface="Calibri" panose="020F0502020204030204" pitchFamily="34" charset="0"/>
                <a:cs typeface="Calibri" panose="020F0502020204030204" pitchFamily="34" charset="0"/>
              </a:rPr>
              <a:t>the </a:t>
            </a:r>
            <a:r>
              <a:rPr lang="en-GB" sz="1800" i="1" dirty="0" smtClean="0">
                <a:latin typeface="Calibri" panose="020F0502020204030204" pitchFamily="34" charset="0"/>
                <a:ea typeface="Calibri" panose="020F0502020204030204" pitchFamily="34" charset="0"/>
                <a:cs typeface="Calibri" panose="020F0502020204030204" pitchFamily="34" charset="0"/>
              </a:rPr>
              <a:t>design </a:t>
            </a:r>
            <a:r>
              <a:rPr lang="en-GB" sz="1800" i="1" dirty="0">
                <a:latin typeface="Calibri" panose="020F0502020204030204" pitchFamily="34" charset="0"/>
                <a:ea typeface="Calibri" panose="020F0502020204030204" pitchFamily="34" charset="0"/>
                <a:cs typeface="Calibri" panose="020F0502020204030204" pitchFamily="34" charset="0"/>
              </a:rPr>
              <a:t>advancement of these last 4 months </a:t>
            </a:r>
            <a:r>
              <a:rPr lang="en-GB" sz="1800" i="1" dirty="0" smtClean="0">
                <a:latin typeface="Calibri" panose="020F0502020204030204" pitchFamily="34" charset="0"/>
                <a:ea typeface="Calibri" panose="020F0502020204030204" pitchFamily="34" charset="0"/>
                <a:cs typeface="Calibri" panose="020F0502020204030204" pitchFamily="34" charset="0"/>
              </a:rPr>
              <a:t>towards </a:t>
            </a:r>
            <a:r>
              <a:rPr lang="en-GB" sz="1800" i="1" dirty="0">
                <a:latin typeface="Calibri" panose="020F0502020204030204" pitchFamily="34" charset="0"/>
                <a:ea typeface="Calibri" panose="020F0502020204030204" pitchFamily="34" charset="0"/>
                <a:cs typeface="Calibri" panose="020F0502020204030204" pitchFamily="34" charset="0"/>
              </a:rPr>
              <a:t>a more detailed design of the full </a:t>
            </a:r>
            <a:r>
              <a:rPr lang="en-GB" sz="1800" i="1" dirty="0" smtClean="0">
                <a:latin typeface="Calibri" panose="020F0502020204030204" pitchFamily="34" charset="0"/>
                <a:ea typeface="Calibri" panose="020F0502020204030204" pitchFamily="34" charset="0"/>
                <a:cs typeface="Calibri" panose="020F0502020204030204" pitchFamily="34" charset="0"/>
              </a:rPr>
              <a:t>system.</a:t>
            </a:r>
            <a:endParaRPr lang="en-GB" sz="1800" i="1" dirty="0">
              <a:latin typeface="Calibri" panose="020F0502020204030204" pitchFamily="34" charset="0"/>
              <a:ea typeface="Calibri" panose="020F0502020204030204" pitchFamily="34" charset="0"/>
              <a:cs typeface="Calibri" panose="020F0502020204030204" pitchFamily="34" charset="0"/>
            </a:endParaRPr>
          </a:p>
          <a:p>
            <a:pPr algn="just">
              <a:spcAft>
                <a:spcPts val="800"/>
              </a:spcAft>
              <a:buFont typeface="Arial" panose="020B0604020202020204" pitchFamily="34" charset="0"/>
              <a:buChar char="•"/>
            </a:pPr>
            <a:r>
              <a:rPr lang="en-GB" sz="1800" i="1" dirty="0" smtClean="0">
                <a:latin typeface="Calibri" panose="020F0502020204030204" pitchFamily="34" charset="0"/>
                <a:ea typeface="Calibri" panose="020F0502020204030204" pitchFamily="34" charset="0"/>
                <a:cs typeface="Calibri" panose="020F0502020204030204" pitchFamily="34" charset="0"/>
              </a:rPr>
              <a:t>After the CDR it was decided to submit the </a:t>
            </a:r>
            <a:r>
              <a:rPr lang="en-GB" sz="1800" i="1" dirty="0">
                <a:latin typeface="Calibri" panose="020F0502020204030204" pitchFamily="34" charset="0"/>
                <a:ea typeface="Calibri" panose="020F0502020204030204" pitchFamily="34" charset="0"/>
                <a:cs typeface="Calibri" panose="020F0502020204030204" pitchFamily="34" charset="0"/>
              </a:rPr>
              <a:t>“UK-2 Agreement” for the collaboration with Southampton University (SOTON) to the Finance Committee (FC) of September 2019 (instead of June </a:t>
            </a:r>
            <a:r>
              <a:rPr lang="en-GB" sz="1800" i="1" dirty="0" smtClean="0">
                <a:latin typeface="Calibri" panose="020F0502020204030204" pitchFamily="34" charset="0"/>
                <a:ea typeface="Calibri" panose="020F0502020204030204" pitchFamily="34" charset="0"/>
                <a:cs typeface="Calibri" panose="020F0502020204030204" pitchFamily="34" charset="0"/>
              </a:rPr>
              <a:t>2019). This seems very positive, it should </a:t>
            </a:r>
            <a:r>
              <a:rPr lang="en-GB" sz="1800" i="1" dirty="0">
                <a:latin typeface="Calibri" panose="020F0502020204030204" pitchFamily="34" charset="0"/>
                <a:ea typeface="Calibri" panose="020F0502020204030204" pitchFamily="34" charset="0"/>
                <a:cs typeface="Calibri" panose="020F0502020204030204" pitchFamily="34" charset="0"/>
              </a:rPr>
              <a:t>permit to arrive at the FC with a more complete and validated technical documentation (Functional Specification, Interface Specification and Technical Specification</a:t>
            </a:r>
            <a:r>
              <a:rPr lang="en-GB" sz="1800" i="1" dirty="0" smtClean="0">
                <a:latin typeface="Calibri" panose="020F0502020204030204" pitchFamily="34" charset="0"/>
                <a:ea typeface="Calibri" panose="020F0502020204030204" pitchFamily="34" charset="0"/>
                <a:cs typeface="Calibri" panose="020F0502020204030204" pitchFamily="34" charset="0"/>
              </a:rPr>
              <a:t>).</a:t>
            </a:r>
            <a:endParaRPr lang="en-GB" sz="1800" i="1" dirty="0">
              <a:latin typeface="Calibri" panose="020F0502020204030204" pitchFamily="34" charset="0"/>
              <a:ea typeface="Calibri" panose="020F0502020204030204" pitchFamily="34" charset="0"/>
              <a:cs typeface="Calibri" panose="020F0502020204030204" pitchFamily="34" charset="0"/>
            </a:endParaRPr>
          </a:p>
          <a:p>
            <a:pPr algn="just">
              <a:spcAft>
                <a:spcPts val="800"/>
              </a:spcAft>
              <a:buFont typeface="Arial" panose="020B0604020202020204" pitchFamily="34" charset="0"/>
              <a:buChar char="•"/>
            </a:pPr>
            <a:r>
              <a:rPr lang="en-GB" sz="1800" i="1" dirty="0">
                <a:latin typeface="Calibri" panose="020F0502020204030204" pitchFamily="34" charset="0"/>
                <a:ea typeface="Calibri" panose="020F0502020204030204" pitchFamily="34" charset="0"/>
                <a:cs typeface="Calibri" panose="020F0502020204030204" pitchFamily="34" charset="0"/>
              </a:rPr>
              <a:t>The DFX 3D detailed model was developed by SOTON colleagues in close collaboration with CERN. </a:t>
            </a:r>
            <a:endParaRPr lang="en-GB" sz="1800" i="1" dirty="0" smtClean="0">
              <a:latin typeface="Calibri" panose="020F0502020204030204" pitchFamily="34" charset="0"/>
              <a:ea typeface="Calibri" panose="020F0502020204030204" pitchFamily="34" charset="0"/>
              <a:cs typeface="Calibri" panose="020F0502020204030204" pitchFamily="34" charset="0"/>
            </a:endParaRPr>
          </a:p>
          <a:p>
            <a:pPr algn="just">
              <a:spcAft>
                <a:spcPts val="800"/>
              </a:spcAft>
              <a:buFont typeface="Arial" panose="020B0604020202020204" pitchFamily="34" charset="0"/>
              <a:buChar char="•"/>
            </a:pPr>
            <a:r>
              <a:rPr lang="en-GB" sz="1800" i="1" dirty="0" smtClean="0">
                <a:latin typeface="Calibri" panose="020F0502020204030204" pitchFamily="34" charset="0"/>
                <a:ea typeface="Calibri" panose="020F0502020204030204" pitchFamily="34" charset="0"/>
                <a:cs typeface="Calibri" panose="020F0502020204030204" pitchFamily="34" charset="0"/>
              </a:rPr>
              <a:t>The </a:t>
            </a:r>
            <a:r>
              <a:rPr lang="en-GB" sz="1800" i="1" dirty="0">
                <a:latin typeface="Calibri" panose="020F0502020204030204" pitchFamily="34" charset="0"/>
                <a:ea typeface="Calibri" panose="020F0502020204030204" pitchFamily="34" charset="0"/>
                <a:cs typeface="Calibri" panose="020F0502020204030204" pitchFamily="34" charset="0"/>
              </a:rPr>
              <a:t>SOTON resources allocated to the project are limited, and </a:t>
            </a:r>
            <a:r>
              <a:rPr lang="en-GB" sz="1800" i="1" dirty="0" smtClean="0">
                <a:latin typeface="Calibri" panose="020F0502020204030204" pitchFamily="34" charset="0"/>
                <a:ea typeface="Calibri" panose="020F0502020204030204" pitchFamily="34" charset="0"/>
                <a:cs typeface="Calibri" panose="020F0502020204030204" pitchFamily="34" charset="0"/>
              </a:rPr>
              <a:t>a critical </a:t>
            </a:r>
            <a:r>
              <a:rPr lang="en-GB" sz="1800" i="1" dirty="0">
                <a:latin typeface="Calibri" panose="020F0502020204030204" pitchFamily="34" charset="0"/>
                <a:ea typeface="Calibri" panose="020F0502020204030204" pitchFamily="34" charset="0"/>
                <a:cs typeface="Calibri" panose="020F0502020204030204" pitchFamily="34" charset="0"/>
              </a:rPr>
              <a:t>phase seems now the production of the </a:t>
            </a:r>
            <a:r>
              <a:rPr lang="en-GB" sz="1800" i="1" u="sng" dirty="0">
                <a:latin typeface="Calibri" panose="020F0502020204030204" pitchFamily="34" charset="0"/>
                <a:ea typeface="Calibri" panose="020F0502020204030204" pitchFamily="34" charset="0"/>
                <a:cs typeface="Calibri" panose="020F0502020204030204" pitchFamily="34" charset="0"/>
              </a:rPr>
              <a:t>complete folder of 2D drawings “for Tendering”. </a:t>
            </a:r>
            <a:r>
              <a:rPr lang="en-GB" sz="1800" i="1" dirty="0">
                <a:latin typeface="Calibri" panose="020F0502020204030204" pitchFamily="34" charset="0"/>
                <a:ea typeface="Calibri" panose="020F0502020204030204" pitchFamily="34" charset="0"/>
                <a:cs typeface="Calibri" panose="020F0502020204030204" pitchFamily="34" charset="0"/>
              </a:rPr>
              <a:t>It was reported that there is a plan with resources already allocated, </a:t>
            </a:r>
            <a:r>
              <a:rPr lang="en-GB" sz="1800" i="1" u="sng" dirty="0">
                <a:latin typeface="Calibri" panose="020F0502020204030204" pitchFamily="34" charset="0"/>
                <a:ea typeface="Calibri" panose="020F0502020204030204" pitchFamily="34" charset="0"/>
                <a:cs typeface="Calibri" panose="020F0502020204030204" pitchFamily="34" charset="0"/>
              </a:rPr>
              <a:t>to proceed on this task with CERN </a:t>
            </a:r>
            <a:r>
              <a:rPr lang="en-GB" sz="1800" i="1" u="sng" dirty="0" smtClean="0">
                <a:latin typeface="Calibri" panose="020F0502020204030204" pitchFamily="34" charset="0"/>
                <a:ea typeface="Calibri" panose="020F0502020204030204" pitchFamily="34" charset="0"/>
                <a:cs typeface="Calibri" panose="020F0502020204030204" pitchFamily="34" charset="0"/>
              </a:rPr>
              <a:t>resources </a:t>
            </a:r>
            <a:r>
              <a:rPr lang="en-GB" sz="1800" i="1" u="sng" dirty="0">
                <a:latin typeface="Calibri" panose="020F0502020204030204" pitchFamily="34" charset="0"/>
                <a:ea typeface="Calibri" panose="020F0502020204030204" pitchFamily="34" charset="0"/>
                <a:cs typeface="Calibri" panose="020F0502020204030204" pitchFamily="34" charset="0"/>
              </a:rPr>
              <a:t>(Design Office). </a:t>
            </a:r>
            <a:endParaRPr lang="en-GB" sz="1800" i="1" u="sng" dirty="0" smtClean="0">
              <a:latin typeface="Calibri" panose="020F0502020204030204" pitchFamily="34" charset="0"/>
              <a:ea typeface="Calibri" panose="020F0502020204030204" pitchFamily="34" charset="0"/>
              <a:cs typeface="Calibri" panose="020F0502020204030204" pitchFamily="34" charset="0"/>
            </a:endParaRPr>
          </a:p>
          <a:p>
            <a:pPr algn="just">
              <a:spcAft>
                <a:spcPts val="800"/>
              </a:spcAft>
              <a:buFont typeface="Arial" panose="020B0604020202020204" pitchFamily="34" charset="0"/>
              <a:buChar char="•"/>
            </a:pPr>
            <a:r>
              <a:rPr lang="en-GB" sz="1800" i="1" u="sng" dirty="0" smtClean="0">
                <a:latin typeface="Calibri" panose="020F0502020204030204" pitchFamily="34" charset="0"/>
                <a:ea typeface="Calibri" panose="020F0502020204030204" pitchFamily="34" charset="0"/>
                <a:cs typeface="Calibri" panose="020F0502020204030204" pitchFamily="34" charset="0"/>
              </a:rPr>
              <a:t>The </a:t>
            </a:r>
            <a:r>
              <a:rPr lang="en-GB" sz="1800" i="1" u="sng" dirty="0">
                <a:latin typeface="Calibri" panose="020F0502020204030204" pitchFamily="34" charset="0"/>
                <a:ea typeface="Calibri" panose="020F0502020204030204" pitchFamily="34" charset="0"/>
                <a:cs typeface="Calibri" panose="020F0502020204030204" pitchFamily="34" charset="0"/>
              </a:rPr>
              <a:t>Panel supports this </a:t>
            </a:r>
            <a:r>
              <a:rPr lang="en-GB" sz="1800" i="1" u="sng" dirty="0" smtClean="0">
                <a:latin typeface="Calibri" panose="020F0502020204030204" pitchFamily="34" charset="0"/>
                <a:ea typeface="Calibri" panose="020F0502020204030204" pitchFamily="34" charset="0"/>
                <a:cs typeface="Calibri" panose="020F0502020204030204" pitchFamily="34" charset="0"/>
              </a:rPr>
              <a:t>plan</a:t>
            </a:r>
            <a:r>
              <a:rPr lang="en-GB" sz="1800" i="1" dirty="0" smtClean="0">
                <a:latin typeface="Calibri" panose="020F0502020204030204" pitchFamily="34" charset="0"/>
                <a:ea typeface="Calibri" panose="020F0502020204030204" pitchFamily="34" charset="0"/>
                <a:cs typeface="Calibri" panose="020F0502020204030204" pitchFamily="34" charset="0"/>
              </a:rPr>
              <a:t>; it should allows </a:t>
            </a:r>
            <a:r>
              <a:rPr lang="en-GB" sz="1800" i="1" dirty="0">
                <a:latin typeface="Calibri" panose="020F0502020204030204" pitchFamily="34" charset="0"/>
                <a:ea typeface="Calibri" panose="020F0502020204030204" pitchFamily="34" charset="0"/>
                <a:cs typeface="Calibri" panose="020F0502020204030204" pitchFamily="34" charset="0"/>
              </a:rPr>
              <a:t>a faster and more efficient finalization of the technical design phase and so moving to the next </a:t>
            </a:r>
            <a:r>
              <a:rPr lang="en-GB" sz="1800" i="1" dirty="0" smtClean="0">
                <a:latin typeface="Calibri" panose="020F0502020204030204" pitchFamily="34" charset="0"/>
                <a:ea typeface="Calibri" panose="020F0502020204030204" pitchFamily="34" charset="0"/>
                <a:cs typeface="Calibri" panose="020F0502020204030204" pitchFamily="34" charset="0"/>
              </a:rPr>
              <a:t>critical phase</a:t>
            </a:r>
            <a:r>
              <a:rPr lang="en-GB" sz="1800" i="1" dirty="0">
                <a:latin typeface="Calibri" panose="020F0502020204030204" pitchFamily="34" charset="0"/>
                <a:ea typeface="Calibri" panose="020F0502020204030204" pitchFamily="34" charset="0"/>
                <a:cs typeface="Calibri" panose="020F0502020204030204" pitchFamily="34" charset="0"/>
              </a:rPr>
              <a:t>: </a:t>
            </a:r>
            <a:r>
              <a:rPr lang="en-GB" sz="1800" i="1" dirty="0" smtClean="0">
                <a:latin typeface="Calibri" panose="020F0502020204030204" pitchFamily="34" charset="0"/>
                <a:ea typeface="Calibri" panose="020F0502020204030204" pitchFamily="34" charset="0"/>
                <a:cs typeface="Calibri" panose="020F0502020204030204" pitchFamily="34" charset="0"/>
              </a:rPr>
              <a:t>the prototype </a:t>
            </a:r>
            <a:r>
              <a:rPr lang="en-GB" sz="1800" i="1" dirty="0">
                <a:latin typeface="Calibri" panose="020F0502020204030204" pitchFamily="34" charset="0"/>
                <a:ea typeface="Calibri" panose="020F0502020204030204" pitchFamily="34" charset="0"/>
                <a:cs typeface="Calibri" panose="020F0502020204030204" pitchFamily="34" charset="0"/>
              </a:rPr>
              <a:t>procurement</a:t>
            </a:r>
            <a:r>
              <a:rPr lang="en-GB" sz="1800" i="1" dirty="0" smtClean="0">
                <a:latin typeface="Calibri" panose="020F0502020204030204" pitchFamily="34" charset="0"/>
                <a:ea typeface="Calibri" panose="020F0502020204030204" pitchFamily="34" charset="0"/>
                <a:cs typeface="Calibri" panose="020F0502020204030204" pitchFamily="34" charset="0"/>
              </a:rPr>
              <a:t>.</a:t>
            </a:r>
            <a:endParaRPr lang="en-US" sz="18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9"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6"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158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261" y="666220"/>
            <a:ext cx="8686915" cy="4634987"/>
          </a:xfrm>
        </p:spPr>
        <p:txBody>
          <a:bodyPr>
            <a:noAutofit/>
          </a:bodyPr>
          <a:lstStyle/>
          <a:p>
            <a:pPr marL="0" indent="0" algn="just">
              <a:spcAft>
                <a:spcPts val="800"/>
              </a:spcAft>
              <a:buNone/>
            </a:pPr>
            <a:r>
              <a:rPr lang="en-US" sz="2000" i="1" dirty="0" smtClean="0">
                <a:latin typeface="Calibri" panose="020F0502020204030204" pitchFamily="34" charset="0"/>
                <a:ea typeface="Calibri" panose="020F0502020204030204" pitchFamily="34" charset="0"/>
                <a:cs typeface="Calibri" panose="020F0502020204030204" pitchFamily="34" charset="0"/>
              </a:rPr>
              <a:t>	</a:t>
            </a:r>
            <a:r>
              <a:rPr lang="en-US" sz="2000" i="1" dirty="0">
                <a:solidFill>
                  <a:srgbClr val="FF0000"/>
                </a:solidFill>
                <a:latin typeface="Calibri" panose="020F0502020204030204" pitchFamily="34" charset="0"/>
                <a:ea typeface="Calibri" panose="020F0502020204030204" pitchFamily="34" charset="0"/>
                <a:cs typeface="Calibri" panose="020F0502020204030204" pitchFamily="34" charset="0"/>
              </a:rPr>
              <a:t>General </a:t>
            </a:r>
            <a:r>
              <a:rPr lang="en-US" sz="2000" i="1" dirty="0" smtClean="0">
                <a:solidFill>
                  <a:srgbClr val="FF0000"/>
                </a:solidFill>
                <a:latin typeface="Calibri" panose="020F0502020204030204" pitchFamily="34" charset="0"/>
                <a:ea typeface="Calibri" panose="020F0502020204030204" pitchFamily="34" charset="0"/>
                <a:cs typeface="Calibri" panose="020F0502020204030204" pitchFamily="34" charset="0"/>
              </a:rPr>
              <a:t>remarks (cont.):</a:t>
            </a:r>
          </a:p>
          <a:p>
            <a:pPr algn="just">
              <a:spcAft>
                <a:spcPts val="800"/>
              </a:spcAft>
              <a:buFont typeface="Arial" panose="020B0604020202020204" pitchFamily="34" charset="0"/>
              <a:buChar char="•"/>
            </a:pPr>
            <a:r>
              <a:rPr lang="en-GB" sz="2000" i="1" u="sng" dirty="0" smtClean="0">
                <a:latin typeface="Calibri" panose="020F0502020204030204" pitchFamily="34" charset="0"/>
                <a:ea typeface="Calibri" panose="020F0502020204030204" pitchFamily="34" charset="0"/>
                <a:cs typeface="Calibri" panose="020F0502020204030204" pitchFamily="34" charset="0"/>
              </a:rPr>
              <a:t>A </a:t>
            </a:r>
            <a:r>
              <a:rPr lang="en-GB" sz="2000" i="1" u="sng" dirty="0">
                <a:latin typeface="Calibri" panose="020F0502020204030204" pitchFamily="34" charset="0"/>
                <a:ea typeface="Calibri" panose="020F0502020204030204" pitchFamily="34" charset="0"/>
                <a:cs typeface="Calibri" panose="020F0502020204030204" pitchFamily="34" charset="0"/>
              </a:rPr>
              <a:t>part-time presence of SOTON colleagues at CERN seems nevertheless necessary </a:t>
            </a:r>
            <a:r>
              <a:rPr lang="en-GB" sz="2000" i="1" dirty="0">
                <a:latin typeface="Calibri" panose="020F0502020204030204" pitchFamily="34" charset="0"/>
                <a:ea typeface="Calibri" panose="020F0502020204030204" pitchFamily="34" charset="0"/>
                <a:cs typeface="Calibri" panose="020F0502020204030204" pitchFamily="34" charset="0"/>
              </a:rPr>
              <a:t>to finalize in a more efficient way the last open points (e.g. final technical design details, assembly and maintenance plan and sequences compatible with integration in HL-LHC Tunnel, etc.). </a:t>
            </a:r>
            <a:endParaRPr lang="en-GB" sz="2000" i="1" dirty="0" smtClean="0">
              <a:latin typeface="Calibri" panose="020F0502020204030204" pitchFamily="34" charset="0"/>
              <a:ea typeface="Calibri" panose="020F0502020204030204" pitchFamily="34" charset="0"/>
              <a:cs typeface="Calibri" panose="020F0502020204030204" pitchFamily="34" charset="0"/>
            </a:endParaRPr>
          </a:p>
          <a:p>
            <a:pPr algn="just">
              <a:spcAft>
                <a:spcPts val="800"/>
              </a:spcAft>
              <a:buFont typeface="Arial" panose="020B0604020202020204" pitchFamily="34" charset="0"/>
              <a:buChar char="•"/>
            </a:pPr>
            <a:r>
              <a:rPr lang="en-GB" sz="2000" i="1" dirty="0" smtClean="0">
                <a:latin typeface="Calibri" panose="020F0502020204030204" pitchFamily="34" charset="0"/>
                <a:ea typeface="Calibri" panose="020F0502020204030204" pitchFamily="34" charset="0"/>
                <a:cs typeface="Calibri" panose="020F0502020204030204" pitchFamily="34" charset="0"/>
              </a:rPr>
              <a:t>During </a:t>
            </a:r>
            <a:r>
              <a:rPr lang="en-GB" sz="2000" i="1" dirty="0">
                <a:latin typeface="Calibri" panose="020F0502020204030204" pitchFamily="34" charset="0"/>
                <a:ea typeface="Calibri" panose="020F0502020204030204" pitchFamily="34" charset="0"/>
                <a:cs typeface="Calibri" panose="020F0502020204030204" pitchFamily="34" charset="0"/>
              </a:rPr>
              <a:t>the Conceptual Design activities phase, </a:t>
            </a:r>
            <a:r>
              <a:rPr lang="en-GB" sz="2000" i="1" dirty="0" smtClean="0">
                <a:latin typeface="Calibri" panose="020F0502020204030204" pitchFamily="34" charset="0"/>
                <a:ea typeface="Calibri" panose="020F0502020204030204" pitchFamily="34" charset="0"/>
                <a:cs typeface="Calibri" panose="020F0502020204030204" pitchFamily="34" charset="0"/>
              </a:rPr>
              <a:t>it appeared that the </a:t>
            </a:r>
            <a:r>
              <a:rPr lang="en-GB" sz="2000" i="1" dirty="0">
                <a:latin typeface="Calibri" panose="020F0502020204030204" pitchFamily="34" charset="0"/>
                <a:ea typeface="Calibri" panose="020F0502020204030204" pitchFamily="34" charset="0"/>
                <a:cs typeface="Calibri" panose="020F0502020204030204" pitchFamily="34" charset="0"/>
              </a:rPr>
              <a:t>presence of SOTON colleagues at CERN </a:t>
            </a:r>
            <a:r>
              <a:rPr lang="en-GB" sz="2000" i="1" dirty="0" smtClean="0">
                <a:latin typeface="Calibri" panose="020F0502020204030204" pitchFamily="34" charset="0"/>
                <a:ea typeface="Calibri" panose="020F0502020204030204" pitchFamily="34" charset="0"/>
                <a:cs typeface="Calibri" panose="020F0502020204030204" pitchFamily="34" charset="0"/>
              </a:rPr>
              <a:t>worked </a:t>
            </a:r>
            <a:r>
              <a:rPr lang="en-GB" sz="2000" i="1" dirty="0">
                <a:latin typeface="Calibri" panose="020F0502020204030204" pitchFamily="34" charset="0"/>
                <a:ea typeface="Calibri" panose="020F0502020204030204" pitchFamily="34" charset="0"/>
                <a:cs typeface="Calibri" panose="020F0502020204030204" pitchFamily="34" charset="0"/>
              </a:rPr>
              <a:t>very positively. The collaboration already provided a solution for hosting a representative from SOTON at CERN, and a similar solution seems </a:t>
            </a:r>
            <a:r>
              <a:rPr lang="en-GB" sz="2000" i="1" dirty="0" smtClean="0">
                <a:latin typeface="Calibri" panose="020F0502020204030204" pitchFamily="34" charset="0"/>
                <a:ea typeface="Calibri" panose="020F0502020204030204" pitchFamily="34" charset="0"/>
                <a:cs typeface="Calibri" panose="020F0502020204030204" pitchFamily="34" charset="0"/>
              </a:rPr>
              <a:t>to be available </a:t>
            </a:r>
            <a:r>
              <a:rPr lang="en-GB" sz="2000" i="1" dirty="0">
                <a:latin typeface="Calibri" panose="020F0502020204030204" pitchFamily="34" charset="0"/>
                <a:ea typeface="Calibri" panose="020F0502020204030204" pitchFamily="34" charset="0"/>
                <a:cs typeface="Calibri" panose="020F0502020204030204" pitchFamily="34" charset="0"/>
              </a:rPr>
              <a:t>also for this second phase. </a:t>
            </a:r>
          </a:p>
          <a:p>
            <a:pPr algn="just">
              <a:spcAft>
                <a:spcPts val="800"/>
              </a:spcAft>
              <a:buFont typeface="Arial" panose="020B0604020202020204" pitchFamily="34" charset="0"/>
              <a:buChar char="•"/>
            </a:pPr>
            <a:r>
              <a:rPr lang="en-GB" sz="2000" i="1" dirty="0">
                <a:latin typeface="Calibri" panose="020F0502020204030204" pitchFamily="34" charset="0"/>
                <a:ea typeface="Calibri" panose="020F0502020204030204" pitchFamily="34" charset="0"/>
                <a:cs typeface="Calibri" panose="020F0502020204030204" pitchFamily="34" charset="0"/>
              </a:rPr>
              <a:t>Concerning the Procurement phase, the Review would like to stress the importance to have adequate resources allocated by SOTON for the </a:t>
            </a:r>
            <a:r>
              <a:rPr lang="en-GB" sz="2000" i="1" u="sng" dirty="0">
                <a:latin typeface="Calibri" panose="020F0502020204030204" pitchFamily="34" charset="0"/>
                <a:ea typeface="Calibri" panose="020F0502020204030204" pitchFamily="34" charset="0"/>
                <a:cs typeface="Calibri" panose="020F0502020204030204" pitchFamily="34" charset="0"/>
              </a:rPr>
              <a:t>industrial follow-up</a:t>
            </a:r>
            <a:r>
              <a:rPr lang="en-GB" sz="2000" i="1" dirty="0">
                <a:latin typeface="Calibri" panose="020F0502020204030204" pitchFamily="34" charset="0"/>
                <a:ea typeface="Calibri" panose="020F0502020204030204" pitchFamily="34" charset="0"/>
                <a:cs typeface="Calibri" panose="020F0502020204030204" pitchFamily="34" charset="0"/>
              </a:rPr>
              <a:t>.</a:t>
            </a:r>
          </a:p>
          <a:p>
            <a:pPr algn="just">
              <a:spcAft>
                <a:spcPts val="800"/>
              </a:spcAft>
              <a:buFont typeface="Arial" panose="020B0604020202020204" pitchFamily="34" charset="0"/>
              <a:buChar char="•"/>
            </a:pPr>
            <a:endParaRPr lang="en-GB" sz="2000" i="1" dirty="0" smtClean="0">
              <a:latin typeface="Calibri" panose="020F0502020204030204" pitchFamily="34" charset="0"/>
              <a:ea typeface="Calibri" panose="020F0502020204030204" pitchFamily="34" charset="0"/>
              <a:cs typeface="Calibri" panose="020F0502020204030204" pitchFamily="34" charset="0"/>
            </a:endParaRPr>
          </a:p>
          <a:p>
            <a:pPr marL="0" indent="0" algn="just">
              <a:spcAft>
                <a:spcPts val="800"/>
              </a:spcAft>
              <a:buNone/>
            </a:pPr>
            <a:r>
              <a:rPr lang="en-GB" sz="2000" i="1" kern="0" dirty="0">
                <a:solidFill>
                  <a:srgbClr val="FF0000"/>
                </a:solidFill>
                <a:latin typeface="Calibri" panose="020F0502020204030204" pitchFamily="34" charset="0"/>
                <a:ea typeface="MS Gothic" panose="020B0609070205080204" pitchFamily="49" charset="-128"/>
                <a:cs typeface="Calibri" panose="020F0502020204030204" pitchFamily="34" charset="0"/>
              </a:rPr>
              <a:t>	</a:t>
            </a: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9"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6"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08133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5565" y="508544"/>
            <a:ext cx="8614907" cy="6048672"/>
          </a:xfrm>
        </p:spPr>
        <p:txBody>
          <a:bodyPr>
            <a:normAutofit/>
          </a:bodyPr>
          <a:lstStyle/>
          <a:p>
            <a:pPr marL="0" indent="0" algn="just">
              <a:lnSpc>
                <a:spcPct val="107000"/>
              </a:lnSpc>
              <a:spcAft>
                <a:spcPts val="800"/>
              </a:spcAft>
              <a:buNone/>
            </a:pPr>
            <a:r>
              <a:rPr lang="en-US" sz="1800" i="1" dirty="0">
                <a:latin typeface="Calibri" panose="020F0502020204030204" pitchFamily="34" charset="0"/>
                <a:ea typeface="Calibri" panose="020F0502020204030204" pitchFamily="34" charset="0"/>
                <a:cs typeface="Calibri" panose="020F0502020204030204" pitchFamily="34" charset="0"/>
              </a:rPr>
              <a:t>	</a:t>
            </a:r>
            <a:r>
              <a:rPr lang="en-GB" sz="2000" u="sng" dirty="0" smtClean="0">
                <a:latin typeface="Calibri" panose="020F0502020204030204" pitchFamily="34" charset="0"/>
                <a:ea typeface="Calibri" panose="020F0502020204030204" pitchFamily="34" charset="0"/>
                <a:cs typeface="Calibri" panose="020F0502020204030204" pitchFamily="34" charset="0"/>
              </a:rPr>
              <a:t>Referring </a:t>
            </a:r>
            <a:r>
              <a:rPr lang="en-GB" sz="2000" u="sng" dirty="0">
                <a:latin typeface="Calibri" panose="020F0502020204030204" pitchFamily="34" charset="0"/>
                <a:ea typeface="Calibri" panose="020F0502020204030204" pitchFamily="34" charset="0"/>
                <a:cs typeface="Calibri" panose="020F0502020204030204" pitchFamily="34" charset="0"/>
              </a:rPr>
              <a:t>to the </a:t>
            </a:r>
            <a:r>
              <a:rPr lang="en-GB" sz="2000" u="sng" dirty="0" smtClean="0">
                <a:solidFill>
                  <a:srgbClr val="FF0000"/>
                </a:solidFill>
                <a:latin typeface="Calibri" panose="020F0502020204030204" pitchFamily="34" charset="0"/>
                <a:ea typeface="Calibri" panose="020F0502020204030204" pitchFamily="34" charset="0"/>
                <a:cs typeface="Calibri" panose="020F0502020204030204" pitchFamily="34" charset="0"/>
              </a:rPr>
              <a:t>six Review </a:t>
            </a:r>
            <a:r>
              <a:rPr lang="en-GB" sz="2000" u="sng" dirty="0">
                <a:solidFill>
                  <a:srgbClr val="FF0000"/>
                </a:solidFill>
                <a:latin typeface="Calibri" panose="020F0502020204030204" pitchFamily="34" charset="0"/>
                <a:ea typeface="Calibri" panose="020F0502020204030204" pitchFamily="34" charset="0"/>
                <a:cs typeface="Calibri" panose="020F0502020204030204" pitchFamily="34" charset="0"/>
              </a:rPr>
              <a:t>Mandate specifications</a:t>
            </a:r>
            <a:r>
              <a:rPr lang="en-GB" sz="2000" dirty="0">
                <a:latin typeface="Calibri" panose="020F0502020204030204" pitchFamily="34" charset="0"/>
                <a:ea typeface="Calibri" panose="020F0502020204030204" pitchFamily="34" charset="0"/>
                <a:cs typeface="Calibri" panose="020F0502020204030204" pitchFamily="34" charset="0"/>
              </a:rPr>
              <a:t>, the </a:t>
            </a:r>
            <a:r>
              <a:rPr lang="en-GB" sz="2000" dirty="0" smtClean="0">
                <a:latin typeface="Calibri" panose="020F0502020204030204" pitchFamily="34" charset="0"/>
                <a:ea typeface="Calibri" panose="020F0502020204030204" pitchFamily="34" charset="0"/>
                <a:cs typeface="Calibri" panose="020F0502020204030204" pitchFamily="34" charset="0"/>
              </a:rPr>
              <a:t>preliminary Review 	conclusions </a:t>
            </a:r>
            <a:r>
              <a:rPr lang="en-GB" sz="2000" dirty="0">
                <a:latin typeface="Calibri" panose="020F0502020204030204" pitchFamily="34" charset="0"/>
                <a:ea typeface="Calibri" panose="020F0502020204030204" pitchFamily="34" charset="0"/>
                <a:cs typeface="Calibri" panose="020F0502020204030204" pitchFamily="34" charset="0"/>
              </a:rPr>
              <a:t>are here </a:t>
            </a:r>
            <a:r>
              <a:rPr lang="en-GB" sz="2000" dirty="0" smtClean="0">
                <a:latin typeface="Calibri" panose="020F0502020204030204" pitchFamily="34" charset="0"/>
                <a:ea typeface="Calibri" panose="020F0502020204030204" pitchFamily="34" charset="0"/>
                <a:cs typeface="Calibri" panose="020F0502020204030204" pitchFamily="34" charset="0"/>
              </a:rPr>
              <a:t>reported: </a:t>
            </a:r>
            <a:endParaRPr lang="en-GB" sz="2000" dirty="0">
              <a:latin typeface="Calibri" panose="020F0502020204030204" pitchFamily="34" charset="0"/>
              <a:ea typeface="Calibri" panose="020F0502020204030204" pitchFamily="34" charset="0"/>
              <a:cs typeface="Calibri" panose="020F0502020204030204" pitchFamily="34" charset="0"/>
            </a:endParaRPr>
          </a:p>
          <a:p>
            <a:pPr marL="0" lvl="0" indent="0" algn="just">
              <a:lnSpc>
                <a:spcPct val="107000"/>
              </a:lnSpc>
              <a:buNone/>
            </a:pPr>
            <a:r>
              <a:rPr lang="en-GB" sz="2000" i="1" dirty="0" smtClean="0">
                <a:latin typeface="Calibri" panose="020F0502020204030204" pitchFamily="34" charset="0"/>
                <a:ea typeface="Calibri" panose="020F0502020204030204" pitchFamily="34" charset="0"/>
                <a:cs typeface="Calibri" panose="020F0502020204030204" pitchFamily="34" charset="0"/>
              </a:rPr>
              <a:t>	</a:t>
            </a:r>
            <a:r>
              <a:rPr lang="en-GB" sz="2000" b="1" i="1" dirty="0" smtClean="0">
                <a:latin typeface="Calibri" panose="020F0502020204030204" pitchFamily="34" charset="0"/>
                <a:ea typeface="Calibri" panose="020F0502020204030204" pitchFamily="34" charset="0"/>
                <a:cs typeface="Calibri" panose="020F0502020204030204" pitchFamily="34" charset="0"/>
              </a:rPr>
              <a:t>1. “Review </a:t>
            </a:r>
            <a:r>
              <a:rPr lang="en-GB" sz="2000" b="1" i="1" dirty="0">
                <a:latin typeface="Calibri" panose="020F0502020204030204" pitchFamily="34" charset="0"/>
                <a:ea typeface="Calibri" panose="020F0502020204030204" pitchFamily="34" charset="0"/>
                <a:cs typeface="Calibri" panose="020F0502020204030204" pitchFamily="34" charset="0"/>
              </a:rPr>
              <a:t>the functional specification and confirm its completeness in terms </a:t>
            </a:r>
            <a:r>
              <a:rPr lang="en-GB" sz="2000" b="1" i="1" dirty="0" smtClean="0">
                <a:latin typeface="Calibri" panose="020F0502020204030204" pitchFamily="34" charset="0"/>
                <a:ea typeface="Calibri" panose="020F0502020204030204" pitchFamily="34" charset="0"/>
                <a:cs typeface="Calibri" panose="020F0502020204030204" pitchFamily="34" charset="0"/>
              </a:rPr>
              <a:t>	of cryogenic</a:t>
            </a:r>
            <a:r>
              <a:rPr lang="en-GB" sz="2000" b="1" i="1" dirty="0">
                <a:latin typeface="Calibri" panose="020F0502020204030204" pitchFamily="34" charset="0"/>
                <a:ea typeface="Calibri" panose="020F0502020204030204" pitchFamily="34" charset="0"/>
                <a:cs typeface="Calibri" panose="020F0502020204030204" pitchFamily="34" charset="0"/>
              </a:rPr>
              <a:t>, mechanical and electrical requirements</a:t>
            </a:r>
            <a:r>
              <a:rPr lang="en-GB" sz="2000" b="1" i="1" dirty="0" smtClean="0">
                <a:latin typeface="Calibri" panose="020F0502020204030204" pitchFamily="34" charset="0"/>
                <a:ea typeface="Calibri" panose="020F0502020204030204" pitchFamily="34" charset="0"/>
                <a:cs typeface="Calibri" panose="020F0502020204030204" pitchFamily="34" charset="0"/>
              </a:rPr>
              <a:t>”:</a:t>
            </a:r>
            <a:endParaRPr lang="en-GB" sz="2000" b="1" dirty="0">
              <a:latin typeface="Calibri" panose="020F0502020204030204" pitchFamily="34" charset="0"/>
              <a:ea typeface="Calibri" panose="020F0502020204030204" pitchFamily="34" charset="0"/>
              <a:cs typeface="Calibri" panose="020F0502020204030204" pitchFamily="34" charset="0"/>
            </a:endParaRPr>
          </a:p>
          <a:p>
            <a:pPr marL="457200" algn="just">
              <a:lnSpc>
                <a:spcPct val="107000"/>
              </a:lnSpc>
              <a:spcAft>
                <a:spcPts val="0"/>
              </a:spcAft>
            </a:pPr>
            <a:r>
              <a:rPr lang="en-GB" sz="2000" dirty="0">
                <a:latin typeface="Calibri" panose="020F0502020204030204" pitchFamily="34" charset="0"/>
                <a:ea typeface="Calibri" panose="020F0502020204030204" pitchFamily="34" charset="0"/>
                <a:cs typeface="Times New Roman" panose="02020603050405020304" pitchFamily="18" charset="0"/>
              </a:rPr>
              <a:t>The functional specification </a:t>
            </a:r>
            <a:r>
              <a:rPr lang="en-GB" sz="2000" dirty="0" smtClean="0">
                <a:latin typeface="Calibri" panose="020F0502020204030204" pitchFamily="34" charset="0"/>
                <a:ea typeface="Calibri" panose="020F0502020204030204" pitchFamily="34" charset="0"/>
                <a:cs typeface="Times New Roman" panose="02020603050405020304" pitchFamily="18" charset="0"/>
              </a:rPr>
              <a:t>(</a:t>
            </a:r>
            <a:r>
              <a:rPr lang="en-GB" sz="2000" dirty="0">
                <a:latin typeface="Calibri" panose="020F0502020204030204" pitchFamily="34" charset="0"/>
                <a:ea typeface="Calibri" panose="020F0502020204030204" pitchFamily="34" charset="0"/>
                <a:cs typeface="Times New Roman" panose="02020603050405020304" pitchFamily="18" charset="0"/>
              </a:rPr>
              <a:t>as well as the Technical specification and interface </a:t>
            </a:r>
            <a:r>
              <a:rPr lang="en-GB" sz="2000" dirty="0" smtClean="0">
                <a:latin typeface="Calibri" panose="020F0502020204030204" pitchFamily="34" charset="0"/>
                <a:ea typeface="Calibri" panose="020F0502020204030204" pitchFamily="34" charset="0"/>
                <a:cs typeface="Times New Roman" panose="02020603050405020304" pitchFamily="18" charset="0"/>
              </a:rPr>
              <a:t>specification) DRAFT presented, seem </a:t>
            </a:r>
            <a:r>
              <a:rPr lang="en-GB" sz="2000" dirty="0">
                <a:latin typeface="Calibri" panose="020F0502020204030204" pitchFamily="34" charset="0"/>
                <a:ea typeface="Calibri" panose="020F0502020204030204" pitchFamily="34" charset="0"/>
                <a:cs typeface="Times New Roman" panose="02020603050405020304" pitchFamily="18" charset="0"/>
              </a:rPr>
              <a:t>clear and close to completion. </a:t>
            </a:r>
            <a:r>
              <a:rPr lang="en-GB" sz="2000" dirty="0" smtClean="0">
                <a:latin typeface="Calibri" panose="020F0502020204030204" pitchFamily="34" charset="0"/>
                <a:ea typeface="Calibri" panose="020F0502020204030204" pitchFamily="34" charset="0"/>
                <a:cs typeface="Times New Roman" panose="02020603050405020304" pitchFamily="18" charset="0"/>
              </a:rPr>
              <a:t>With respect </a:t>
            </a:r>
            <a:r>
              <a:rPr lang="en-GB" sz="2000" dirty="0">
                <a:latin typeface="Calibri" panose="020F0502020204030204" pitchFamily="34" charset="0"/>
                <a:ea typeface="Calibri" panose="020F0502020204030204" pitchFamily="34" charset="0"/>
                <a:cs typeface="Times New Roman" panose="02020603050405020304" pitchFamily="18" charset="0"/>
              </a:rPr>
              <a:t>to the 1</a:t>
            </a:r>
            <a:r>
              <a:rPr lang="en-GB" sz="2000" baseline="30000" dirty="0">
                <a:latin typeface="Calibri" panose="020F0502020204030204" pitchFamily="34" charset="0"/>
                <a:ea typeface="Calibri" panose="020F0502020204030204" pitchFamily="34" charset="0"/>
                <a:cs typeface="Times New Roman" panose="02020603050405020304" pitchFamily="18" charset="0"/>
              </a:rPr>
              <a:t>st</a:t>
            </a:r>
            <a:r>
              <a:rPr lang="en-GB" sz="2000" dirty="0">
                <a:latin typeface="Calibri" panose="020F0502020204030204" pitchFamily="34" charset="0"/>
                <a:ea typeface="Calibri" panose="020F0502020204030204" pitchFamily="34" charset="0"/>
                <a:cs typeface="Times New Roman" panose="02020603050405020304" pitchFamily="18" charset="0"/>
              </a:rPr>
              <a:t> Review (CDR) report, several points are now clearly specified; e.g. the number of required dismounts (main welds) was clarified  (5 times); the minimum operation time without </a:t>
            </a:r>
            <a:r>
              <a:rPr lang="en-GB" sz="2000" dirty="0" err="1">
                <a:latin typeface="Calibri" panose="020F0502020204030204" pitchFamily="34" charset="0"/>
                <a:ea typeface="Calibri" panose="020F0502020204030204" pitchFamily="34" charset="0"/>
                <a:cs typeface="Times New Roman" panose="02020603050405020304" pitchFamily="18" charset="0"/>
              </a:rPr>
              <a:t>LHe</a:t>
            </a:r>
            <a:r>
              <a:rPr lang="en-GB" sz="2000" dirty="0">
                <a:latin typeface="Calibri" panose="020F0502020204030204" pitchFamily="34" charset="0"/>
                <a:ea typeface="Calibri" panose="020F0502020204030204" pitchFamily="34" charset="0"/>
                <a:cs typeface="Times New Roman" panose="02020603050405020304" pitchFamily="18" charset="0"/>
              </a:rPr>
              <a:t> supply was clearly specified and sized in the cryogenic scheme (10 minutes); the interface with the WP3 (Lambda-plate) </a:t>
            </a:r>
            <a:r>
              <a:rPr lang="en-GB" sz="2000" dirty="0" smtClean="0">
                <a:latin typeface="Calibri" panose="020F0502020204030204" pitchFamily="34" charset="0"/>
                <a:ea typeface="Calibri" panose="020F0502020204030204" pitchFamily="34" charset="0"/>
                <a:cs typeface="Times New Roman" panose="02020603050405020304" pitchFamily="18" charset="0"/>
              </a:rPr>
              <a:t>is </a:t>
            </a:r>
            <a:r>
              <a:rPr lang="en-GB" sz="2000" dirty="0">
                <a:latin typeface="Calibri" panose="020F0502020204030204" pitchFamily="34" charset="0"/>
                <a:ea typeface="Calibri" panose="020F0502020204030204" pitchFamily="34" charset="0"/>
                <a:cs typeface="Times New Roman" panose="02020603050405020304" pitchFamily="18" charset="0"/>
              </a:rPr>
              <a:t>now officialised, etc.).</a:t>
            </a:r>
          </a:p>
          <a:p>
            <a:pPr marL="457200" algn="just">
              <a:lnSpc>
                <a:spcPct val="107000"/>
              </a:lnSpc>
              <a:spcAft>
                <a:spcPts val="0"/>
              </a:spcAft>
            </a:pP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RECOMMENDATION N.1: </a:t>
            </a:r>
            <a:r>
              <a:rPr lang="en-GB" sz="2000" i="1" dirty="0">
                <a:latin typeface="Calibri" panose="020F0502020204030204" pitchFamily="34" charset="0"/>
                <a:ea typeface="Calibri" panose="020F0502020204030204" pitchFamily="34" charset="0"/>
                <a:cs typeface="Times New Roman" panose="02020603050405020304" pitchFamily="18" charset="0"/>
              </a:rPr>
              <a:t>Pursue on 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finalization </a:t>
            </a:r>
            <a:r>
              <a:rPr lang="en-GB" sz="2000" i="1" dirty="0">
                <a:latin typeface="Calibri" panose="020F0502020204030204" pitchFamily="34" charset="0"/>
                <a:ea typeface="Calibri" panose="020F0502020204030204" pitchFamily="34" charset="0"/>
                <a:cs typeface="Times New Roman" panose="02020603050405020304" pitchFamily="18" charset="0"/>
              </a:rPr>
              <a:t>of the reference documents (Functional Interface and Technical specifications),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interacting with ALL interfaces</a:t>
            </a:r>
            <a:r>
              <a:rPr lang="en-GB" sz="2000" i="1" dirty="0">
                <a:latin typeface="Calibri" panose="020F0502020204030204" pitchFamily="34" charset="0"/>
                <a:ea typeface="Calibri" panose="020F0502020204030204" pitchFamily="34" charset="0"/>
                <a:cs typeface="Times New Roman" panose="02020603050405020304" pitchFamily="18" charset="0"/>
              </a:rPr>
              <a:t>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WP9, WP15, WP3, WP17.1, HSE, </a:t>
            </a:r>
            <a:r>
              <a:rPr lang="en-GB" sz="2000" i="1" dirty="0">
                <a:latin typeface="Calibri" panose="020F0502020204030204" pitchFamily="34" charset="0"/>
                <a:ea typeface="Calibri" panose="020F0502020204030204" pitchFamily="34" charset="0"/>
                <a:cs typeface="Times New Roman" panose="02020603050405020304" pitchFamily="18" charset="0"/>
              </a:rPr>
              <a:t>etc.) in order to have these documents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fully checked and approved BEFORE the FC </a:t>
            </a:r>
            <a:r>
              <a:rPr lang="en-GB" sz="2000" i="1" dirty="0">
                <a:latin typeface="Calibri" panose="020F0502020204030204" pitchFamily="34" charset="0"/>
                <a:ea typeface="Calibri" panose="020F0502020204030204" pitchFamily="34" charset="0"/>
                <a:cs typeface="Times New Roman" panose="02020603050405020304" pitchFamily="18" charset="0"/>
              </a:rPr>
              <a:t>of September 2019.</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114300" indent="0" algn="just">
              <a:lnSpc>
                <a:spcPct val="107000"/>
              </a:lnSpc>
              <a:spcAft>
                <a:spcPts val="800"/>
              </a:spcAft>
              <a:buNone/>
            </a:pPr>
            <a:r>
              <a:rPr lang="en-GB" sz="2000" b="1" i="1" dirty="0">
                <a:latin typeface="Calibri" panose="020F0502020204030204" pitchFamily="34" charset="0"/>
                <a:ea typeface="Calibri" panose="020F0502020204030204" pitchFamily="34" charset="0"/>
                <a:cs typeface="Times New Roman" panose="02020603050405020304" pitchFamily="18" charset="0"/>
              </a:rPr>
              <a:t> </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542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205565" y="404664"/>
            <a:ext cx="8614907" cy="6048672"/>
          </a:xfrm>
        </p:spPr>
        <p:txBody>
          <a:bodyPr>
            <a:normAutofit fontScale="85000" lnSpcReduction="20000"/>
          </a:bodyPr>
          <a:lstStyle/>
          <a:p>
            <a:pPr marL="0" lvl="0" indent="0" algn="just">
              <a:lnSpc>
                <a:spcPct val="107000"/>
              </a:lnSpc>
              <a:spcAft>
                <a:spcPts val="800"/>
              </a:spcAft>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2. </a:t>
            </a:r>
            <a:r>
              <a:rPr lang="en-GB" sz="2000" b="1" i="1" dirty="0">
                <a:latin typeface="Calibri" panose="020F0502020204030204" pitchFamily="34" charset="0"/>
                <a:ea typeface="Calibri" panose="020F0502020204030204" pitchFamily="34" charset="0"/>
                <a:cs typeface="Times New Roman" panose="02020603050405020304" pitchFamily="18" charset="0"/>
              </a:rPr>
              <a:t>“Review the detailed design </a:t>
            </a:r>
            <a:r>
              <a:rPr lang="en-GB" sz="2000" b="1" i="1" dirty="0" err="1">
                <a:latin typeface="Calibri" panose="020F0502020204030204" pitchFamily="34" charset="0"/>
                <a:ea typeface="Calibri" panose="020F0502020204030204" pitchFamily="34" charset="0"/>
                <a:cs typeface="Times New Roman" panose="02020603050405020304" pitchFamily="18" charset="0"/>
              </a:rPr>
              <a:t>wrt</a:t>
            </a:r>
            <a:r>
              <a:rPr lang="en-GB" sz="2000" b="1" i="1" dirty="0">
                <a:latin typeface="Calibri" panose="020F0502020204030204" pitchFamily="34" charset="0"/>
                <a:ea typeface="Calibri" panose="020F0502020204030204" pitchFamily="34" charset="0"/>
                <a:cs typeface="Times New Roman" panose="02020603050405020304" pitchFamily="18" charset="0"/>
              </a:rPr>
              <a:t> cryogenic design and operational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aspects</a:t>
            </a:r>
            <a:r>
              <a:rPr lang="en-GB" sz="2000" b="1" i="1" dirty="0">
                <a:latin typeface="Calibri" panose="020F0502020204030204" pitchFamily="34" charset="0"/>
                <a:ea typeface="Calibri" panose="020F0502020204030204" pitchFamily="34" charset="0"/>
                <a:cs typeface="Times New Roman" panose="02020603050405020304" pitchFamily="18" charset="0"/>
              </a:rPr>
              <a:t>, </a:t>
            </a:r>
            <a:r>
              <a:rPr lang="en-GB" sz="2000" b="1" i="1" dirty="0" smtClean="0">
                <a:latin typeface="Calibri" panose="020F0502020204030204" pitchFamily="34" charset="0"/>
                <a:ea typeface="Calibri" panose="020F0502020204030204" pitchFamily="34" charset="0"/>
                <a:cs typeface="Times New Roman" panose="02020603050405020304" pitchFamily="18" charset="0"/>
              </a:rPr>
              <a:t>	mechanical </a:t>
            </a:r>
            <a:r>
              <a:rPr lang="en-GB" sz="2000" b="1" i="1" dirty="0">
                <a:latin typeface="Calibri" panose="020F0502020204030204" pitchFamily="34" charset="0"/>
                <a:ea typeface="Calibri" panose="020F0502020204030204" pitchFamily="34" charset="0"/>
                <a:cs typeface="Times New Roman" panose="02020603050405020304" pitchFamily="18" charset="0"/>
              </a:rPr>
              <a:t>design and interfaces, electrical design and interfaces”:</a:t>
            </a: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A). </a:t>
            </a:r>
            <a:r>
              <a:rPr lang="en-GB" sz="2000" dirty="0" smtClean="0">
                <a:latin typeface="Calibri" panose="020F0502020204030204" pitchFamily="34" charset="0"/>
                <a:ea typeface="Calibri" panose="020F0502020204030204" pitchFamily="34" charset="0"/>
                <a:cs typeface="Times New Roman" panose="02020603050405020304" pitchFamily="18" charset="0"/>
              </a:rPr>
              <a:t>The </a:t>
            </a:r>
            <a:r>
              <a:rPr lang="en-GB" sz="2000" u="sng" dirty="0">
                <a:latin typeface="Calibri" panose="020F0502020204030204" pitchFamily="34" charset="0"/>
                <a:ea typeface="Calibri" panose="020F0502020204030204" pitchFamily="34" charset="0"/>
                <a:cs typeface="Times New Roman" panose="02020603050405020304" pitchFamily="18" charset="0"/>
              </a:rPr>
              <a:t>cryogenic design </a:t>
            </a:r>
            <a:r>
              <a:rPr lang="en-GB" sz="2000" dirty="0">
                <a:latin typeface="Calibri" panose="020F0502020204030204" pitchFamily="34" charset="0"/>
                <a:ea typeface="Calibri" panose="020F0502020204030204" pitchFamily="34" charset="0"/>
                <a:cs typeface="Times New Roman" panose="02020603050405020304" pitchFamily="18" charset="0"/>
              </a:rPr>
              <a:t>developed and presented during the CDR was consolidated. All functionalities seem correctly addressed and sound. There are still some details to be clarified in order to proceed with the detailed design “for manufacturing”. </a:t>
            </a:r>
          </a:p>
          <a:p>
            <a:pPr marL="457200" algn="just">
              <a:lnSpc>
                <a:spcPct val="107000"/>
              </a:lnSpc>
              <a:spcAft>
                <a:spcPts val="0"/>
              </a:spcAft>
            </a:pPr>
            <a:r>
              <a:rPr lang="en-GB" sz="2000" dirty="0">
                <a:latin typeface="Calibri" panose="020F0502020204030204" pitchFamily="34" charset="0"/>
                <a:ea typeface="Calibri" panose="020F0502020204030204" pitchFamily="34" charset="0"/>
                <a:cs typeface="Times New Roman" panose="02020603050405020304" pitchFamily="18" charset="0"/>
              </a:rPr>
              <a:t>Interfaces with other WPs and services seem correctly addressed.</a:t>
            </a:r>
          </a:p>
          <a:p>
            <a:pPr marL="457200" algn="just">
              <a:lnSpc>
                <a:spcPct val="107000"/>
              </a:lnSpc>
              <a:spcAft>
                <a:spcPts val="0"/>
              </a:spcAft>
            </a:pP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RECOMMENDATION N.2: </a:t>
            </a:r>
            <a:r>
              <a:rPr lang="en-GB" sz="2000" i="1" dirty="0">
                <a:latin typeface="Calibri" panose="020F0502020204030204" pitchFamily="34" charset="0"/>
                <a:ea typeface="Calibri" panose="020F0502020204030204" pitchFamily="34" charset="0"/>
                <a:cs typeface="Times New Roman" panose="02020603050405020304" pitchFamily="18" charset="0"/>
              </a:rPr>
              <a:t>Finalize 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last open questions of the conceptual and cryogenic functional design</a:t>
            </a:r>
            <a:r>
              <a:rPr lang="en-GB" sz="2000" i="1" dirty="0">
                <a:latin typeface="Calibri" panose="020F0502020204030204" pitchFamily="34" charset="0"/>
                <a:ea typeface="Calibri" panose="020F0502020204030204" pitchFamily="34" charset="0"/>
                <a:cs typeface="Times New Roman" panose="02020603050405020304" pitchFamily="18" charset="0"/>
              </a:rPr>
              <a:t> e.g. (not exhaustive list, please refer also to the “Contribution Review” section):</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Calibri" panose="020F0502020204030204" pitchFamily="34" charset="0"/>
              <a:buChar char="-"/>
            </a:pPr>
            <a:r>
              <a:rPr lang="en-GB" sz="2000" i="1" dirty="0">
                <a:latin typeface="Calibri" panose="020F0502020204030204" pitchFamily="34" charset="0"/>
                <a:ea typeface="Calibri" panose="020F0502020204030204" pitchFamily="34" charset="0"/>
                <a:cs typeface="Times New Roman" panose="02020603050405020304" pitchFamily="18" charset="0"/>
              </a:rPr>
              <a:t>The decision on 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redundancy of the </a:t>
            </a:r>
            <a:r>
              <a:rPr lang="en-GB" sz="2000" i="1" dirty="0" err="1">
                <a:solidFill>
                  <a:srgbClr val="C00000"/>
                </a:solidFill>
                <a:latin typeface="Calibri" panose="020F0502020204030204" pitchFamily="34" charset="0"/>
                <a:ea typeface="Calibri" panose="020F0502020204030204" pitchFamily="34" charset="0"/>
                <a:cs typeface="Times New Roman" panose="02020603050405020304" pitchFamily="18" charset="0"/>
              </a:rPr>
              <a:t>LHe</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heaters </a:t>
            </a:r>
            <a:r>
              <a:rPr lang="en-GB" sz="2000" i="1" dirty="0">
                <a:latin typeface="Calibri" panose="020F0502020204030204" pitchFamily="34" charset="0"/>
                <a:ea typeface="Calibri" panose="020F0502020204030204" pitchFamily="34" charset="0"/>
                <a:cs typeface="Times New Roman" panose="02020603050405020304" pitchFamily="18" charset="0"/>
              </a:rPr>
              <a:t>(to provide the </a:t>
            </a:r>
            <a:r>
              <a:rPr lang="en-GB" sz="2000" i="1" dirty="0" err="1">
                <a:latin typeface="Calibri" panose="020F0502020204030204" pitchFamily="34" charset="0"/>
                <a:ea typeface="Calibri" panose="020F0502020204030204" pitchFamily="34" charset="0"/>
                <a:cs typeface="Times New Roman" panose="02020603050405020304" pitchFamily="18" charset="0"/>
              </a:rPr>
              <a:t>GHe</a:t>
            </a:r>
            <a:r>
              <a:rPr lang="en-GB" sz="2000" i="1" dirty="0">
                <a:latin typeface="Calibri" panose="020F0502020204030204" pitchFamily="34" charset="0"/>
                <a:ea typeface="Calibri" panose="020F0502020204030204" pitchFamily="34" charset="0"/>
                <a:cs typeface="Times New Roman" panose="02020603050405020304" pitchFamily="18" charset="0"/>
              </a:rPr>
              <a:t> for DSHX cooling</a:t>
            </a:r>
            <a:r>
              <a:rPr lang="en-GB" sz="2000" i="1" dirty="0" smtClean="0">
                <a:latin typeface="Calibri" panose="020F0502020204030204" pitchFamily="34" charset="0"/>
                <a:ea typeface="Calibri" panose="020F0502020204030204" pitchFamily="34" charset="0"/>
                <a:cs typeface="Times New Roman" panose="02020603050405020304" pitchFamily="18" charset="0"/>
              </a:rPr>
              <a: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Calibri" panose="020F0502020204030204" pitchFamily="34" charset="0"/>
              <a:buChar char="-"/>
            </a:pPr>
            <a:r>
              <a:rPr lang="en-GB" sz="2000" i="1" dirty="0">
                <a:latin typeface="Calibri" panose="020F0502020204030204" pitchFamily="34" charset="0"/>
                <a:ea typeface="Calibri" panose="020F0502020204030204" pitchFamily="34" charset="0"/>
                <a:cs typeface="Times New Roman" panose="02020603050405020304" pitchFamily="18" charset="0"/>
              </a:rPr>
              <a:t>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routing of some cryogenic lines </a:t>
            </a:r>
            <a:r>
              <a:rPr lang="en-GB" sz="2000" i="1" dirty="0" smtClean="0">
                <a:latin typeface="Calibri" panose="020F0502020204030204" pitchFamily="34" charset="0"/>
                <a:ea typeface="Calibri" panose="020F0502020204030204" pitchFamily="34" charset="0"/>
                <a:cs typeface="Times New Roman" panose="02020603050405020304" pitchFamily="18" charset="0"/>
              </a:rPr>
              <a:t>is </a:t>
            </a:r>
            <a:r>
              <a:rPr lang="en-GB" sz="2000" i="1" dirty="0">
                <a:latin typeface="Calibri" panose="020F0502020204030204" pitchFamily="34" charset="0"/>
                <a:ea typeface="Calibri" panose="020F0502020204030204" pitchFamily="34" charset="0"/>
                <a:cs typeface="Times New Roman" panose="02020603050405020304" pitchFamily="18" charset="0"/>
              </a:rPr>
              <a:t>not </a:t>
            </a:r>
            <a:r>
              <a:rPr lang="en-GB" sz="2000" i="1" dirty="0" smtClean="0">
                <a:latin typeface="Calibri" panose="020F0502020204030204" pitchFamily="34" charset="0"/>
                <a:ea typeface="Calibri" panose="020F0502020204030204" pitchFamily="34" charset="0"/>
                <a:cs typeface="Times New Roman" panose="02020603050405020304" pitchFamily="18" charset="0"/>
              </a:rPr>
              <a:t>fully coherent </a:t>
            </a:r>
            <a:r>
              <a:rPr lang="en-GB" sz="2000" i="1" dirty="0">
                <a:latin typeface="Calibri" panose="020F0502020204030204" pitchFamily="34" charset="0"/>
                <a:ea typeface="Calibri" panose="020F0502020204030204" pitchFamily="34" charset="0"/>
                <a:cs typeface="Times New Roman" panose="02020603050405020304" pitchFamily="18" charset="0"/>
              </a:rPr>
              <a:t>throughout the cryogenic and mechanical conceptual DFX schematics </a:t>
            </a:r>
            <a:r>
              <a:rPr lang="en-GB" sz="2000" i="1" dirty="0" smtClean="0">
                <a:latin typeface="Calibri" panose="020F0502020204030204" pitchFamily="34" charset="0"/>
                <a:ea typeface="Calibri" panose="020F0502020204030204" pitchFamily="34" charset="0"/>
                <a:cs typeface="Times New Roman" panose="02020603050405020304" pitchFamily="18" charset="0"/>
              </a:rPr>
              <a:t>presented; clarify this point.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buFont typeface="Calibri" panose="020F0502020204030204" pitchFamily="34" charset="0"/>
              <a:buChar char="-"/>
            </a:pPr>
            <a:r>
              <a:rPr lang="en-GB" sz="2000" i="1" dirty="0">
                <a:latin typeface="Calibri" panose="020F0502020204030204" pitchFamily="34" charset="0"/>
                <a:ea typeface="Calibri" panose="020F0502020204030204" pitchFamily="34" charset="0"/>
                <a:cs typeface="Times New Roman" panose="02020603050405020304" pitchFamily="18" charset="0"/>
              </a:rPr>
              <a:t>Converge on the definition on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an appropriate </a:t>
            </a:r>
            <a:r>
              <a:rPr lang="en-GB" sz="2000" i="1" dirty="0">
                <a:latin typeface="Calibri" panose="020F0502020204030204" pitchFamily="34" charset="0"/>
                <a:ea typeface="Calibri" panose="020F0502020204030204" pitchFamily="34" charset="0"/>
                <a:cs typeface="Times New Roman" panose="02020603050405020304" pitchFamily="18" charset="0"/>
              </a:rPr>
              <a:t>(but </a:t>
            </a:r>
            <a:r>
              <a:rPr lang="en-GB" sz="2000" i="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higher </a:t>
            </a:r>
            <a:r>
              <a:rPr lang="en-GB" sz="2000" i="1" dirty="0" smtClean="0">
                <a:latin typeface="Calibri" panose="020F0502020204030204" pitchFamily="34" charset="0"/>
                <a:ea typeface="Calibri" panose="020F0502020204030204" pitchFamily="34" charset="0"/>
                <a:cs typeface="Times New Roman" panose="02020603050405020304" pitchFamily="18" charset="0"/>
              </a:rPr>
              <a:t>if </a:t>
            </a:r>
            <a:r>
              <a:rPr lang="en-GB" sz="2000" i="1" dirty="0">
                <a:latin typeface="Calibri" panose="020F0502020204030204" pitchFamily="34" charset="0"/>
                <a:ea typeface="Calibri" panose="020F0502020204030204" pitchFamily="34" charset="0"/>
                <a:cs typeface="Times New Roman" panose="02020603050405020304" pitchFamily="18" charset="0"/>
              </a:rPr>
              <a:t>possible)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He operation pressure</a:t>
            </a:r>
            <a:r>
              <a:rPr lang="en-GB" sz="2000" i="1" dirty="0">
                <a:latin typeface="Calibri" panose="020F0502020204030204" pitchFamily="34" charset="0"/>
                <a:ea typeface="Calibri" panose="020F0502020204030204" pitchFamily="34" charset="0"/>
                <a:cs typeface="Times New Roman" panose="02020603050405020304" pitchFamily="18" charset="0"/>
              </a:rPr>
              <a:t> </a:t>
            </a:r>
            <a:r>
              <a:rPr lang="en-GB" sz="2000" i="1" dirty="0" smtClean="0">
                <a:latin typeface="Calibri" panose="020F0502020204030204" pitchFamily="34" charset="0"/>
                <a:ea typeface="Calibri" panose="020F0502020204030204" pitchFamily="34" charset="0"/>
                <a:cs typeface="Times New Roman" panose="02020603050405020304" pitchFamily="18" charset="0"/>
              </a:rPr>
              <a:t>(the question </a:t>
            </a:r>
            <a:r>
              <a:rPr lang="en-GB" sz="2000" i="1" dirty="0">
                <a:latin typeface="Calibri" panose="020F0502020204030204" pitchFamily="34" charset="0"/>
                <a:ea typeface="Calibri" panose="020F0502020204030204" pitchFamily="34" charset="0"/>
                <a:cs typeface="Times New Roman" panose="02020603050405020304" pitchFamily="18" charset="0"/>
              </a:rPr>
              <a:t>seems still to subsist</a:t>
            </a:r>
            <a:r>
              <a:rPr lang="en-GB" sz="2000" i="1" dirty="0" smtClean="0">
                <a:latin typeface="Calibri" panose="020F0502020204030204" pitchFamily="34" charset="0"/>
                <a:ea typeface="Calibri" panose="020F0502020204030204" pitchFamily="34" charset="0"/>
                <a:cs typeface="Times New Roman" panose="02020603050405020304" pitchFamily="18" charset="0"/>
              </a:rPr>
              <a:t>):</a:t>
            </a:r>
          </a:p>
          <a:p>
            <a:pPr marL="800100" lvl="2" indent="0" algn="just">
              <a:lnSpc>
                <a:spcPct val="107000"/>
              </a:lnSpc>
              <a:buNone/>
            </a:pPr>
            <a:r>
              <a:rPr lang="en-GB" i="1" dirty="0" smtClean="0">
                <a:latin typeface="Calibri" panose="020F0502020204030204" pitchFamily="34" charset="0"/>
                <a:ea typeface="Calibri" panose="020F0502020204030204" pitchFamily="34" charset="0"/>
                <a:cs typeface="Times New Roman" panose="02020603050405020304" pitchFamily="18" charset="0"/>
              </a:rPr>
              <a:t>The </a:t>
            </a:r>
            <a:r>
              <a:rPr lang="en-GB" i="1" dirty="0">
                <a:latin typeface="Calibri" panose="020F0502020204030204" pitchFamily="34" charset="0"/>
                <a:ea typeface="Calibri" panose="020F0502020204030204" pitchFamily="34" charset="0"/>
                <a:cs typeface="Times New Roman" panose="02020603050405020304" pitchFamily="18" charset="0"/>
              </a:rPr>
              <a:t>choice of the design pressure of the cryogenic system, now set to 2.5 Bara, seems low, but it is driven by the design pressure of the DSHX. </a:t>
            </a:r>
            <a:r>
              <a:rPr lang="en-GB" i="1" dirty="0" smtClean="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i="1" dirty="0" smtClean="0">
                <a:latin typeface="Calibri" panose="020F0502020204030204" pitchFamily="34" charset="0"/>
                <a:ea typeface="Calibri" panose="020F0502020204030204" pitchFamily="34" charset="0"/>
                <a:cs typeface="Times New Roman" panose="02020603050405020304" pitchFamily="18" charset="0"/>
              </a:rPr>
              <a:t> </a:t>
            </a:r>
            <a:r>
              <a:rPr lang="en-GB" i="1" dirty="0">
                <a:latin typeface="Calibri" panose="020F0502020204030204" pitchFamily="34" charset="0"/>
                <a:ea typeface="Calibri" panose="020F0502020204030204" pitchFamily="34" charset="0"/>
                <a:cs typeface="Times New Roman" panose="02020603050405020304" pitchFamily="18" charset="0"/>
              </a:rPr>
              <a:t>Finalize </a:t>
            </a:r>
            <a:r>
              <a:rPr lang="en-GB" i="1" dirty="0" smtClean="0">
                <a:latin typeface="Calibri" panose="020F0502020204030204" pitchFamily="34" charset="0"/>
                <a:ea typeface="Calibri" panose="020F0502020204030204" pitchFamily="34" charset="0"/>
                <a:cs typeface="Times New Roman" panose="02020603050405020304" pitchFamily="18" charset="0"/>
              </a:rPr>
              <a:t>this point among </a:t>
            </a:r>
            <a:r>
              <a:rPr lang="en-GB" i="1" dirty="0">
                <a:latin typeface="Calibri" panose="020F0502020204030204" pitchFamily="34" charset="0"/>
                <a:ea typeface="Calibri" panose="020F0502020204030204" pitchFamily="34" charset="0"/>
                <a:cs typeface="Times New Roman" panose="02020603050405020304" pitchFamily="18" charset="0"/>
              </a:rPr>
              <a:t>WP6a, WP9 </a:t>
            </a:r>
            <a:r>
              <a:rPr lang="en-GB" i="1" dirty="0" smtClean="0">
                <a:latin typeface="Calibri" panose="020F0502020204030204" pitchFamily="34" charset="0"/>
                <a:ea typeface="Calibri" panose="020F0502020204030204" pitchFamily="34" charset="0"/>
                <a:cs typeface="Times New Roman" panose="02020603050405020304" pitchFamily="18" charset="0"/>
              </a:rPr>
              <a:t>(and HSE) </a:t>
            </a:r>
            <a:r>
              <a:rPr lang="en-GB" i="1" dirty="0">
                <a:latin typeface="Calibri" panose="020F0502020204030204" pitchFamily="34" charset="0"/>
                <a:ea typeface="Calibri" panose="020F0502020204030204" pitchFamily="34" charset="0"/>
                <a:cs typeface="Times New Roman" panose="02020603050405020304" pitchFamily="18" charset="0"/>
              </a:rPr>
              <a:t>in order to possibly set a higher final design pressure for the whole system (DFX-DSHX-DFHX) considering the specificity and priority for each </a:t>
            </a:r>
            <a:r>
              <a:rPr lang="en-GB" i="1" dirty="0" smtClean="0">
                <a:latin typeface="Calibri" panose="020F0502020204030204" pitchFamily="34" charset="0"/>
                <a:ea typeface="Calibri" panose="020F0502020204030204" pitchFamily="34" charset="0"/>
                <a:cs typeface="Times New Roman" panose="02020603050405020304" pitchFamily="18" charset="0"/>
              </a:rPr>
              <a:t>subsystem: safety </a:t>
            </a:r>
            <a:r>
              <a:rPr lang="en-GB" i="1" dirty="0">
                <a:latin typeface="Calibri" panose="020F0502020204030204" pitchFamily="34" charset="0"/>
                <a:ea typeface="Calibri" panose="020F0502020204030204" pitchFamily="34" charset="0"/>
                <a:cs typeface="Times New Roman" panose="02020603050405020304" pitchFamily="18" charset="0"/>
              </a:rPr>
              <a:t>of personnel in UR, safety of equipment in UL and LHC Tunnel, </a:t>
            </a:r>
            <a:r>
              <a:rPr lang="en-GB" i="1" dirty="0" smtClean="0">
                <a:latin typeface="Calibri" panose="020F0502020204030204" pitchFamily="34" charset="0"/>
                <a:ea typeface="Calibri" panose="020F0502020204030204" pitchFamily="34" charset="0"/>
                <a:cs typeface="Times New Roman" panose="02020603050405020304" pitchFamily="18" charset="0"/>
              </a:rPr>
              <a:t>reliable operation </a:t>
            </a:r>
            <a:r>
              <a:rPr lang="en-GB" i="1" dirty="0">
                <a:latin typeface="Calibri" panose="020F0502020204030204" pitchFamily="34" charset="0"/>
                <a:ea typeface="Calibri" panose="020F0502020204030204" pitchFamily="34" charset="0"/>
                <a:cs typeface="Times New Roman" panose="02020603050405020304" pitchFamily="18" charset="0"/>
              </a:rPr>
              <a:t>of the cryogenic system, </a:t>
            </a:r>
            <a:r>
              <a:rPr lang="en-GB" i="1" dirty="0" smtClean="0">
                <a:latin typeface="Calibri" panose="020F0502020204030204" pitchFamily="34" charset="0"/>
                <a:ea typeface="Calibri" panose="020F0502020204030204" pitchFamily="34" charset="0"/>
                <a:cs typeface="Times New Roman" panose="02020603050405020304" pitchFamily="18" charset="0"/>
              </a:rPr>
              <a:t>and considering ALARA </a:t>
            </a:r>
            <a:r>
              <a:rPr lang="en-GB" i="1" dirty="0">
                <a:latin typeface="Calibri" panose="020F0502020204030204" pitchFamily="34" charset="0"/>
                <a:ea typeface="Calibri" panose="020F0502020204030204" pitchFamily="34" charset="0"/>
                <a:cs typeface="Times New Roman" panose="02020603050405020304" pitchFamily="18" charset="0"/>
              </a:rPr>
              <a:t>approach to minimize the number of interventions </a:t>
            </a:r>
            <a:r>
              <a:rPr lang="en-GB" i="1" dirty="0" smtClean="0">
                <a:latin typeface="Calibri" panose="020F0502020204030204" pitchFamily="34" charset="0"/>
                <a:ea typeface="Calibri" panose="020F0502020204030204" pitchFamily="34" charset="0"/>
                <a:cs typeface="Times New Roman" panose="02020603050405020304" pitchFamily="18" charset="0"/>
              </a:rPr>
              <a:t>(e.g</a:t>
            </a:r>
            <a:r>
              <a:rPr lang="en-GB" i="1" dirty="0">
                <a:latin typeface="Calibri" panose="020F0502020204030204" pitchFamily="34" charset="0"/>
                <a:ea typeface="Calibri" panose="020F0502020204030204" pitchFamily="34" charset="0"/>
                <a:cs typeface="Times New Roman" panose="02020603050405020304" pitchFamily="18" charset="0"/>
              </a:rPr>
              <a:t>. changing burst disks, etc.).</a:t>
            </a:r>
            <a:endParaRPr lang="en-GB" dirty="0">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800"/>
              </a:spcAft>
              <a:buFont typeface="Calibri" panose="020F0502020204030204" pitchFamily="34" charset="0"/>
              <a:buChar char="-"/>
            </a:pPr>
            <a:r>
              <a:rPr lang="en-GB" sz="2000" i="1" dirty="0">
                <a:latin typeface="Calibri" panose="020F0502020204030204" pitchFamily="34" charset="0"/>
                <a:ea typeface="Calibri" panose="020F0502020204030204" pitchFamily="34" charset="0"/>
                <a:cs typeface="Times New Roman" panose="02020603050405020304" pitchFamily="18" charset="0"/>
              </a:rPr>
              <a:t>Evaluate 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risk of thermo-acoustic </a:t>
            </a:r>
            <a:r>
              <a:rPr lang="en-GB" sz="2000" i="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oscillations</a:t>
            </a: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i="1" dirty="0">
                <a:latin typeface="Calibri" panose="020F0502020204030204" pitchFamily="34" charset="0"/>
                <a:ea typeface="Calibri" panose="020F0502020204030204" pitchFamily="34" charset="0"/>
                <a:cs typeface="Times New Roman" panose="02020603050405020304" pitchFamily="18" charset="0"/>
              </a:rPr>
              <a:t>cooling effect and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ice formation </a:t>
            </a:r>
            <a:r>
              <a:rPr lang="en-GB" sz="2000" i="1" dirty="0">
                <a:latin typeface="Calibri" panose="020F0502020204030204" pitchFamily="34" charset="0"/>
                <a:ea typeface="Calibri" panose="020F0502020204030204" pitchFamily="34" charset="0"/>
                <a:cs typeface="Times New Roman" panose="02020603050405020304" pitchFamily="18" charset="0"/>
              </a:rPr>
              <a:t>on the safety devices on the final cryogenic layout.</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000" i="1"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
        <p:nvSpPr>
          <p:cNvPr id="6"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660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107504" y="487679"/>
            <a:ext cx="8784975" cy="5677625"/>
          </a:xfrm>
        </p:spPr>
        <p:txBody>
          <a:bodyPr>
            <a:normAutofit fontScale="92500" lnSpcReduction="10000"/>
          </a:bodyPr>
          <a:lstStyle/>
          <a:p>
            <a:pPr marL="0" lvl="0" indent="0" algn="just">
              <a:lnSpc>
                <a:spcPct val="107000"/>
              </a:lnSpc>
              <a:buNone/>
            </a:pPr>
            <a:r>
              <a:rPr lang="en-GB" sz="2000" i="1" dirty="0">
                <a:latin typeface="Calibri" panose="020F0502020204030204" pitchFamily="34" charset="0"/>
                <a:ea typeface="Calibri" panose="020F0502020204030204" pitchFamily="34" charset="0"/>
                <a:cs typeface="Calibri" panose="020F0502020204030204" pitchFamily="34" charset="0"/>
              </a:rPr>
              <a:t>	</a:t>
            </a:r>
            <a:r>
              <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B). </a:t>
            </a:r>
            <a:r>
              <a:rPr lang="en-GB" sz="2000" dirty="0" smtClean="0">
                <a:latin typeface="Calibri" panose="020F0502020204030204" pitchFamily="34" charset="0"/>
                <a:ea typeface="Calibri" panose="020F0502020204030204" pitchFamily="34" charset="0"/>
                <a:cs typeface="Times New Roman" panose="02020603050405020304" pitchFamily="18" charset="0"/>
              </a:rPr>
              <a:t>The </a:t>
            </a:r>
            <a:r>
              <a:rPr lang="en-GB" sz="2000" u="sng" dirty="0">
                <a:latin typeface="Calibri" panose="020F0502020204030204" pitchFamily="34" charset="0"/>
                <a:ea typeface="Calibri" panose="020F0502020204030204" pitchFamily="34" charset="0"/>
                <a:cs typeface="Times New Roman" panose="02020603050405020304" pitchFamily="18" charset="0"/>
              </a:rPr>
              <a:t>mechanical design </a:t>
            </a:r>
            <a:r>
              <a:rPr lang="en-GB" sz="2000" dirty="0">
                <a:latin typeface="Calibri" panose="020F0502020204030204" pitchFamily="34" charset="0"/>
                <a:ea typeface="Calibri" panose="020F0502020204030204" pitchFamily="34" charset="0"/>
                <a:cs typeface="Times New Roman" panose="02020603050405020304" pitchFamily="18" charset="0"/>
              </a:rPr>
              <a:t>development was presented. Since the CDR review, a lot of aspects have passed through further analysis </a:t>
            </a:r>
            <a:r>
              <a:rPr lang="en-GB" sz="2000" dirty="0" smtClean="0">
                <a:latin typeface="Calibri" panose="020F0502020204030204" pitchFamily="34" charset="0"/>
                <a:ea typeface="Calibri" panose="020F0502020204030204" pitchFamily="34" charset="0"/>
                <a:cs typeface="Times New Roman" panose="02020603050405020304" pitchFamily="18" charset="0"/>
              </a:rPr>
              <a:t>ameliorations and </a:t>
            </a:r>
            <a:r>
              <a:rPr lang="en-GB" sz="2000" dirty="0">
                <a:latin typeface="Calibri" panose="020F0502020204030204" pitchFamily="34" charset="0"/>
                <a:ea typeface="Calibri" panose="020F0502020204030204" pitchFamily="34" charset="0"/>
                <a:cs typeface="Times New Roman" panose="02020603050405020304" pitchFamily="18" charset="0"/>
              </a:rPr>
              <a:t>detailed </a:t>
            </a:r>
            <a:r>
              <a:rPr lang="en-GB" sz="2000" dirty="0" smtClean="0">
                <a:latin typeface="Calibri" panose="020F0502020204030204" pitchFamily="34" charset="0"/>
                <a:ea typeface="Calibri" panose="020F0502020204030204" pitchFamily="34" charset="0"/>
                <a:cs typeface="Times New Roman" panose="02020603050405020304" pitchFamily="18" charset="0"/>
              </a:rPr>
              <a:t>design.</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2000" dirty="0">
                <a:solidFill>
                  <a:srgbClr val="C00000"/>
                </a:solidFill>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RECOMMENDATION N.3</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a:t>
            </a:r>
            <a:r>
              <a:rPr lang="en-GB" sz="2000" b="1"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r>
              <a:rPr lang="en-GB" sz="2000" i="1" dirty="0">
                <a:latin typeface="Calibri" panose="020F0502020204030204" pitchFamily="34" charset="0"/>
                <a:ea typeface="Calibri" panose="020F0502020204030204" pitchFamily="34" charset="0"/>
                <a:cs typeface="Times New Roman" panose="02020603050405020304" pitchFamily="18" charset="0"/>
              </a:rPr>
              <a:t>Finalize 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mechanical design </a:t>
            </a:r>
            <a:r>
              <a:rPr lang="en-GB" sz="2000" i="1" dirty="0">
                <a:latin typeface="Calibri" panose="020F0502020204030204" pitchFamily="34" charset="0"/>
                <a:ea typeface="Calibri" panose="020F0502020204030204" pitchFamily="34" charset="0"/>
                <a:cs typeface="Times New Roman" panose="02020603050405020304" pitchFamily="18" charset="0"/>
              </a:rPr>
              <a:t>of the system/components. Finalize points like (not exhaustive list, please refer also to the “Contribution Review” section): </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0" algn="just">
              <a:lnSpc>
                <a:spcPct val="107000"/>
              </a:lnSpc>
              <a:spcAft>
                <a:spcPts val="0"/>
              </a:spcAft>
              <a:buNone/>
            </a:pPr>
            <a:r>
              <a:rPr lang="en-GB" sz="2000" i="1" dirty="0">
                <a:latin typeface="Calibri" panose="020F0502020204030204" pitchFamily="34" charset="0"/>
                <a:ea typeface="Calibri" panose="020F0502020204030204" pitchFamily="34" charset="0"/>
                <a:cs typeface="Times New Roman" panose="02020603050405020304" pitchFamily="18" charset="0"/>
              </a:rPr>
              <a:t>- </a:t>
            </a:r>
            <a:r>
              <a:rPr lang="en-GB" sz="2000" i="1" dirty="0" err="1">
                <a:latin typeface="Calibri" panose="020F0502020204030204" pitchFamily="34" charset="0"/>
                <a:ea typeface="Calibri" panose="020F0502020204030204" pitchFamily="34" charset="0"/>
                <a:cs typeface="Times New Roman" panose="02020603050405020304" pitchFamily="18" charset="0"/>
              </a:rPr>
              <a:t>LHe</a:t>
            </a:r>
            <a:r>
              <a:rPr lang="en-GB" sz="2000" i="1" dirty="0">
                <a:latin typeface="Calibri" panose="020F0502020204030204" pitchFamily="34" charset="0"/>
                <a:ea typeface="Calibri" panose="020F0502020204030204" pitchFamily="34" charset="0"/>
                <a:cs typeface="Times New Roman" panose="02020603050405020304" pitchFamily="18" charset="0"/>
              </a:rPr>
              <a:t> inlet pipe into the “fountain”: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optimize the piping routing and shape </a:t>
            </a:r>
            <a:r>
              <a:rPr lang="en-GB" sz="2000" i="1" dirty="0">
                <a:latin typeface="Calibri" panose="020F0502020204030204" pitchFamily="34" charset="0"/>
                <a:ea typeface="Calibri" panose="020F0502020204030204" pitchFamily="34" charset="0"/>
                <a:cs typeface="Times New Roman" panose="02020603050405020304" pitchFamily="18" charset="0"/>
              </a:rPr>
              <a:t>in order to minimize the presence of double-phase He.</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0" algn="just">
              <a:lnSpc>
                <a:spcPct val="107000"/>
              </a:lnSpc>
              <a:spcAft>
                <a:spcPts val="0"/>
              </a:spcAft>
              <a:buNone/>
            </a:pPr>
            <a:r>
              <a:rPr lang="en-GB" sz="2000" i="1" dirty="0">
                <a:latin typeface="Calibri" panose="020F0502020204030204" pitchFamily="34" charset="0"/>
                <a:ea typeface="Calibri" panose="020F0502020204030204" pitchFamily="34" charset="0"/>
                <a:cs typeface="Times New Roman" panose="02020603050405020304" pitchFamily="18" charset="0"/>
              </a:rPr>
              <a:t>- He inlet connection: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flexible pipes and cryostats </a:t>
            </a:r>
            <a:r>
              <a:rPr lang="en-GB" sz="2000" i="1" dirty="0">
                <a:latin typeface="Calibri" panose="020F0502020204030204" pitchFamily="34" charset="0"/>
                <a:ea typeface="Calibri" panose="020F0502020204030204" pitchFamily="34" charset="0"/>
                <a:cs typeface="Times New Roman" panose="02020603050405020304" pitchFamily="18" charset="0"/>
              </a:rPr>
              <a:t>are proposed, it seems that there is space to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improve reliability and safe operation </a:t>
            </a:r>
            <a:r>
              <a:rPr lang="en-GB" sz="2000" i="1" dirty="0">
                <a:latin typeface="Calibri" panose="020F0502020204030204" pitchFamily="34" charset="0"/>
                <a:ea typeface="Calibri" panose="020F0502020204030204" pitchFamily="34" charset="0"/>
                <a:cs typeface="Times New Roman" panose="02020603050405020304" pitchFamily="18" charset="0"/>
              </a:rPr>
              <a:t>with a more “hybrid” design (rigid + flexible parts and connections).</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0" algn="just">
              <a:lnSpc>
                <a:spcPct val="107000"/>
              </a:lnSpc>
              <a:spcAft>
                <a:spcPts val="0"/>
              </a:spcAft>
              <a:buNone/>
            </a:pPr>
            <a:r>
              <a:rPr lang="en-GB" sz="2000" i="1" dirty="0">
                <a:latin typeface="Calibri" panose="020F0502020204030204" pitchFamily="34" charset="0"/>
                <a:ea typeface="Calibri" panose="020F0502020204030204" pitchFamily="34" charset="0"/>
                <a:cs typeface="Times New Roman" panose="02020603050405020304" pitchFamily="18" charset="0"/>
              </a:rPr>
              <a:t>-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O-rings reliability </a:t>
            </a:r>
            <a:r>
              <a:rPr lang="en-GB" sz="2000" i="1" dirty="0">
                <a:latin typeface="Calibri" panose="020F0502020204030204" pitchFamily="34" charset="0"/>
                <a:ea typeface="Calibri" panose="020F0502020204030204" pitchFamily="34" charset="0"/>
                <a:cs typeface="Times New Roman" panose="02020603050405020304" pitchFamily="18" charset="0"/>
              </a:rPr>
              <a:t>is a critical issue due to the difficulties linked to any special maintenance </a:t>
            </a:r>
            <a:r>
              <a:rPr lang="en-GB" sz="2000" i="1" dirty="0" smtClean="0">
                <a:latin typeface="Calibri" panose="020F0502020204030204" pitchFamily="34" charset="0"/>
                <a:ea typeface="Calibri" panose="020F0502020204030204" pitchFamily="34" charset="0"/>
                <a:cs typeface="Times New Roman" panose="02020603050405020304" pitchFamily="18" charset="0"/>
              </a:rPr>
              <a:t>(or in worst case, reparation</a:t>
            </a:r>
            <a:r>
              <a:rPr lang="en-GB" sz="2000" i="1" dirty="0">
                <a:latin typeface="Calibri" panose="020F0502020204030204" pitchFamily="34" charset="0"/>
                <a:ea typeface="Calibri" panose="020F0502020204030204" pitchFamily="34" charset="0"/>
                <a:cs typeface="Times New Roman" panose="02020603050405020304" pitchFamily="18" charset="0"/>
              </a:rPr>
              <a:t>). </a:t>
            </a:r>
            <a:r>
              <a:rPr lang="en-GB" sz="2000" i="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2000" i="1" dirty="0">
                <a:latin typeface="Calibri" panose="020F0502020204030204" pitchFamily="34" charset="0"/>
                <a:ea typeface="Calibri" panose="020F0502020204030204" pitchFamily="34" charset="0"/>
                <a:cs typeface="Times New Roman" panose="02020603050405020304" pitchFamily="18" charset="0"/>
              </a:rPr>
              <a:t> Discuss with VSC Group the procurement of “the best possible” O-rings (not the “just appropriate” ones) considering reliability and withstanding to radiation.</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0" algn="just">
              <a:lnSpc>
                <a:spcPct val="107000"/>
              </a:lnSpc>
              <a:spcAft>
                <a:spcPts val="0"/>
              </a:spcAft>
              <a:buNone/>
            </a:pPr>
            <a:r>
              <a:rPr lang="en-GB" sz="2000" i="1" dirty="0">
                <a:latin typeface="Calibri" panose="020F0502020204030204" pitchFamily="34" charset="0"/>
                <a:ea typeface="Calibri" panose="020F0502020204030204" pitchFamily="34" charset="0"/>
                <a:cs typeface="Times New Roman" panose="02020603050405020304" pitchFamily="18" charset="0"/>
              </a:rPr>
              <a:t>- Some welds of the DFX inner part (e.g.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weld #3) will be technically very challenging</a:t>
            </a:r>
            <a:r>
              <a:rPr lang="en-GB" sz="2000" i="1" dirty="0">
                <a:latin typeface="Calibri" panose="020F0502020204030204" pitchFamily="34" charset="0"/>
                <a:ea typeface="Calibri" panose="020F0502020204030204" pitchFamily="34" charset="0"/>
                <a:cs typeface="Times New Roman" panose="02020603050405020304" pitchFamily="18" charset="0"/>
              </a:rPr>
              <a:t>, so becoming indeed a critical issue of the system. </a:t>
            </a:r>
            <a:r>
              <a:rPr lang="en-GB" sz="2000" i="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2000" i="1" dirty="0">
                <a:latin typeface="Calibri" panose="020F0502020204030204" pitchFamily="34" charset="0"/>
                <a:ea typeface="Calibri" panose="020F0502020204030204" pitchFamily="34" charset="0"/>
                <a:cs typeface="Times New Roman" panose="02020603050405020304" pitchFamily="18" charset="0"/>
              </a:rPr>
              <a:t> Plan to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validate all the critical welds </a:t>
            </a:r>
            <a:r>
              <a:rPr lang="en-GB" sz="2000" i="1" dirty="0">
                <a:latin typeface="Calibri" panose="020F0502020204030204" pitchFamily="34" charset="0"/>
                <a:ea typeface="Calibri" panose="020F0502020204030204" pitchFamily="34" charset="0"/>
                <a:cs typeface="Times New Roman" panose="02020603050405020304" pitchFamily="18" charset="0"/>
              </a:rPr>
              <a:t>with full size mock-ups and during the system tests recreating the real environment and space constraints of the HL-LHC Tunnel.</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gn="just">
              <a:lnSpc>
                <a:spcPct val="107000"/>
              </a:lnSpc>
              <a:spcAft>
                <a:spcPts val="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048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508544"/>
          </a:xfrm>
        </p:spPr>
        <p:txBody>
          <a:bodyPr/>
          <a:lstStyle/>
          <a:p>
            <a:r>
              <a:rPr lang="en-US" sz="2000" i="1" dirty="0" smtClean="0">
                <a:latin typeface="Calibri" panose="020F0502020204030204" pitchFamily="34" charset="0"/>
                <a:cs typeface="Calibri" panose="020F0502020204030204" pitchFamily="34" charset="0"/>
              </a:rPr>
              <a:t>Outcome and recommendations</a:t>
            </a:r>
            <a:endParaRPr lang="en-US" sz="2000" i="1"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76599" y="487679"/>
            <a:ext cx="8784975" cy="6048672"/>
          </a:xfrm>
        </p:spPr>
        <p:txBody>
          <a:bodyPr>
            <a:normAutofit/>
          </a:bodyPr>
          <a:lstStyle/>
          <a:p>
            <a:pPr marL="792163" lvl="0" algn="just">
              <a:lnSpc>
                <a:spcPct val="107000"/>
              </a:lnSpc>
              <a:buFont typeface="Wingdings" panose="05000000000000000000" pitchFamily="2" charset="2"/>
              <a:buChar char="à"/>
            </a:pPr>
            <a:r>
              <a:rPr lang="en-GB" sz="2000" b="1" i="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RECOMMENDATION N.3 (cont.)</a:t>
            </a:r>
            <a:r>
              <a:rPr lang="en-GB" sz="2000" i="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a:t>
            </a:r>
            <a:r>
              <a:rPr lang="en-GB" sz="2000" b="1" i="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 </a:t>
            </a:r>
          </a:p>
          <a:p>
            <a:pPr marL="449263" lvl="0" indent="0" algn="just">
              <a:lnSpc>
                <a:spcPct val="107000"/>
              </a:lnSpc>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Check </a:t>
            </a:r>
            <a:r>
              <a:rPr lang="en-GB" sz="2000" i="1" dirty="0">
                <a:latin typeface="Calibri" panose="020F0502020204030204" pitchFamily="34" charset="0"/>
                <a:ea typeface="Calibri" panose="020F0502020204030204" pitchFamily="34" charset="0"/>
                <a:cs typeface="Times New Roman" panose="02020603050405020304" pitchFamily="18" charset="0"/>
              </a:rPr>
              <a:t>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computation</a:t>
            </a:r>
            <a:r>
              <a:rPr lang="en-GB" sz="2000" i="1" dirty="0">
                <a:latin typeface="Calibri" panose="020F0502020204030204" pitchFamily="34" charset="0"/>
                <a:ea typeface="Calibri" panose="020F0502020204030204" pitchFamily="34" charset="0"/>
                <a:cs typeface="Times New Roman" panose="02020603050405020304" pitchFamily="18" charset="0"/>
              </a:rPr>
              <a:t> and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design </a:t>
            </a:r>
            <a:r>
              <a:rPr lang="en-GB" sz="2000" i="1" dirty="0" err="1">
                <a:solidFill>
                  <a:srgbClr val="C00000"/>
                </a:solidFill>
                <a:latin typeface="Calibri" panose="020F0502020204030204" pitchFamily="34" charset="0"/>
                <a:ea typeface="Calibri" panose="020F0502020204030204" pitchFamily="34" charset="0"/>
                <a:cs typeface="Times New Roman" panose="02020603050405020304" pitchFamily="18" charset="0"/>
              </a:rPr>
              <a:t>wrt</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r>
              <a:rPr lang="en-GB" sz="2000" i="1" dirty="0">
                <a:latin typeface="Calibri" panose="020F0502020204030204" pitchFamily="34" charset="0"/>
                <a:ea typeface="Calibri" panose="020F0502020204030204" pitchFamily="34" charset="0"/>
                <a:cs typeface="Times New Roman" panose="02020603050405020304" pitchFamily="18" charset="0"/>
              </a:rPr>
              <a:t>the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finally chosen design pressure </a:t>
            </a:r>
            <a:r>
              <a:rPr lang="en-GB" sz="2000" i="1" dirty="0" smtClean="0">
                <a:latin typeface="Calibri" panose="020F0502020204030204" pitchFamily="34" charset="0"/>
                <a:ea typeface="Calibri" panose="020F0502020204030204" pitchFamily="34" charset="0"/>
                <a:cs typeface="Times New Roman" panose="02020603050405020304" pitchFamily="18" charset="0"/>
              </a:rPr>
              <a:t>value (see </a:t>
            </a:r>
            <a:r>
              <a:rPr lang="en-GB" sz="2000" i="1" dirty="0">
                <a:latin typeface="Calibri" panose="020F0502020204030204" pitchFamily="34" charset="0"/>
                <a:ea typeface="Calibri" panose="020F0502020204030204" pitchFamily="34" charset="0"/>
                <a:cs typeface="Times New Roman" panose="02020603050405020304" pitchFamily="18" charset="0"/>
              </a:rPr>
              <a:t>previous Recommendation) and versus the Pressure Equipment Directive </a:t>
            </a:r>
            <a:r>
              <a:rPr lang="en-GB" sz="2000" i="1" dirty="0" smtClean="0">
                <a:latin typeface="Calibri" panose="020F0502020204030204" pitchFamily="34" charset="0"/>
                <a:ea typeface="Calibri" panose="020F0502020204030204" pitchFamily="34" charset="0"/>
                <a:cs typeface="Times New Roman" panose="02020603050405020304" pitchFamily="18" charset="0"/>
              </a:rPr>
              <a:t>	(</a:t>
            </a:r>
            <a:r>
              <a:rPr lang="en-GB" sz="2000" i="1" dirty="0">
                <a:latin typeface="Calibri" panose="020F0502020204030204" pitchFamily="34" charset="0"/>
                <a:ea typeface="Calibri" panose="020F0502020204030204" pitchFamily="34" charset="0"/>
                <a:cs typeface="Times New Roman" panose="02020603050405020304" pitchFamily="18" charset="0"/>
              </a:rPr>
              <a:t>PED) requirement. PED </a:t>
            </a:r>
            <a:r>
              <a:rPr lang="en-GB" sz="2000" i="1" dirty="0" smtClean="0">
                <a:latin typeface="Calibri" panose="020F0502020204030204" pitchFamily="34" charset="0"/>
                <a:ea typeface="Calibri" panose="020F0502020204030204" pitchFamily="34" charset="0"/>
                <a:cs typeface="Times New Roman" panose="02020603050405020304" pitchFamily="18" charset="0"/>
              </a:rPr>
              <a:t>remains </a:t>
            </a:r>
            <a:r>
              <a:rPr lang="en-GB" sz="2000" i="1" dirty="0">
                <a:latin typeface="Calibri" panose="020F0502020204030204" pitchFamily="34" charset="0"/>
                <a:ea typeface="Calibri" panose="020F0502020204030204" pitchFamily="34" charset="0"/>
                <a:cs typeface="Times New Roman" panose="02020603050405020304" pitchFamily="18" charset="0"/>
              </a:rPr>
              <a:t>the reference standard for the design.</a:t>
            </a: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indent="0" algn="just">
              <a:lnSpc>
                <a:spcPct val="107000"/>
              </a:lnSpc>
              <a:spcAft>
                <a:spcPts val="0"/>
              </a:spcAft>
              <a:buNone/>
            </a:pPr>
            <a:r>
              <a:rPr lang="en-GB" sz="2000" i="1" dirty="0" smtClean="0">
                <a:latin typeface="Calibri" panose="020F0502020204030204" pitchFamily="34" charset="0"/>
                <a:ea typeface="Calibri" panose="020F0502020204030204" pitchFamily="34" charset="0"/>
                <a:cs typeface="Times New Roman" panose="02020603050405020304" pitchFamily="18" charset="0"/>
              </a:rPr>
              <a:t>- A </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reduction of the </a:t>
            </a:r>
            <a:r>
              <a:rPr lang="en-GB" sz="2000" i="1" dirty="0" err="1">
                <a:solidFill>
                  <a:srgbClr val="C00000"/>
                </a:solidFill>
                <a:latin typeface="Calibri" panose="020F0502020204030204" pitchFamily="34" charset="0"/>
                <a:ea typeface="Calibri" panose="020F0502020204030204" pitchFamily="34" charset="0"/>
                <a:cs typeface="Times New Roman" panose="02020603050405020304" pitchFamily="18" charset="0"/>
              </a:rPr>
              <a:t>LHe</a:t>
            </a:r>
            <a:r>
              <a:rPr lang="en-GB" sz="2000" i="1" dirty="0">
                <a:solidFill>
                  <a:srgbClr val="C00000"/>
                </a:solidFill>
                <a:latin typeface="Calibri" panose="020F0502020204030204" pitchFamily="34" charset="0"/>
                <a:ea typeface="Calibri" panose="020F0502020204030204" pitchFamily="34" charset="0"/>
                <a:cs typeface="Times New Roman" panose="02020603050405020304" pitchFamily="18" charset="0"/>
              </a:rPr>
              <a:t> volumes </a:t>
            </a:r>
            <a:r>
              <a:rPr lang="en-GB" sz="2000" i="1" dirty="0">
                <a:latin typeface="Calibri" panose="020F0502020204030204" pitchFamily="34" charset="0"/>
                <a:ea typeface="Calibri" panose="020F0502020204030204" pitchFamily="34" charset="0"/>
                <a:cs typeface="Times New Roman" panose="02020603050405020304" pitchFamily="18" charset="0"/>
              </a:rPr>
              <a:t>in the DFX horizontal part would be effective from several points of view. This reduction could be implemented easily with filling pieces (eventually integrated in the </a:t>
            </a:r>
            <a:r>
              <a:rPr lang="en-GB" sz="2000" i="1" dirty="0" err="1">
                <a:latin typeface="Calibri" panose="020F0502020204030204" pitchFamily="34" charset="0"/>
                <a:ea typeface="Calibri" panose="020F0502020204030204" pitchFamily="34" charset="0"/>
                <a:cs typeface="Times New Roman" panose="02020603050405020304" pitchFamily="18" charset="0"/>
              </a:rPr>
              <a:t>busbars</a:t>
            </a:r>
            <a:r>
              <a:rPr lang="en-GB" sz="2000" i="1" dirty="0">
                <a:latin typeface="Calibri" panose="020F0502020204030204" pitchFamily="34" charset="0"/>
                <a:ea typeface="Calibri" panose="020F0502020204030204" pitchFamily="34" charset="0"/>
                <a:cs typeface="Times New Roman" panose="02020603050405020304" pitchFamily="18" charset="0"/>
              </a:rPr>
              <a:t> supports still to be finalized). Consider this point in the further detailed design </a:t>
            </a:r>
            <a:r>
              <a:rPr lang="en-GB" sz="2000" i="1" dirty="0" smtClean="0">
                <a:latin typeface="Calibri" panose="020F0502020204030204" pitchFamily="34" charset="0"/>
                <a:ea typeface="Calibri" panose="020F0502020204030204" pitchFamily="34" charset="0"/>
                <a:cs typeface="Times New Roman" panose="02020603050405020304" pitchFamily="18" charset="0"/>
              </a:rPr>
              <a:t>development.</a:t>
            </a:r>
          </a:p>
          <a:p>
            <a:pPr marL="457200" indent="0" algn="just">
              <a:lnSpc>
                <a:spcPct val="107000"/>
              </a:lnSpc>
              <a:spcAft>
                <a:spcPts val="0"/>
              </a:spcAft>
              <a:buNone/>
            </a:pPr>
            <a:r>
              <a:rPr lang="en-GB" sz="2000" i="1" dirty="0" smtClean="0">
                <a:latin typeface="Calibri" panose="020F0502020204030204" pitchFamily="34" charset="0"/>
                <a:cs typeface="Calibri" panose="020F0502020204030204" pitchFamily="34" charset="0"/>
              </a:rPr>
              <a:t>- Regarding </a:t>
            </a:r>
            <a:r>
              <a:rPr lang="en-GB" sz="2000" i="1" dirty="0">
                <a:latin typeface="Calibri" panose="020F0502020204030204" pitchFamily="34" charset="0"/>
                <a:cs typeface="Calibri" panose="020F0502020204030204" pitchFamily="34" charset="0"/>
              </a:rPr>
              <a:t>the 3D Model, </a:t>
            </a:r>
            <a:r>
              <a:rPr lang="en-GB" sz="2000" i="1" dirty="0" smtClean="0">
                <a:latin typeface="Calibri" panose="020F0502020204030204" pitchFamily="34" charset="0"/>
                <a:cs typeface="Calibri" panose="020F0502020204030204" pitchFamily="34" charset="0"/>
              </a:rPr>
              <a:t>it is understood that </a:t>
            </a:r>
            <a:r>
              <a:rPr lang="en-GB" sz="2000" i="1" dirty="0" smtClean="0">
                <a:solidFill>
                  <a:srgbClr val="C00000"/>
                </a:solidFill>
                <a:latin typeface="Calibri" panose="020F0502020204030204" pitchFamily="34" charset="0"/>
                <a:cs typeface="Calibri" panose="020F0502020204030204" pitchFamily="34" charset="0"/>
              </a:rPr>
              <a:t>SOTON </a:t>
            </a:r>
            <a:r>
              <a:rPr lang="en-GB" sz="2000" i="1" dirty="0">
                <a:solidFill>
                  <a:srgbClr val="C00000"/>
                </a:solidFill>
                <a:latin typeface="Calibri" panose="020F0502020204030204" pitchFamily="34" charset="0"/>
                <a:cs typeface="Calibri" panose="020F0502020204030204" pitchFamily="34" charset="0"/>
              </a:rPr>
              <a:t>shall provide the mechanical analysis and assessments following to PED </a:t>
            </a:r>
            <a:r>
              <a:rPr lang="en-GB" sz="2000" i="1" dirty="0">
                <a:latin typeface="Calibri" panose="020F0502020204030204" pitchFamily="34" charset="0"/>
                <a:cs typeface="Calibri" panose="020F0502020204030204" pitchFamily="34" charset="0"/>
              </a:rPr>
              <a:t>requirements (and its related harmonised standards) in order to fulfil the technical and HSE </a:t>
            </a:r>
            <a:r>
              <a:rPr lang="en-GB" sz="2000" i="1" dirty="0" smtClean="0">
                <a:latin typeface="Calibri" panose="020F0502020204030204" pitchFamily="34" charset="0"/>
                <a:cs typeface="Calibri" panose="020F0502020204030204" pitchFamily="34" charset="0"/>
              </a:rPr>
              <a:t>requirements.</a:t>
            </a:r>
            <a:endParaRPr lang="en-GB" sz="2000" dirty="0">
              <a:latin typeface="Calibri" panose="020F0502020204030204" pitchFamily="34" charset="0"/>
              <a:cs typeface="Calibri" panose="020F0502020204030204" pitchFamily="34" charset="0"/>
            </a:endParaRPr>
          </a:p>
          <a:p>
            <a:pPr marL="457200" indent="0" algn="just">
              <a:lnSpc>
                <a:spcPct val="107000"/>
              </a:lnSpc>
              <a:spcAft>
                <a:spcPts val="0"/>
              </a:spcAft>
              <a:buNone/>
            </a:pPr>
            <a:r>
              <a:rPr lang="en-GB" sz="2000" i="1" dirty="0" smtClean="0">
                <a:latin typeface="Calibri" panose="020F0502020204030204" pitchFamily="34" charset="0"/>
                <a:cs typeface="Calibri" panose="020F0502020204030204" pitchFamily="34" charset="0"/>
              </a:rPr>
              <a:t>- Review </a:t>
            </a:r>
            <a:r>
              <a:rPr lang="en-GB" sz="2000" i="1" dirty="0">
                <a:latin typeface="Calibri" panose="020F0502020204030204" pitchFamily="34" charset="0"/>
                <a:cs typeface="Calibri" panose="020F0502020204030204" pitchFamily="34" charset="0"/>
              </a:rPr>
              <a:t>the </a:t>
            </a:r>
            <a:r>
              <a:rPr lang="en-GB" sz="2000" i="1" dirty="0">
                <a:solidFill>
                  <a:srgbClr val="C00000"/>
                </a:solidFill>
                <a:latin typeface="Calibri" panose="020F0502020204030204" pitchFamily="34" charset="0"/>
                <a:cs typeface="Calibri" panose="020F0502020204030204" pitchFamily="34" charset="0"/>
              </a:rPr>
              <a:t>vacuum barrier rod support system </a:t>
            </a:r>
            <a:r>
              <a:rPr lang="en-GB" sz="2000" i="1" dirty="0">
                <a:latin typeface="Calibri" panose="020F0502020204030204" pitchFamily="34" charset="0"/>
                <a:cs typeface="Calibri" panose="020F0502020204030204" pitchFamily="34" charset="0"/>
              </a:rPr>
              <a:t>that seems complex for the assembly sequence and with potential issues (leak tightness</a:t>
            </a:r>
            <a:r>
              <a:rPr lang="en-GB" sz="2000" i="1" dirty="0" smtClean="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a:p>
            <a:pPr marL="457200" indent="0" algn="just">
              <a:lnSpc>
                <a:spcPct val="107000"/>
              </a:lnSpc>
              <a:spcAft>
                <a:spcPts val="0"/>
              </a:spcAft>
              <a:buNone/>
            </a:pPr>
            <a:r>
              <a:rPr lang="en-GB" sz="2000" i="1" dirty="0" smtClean="0">
                <a:latin typeface="Calibri" panose="020F0502020204030204" pitchFamily="34" charset="0"/>
                <a:cs typeface="Calibri" panose="020F0502020204030204" pitchFamily="34" charset="0"/>
              </a:rPr>
              <a:t>- Make</a:t>
            </a:r>
            <a:r>
              <a:rPr lang="en-GB" sz="2000" i="1" dirty="0">
                <a:latin typeface="Calibri" panose="020F0502020204030204" pitchFamily="34" charset="0"/>
                <a:cs typeface="Calibri" panose="020F0502020204030204" pitchFamily="34" charset="0"/>
              </a:rPr>
              <a:t>, as soon as possible, the </a:t>
            </a:r>
            <a:r>
              <a:rPr lang="en-GB" sz="2000" i="1" dirty="0">
                <a:solidFill>
                  <a:srgbClr val="C00000"/>
                </a:solidFill>
                <a:latin typeface="Calibri" panose="020F0502020204030204" pitchFamily="34" charset="0"/>
                <a:cs typeface="Calibri" panose="020F0502020204030204" pitchFamily="34" charset="0"/>
              </a:rPr>
              <a:t>transition from conceptual design to a design to cost (i.e. include manufacture reliability, manufacturing techniques, cost implications).</a:t>
            </a:r>
            <a:endParaRPr lang="en-GB" sz="2000" dirty="0">
              <a:solidFill>
                <a:srgbClr val="C00000"/>
              </a:solidFill>
              <a:latin typeface="Calibri" panose="020F0502020204030204" pitchFamily="34" charset="0"/>
              <a:cs typeface="Calibri" panose="020F0502020204030204" pitchFamily="34" charset="0"/>
            </a:endParaRPr>
          </a:p>
          <a:p>
            <a:pPr marL="457200" indent="457200" algn="just">
              <a:lnSpc>
                <a:spcPct val="107000"/>
              </a:lnSpc>
              <a:spcAft>
                <a:spcPts val="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endParaRPr lang="en-US" sz="2000" i="1"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7" name="Footer Placeholder 3"/>
          <p:cNvSpPr>
            <a:spLocks noGrp="1"/>
          </p:cNvSpPr>
          <p:nvPr>
            <p:ph type="ftr" sz="quarter" idx="11"/>
          </p:nvPr>
        </p:nvSpPr>
        <p:spPr>
          <a:xfrm>
            <a:off x="586341" y="6554710"/>
            <a:ext cx="6627000" cy="360000"/>
          </a:xfrm>
        </p:spPr>
        <p:txBody>
          <a:bodyPr/>
          <a:lstStyle/>
          <a:p>
            <a:r>
              <a:rPr lang="en-US" i="1" dirty="0" smtClean="0">
                <a:latin typeface="Calibri" panose="020F0502020204030204" pitchFamily="34" charset="0"/>
                <a:cs typeface="Calibri" panose="020F0502020204030204" pitchFamily="34" charset="0"/>
              </a:rPr>
              <a:t>M. Modena: DFX </a:t>
            </a:r>
            <a:r>
              <a:rPr lang="en-US" i="1" dirty="0">
                <a:latin typeface="Calibri" panose="020F0502020204030204" pitchFamily="34" charset="0"/>
                <a:cs typeface="Calibri" panose="020F0502020204030204" pitchFamily="34" charset="0"/>
              </a:rPr>
              <a:t>Detailed Design Review outcome and closing remarks, 3 July 2019</a:t>
            </a:r>
          </a:p>
          <a:p>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180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10441</TotalTime>
  <Words>2370</Words>
  <Application>Microsoft Office PowerPoint</Application>
  <PresentationFormat>On-screen Show (4:3)</PresentationFormat>
  <Paragraphs>173</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Gothic</vt:lpstr>
      <vt:lpstr>Arial</vt:lpstr>
      <vt:lpstr>Calibri</vt:lpstr>
      <vt:lpstr>Times New Roman</vt:lpstr>
      <vt:lpstr>Wingdings</vt:lpstr>
      <vt:lpstr>Thème Office</vt:lpstr>
      <vt:lpstr>DFX Detailed Design Review:  Outcome and Recommendations from the Review Panel</vt:lpstr>
      <vt:lpstr>Introduction</vt:lpstr>
      <vt:lpstr>Introduction</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lpstr>Outcome and recommendations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Michele Modena</cp:lastModifiedBy>
  <cp:revision>411</cp:revision>
  <cp:lastPrinted>2018-09-21T16:10:12Z</cp:lastPrinted>
  <dcterms:created xsi:type="dcterms:W3CDTF">2016-08-24T12:27:25Z</dcterms:created>
  <dcterms:modified xsi:type="dcterms:W3CDTF">2019-07-10T08:30:20Z</dcterms:modified>
</cp:coreProperties>
</file>