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sldIdLst>
    <p:sldId id="266" r:id="rId2"/>
    <p:sldId id="265" r:id="rId3"/>
    <p:sldId id="268" r:id="rId4"/>
    <p:sldId id="270" r:id="rId5"/>
    <p:sldId id="271" r:id="rId6"/>
    <p:sldId id="297" r:id="rId7"/>
    <p:sldId id="298" r:id="rId8"/>
    <p:sldId id="277" r:id="rId9"/>
    <p:sldId id="279" r:id="rId10"/>
    <p:sldId id="280" r:id="rId11"/>
    <p:sldId id="287" r:id="rId12"/>
    <p:sldId id="288" r:id="rId13"/>
    <p:sldId id="289" r:id="rId14"/>
    <p:sldId id="293" r:id="rId15"/>
    <p:sldId id="299" r:id="rId16"/>
    <p:sldId id="294" r:id="rId17"/>
    <p:sldId id="291" r:id="rId18"/>
    <p:sldId id="300" r:id="rId19"/>
    <p:sldId id="296" r:id="rId2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1" autoAdjust="0"/>
    <p:restoredTop sz="94660"/>
  </p:normalViewPr>
  <p:slideViewPr>
    <p:cSldViewPr snapToGrid="0" snapToObjects="1">
      <p:cViewPr>
        <p:scale>
          <a:sx n="90" d="100"/>
          <a:sy n="90" d="100"/>
        </p:scale>
        <p:origin x="475" y="-17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08836-0C08-4473-9A54-F8A83594E0BC}" type="datetimeFigureOut">
              <a:rPr lang="en-US" smtClean="0"/>
              <a:t>7/2/2019</a:t>
            </a:fld>
            <a:endParaRPr lang="en-US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AF0FB9-71B3-477E-B84C-7A6874071C7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40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34094-6406-4FEA-8B48-AECA3E7F26A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603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Vasavasdsdasdasdasd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81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hej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074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lort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655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32001"/>
            <a:ext cx="12192000" cy="940443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GB" sz="3600" dirty="0"/>
              <a:t>Automation of magnet model generation with SIGMA</a:t>
            </a:r>
            <a:br>
              <a:rPr lang="en-GB" sz="3600" dirty="0"/>
            </a:br>
            <a:r>
              <a:rPr lang="en-GB" sz="2000" dirty="0"/>
              <a:t>Short-term internship programme</a:t>
            </a:r>
            <a:br>
              <a:rPr lang="en-GB" sz="2000" dirty="0"/>
            </a:br>
            <a:r>
              <a:rPr lang="en-GB" sz="2000" dirty="0"/>
              <a:t>February 1</a:t>
            </a:r>
            <a:r>
              <a:rPr lang="en-GB" sz="2000" baseline="30000" dirty="0"/>
              <a:t>st</a:t>
            </a:r>
            <a:r>
              <a:rPr lang="en-GB" sz="2000" dirty="0"/>
              <a:t> – July 25</a:t>
            </a:r>
            <a:r>
              <a:rPr lang="en-GB" sz="2000" baseline="30000" dirty="0"/>
              <a:t>st</a:t>
            </a:r>
            <a:r>
              <a:rPr lang="en-GB" sz="2000" dirty="0"/>
              <a:t> </a:t>
            </a:r>
            <a:br>
              <a:rPr lang="en-GB" sz="2200" dirty="0"/>
            </a:br>
            <a:br>
              <a:rPr lang="en-GB" sz="2700" dirty="0"/>
            </a:br>
            <a:r>
              <a:rPr lang="en-GB" sz="2700" dirty="0"/>
              <a:t>Barakat Bokharaie</a:t>
            </a:r>
            <a:br>
              <a:rPr lang="en-GB" sz="2700" dirty="0"/>
            </a:br>
            <a:r>
              <a:rPr lang="en-GB" sz="2700" dirty="0"/>
              <a:t>Supervisor: Matthias </a:t>
            </a:r>
            <a:r>
              <a:rPr lang="en-GB" sz="2700" dirty="0" err="1"/>
              <a:t>Mentink</a:t>
            </a:r>
            <a:br>
              <a:rPr lang="en-GB" sz="2700" dirty="0"/>
            </a:br>
            <a:br>
              <a:rPr lang="en-GB" sz="2700" dirty="0"/>
            </a:br>
            <a:endParaRPr lang="en-GB" sz="27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Automation of magnet model generation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840" y="1020532"/>
            <a:ext cx="4741271" cy="1464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1389" y="908812"/>
            <a:ext cx="3473695" cy="15757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312" y="729361"/>
            <a:ext cx="2083375" cy="204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373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81"/>
    </mc:Choice>
    <mc:Fallback>
      <p:transition spd="slow" advTm="308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61" y="105412"/>
            <a:ext cx="10969139" cy="940443"/>
          </a:xfrm>
        </p:spPr>
        <p:txBody>
          <a:bodyPr>
            <a:normAutofit/>
          </a:bodyPr>
          <a:lstStyle/>
          <a:p>
            <a:r>
              <a:rPr lang="en-US" sz="4000" dirty="0"/>
              <a:t>Automatic creation of Quench Heaters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74" y="1444998"/>
            <a:ext cx="7355495" cy="4040141"/>
          </a:xfrm>
          <a:prstGeom prst="rect">
            <a:avLst/>
          </a:prstGeom>
        </p:spPr>
      </p:pic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Automation of magnet model generation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417" y="1045855"/>
            <a:ext cx="1524535" cy="469833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066800" y="2025650"/>
            <a:ext cx="7159628" cy="34036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9506418" y="3819525"/>
            <a:ext cx="1634720" cy="1924668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590589" y="1123842"/>
            <a:ext cx="1550548" cy="355272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9754820" y="2714619"/>
            <a:ext cx="1386317" cy="91847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9790383" y="3469847"/>
            <a:ext cx="1350754" cy="329874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>
            <a:cxnSpLocks/>
            <a:stCxn id="11" idx="3"/>
          </p:cNvCxnSpPr>
          <p:nvPr/>
        </p:nvCxnSpPr>
        <p:spPr>
          <a:xfrm>
            <a:off x="8226428" y="3727450"/>
            <a:ext cx="1169801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cxnSpLocks/>
          </p:cNvCxnSpPr>
          <p:nvPr/>
        </p:nvCxnSpPr>
        <p:spPr>
          <a:xfrm flipH="1" flipV="1">
            <a:off x="9390927" y="1301478"/>
            <a:ext cx="5305" cy="264407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</p:cNvCxnSpPr>
          <p:nvPr/>
        </p:nvCxnSpPr>
        <p:spPr>
          <a:xfrm flipV="1">
            <a:off x="9396232" y="3926496"/>
            <a:ext cx="0" cy="855363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cxnSpLocks/>
            <a:endCxn id="9" idx="1"/>
          </p:cNvCxnSpPr>
          <p:nvPr/>
        </p:nvCxnSpPr>
        <p:spPr>
          <a:xfrm flipV="1">
            <a:off x="9396229" y="4781859"/>
            <a:ext cx="110189" cy="2935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cxnSpLocks/>
          </p:cNvCxnSpPr>
          <p:nvPr/>
        </p:nvCxnSpPr>
        <p:spPr>
          <a:xfrm>
            <a:off x="9396232" y="3640651"/>
            <a:ext cx="394151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/>
            <a:endCxn id="14" idx="1"/>
          </p:cNvCxnSpPr>
          <p:nvPr/>
        </p:nvCxnSpPr>
        <p:spPr>
          <a:xfrm>
            <a:off x="9396232" y="2760543"/>
            <a:ext cx="358588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  <a:endCxn id="13" idx="1"/>
          </p:cNvCxnSpPr>
          <p:nvPr/>
        </p:nvCxnSpPr>
        <p:spPr>
          <a:xfrm>
            <a:off x="9390927" y="1301478"/>
            <a:ext cx="199662" cy="0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164302" y="3877437"/>
            <a:ext cx="1340273" cy="263558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2568937" y="3063366"/>
            <a:ext cx="1356147" cy="782353"/>
          </a:xfrm>
          <a:prstGeom prst="rect">
            <a:avLst/>
          </a:prstGeom>
          <a:noFill/>
          <a:ln w="28575"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959113" y="3053188"/>
            <a:ext cx="1353894" cy="792532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347037" y="3063367"/>
            <a:ext cx="1372852" cy="782354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753920" y="3053188"/>
            <a:ext cx="1362324" cy="79253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9754819" y="1207310"/>
            <a:ext cx="1306537" cy="75013"/>
          </a:xfrm>
          <a:prstGeom prst="rect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Elbow Connector 40"/>
          <p:cNvCxnSpPr>
            <a:cxnSpLocks/>
          </p:cNvCxnSpPr>
          <p:nvPr/>
        </p:nvCxnSpPr>
        <p:spPr>
          <a:xfrm flipV="1">
            <a:off x="1834438" y="1243396"/>
            <a:ext cx="7920382" cy="1352"/>
          </a:xfrm>
          <a:prstGeom prst="bentConnector3">
            <a:avLst>
              <a:gd name="adj1" fmla="val 50000"/>
            </a:avLst>
          </a:prstGeom>
          <a:ln w="1905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cxnSpLocks/>
          </p:cNvCxnSpPr>
          <p:nvPr/>
        </p:nvCxnSpPr>
        <p:spPr>
          <a:xfrm flipV="1">
            <a:off x="1849128" y="1243394"/>
            <a:ext cx="0" cy="2616668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9757081" y="1290638"/>
            <a:ext cx="1304278" cy="162057"/>
          </a:xfrm>
          <a:prstGeom prst="rect">
            <a:avLst/>
          </a:prstGeom>
          <a:noFill/>
          <a:ln w="12700"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9750961" y="3988327"/>
            <a:ext cx="961612" cy="248104"/>
          </a:xfrm>
          <a:prstGeom prst="rect">
            <a:avLst/>
          </a:prstGeom>
          <a:noFill/>
          <a:ln w="12700"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56" name="Straight Connector 55"/>
          <p:cNvCxnSpPr>
            <a:cxnSpLocks/>
          </p:cNvCxnSpPr>
          <p:nvPr/>
        </p:nvCxnSpPr>
        <p:spPr>
          <a:xfrm flipV="1">
            <a:off x="9471474" y="1367619"/>
            <a:ext cx="4537" cy="2736491"/>
          </a:xfrm>
          <a:prstGeom prst="line">
            <a:avLst/>
          </a:prstGeom>
          <a:ln w="127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cxnSpLocks/>
          </p:cNvCxnSpPr>
          <p:nvPr/>
        </p:nvCxnSpPr>
        <p:spPr>
          <a:xfrm>
            <a:off x="9465585" y="1376567"/>
            <a:ext cx="289983" cy="0"/>
          </a:xfrm>
          <a:prstGeom prst="straightConnector1">
            <a:avLst/>
          </a:prstGeom>
          <a:ln w="127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cxnSpLocks/>
            <a:endCxn id="55" idx="1"/>
          </p:cNvCxnSpPr>
          <p:nvPr/>
        </p:nvCxnSpPr>
        <p:spPr>
          <a:xfrm>
            <a:off x="9471473" y="4112379"/>
            <a:ext cx="279488" cy="0"/>
          </a:xfrm>
          <a:prstGeom prst="straightConnector1">
            <a:avLst/>
          </a:prstGeom>
          <a:ln w="127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cxnSpLocks/>
          </p:cNvCxnSpPr>
          <p:nvPr/>
        </p:nvCxnSpPr>
        <p:spPr>
          <a:xfrm flipV="1">
            <a:off x="3253254" y="1376567"/>
            <a:ext cx="0" cy="1691827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cxnSpLocks/>
          </p:cNvCxnSpPr>
          <p:nvPr/>
        </p:nvCxnSpPr>
        <p:spPr>
          <a:xfrm>
            <a:off x="3253254" y="1367619"/>
            <a:ext cx="6222756" cy="8948"/>
          </a:xfrm>
          <a:prstGeom prst="line">
            <a:avLst/>
          </a:prstGeom>
          <a:ln w="127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9590589" y="4412280"/>
            <a:ext cx="1505991" cy="94986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70" name="Straight Connector 69"/>
          <p:cNvCxnSpPr>
            <a:cxnSpLocks/>
          </p:cNvCxnSpPr>
          <p:nvPr/>
        </p:nvCxnSpPr>
        <p:spPr>
          <a:xfrm flipV="1">
            <a:off x="6031865" y="3864599"/>
            <a:ext cx="0" cy="595174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cxnSpLocks/>
          </p:cNvCxnSpPr>
          <p:nvPr/>
        </p:nvCxnSpPr>
        <p:spPr>
          <a:xfrm>
            <a:off x="6031865" y="4459773"/>
            <a:ext cx="3558724" cy="0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cxnSpLocks/>
          </p:cNvCxnSpPr>
          <p:nvPr/>
        </p:nvCxnSpPr>
        <p:spPr>
          <a:xfrm flipV="1">
            <a:off x="5313007" y="3864599"/>
            <a:ext cx="4390" cy="47669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cxnSpLocks/>
          </p:cNvCxnSpPr>
          <p:nvPr/>
        </p:nvCxnSpPr>
        <p:spPr>
          <a:xfrm>
            <a:off x="5313007" y="4343244"/>
            <a:ext cx="4277582" cy="232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9590589" y="4306684"/>
            <a:ext cx="1505991" cy="94986"/>
          </a:xfrm>
          <a:prstGeom prst="rect">
            <a:avLst/>
          </a:prstGeom>
          <a:noFill/>
          <a:ln w="12700">
            <a:solidFill>
              <a:srgbClr val="FFFF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9675593" y="4894126"/>
            <a:ext cx="1420987" cy="67799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87" name="Straight Connector 86"/>
          <p:cNvCxnSpPr>
            <a:cxnSpLocks/>
            <a:stCxn id="39" idx="3"/>
          </p:cNvCxnSpPr>
          <p:nvPr/>
        </p:nvCxnSpPr>
        <p:spPr>
          <a:xfrm>
            <a:off x="8116244" y="3449455"/>
            <a:ext cx="102839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cxnSpLocks/>
          </p:cNvCxnSpPr>
          <p:nvPr/>
        </p:nvCxnSpPr>
        <p:spPr>
          <a:xfrm flipV="1">
            <a:off x="9150740" y="3449455"/>
            <a:ext cx="0" cy="1783672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cxnSpLocks/>
            <a:endCxn id="86" idx="1"/>
          </p:cNvCxnSpPr>
          <p:nvPr/>
        </p:nvCxnSpPr>
        <p:spPr>
          <a:xfrm>
            <a:off x="9144634" y="5233126"/>
            <a:ext cx="530959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472549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8611"/>
    </mc:Choice>
    <mc:Fallback>
      <p:transition spd="slow" advTm="1586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  <p:bldP spid="13" grpId="0" animBg="1"/>
      <p:bldP spid="14" grpId="0" animBg="1"/>
      <p:bldP spid="15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54" grpId="0" animBg="1"/>
      <p:bldP spid="55" grpId="0" animBg="1"/>
      <p:bldP spid="69" grpId="0" animBg="1"/>
      <p:bldP spid="80" grpId="0" animBg="1"/>
      <p:bldP spid="8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766"/>
            <a:ext cx="10969139" cy="134765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Automatic definition of standard COMSOL settings</a:t>
            </a:r>
            <a:endParaRPr lang="en-GB" sz="4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873" y="3280393"/>
            <a:ext cx="2427218" cy="6842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1173936"/>
            <a:ext cx="109691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2"/>
                </a:solidFill>
              </a:rPr>
              <a:t>Creation of two studies:</a:t>
            </a:r>
            <a:endParaRPr lang="en-US" sz="2000" dirty="0">
              <a:solidFill>
                <a:schemeClr val="accent4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Stationary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Time dependent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9443" y="1087487"/>
            <a:ext cx="3371698" cy="16668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9112" y="1091651"/>
            <a:ext cx="2951229" cy="22357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9113" y="3406248"/>
            <a:ext cx="3166992" cy="21524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0192" y="4593792"/>
            <a:ext cx="3238500" cy="11176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99443" y="2836618"/>
            <a:ext cx="3435797" cy="2722080"/>
          </a:xfrm>
          <a:prstGeom prst="rect">
            <a:avLst/>
          </a:prstGeom>
        </p:spPr>
      </p:pic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Automation of magnet model generation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F92A44E-4297-478F-A68B-37283791D8F8}"/>
              </a:ext>
            </a:extLst>
          </p:cNvPr>
          <p:cNvSpPr/>
          <p:nvPr/>
        </p:nvSpPr>
        <p:spPr>
          <a:xfrm>
            <a:off x="749873" y="5632019"/>
            <a:ext cx="22838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/>
              <a:t>Solver configuration</a:t>
            </a:r>
            <a:endParaRPr lang="en-GB" sz="1000" i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DD19956-8E87-4076-B35A-952F516736BB}"/>
              </a:ext>
            </a:extLst>
          </p:cNvPr>
          <p:cNvSpPr/>
          <p:nvPr/>
        </p:nvSpPr>
        <p:spPr>
          <a:xfrm>
            <a:off x="7991263" y="5558697"/>
            <a:ext cx="254474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/>
              <a:t>Stationary solver settings</a:t>
            </a:r>
            <a:endParaRPr lang="en-GB" sz="1000" i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D01A123-4E12-468F-A130-940022013B7C}"/>
              </a:ext>
            </a:extLst>
          </p:cNvPr>
          <p:cNvSpPr/>
          <p:nvPr/>
        </p:nvSpPr>
        <p:spPr>
          <a:xfrm>
            <a:off x="4242282" y="5558698"/>
            <a:ext cx="254474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/>
              <a:t>Transient solver settings</a:t>
            </a:r>
            <a:endParaRPr lang="en-GB" sz="10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4868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228"/>
    </mc:Choice>
    <mc:Fallback>
      <p:transition spd="slow" advTm="582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766"/>
            <a:ext cx="10969139" cy="134765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Automatic definition of standard COMSOL settings</a:t>
            </a:r>
            <a:endParaRPr lang="en-GB" sz="4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173936"/>
            <a:ext cx="109691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2"/>
                </a:solidFill>
              </a:rPr>
              <a:t>Creation of different meshes:</a:t>
            </a:r>
            <a:endParaRPr lang="en-US" sz="2000" dirty="0">
              <a:solidFill>
                <a:schemeClr val="accent4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Mapped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Free Triangular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5531" y="1368423"/>
            <a:ext cx="4829690" cy="405315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8060" y="3018454"/>
            <a:ext cx="1688369" cy="1147225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Automation of magnet model generation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50CF69EB-280A-412F-95F1-D635D896E195}"/>
              </a:ext>
            </a:extLst>
          </p:cNvPr>
          <p:cNvSpPr/>
          <p:nvPr/>
        </p:nvSpPr>
        <p:spPr>
          <a:xfrm>
            <a:off x="1378241" y="4281734"/>
            <a:ext cx="307808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Mesh settings: Mapped (coils) + triangular (rest)</a:t>
            </a:r>
            <a:endParaRPr lang="en-US" sz="105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7674CB-9199-4748-82FC-9426A612EAD5}"/>
              </a:ext>
            </a:extLst>
          </p:cNvPr>
          <p:cNvSpPr/>
          <p:nvPr/>
        </p:nvSpPr>
        <p:spPr>
          <a:xfrm>
            <a:off x="6668385" y="5421575"/>
            <a:ext cx="32428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/>
              <a:t>Mesh after automatic generation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2441828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487"/>
    </mc:Choice>
    <mc:Fallback>
      <p:transition spd="slow" advTm="31487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766"/>
            <a:ext cx="10969139" cy="134765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Automatic definition of standard COMSOL settings</a:t>
            </a:r>
            <a:endParaRPr lang="en-GB" sz="4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5608" y="4007359"/>
            <a:ext cx="109691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/>
                </a:solidFill>
              </a:rPr>
              <a:t>Creation of plots:</a:t>
            </a:r>
            <a:endParaRPr lang="en-US" dirty="0">
              <a:solidFill>
                <a:schemeClr val="accent4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Magnetic flux density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Currents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QH temperatures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756" y="1088459"/>
            <a:ext cx="3349419" cy="25311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7262" y="1103204"/>
            <a:ext cx="3346574" cy="26464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07" y="1088459"/>
            <a:ext cx="3277663" cy="2588747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Automation of magnet model generation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969C5F-FE5A-4883-A31F-50AE684051C5}"/>
              </a:ext>
            </a:extLst>
          </p:cNvPr>
          <p:cNvSpPr/>
          <p:nvPr/>
        </p:nvSpPr>
        <p:spPr>
          <a:xfrm>
            <a:off x="609600" y="3720330"/>
            <a:ext cx="32428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/>
              <a:t>Quench heater temperatures</a:t>
            </a:r>
            <a:endParaRPr lang="en-GB" sz="1000" i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8EF8AE-F90C-4480-9EF2-96E3548D6D28}"/>
              </a:ext>
            </a:extLst>
          </p:cNvPr>
          <p:cNvSpPr/>
          <p:nvPr/>
        </p:nvSpPr>
        <p:spPr>
          <a:xfrm>
            <a:off x="4038819" y="3722692"/>
            <a:ext cx="32428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/>
              <a:t>Stationary magnetic field</a:t>
            </a:r>
            <a:endParaRPr lang="en-GB" sz="1000" i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B90AD4-46E6-46E6-9821-16A54EAB673E}"/>
              </a:ext>
            </a:extLst>
          </p:cNvPr>
          <p:cNvSpPr/>
          <p:nvPr/>
        </p:nvSpPr>
        <p:spPr>
          <a:xfrm>
            <a:off x="7468038" y="3720329"/>
            <a:ext cx="363594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/>
              <a:t>Magnet circuit discharge (EE + </a:t>
            </a:r>
            <a:r>
              <a:rPr lang="en-US" sz="1000" i="1" dirty="0" err="1"/>
              <a:t>QHs</a:t>
            </a:r>
            <a:r>
              <a:rPr lang="en-US" sz="1000" i="1" dirty="0"/>
              <a:t>)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1049591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6364"/>
    </mc:Choice>
    <mc:Fallback>
      <p:transition spd="slow" advTm="96364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9810CC-8FDE-4B67-B990-9E2E32DBA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a-DK" sz="3200" dirty="0"/>
              <a:t>Validation (1/2): Comparison of non-restructured and restructured models</a:t>
            </a:r>
            <a:endParaRPr lang="en-US" sz="3200" dirty="0"/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3125DD06-7806-4566-91C1-FB9C76DC4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DA27254A-FB73-4F94-A161-F4641E01D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26" name="Picture 2" descr="https://scontent-cdg2-1.xx.fbcdn.net/v/t1.15752-9/64754480_630279827478198_4101182168355569664_n.png?_nc_cat=107&amp;_nc_oc=AQkAcWXwtMjsy20tluw7-25l1zXLSOpgipLIVSP8Kl0sa8d9tPqAGnTgQvJVYw8_R5Q&amp;_nc_ht=scontent-cdg2-1.xx&amp;oh=f3c36189308c2ee997b2cdfc30e265ab&amp;oe=5D7C7BE4">
            <a:extLst>
              <a:ext uri="{FF2B5EF4-FFF2-40B4-BE49-F238E27FC236}">
                <a16:creationId xmlns:a16="http://schemas.microsoft.com/office/drawing/2014/main" id="{795ABBDB-7484-471B-A577-604131A8B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218" y="1534026"/>
            <a:ext cx="4446757" cy="350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content-cdg2-1.xx.fbcdn.net/v/t1.15752-9/65101332_468050627280476_4531049768381579264_n.png?_nc_cat=103&amp;_nc_oc=AQmhaE0-qAr1t3AIGfSPlKGUNJMSR7gt1UACDv7HDg5WmDYSZsHw13JXShQ1Y0u1SwU&amp;_nc_ht=scontent-cdg2-1.xx&amp;oh=05d09b895cd6614857150a27b543b6c5&amp;oe=5DBEB771">
            <a:extLst>
              <a:ext uri="{FF2B5EF4-FFF2-40B4-BE49-F238E27FC236}">
                <a16:creationId xmlns:a16="http://schemas.microsoft.com/office/drawing/2014/main" id="{61A1445C-28A5-40EB-AC2C-F4F831A77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4950" y="1534026"/>
            <a:ext cx="4121008" cy="350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felt 7">
            <a:extLst>
              <a:ext uri="{FF2B5EF4-FFF2-40B4-BE49-F238E27FC236}">
                <a16:creationId xmlns:a16="http://schemas.microsoft.com/office/drawing/2014/main" id="{43D438E9-D76B-4869-9E92-571984F37646}"/>
              </a:ext>
            </a:extLst>
          </p:cNvPr>
          <p:cNvSpPr txBox="1"/>
          <p:nvPr/>
        </p:nvSpPr>
        <p:spPr>
          <a:xfrm>
            <a:off x="3386218" y="5161175"/>
            <a:ext cx="4287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i="1" dirty="0" err="1"/>
              <a:t>Magnetic</a:t>
            </a:r>
            <a:r>
              <a:rPr lang="da-DK" sz="1200" i="1" dirty="0"/>
              <a:t> flux </a:t>
            </a:r>
            <a:r>
              <a:rPr lang="da-DK" sz="1200" i="1" dirty="0" err="1"/>
              <a:t>density</a:t>
            </a:r>
            <a:r>
              <a:rPr lang="da-DK" sz="1200" i="1" dirty="0"/>
              <a:t> in non-</a:t>
            </a:r>
            <a:r>
              <a:rPr lang="da-DK" sz="1200" i="1" dirty="0" err="1"/>
              <a:t>restructured</a:t>
            </a:r>
            <a:r>
              <a:rPr lang="da-DK" sz="1200" i="1" dirty="0"/>
              <a:t> model</a:t>
            </a:r>
            <a:endParaRPr lang="en-US" sz="1200" i="1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5A075B2-0770-4686-BACA-6902D7C4DEF3}"/>
              </a:ext>
            </a:extLst>
          </p:cNvPr>
          <p:cNvSpPr/>
          <p:nvPr/>
        </p:nvSpPr>
        <p:spPr>
          <a:xfrm>
            <a:off x="8005811" y="5163216"/>
            <a:ext cx="37577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200" i="1" dirty="0" err="1"/>
              <a:t>Magnetic</a:t>
            </a:r>
            <a:r>
              <a:rPr lang="da-DK" sz="1200" i="1" dirty="0"/>
              <a:t> flux </a:t>
            </a:r>
            <a:r>
              <a:rPr lang="da-DK" sz="1200" i="1" dirty="0" err="1"/>
              <a:t>density</a:t>
            </a:r>
            <a:r>
              <a:rPr lang="da-DK" sz="1200" i="1" dirty="0"/>
              <a:t> in </a:t>
            </a:r>
            <a:r>
              <a:rPr lang="da-DK" sz="1200" i="1" dirty="0" err="1"/>
              <a:t>manually</a:t>
            </a:r>
            <a:r>
              <a:rPr lang="da-DK" sz="1200" i="1" dirty="0"/>
              <a:t> </a:t>
            </a:r>
            <a:r>
              <a:rPr lang="da-DK" sz="1200" i="1" dirty="0" err="1"/>
              <a:t>restructured</a:t>
            </a:r>
            <a:r>
              <a:rPr lang="da-DK" sz="1200" i="1" dirty="0"/>
              <a:t> model</a:t>
            </a:r>
            <a:endParaRPr lang="en-US" sz="1200" i="1" dirty="0"/>
          </a:p>
        </p:txBody>
      </p:sp>
      <p:pic>
        <p:nvPicPr>
          <p:cNvPr id="7" name="Billede 6" descr="Et billede, der indeholder kort, tekst&#10;&#10;Beskrivelse, der er oprettet med meget høj sikkerhed">
            <a:extLst>
              <a:ext uri="{FF2B5EF4-FFF2-40B4-BE49-F238E27FC236}">
                <a16:creationId xmlns:a16="http://schemas.microsoft.com/office/drawing/2014/main" id="{EF70786A-B02C-446C-AFAF-8B7E06375DB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151" y="1140071"/>
            <a:ext cx="10027647" cy="4930260"/>
          </a:xfrm>
          <a:prstGeom prst="rect">
            <a:avLst/>
          </a:prstGeom>
        </p:spPr>
      </p:pic>
      <p:sp>
        <p:nvSpPr>
          <p:cNvPr id="10" name="TextBox 10">
            <a:extLst>
              <a:ext uri="{FF2B5EF4-FFF2-40B4-BE49-F238E27FC236}">
                <a16:creationId xmlns:a16="http://schemas.microsoft.com/office/drawing/2014/main" id="{2AFFB27F-DC43-4098-91C8-46A6AD34ED7C}"/>
              </a:ext>
            </a:extLst>
          </p:cNvPr>
          <p:cNvSpPr txBox="1"/>
          <p:nvPr/>
        </p:nvSpPr>
        <p:spPr>
          <a:xfrm>
            <a:off x="609600" y="1835211"/>
            <a:ext cx="3059697" cy="326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da-DK" sz="2000" dirty="0">
              <a:solidFill>
                <a:schemeClr val="tx2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2000" dirty="0">
                <a:solidFill>
                  <a:schemeClr val="tx2"/>
                </a:solidFill>
              </a:rPr>
              <a:t>N</a:t>
            </a:r>
            <a:r>
              <a:rPr lang="en-US" sz="2000" dirty="0">
                <a:solidFill>
                  <a:schemeClr val="tx2"/>
                </a:solidFill>
              </a:rPr>
              <a:t>o difference in magnetic flux density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2000" dirty="0">
                <a:solidFill>
                  <a:schemeClr val="tx2"/>
                </a:solidFill>
              </a:rPr>
              <a:t>N</a:t>
            </a:r>
            <a:r>
              <a:rPr lang="en-US" sz="2000" dirty="0">
                <a:solidFill>
                  <a:schemeClr val="tx2"/>
                </a:solidFill>
              </a:rPr>
              <a:t>o difference in current during discharge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 Consistent!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Automation of magnet model generation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58651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7816"/>
    </mc:Choice>
    <mc:Fallback>
      <p:transition spd="slow" advTm="1078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347" y="1235108"/>
            <a:ext cx="6165489" cy="4743215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Automation of magnet model generation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889810CC-8FDE-4B67-B990-9E2E32DBA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</p:spPr>
        <p:txBody>
          <a:bodyPr>
            <a:noAutofit/>
          </a:bodyPr>
          <a:lstStyle/>
          <a:p>
            <a:r>
              <a:rPr lang="da-DK" sz="3200" dirty="0" err="1"/>
              <a:t>Validation</a:t>
            </a:r>
            <a:r>
              <a:rPr lang="da-DK" sz="3200" dirty="0"/>
              <a:t> (2/2): Comparison of manual and automatically generated Comsol models</a:t>
            </a:r>
            <a:endParaRPr lang="en-US" sz="3200" dirty="0"/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2AFFB27F-DC43-4098-91C8-46A6AD34ED7C}"/>
              </a:ext>
            </a:extLst>
          </p:cNvPr>
          <p:cNvSpPr txBox="1"/>
          <p:nvPr/>
        </p:nvSpPr>
        <p:spPr>
          <a:xfrm>
            <a:off x="1917700" y="2459504"/>
            <a:ext cx="30596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Identical current discharge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 Consistent!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157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39"/>
    </mc:Choice>
    <mc:Fallback>
      <p:transition spd="slow" advTm="15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</p:spPr>
        <p:txBody>
          <a:bodyPr/>
          <a:lstStyle/>
          <a:p>
            <a:r>
              <a:rPr lang="en-US" dirty="0"/>
              <a:t>Attained speedup due to restructuring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131153"/>
              </p:ext>
            </p:extLst>
          </p:nvPr>
        </p:nvGraphicFramePr>
        <p:xfrm>
          <a:off x="481447" y="1831762"/>
          <a:ext cx="1076667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83335">
                  <a:extLst>
                    <a:ext uri="{9D8B030D-6E8A-4147-A177-3AD203B41FA5}">
                      <a16:colId xmlns:a16="http://schemas.microsoft.com/office/drawing/2014/main" val="862096012"/>
                    </a:ext>
                  </a:extLst>
                </a:gridCol>
                <a:gridCol w="5383335">
                  <a:extLst>
                    <a:ext uri="{9D8B030D-6E8A-4147-A177-3AD203B41FA5}">
                      <a16:colId xmlns:a16="http://schemas.microsoft.com/office/drawing/2014/main" val="13163160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Non-restructured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Restructured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970406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Time-range: range(0,0.001,0.05),range(0.05,0.01,0.25)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666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67s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64s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77143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Time-range: range(0,0.0002,0.005) range(0.005,0.0005,0.05),range(0.05,0.01,0.25)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596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169s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79s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9853365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81447" y="3897907"/>
            <a:ext cx="109691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2"/>
                </a:solidFill>
              </a:rPr>
              <a:t>Results:</a:t>
            </a:r>
            <a:endParaRPr lang="en-US" sz="2000" dirty="0">
              <a:solidFill>
                <a:schemeClr val="accent4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Modest improvement for </a:t>
            </a:r>
            <a:r>
              <a:rPr lang="en-US" sz="2000" dirty="0" err="1">
                <a:solidFill>
                  <a:schemeClr val="tx2"/>
                </a:solidFill>
              </a:rPr>
              <a:t>T0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More improvement for higher complexity models previously demonstrated (11 T double aperture: </a:t>
            </a:r>
            <a:r>
              <a:rPr lang="en-US" sz="2000" dirty="0" err="1">
                <a:solidFill>
                  <a:schemeClr val="tx2"/>
                </a:solidFill>
              </a:rPr>
              <a:t>15x</a:t>
            </a:r>
            <a:r>
              <a:rPr lang="en-US" sz="2000" dirty="0">
                <a:solidFill>
                  <a:schemeClr val="tx2"/>
                </a:solidFill>
              </a:rPr>
              <a:t> reduction in computational cost)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1446" y="1215089"/>
            <a:ext cx="10969139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2"/>
                </a:solidFill>
              </a:rPr>
              <a:t>So, does the restructured model run faster??</a:t>
            </a:r>
            <a:endParaRPr lang="en-US" sz="2000" dirty="0">
              <a:solidFill>
                <a:schemeClr val="accent4"/>
              </a:solidFill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Automation of magnet model generation</a:t>
            </a:r>
          </a:p>
        </p:txBody>
      </p:sp>
    </p:spTree>
    <p:extLst>
      <p:ext uri="{BB962C8B-B14F-4D97-AF65-F5344CB8AC3E}">
        <p14:creationId xmlns:p14="http://schemas.microsoft.com/office/powerpoint/2010/main" val="370805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2762"/>
    </mc:Choice>
    <mc:Fallback>
      <p:transition spd="slow" advTm="152762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Documentation (work in progress)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25" y="1032059"/>
            <a:ext cx="3590925" cy="50928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0525" y="1032059"/>
            <a:ext cx="3495106" cy="49328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8666" y="1173936"/>
            <a:ext cx="3333734" cy="48709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3723" y="5855677"/>
            <a:ext cx="2936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STEAM SIGMA documentation</a:t>
            </a:r>
            <a:endParaRPr lang="en-GB" sz="10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479762" y="5788071"/>
            <a:ext cx="3215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Documentation of revisions made to SIGMA</a:t>
            </a:r>
            <a:endParaRPr lang="en-GB" sz="10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8248666" y="5695737"/>
            <a:ext cx="3539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Training report for Matthias, Aarhus University (AU) and future students from AU at CERN</a:t>
            </a:r>
            <a:endParaRPr lang="en-GB" sz="1000" i="1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Automation of magnet model generation</a:t>
            </a:r>
          </a:p>
        </p:txBody>
      </p:sp>
    </p:spTree>
    <p:extLst>
      <p:ext uri="{BB962C8B-B14F-4D97-AF65-F5344CB8AC3E}">
        <p14:creationId xmlns:p14="http://schemas.microsoft.com/office/powerpoint/2010/main" val="933342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06"/>
    </mc:Choice>
    <mc:Fallback>
      <p:transition spd="slow" advTm="2906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599" y="1173936"/>
            <a:ext cx="10969139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a-DK" dirty="0">
                <a:solidFill>
                  <a:schemeClr val="tx2"/>
                </a:solidFill>
              </a:rPr>
              <a:t>Completed: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tx2"/>
                </a:solidFill>
              </a:rPr>
              <a:t>SIGMA restructured for reduction in complexity and computation times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tx2"/>
                </a:solidFill>
              </a:rPr>
              <a:t>Automatic QHs added with correct geometry, properties and coupling to 2D  magnet model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tx2"/>
                </a:solidFill>
              </a:rPr>
              <a:t>Automatic solver settings, mesh and output plots added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tx2"/>
                </a:solidFill>
              </a:rPr>
              <a:t>Documentations (in progress)</a:t>
            </a:r>
          </a:p>
          <a:p>
            <a:pPr lvl="1">
              <a:lnSpc>
                <a:spcPct val="150000"/>
              </a:lnSpc>
            </a:pPr>
            <a:endParaRPr lang="da-DK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da-DK" dirty="0">
                <a:solidFill>
                  <a:schemeClr val="tx2"/>
                </a:solidFill>
              </a:rPr>
              <a:t>To do: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tx2"/>
                </a:solidFill>
              </a:rPr>
              <a:t>Make number of QHs a magnet property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tx2"/>
                </a:solidFill>
              </a:rPr>
              <a:t>Code convention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tx2"/>
                </a:solidFill>
              </a:rPr>
              <a:t>Test classes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a-DK" dirty="0">
              <a:solidFill>
                <a:schemeClr val="tx2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Automation of magnet model generation</a:t>
            </a:r>
          </a:p>
        </p:txBody>
      </p:sp>
    </p:spTree>
    <p:extLst>
      <p:ext uri="{BB962C8B-B14F-4D97-AF65-F5344CB8AC3E}">
        <p14:creationId xmlns:p14="http://schemas.microsoft.com/office/powerpoint/2010/main" val="12878990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04904"/>
            <a:ext cx="10969139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Thank you for your attention!</a:t>
            </a:r>
            <a:br>
              <a:rPr lang="en-US" dirty="0"/>
            </a:br>
            <a:br>
              <a:rPr lang="en-US" dirty="0"/>
            </a:br>
            <a:r>
              <a:rPr lang="en-US" dirty="0"/>
              <a:t>Questions?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Automation of magnet model generation</a:t>
            </a:r>
          </a:p>
        </p:txBody>
      </p:sp>
    </p:spTree>
    <p:extLst>
      <p:ext uri="{BB962C8B-B14F-4D97-AF65-F5344CB8AC3E}">
        <p14:creationId xmlns:p14="http://schemas.microsoft.com/office/powerpoint/2010/main" val="2095671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Automation of magnet model generation</a:t>
            </a: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7B84C39F-862E-465E-A309-DD7371107CE2}"/>
              </a:ext>
            </a:extLst>
          </p:cNvPr>
          <p:cNvSpPr txBox="1"/>
          <p:nvPr/>
        </p:nvSpPr>
        <p:spPr>
          <a:xfrm>
            <a:off x="459352" y="1173936"/>
            <a:ext cx="10969139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Objective &amp; motivation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What is SIGMA?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Restructuring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Automatic definition of: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Quench heaters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Solver settings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Mesh settings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Output plots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Validation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Documentation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041887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1"/>
    </mc:Choice>
    <mc:Fallback>
      <p:transition spd="slow" advTm="24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Automation of magnet model generation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3261" y="1173936"/>
            <a:ext cx="1096913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/>
              <a:t>Restructure SIGMA for reduction of computation time and model complexity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/>
              <a:t>Automate the creation of Quench Heaters in models generated from SIGMA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/>
              <a:t>Automate the definition of standard simulation settings in COMSOL:</a:t>
            </a:r>
          </a:p>
          <a:p>
            <a:pPr marL="914400" lvl="1" indent="-457200">
              <a:lnSpc>
                <a:spcPct val="150000"/>
              </a:lnSpc>
              <a:buAutoNum type="alphaLcPeriod"/>
            </a:pPr>
            <a:r>
              <a:rPr lang="en-US" sz="2400" dirty="0"/>
              <a:t>Automatic creation of solver settings</a:t>
            </a:r>
          </a:p>
          <a:p>
            <a:pPr marL="914400" lvl="1" indent="-457200">
              <a:lnSpc>
                <a:spcPct val="150000"/>
              </a:lnSpc>
              <a:buAutoNum type="alphaLcPeriod"/>
            </a:pPr>
            <a:r>
              <a:rPr lang="en-US" sz="2400" dirty="0"/>
              <a:t>Automatic creation of mesh</a:t>
            </a:r>
          </a:p>
          <a:p>
            <a:pPr marL="914400" lvl="1" indent="-457200">
              <a:lnSpc>
                <a:spcPct val="150000"/>
              </a:lnSpc>
              <a:buFontTx/>
              <a:buAutoNum type="alphaLcPeriod"/>
            </a:pPr>
            <a:r>
              <a:rPr lang="en-US" sz="2400" dirty="0"/>
              <a:t>Automatic creation of frequently used plots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9101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9"/>
    </mc:Choice>
    <mc:Fallback>
      <p:transition spd="slow" advTm="5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Automation of magnet model generation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</p:spPr>
        <p:txBody>
          <a:bodyPr/>
          <a:lstStyle/>
          <a:p>
            <a:r>
              <a:rPr lang="en-US" dirty="0"/>
              <a:t>Motivation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13261" y="1173936"/>
            <a:ext cx="10965478" cy="4938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/>
              <a:t>Why is a restructuring required?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↑ Complexity </a:t>
            </a:r>
            <a:r>
              <a:rPr lang="en-US" sz="2200" dirty="0">
                <a:sym typeface="Wingdings" panose="05000000000000000000" pitchFamily="2" charset="2"/>
              </a:rPr>
              <a:t></a:t>
            </a:r>
            <a:r>
              <a:rPr lang="en-US" sz="2200" dirty="0"/>
              <a:t> ↑ Variables </a:t>
            </a:r>
            <a:r>
              <a:rPr lang="en-US" sz="2200" dirty="0">
                <a:sym typeface="Wingdings" panose="05000000000000000000" pitchFamily="2" charset="2"/>
              </a:rPr>
              <a:t> </a:t>
            </a:r>
            <a:r>
              <a:rPr lang="en-US" sz="2200" dirty="0"/>
              <a:t>↑ Time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Complexity reduction becomes vital!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lnSpc>
                <a:spcPct val="150000"/>
              </a:lnSpc>
            </a:pPr>
            <a:r>
              <a:rPr lang="en-US" sz="2200" dirty="0"/>
              <a:t>Take the user of SIGMA in account: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Completely automated with minimum set of features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QHs, solver settings, mesh, output plots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Reduced risk of input errors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Less setup time – more simulations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Consistency across different models and simulations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24716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4584"/>
    </mc:Choice>
    <mc:Fallback>
      <p:transition spd="slow" advTm="1045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SIGMA?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Automation of magnet model generation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156705"/>
            <a:ext cx="10972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 of the STEAM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S</a:t>
            </a:r>
            <a:r>
              <a:rPr lang="en-US" dirty="0"/>
              <a:t>imulation of </a:t>
            </a:r>
            <a:r>
              <a:rPr lang="en-US" u="sng" dirty="0"/>
              <a:t>T</a:t>
            </a:r>
            <a:r>
              <a:rPr lang="en-US" dirty="0"/>
              <a:t>ransient </a:t>
            </a:r>
            <a:r>
              <a:rPr lang="en-US" u="sng" dirty="0"/>
              <a:t>E</a:t>
            </a:r>
            <a:r>
              <a:rPr lang="en-US" dirty="0"/>
              <a:t>ffects in </a:t>
            </a:r>
            <a:r>
              <a:rPr lang="en-US" u="sng" dirty="0"/>
              <a:t>A</a:t>
            </a:r>
            <a:r>
              <a:rPr lang="en-US" dirty="0"/>
              <a:t>ccelerator </a:t>
            </a:r>
            <a:r>
              <a:rPr lang="en-US" u="sng" dirty="0"/>
              <a:t>M</a:t>
            </a:r>
            <a:r>
              <a:rPr lang="en-US" dirty="0"/>
              <a:t>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Java-based tool using the COMSOL API for generating magnet models</a:t>
            </a:r>
          </a:p>
          <a:p>
            <a:endParaRPr lang="en-US" dirty="0"/>
          </a:p>
          <a:p>
            <a:r>
              <a:rPr lang="en-US" dirty="0"/>
              <a:t>How SIGMA works: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Magnet geometry in SIGMA: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811" y="2174353"/>
            <a:ext cx="2594194" cy="258914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05258" y="4937565"/>
            <a:ext cx="32535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Courtesy of M. </a:t>
            </a:r>
            <a:r>
              <a:rPr lang="en-GB" sz="900" i="1" dirty="0" err="1"/>
              <a:t>Maciejewski</a:t>
            </a:r>
            <a:r>
              <a:rPr lang="en-GB" sz="900" i="1" dirty="0"/>
              <a:t>, SIGMA, STEAM Workshop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551" y="2633254"/>
            <a:ext cx="4192948" cy="152125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123691" y="2547244"/>
            <a:ext cx="1859570" cy="76320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310568" y="3585824"/>
            <a:ext cx="1081087" cy="49530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9167663" y="3125414"/>
            <a:ext cx="11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T0 magnet model</a:t>
            </a:r>
            <a:endParaRPr lang="en-GB" sz="900" i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304" y="4503043"/>
            <a:ext cx="3660647" cy="133070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4896" y="1163876"/>
            <a:ext cx="2851147" cy="197387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186264" y="5727133"/>
            <a:ext cx="13289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MQXF magnet model</a:t>
            </a:r>
            <a:endParaRPr lang="en-GB" sz="900" i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4768" y="3356246"/>
            <a:ext cx="2365992" cy="235030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353951" y="5307725"/>
            <a:ext cx="133543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STEAM SIGMA Documentation v1.2, </a:t>
            </a:r>
          </a:p>
          <a:p>
            <a:r>
              <a:rPr lang="en-GB" sz="900" i="1" dirty="0"/>
              <a:t>EDMS </a:t>
            </a:r>
            <a:r>
              <a:rPr lang="en-GB" sz="900" i="1" dirty="0" err="1"/>
              <a:t>nr</a:t>
            </a:r>
            <a:r>
              <a:rPr lang="en-GB" sz="900" i="1" dirty="0"/>
              <a:t>. 2141579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6450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9533"/>
    </mc:Choice>
    <mc:Fallback>
      <p:transition spd="slow" advTm="1195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4" grpId="0" animBg="1"/>
      <p:bldP spid="15" grpId="0"/>
      <p:bldP spid="19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8">
            <a:extLst>
              <a:ext uri="{FF2B5EF4-FFF2-40B4-BE49-F238E27FC236}">
                <a16:creationId xmlns:a16="http://schemas.microsoft.com/office/drawing/2014/main" id="{2DF750E3-516B-45F7-925E-391A8AE0CB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749" y="1294516"/>
            <a:ext cx="4246317" cy="44717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restructuring SIGMA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Automation of magnet model generation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48928" y="1128201"/>
            <a:ext cx="459221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dirty="0"/>
              <a:t>Variables </a:t>
            </a:r>
            <a:r>
              <a:rPr lang="da-DK" dirty="0" err="1"/>
              <a:t>before</a:t>
            </a:r>
            <a:r>
              <a:rPr lang="da-DK" dirty="0"/>
              <a:t> </a:t>
            </a:r>
            <a:r>
              <a:rPr lang="da-DK" dirty="0" err="1"/>
              <a:t>restructuring</a:t>
            </a:r>
            <a:r>
              <a:rPr lang="da-DK" dirty="0"/>
              <a:t>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every half-turn: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3 averaging operators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1 minimum operator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1 variable group (with 12 </a:t>
            </a:r>
            <a:br>
              <a:rPr lang="en-US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variables)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every winding: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1 integration operator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30A0"/>
                </a:solidFill>
              </a:rPr>
              <a:t>Voltage and current described 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     on half-turn level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1478" y="1185988"/>
            <a:ext cx="2488863" cy="247827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979135" y="3634833"/>
            <a:ext cx="13965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1" dirty="0"/>
              <a:t>Example: </a:t>
            </a:r>
            <a:r>
              <a:rPr lang="en-US" sz="1000" i="1" dirty="0" err="1"/>
              <a:t>Magnet_T0</a:t>
            </a:r>
            <a:endParaRPr lang="en-GB" sz="1000" i="1" dirty="0"/>
          </a:p>
        </p:txBody>
      </p:sp>
      <p:sp>
        <p:nvSpPr>
          <p:cNvPr id="21" name="Rectangle 20"/>
          <p:cNvSpPr/>
          <p:nvPr/>
        </p:nvSpPr>
        <p:spPr>
          <a:xfrm>
            <a:off x="7412852" y="5693622"/>
            <a:ext cx="419828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/>
              <a:t>Magnet_T0 definitions, before restructuring</a:t>
            </a:r>
            <a:endParaRPr lang="en-GB" sz="1000" i="1" dirty="0"/>
          </a:p>
        </p:txBody>
      </p:sp>
      <p:pic>
        <p:nvPicPr>
          <p:cNvPr id="1026" name="Picture 2" descr="https://scontent-cdg2-1.xx.fbcdn.net/v/t1.15752-9/65595549_1066407953563496_9129476969363144704_n.png?_nc_cat=100&amp;_nc_oc=AQnzoce5D-4V5qDN1BlrXsmGt5lZ7y8xptFZrwi2cLyx6ycCs6FG8qyimE_jZqtkE3E&amp;_nc_ht=scontent-cdg2-1.xx&amp;oh=1e84712734ea3e1dfaf0710ae2924ff3&amp;oe=5DB56D90">
            <a:extLst>
              <a:ext uri="{FF2B5EF4-FFF2-40B4-BE49-F238E27FC236}">
                <a16:creationId xmlns:a16="http://schemas.microsoft.com/office/drawing/2014/main" id="{6FD72BBA-4167-4C7F-B867-3799D86F7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11" y="4052863"/>
            <a:ext cx="5006057" cy="1786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0">
            <a:extLst>
              <a:ext uri="{FF2B5EF4-FFF2-40B4-BE49-F238E27FC236}">
                <a16:creationId xmlns:a16="http://schemas.microsoft.com/office/drawing/2014/main" id="{9F3FFC53-D145-4FDF-A8C9-A12098A0B82B}"/>
              </a:ext>
            </a:extLst>
          </p:cNvPr>
          <p:cNvSpPr/>
          <p:nvPr/>
        </p:nvSpPr>
        <p:spPr>
          <a:xfrm>
            <a:off x="648928" y="5803450"/>
            <a:ext cx="524813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i="1" dirty="0"/>
              <a:t>Variable group generated pr. half-turn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97B69436-37FD-4C8B-B2AF-C52B2E5E883B}"/>
              </a:ext>
            </a:extLst>
          </p:cNvPr>
          <p:cNvSpPr/>
          <p:nvPr/>
        </p:nvSpPr>
        <p:spPr>
          <a:xfrm>
            <a:off x="720211" y="4052863"/>
            <a:ext cx="5006057" cy="1786903"/>
          </a:xfrm>
          <a:prstGeom prst="rect">
            <a:avLst/>
          </a:prstGeom>
          <a:noFill/>
          <a:ln w="28575"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Forbindelse: vinklet 22">
            <a:extLst>
              <a:ext uri="{FF2B5EF4-FFF2-40B4-BE49-F238E27FC236}">
                <a16:creationId xmlns:a16="http://schemas.microsoft.com/office/drawing/2014/main" id="{173C3A05-826E-4937-B326-749306D0D37D}"/>
              </a:ext>
            </a:extLst>
          </p:cNvPr>
          <p:cNvCxnSpPr>
            <a:cxnSpLocks/>
            <a:stCxn id="34" idx="1"/>
            <a:endCxn id="7" idx="3"/>
          </p:cNvCxnSpPr>
          <p:nvPr/>
        </p:nvCxnSpPr>
        <p:spPr>
          <a:xfrm rot="10800000" flipV="1">
            <a:off x="5726269" y="2497407"/>
            <a:ext cx="1767101" cy="2448908"/>
          </a:xfrm>
          <a:prstGeom prst="bentConnector3">
            <a:avLst>
              <a:gd name="adj1" fmla="val 5220"/>
            </a:avLst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Slide Number Placeholder 4">
            <a:extLst>
              <a:ext uri="{FF2B5EF4-FFF2-40B4-BE49-F238E27FC236}">
                <a16:creationId xmlns:a16="http://schemas.microsoft.com/office/drawing/2014/main" id="{2E3A74DF-339D-43FD-82DF-E3E19661CCF5}"/>
              </a:ext>
            </a:extLst>
          </p:cNvPr>
          <p:cNvSpPr txBox="1">
            <a:spLocks/>
          </p:cNvSpPr>
          <p:nvPr/>
        </p:nvSpPr>
        <p:spPr>
          <a:xfrm>
            <a:off x="10644131" y="5671959"/>
            <a:ext cx="694351" cy="3777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0" name="Rectangle 9">
            <a:extLst>
              <a:ext uri="{FF2B5EF4-FFF2-40B4-BE49-F238E27FC236}">
                <a16:creationId xmlns:a16="http://schemas.microsoft.com/office/drawing/2014/main" id="{FB707074-BCE9-484A-BBC8-E53D67F0B3CF}"/>
              </a:ext>
            </a:extLst>
          </p:cNvPr>
          <p:cNvSpPr/>
          <p:nvPr/>
        </p:nvSpPr>
        <p:spPr>
          <a:xfrm>
            <a:off x="7493369" y="4885778"/>
            <a:ext cx="1951134" cy="16421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10">
            <a:extLst>
              <a:ext uri="{FF2B5EF4-FFF2-40B4-BE49-F238E27FC236}">
                <a16:creationId xmlns:a16="http://schemas.microsoft.com/office/drawing/2014/main" id="{CA000B0E-ED68-4FC8-B855-8773D31459F6}"/>
              </a:ext>
            </a:extLst>
          </p:cNvPr>
          <p:cNvSpPr/>
          <p:nvPr/>
        </p:nvSpPr>
        <p:spPr>
          <a:xfrm>
            <a:off x="7493369" y="4683061"/>
            <a:ext cx="1951134" cy="856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11">
            <a:extLst>
              <a:ext uri="{FF2B5EF4-FFF2-40B4-BE49-F238E27FC236}">
                <a16:creationId xmlns:a16="http://schemas.microsoft.com/office/drawing/2014/main" id="{1A050475-A599-4A73-BB2D-98FDD8014A38}"/>
              </a:ext>
            </a:extLst>
          </p:cNvPr>
          <p:cNvSpPr/>
          <p:nvPr/>
        </p:nvSpPr>
        <p:spPr>
          <a:xfrm>
            <a:off x="7493369" y="4578995"/>
            <a:ext cx="1951134" cy="9222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12">
            <a:extLst>
              <a:ext uri="{FF2B5EF4-FFF2-40B4-BE49-F238E27FC236}">
                <a16:creationId xmlns:a16="http://schemas.microsoft.com/office/drawing/2014/main" id="{679FD294-D1C1-4990-B69C-834D55B2CABE}"/>
              </a:ext>
            </a:extLst>
          </p:cNvPr>
          <p:cNvSpPr/>
          <p:nvPr/>
        </p:nvSpPr>
        <p:spPr>
          <a:xfrm>
            <a:off x="7493369" y="4781634"/>
            <a:ext cx="1951134" cy="92229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13">
            <a:extLst>
              <a:ext uri="{FF2B5EF4-FFF2-40B4-BE49-F238E27FC236}">
                <a16:creationId xmlns:a16="http://schemas.microsoft.com/office/drawing/2014/main" id="{7AF80DF0-0EBE-4AE1-9BE3-41EACB1EC373}"/>
              </a:ext>
            </a:extLst>
          </p:cNvPr>
          <p:cNvSpPr/>
          <p:nvPr/>
        </p:nvSpPr>
        <p:spPr>
          <a:xfrm>
            <a:off x="7493369" y="2456442"/>
            <a:ext cx="1951134" cy="81930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17">
            <a:extLst>
              <a:ext uri="{FF2B5EF4-FFF2-40B4-BE49-F238E27FC236}">
                <a16:creationId xmlns:a16="http://schemas.microsoft.com/office/drawing/2014/main" id="{002686D6-AC4A-45B0-89CB-2BFF16BD196E}"/>
              </a:ext>
            </a:extLst>
          </p:cNvPr>
          <p:cNvSpPr/>
          <p:nvPr/>
        </p:nvSpPr>
        <p:spPr>
          <a:xfrm>
            <a:off x="7493369" y="2257752"/>
            <a:ext cx="1951134" cy="187163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18">
            <a:extLst>
              <a:ext uri="{FF2B5EF4-FFF2-40B4-BE49-F238E27FC236}">
                <a16:creationId xmlns:a16="http://schemas.microsoft.com/office/drawing/2014/main" id="{3BE8FDDD-33BA-43B5-A8F9-93428F894E53}"/>
              </a:ext>
            </a:extLst>
          </p:cNvPr>
          <p:cNvSpPr/>
          <p:nvPr/>
        </p:nvSpPr>
        <p:spPr>
          <a:xfrm>
            <a:off x="7493369" y="3616111"/>
            <a:ext cx="1951134" cy="180645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19">
            <a:extLst>
              <a:ext uri="{FF2B5EF4-FFF2-40B4-BE49-F238E27FC236}">
                <a16:creationId xmlns:a16="http://schemas.microsoft.com/office/drawing/2014/main" id="{DF749C6A-2ED2-4637-9F64-AEF6B703AE4E}"/>
              </a:ext>
            </a:extLst>
          </p:cNvPr>
          <p:cNvSpPr/>
          <p:nvPr/>
        </p:nvSpPr>
        <p:spPr>
          <a:xfrm>
            <a:off x="7493369" y="1465340"/>
            <a:ext cx="1951134" cy="111540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5480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159"/>
    </mc:Choice>
    <mc:Fallback>
      <p:transition spd="slow" advTm="711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7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492036" y="6362378"/>
            <a:ext cx="28448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</p:spPr>
        <p:txBody>
          <a:bodyPr/>
          <a:lstStyle/>
          <a:p>
            <a:r>
              <a:rPr lang="en-US" dirty="0"/>
              <a:t>After restructuring SIGMA</a:t>
            </a:r>
            <a:endParaRPr lang="en-GB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993" y="1118438"/>
            <a:ext cx="2175418" cy="2318329"/>
          </a:xfrm>
          <a:prstGeom prst="rect">
            <a:avLst/>
          </a:prstGeom>
        </p:spPr>
      </p:pic>
      <p:pic>
        <p:nvPicPr>
          <p:cNvPr id="42" name="Billede 41">
            <a:extLst>
              <a:ext uri="{FF2B5EF4-FFF2-40B4-BE49-F238E27FC236}">
                <a16:creationId xmlns:a16="http://schemas.microsoft.com/office/drawing/2014/main" id="{14848ECB-F45D-46C8-9555-1F8DB7E2827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603" y="1131305"/>
            <a:ext cx="2280679" cy="2285410"/>
          </a:xfrm>
          <a:prstGeom prst="rect">
            <a:avLst/>
          </a:prstGeom>
        </p:spPr>
      </p:pic>
      <p:sp>
        <p:nvSpPr>
          <p:cNvPr id="4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/>
              <a:t>Automation of magnet model generation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103031" y="3449168"/>
            <a:ext cx="206131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/>
              <a:t>Current polarity assigned globally</a:t>
            </a:r>
            <a:endParaRPr lang="en-GB" sz="1000" i="1" dirty="0"/>
          </a:p>
        </p:txBody>
      </p:sp>
      <p:sp>
        <p:nvSpPr>
          <p:cNvPr id="41" name="Rectangle 40"/>
          <p:cNvSpPr/>
          <p:nvPr/>
        </p:nvSpPr>
        <p:spPr>
          <a:xfrm>
            <a:off x="5425639" y="3422213"/>
            <a:ext cx="273752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/>
              <a:t>Coil currents and voltages assigned globally</a:t>
            </a:r>
            <a:endParaRPr lang="en-GB" sz="1000" i="1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86"/>
          <a:stretch/>
        </p:blipFill>
        <p:spPr>
          <a:xfrm>
            <a:off x="596871" y="1073172"/>
            <a:ext cx="1898908" cy="2395260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182227" y="3425764"/>
            <a:ext cx="31357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/>
              <a:t>Significantly reduced </a:t>
            </a:r>
          </a:p>
          <a:p>
            <a:pPr algn="ctr"/>
            <a:r>
              <a:rPr lang="en-US" sz="1000" i="1" dirty="0"/>
              <a:t>complexity of definitions</a:t>
            </a:r>
            <a:endParaRPr lang="en-GB" sz="1000" i="1" dirty="0"/>
          </a:p>
        </p:txBody>
      </p:sp>
      <p:sp>
        <p:nvSpPr>
          <p:cNvPr id="47" name="Rectangle 46"/>
          <p:cNvSpPr/>
          <p:nvPr/>
        </p:nvSpPr>
        <p:spPr>
          <a:xfrm>
            <a:off x="8131544" y="1143595"/>
            <a:ext cx="3737705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Changes: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Globally assigned polarity and coil currents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Coil voltage calculation with a single integration operator per coil section depending on </a:t>
            </a:r>
            <a:r>
              <a:rPr lang="en-US" sz="1200" dirty="0"/>
              <a:t>CLIQ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Easy enabling / disabling of CLIQ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Gains: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Significantly reduced complexity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Significantly reduced computational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Costs: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err="1"/>
              <a:t>ISCC</a:t>
            </a:r>
            <a:r>
              <a:rPr lang="en-US" sz="1400" dirty="0"/>
              <a:t> physics disabled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Extra post-processing required to find local voltage-to-ground</a:t>
            </a:r>
          </a:p>
        </p:txBody>
      </p:sp>
      <p:sp>
        <p:nvSpPr>
          <p:cNvPr id="14" name="Rectangle 15">
            <a:extLst>
              <a:ext uri="{FF2B5EF4-FFF2-40B4-BE49-F238E27FC236}">
                <a16:creationId xmlns:a16="http://schemas.microsoft.com/office/drawing/2014/main" id="{2F1B9952-BD33-4ECF-94BA-317946482756}"/>
              </a:ext>
            </a:extLst>
          </p:cNvPr>
          <p:cNvSpPr/>
          <p:nvPr/>
        </p:nvSpPr>
        <p:spPr>
          <a:xfrm>
            <a:off x="799117" y="1620903"/>
            <a:ext cx="1755592" cy="75226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6">
            <a:extLst>
              <a:ext uri="{FF2B5EF4-FFF2-40B4-BE49-F238E27FC236}">
                <a16:creationId xmlns:a16="http://schemas.microsoft.com/office/drawing/2014/main" id="{83C525A6-6DD7-4B6B-A673-EF560ABB2530}"/>
              </a:ext>
            </a:extLst>
          </p:cNvPr>
          <p:cNvSpPr txBox="1"/>
          <p:nvPr/>
        </p:nvSpPr>
        <p:spPr>
          <a:xfrm>
            <a:off x="2567915" y="1566146"/>
            <a:ext cx="199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Unchanged</a:t>
            </a:r>
            <a:endParaRPr lang="en-GB" sz="600" dirty="0"/>
          </a:p>
        </p:txBody>
      </p:sp>
      <p:sp>
        <p:nvSpPr>
          <p:cNvPr id="16" name="Tekstfelt 15">
            <a:extLst>
              <a:ext uri="{FF2B5EF4-FFF2-40B4-BE49-F238E27FC236}">
                <a16:creationId xmlns:a16="http://schemas.microsoft.com/office/drawing/2014/main" id="{D6A4116B-B12C-4A62-AF0B-7E30B5E261B1}"/>
              </a:ext>
            </a:extLst>
          </p:cNvPr>
          <p:cNvSpPr txBox="1"/>
          <p:nvPr/>
        </p:nvSpPr>
        <p:spPr>
          <a:xfrm>
            <a:off x="6597694" y="1400797"/>
            <a:ext cx="14473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 err="1">
                <a:solidFill>
                  <a:srgbClr val="FFC000"/>
                </a:solidFill>
              </a:rPr>
              <a:t>Current</a:t>
            </a:r>
            <a:r>
              <a:rPr lang="da-DK" sz="1200" b="1" dirty="0">
                <a:solidFill>
                  <a:srgbClr val="FFC000"/>
                </a:solidFill>
              </a:rPr>
              <a:t>: I</a:t>
            </a:r>
            <a:endParaRPr lang="en-US" sz="1200" b="1" dirty="0">
              <a:solidFill>
                <a:srgbClr val="FFC000"/>
              </a:solidFill>
            </a:endParaRPr>
          </a:p>
        </p:txBody>
      </p:sp>
      <p:sp>
        <p:nvSpPr>
          <p:cNvPr id="17" name="Tekstfelt 16">
            <a:extLst>
              <a:ext uri="{FF2B5EF4-FFF2-40B4-BE49-F238E27FC236}">
                <a16:creationId xmlns:a16="http://schemas.microsoft.com/office/drawing/2014/main" id="{93CB2FB3-4943-42E8-B5BF-7ACB2E63C393}"/>
              </a:ext>
            </a:extLst>
          </p:cNvPr>
          <p:cNvSpPr txBox="1"/>
          <p:nvPr/>
        </p:nvSpPr>
        <p:spPr>
          <a:xfrm>
            <a:off x="6282418" y="2938749"/>
            <a:ext cx="1895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 err="1">
                <a:solidFill>
                  <a:srgbClr val="FFC000"/>
                </a:solidFill>
              </a:rPr>
              <a:t>Current</a:t>
            </a:r>
            <a:r>
              <a:rPr lang="da-DK" sz="1200" b="1" dirty="0">
                <a:solidFill>
                  <a:srgbClr val="FFC000"/>
                </a:solidFill>
              </a:rPr>
              <a:t>: </a:t>
            </a:r>
            <a:r>
              <a:rPr lang="da-DK" sz="1200" b="1" dirty="0" err="1">
                <a:solidFill>
                  <a:srgbClr val="FFC000"/>
                </a:solidFill>
              </a:rPr>
              <a:t>I+I_cliq</a:t>
            </a:r>
            <a:endParaRPr lang="en-US" sz="1200" b="1" dirty="0">
              <a:solidFill>
                <a:srgbClr val="FFC000"/>
              </a:solidFill>
            </a:endParaRPr>
          </a:p>
        </p:txBody>
      </p:sp>
      <p:sp>
        <p:nvSpPr>
          <p:cNvPr id="18" name="Rectangle 28">
            <a:extLst>
              <a:ext uri="{FF2B5EF4-FFF2-40B4-BE49-F238E27FC236}">
                <a16:creationId xmlns:a16="http://schemas.microsoft.com/office/drawing/2014/main" id="{97C843F7-4981-4CE6-814E-FDDD3F79C1E2}"/>
              </a:ext>
            </a:extLst>
          </p:cNvPr>
          <p:cNvSpPr/>
          <p:nvPr/>
        </p:nvSpPr>
        <p:spPr>
          <a:xfrm>
            <a:off x="3022230" y="1140398"/>
            <a:ext cx="2184209" cy="2318330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28">
            <a:extLst>
              <a:ext uri="{FF2B5EF4-FFF2-40B4-BE49-F238E27FC236}">
                <a16:creationId xmlns:a16="http://schemas.microsoft.com/office/drawing/2014/main" id="{6E6BC33F-54EE-4511-B53F-AA7DFA436381}"/>
              </a:ext>
            </a:extLst>
          </p:cNvPr>
          <p:cNvSpPr/>
          <p:nvPr/>
        </p:nvSpPr>
        <p:spPr>
          <a:xfrm>
            <a:off x="5663925" y="1143595"/>
            <a:ext cx="2273358" cy="22968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435E0A8-C418-4CE7-906B-B2F6012759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63925" y="4168777"/>
            <a:ext cx="2116375" cy="1434122"/>
          </a:xfrm>
          <a:prstGeom prst="rect">
            <a:avLst/>
          </a:prstGeom>
        </p:spPr>
      </p:pic>
      <p:pic>
        <p:nvPicPr>
          <p:cNvPr id="23" name="Picture 36">
            <a:extLst>
              <a:ext uri="{FF2B5EF4-FFF2-40B4-BE49-F238E27FC236}">
                <a16:creationId xmlns:a16="http://schemas.microsoft.com/office/drawing/2014/main" id="{0DE3264A-AC04-4B19-933A-33CC3315AD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7271" y="3922450"/>
            <a:ext cx="1071185" cy="2106960"/>
          </a:xfrm>
          <a:prstGeom prst="rect">
            <a:avLst/>
          </a:prstGeom>
        </p:spPr>
      </p:pic>
      <p:pic>
        <p:nvPicPr>
          <p:cNvPr id="24" name="Picture 79">
            <a:extLst>
              <a:ext uri="{FF2B5EF4-FFF2-40B4-BE49-F238E27FC236}">
                <a16:creationId xmlns:a16="http://schemas.microsoft.com/office/drawing/2014/main" id="{A14FF008-7A18-4427-AE63-130C7A6489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15972" y="4183368"/>
            <a:ext cx="2811295" cy="1367177"/>
          </a:xfrm>
          <a:prstGeom prst="rect">
            <a:avLst/>
          </a:prstGeom>
        </p:spPr>
      </p:pic>
      <p:sp>
        <p:nvSpPr>
          <p:cNvPr id="25" name="Rectangle 15">
            <a:extLst>
              <a:ext uri="{FF2B5EF4-FFF2-40B4-BE49-F238E27FC236}">
                <a16:creationId xmlns:a16="http://schemas.microsoft.com/office/drawing/2014/main" id="{F2EF33B3-E629-48B4-93D5-BB3BD116FEE5}"/>
              </a:ext>
            </a:extLst>
          </p:cNvPr>
          <p:cNvSpPr/>
          <p:nvPr/>
        </p:nvSpPr>
        <p:spPr>
          <a:xfrm>
            <a:off x="795597" y="2512204"/>
            <a:ext cx="1755592" cy="217235"/>
          </a:xfrm>
          <a:prstGeom prst="rect">
            <a:avLst/>
          </a:prstGeom>
          <a:noFill/>
          <a:ln>
            <a:solidFill>
              <a:schemeClr val="accent1">
                <a:lumMod val="1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15">
            <a:extLst>
              <a:ext uri="{FF2B5EF4-FFF2-40B4-BE49-F238E27FC236}">
                <a16:creationId xmlns:a16="http://schemas.microsoft.com/office/drawing/2014/main" id="{B03DEE1F-E096-4431-B1EE-A030AC861F94}"/>
              </a:ext>
            </a:extLst>
          </p:cNvPr>
          <p:cNvSpPr/>
          <p:nvPr/>
        </p:nvSpPr>
        <p:spPr>
          <a:xfrm>
            <a:off x="791164" y="3244464"/>
            <a:ext cx="1755592" cy="22221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15">
            <a:extLst>
              <a:ext uri="{FF2B5EF4-FFF2-40B4-BE49-F238E27FC236}">
                <a16:creationId xmlns:a16="http://schemas.microsoft.com/office/drawing/2014/main" id="{13720356-ED59-452F-9BC3-83B13B94D370}"/>
              </a:ext>
            </a:extLst>
          </p:cNvPr>
          <p:cNvSpPr/>
          <p:nvPr/>
        </p:nvSpPr>
        <p:spPr>
          <a:xfrm>
            <a:off x="791164" y="3003911"/>
            <a:ext cx="1755592" cy="22221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40">
            <a:extLst>
              <a:ext uri="{FF2B5EF4-FFF2-40B4-BE49-F238E27FC236}">
                <a16:creationId xmlns:a16="http://schemas.microsoft.com/office/drawing/2014/main" id="{C4997429-794B-4BD9-B2CC-2F5591AFED12}"/>
              </a:ext>
            </a:extLst>
          </p:cNvPr>
          <p:cNvSpPr/>
          <p:nvPr/>
        </p:nvSpPr>
        <p:spPr>
          <a:xfrm>
            <a:off x="5463954" y="5597473"/>
            <a:ext cx="266089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/>
              <a:t>Deleting </a:t>
            </a:r>
            <a:r>
              <a:rPr lang="en-US" sz="1000" i="1" dirty="0" err="1"/>
              <a:t>iscc</a:t>
            </a:r>
            <a:r>
              <a:rPr lang="en-US" sz="1000" i="1" dirty="0"/>
              <a:t> physics</a:t>
            </a:r>
            <a:endParaRPr lang="en-GB" sz="1000" i="1" dirty="0"/>
          </a:p>
        </p:txBody>
      </p:sp>
      <p:sp>
        <p:nvSpPr>
          <p:cNvPr id="32" name="Rectangle 40">
            <a:extLst>
              <a:ext uri="{FF2B5EF4-FFF2-40B4-BE49-F238E27FC236}">
                <a16:creationId xmlns:a16="http://schemas.microsoft.com/office/drawing/2014/main" id="{BEF9A861-6C04-4EAA-8309-8A2C615D0148}"/>
              </a:ext>
            </a:extLst>
          </p:cNvPr>
          <p:cNvSpPr/>
          <p:nvPr/>
        </p:nvSpPr>
        <p:spPr>
          <a:xfrm>
            <a:off x="2305780" y="5557521"/>
            <a:ext cx="266089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 err="1"/>
              <a:t>I_cliq</a:t>
            </a:r>
            <a:r>
              <a:rPr lang="en-US" sz="1000" i="1" dirty="0"/>
              <a:t> depends on value of </a:t>
            </a:r>
            <a:r>
              <a:rPr lang="en-US" sz="1000" dirty="0" err="1"/>
              <a:t>withCLIQ</a:t>
            </a:r>
            <a:endParaRPr lang="en-GB" sz="1000" i="1" dirty="0"/>
          </a:p>
        </p:txBody>
      </p:sp>
      <p:sp>
        <p:nvSpPr>
          <p:cNvPr id="34" name="Tekstfelt 33">
            <a:extLst>
              <a:ext uri="{FF2B5EF4-FFF2-40B4-BE49-F238E27FC236}">
                <a16:creationId xmlns:a16="http://schemas.microsoft.com/office/drawing/2014/main" id="{74B4FD7A-94B8-4107-B898-491B457731F3}"/>
              </a:ext>
            </a:extLst>
          </p:cNvPr>
          <p:cNvSpPr txBox="1"/>
          <p:nvPr/>
        </p:nvSpPr>
        <p:spPr>
          <a:xfrm>
            <a:off x="6246932" y="1207821"/>
            <a:ext cx="1445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 err="1">
                <a:solidFill>
                  <a:srgbClr val="00B0F0"/>
                </a:solidFill>
              </a:rPr>
              <a:t>V_Coils_no_cliq</a:t>
            </a:r>
            <a:endParaRPr lang="en-US" sz="1200" b="1" dirty="0">
              <a:solidFill>
                <a:srgbClr val="00B0F0"/>
              </a:solidFill>
            </a:endParaRPr>
          </a:p>
        </p:txBody>
      </p:sp>
      <p:sp>
        <p:nvSpPr>
          <p:cNvPr id="36" name="Tekstfelt 35">
            <a:extLst>
              <a:ext uri="{FF2B5EF4-FFF2-40B4-BE49-F238E27FC236}">
                <a16:creationId xmlns:a16="http://schemas.microsoft.com/office/drawing/2014/main" id="{E6DB1AA1-68BB-4471-8D81-DB73A204BDF8}"/>
              </a:ext>
            </a:extLst>
          </p:cNvPr>
          <p:cNvSpPr txBox="1"/>
          <p:nvPr/>
        </p:nvSpPr>
        <p:spPr>
          <a:xfrm>
            <a:off x="6382440" y="3145214"/>
            <a:ext cx="1111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 err="1">
                <a:solidFill>
                  <a:srgbClr val="00B0F0"/>
                </a:solidFill>
              </a:rPr>
              <a:t>V_Coils_cliq</a:t>
            </a:r>
            <a:endParaRPr lang="en-US" sz="1200" b="1" dirty="0">
              <a:solidFill>
                <a:srgbClr val="00B0F0"/>
              </a:solidFill>
            </a:endParaRPr>
          </a:p>
        </p:txBody>
      </p:sp>
      <p:sp>
        <p:nvSpPr>
          <p:cNvPr id="37" name="Rectangle 15">
            <a:extLst>
              <a:ext uri="{FF2B5EF4-FFF2-40B4-BE49-F238E27FC236}">
                <a16:creationId xmlns:a16="http://schemas.microsoft.com/office/drawing/2014/main" id="{5032C47D-9854-4183-A465-98112081D44B}"/>
              </a:ext>
            </a:extLst>
          </p:cNvPr>
          <p:cNvSpPr/>
          <p:nvPr/>
        </p:nvSpPr>
        <p:spPr>
          <a:xfrm>
            <a:off x="799116" y="2747778"/>
            <a:ext cx="1746673" cy="12836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4093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9497"/>
    </mc:Choice>
    <mc:Fallback>
      <p:transition spd="slow" advTm="1794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45" grpId="0"/>
      <p:bldP spid="14" grpId="0" animBg="1"/>
      <p:bldP spid="15" grpId="0"/>
      <p:bldP spid="16" grpId="0"/>
      <p:bldP spid="17" grpId="0"/>
      <p:bldP spid="18" grpId="0" animBg="1"/>
      <p:bldP spid="19" grpId="0" animBg="1"/>
      <p:bldP spid="25" grpId="0" animBg="1"/>
      <p:bldP spid="26" grpId="0" animBg="1"/>
      <p:bldP spid="28" grpId="0" animBg="1"/>
      <p:bldP spid="31" grpId="0"/>
      <p:bldP spid="32" grpId="0"/>
      <p:bldP spid="34" grpId="0"/>
      <p:bldP spid="36" grpId="0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Before and after restructuring - comparison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001" y="1599583"/>
            <a:ext cx="4094117" cy="4311504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7932463" y="2714577"/>
            <a:ext cx="833075" cy="8953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957850" y="1286566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this….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336119" y="1394298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…to this!</a:t>
            </a:r>
            <a:endParaRPr lang="en-GB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/>
              <a:t>Automation of magnet model generation</a:t>
            </a:r>
            <a:endParaRPr lang="en-US" dirty="0"/>
          </a:p>
        </p:txBody>
      </p:sp>
      <p:pic>
        <p:nvPicPr>
          <p:cNvPr id="12" name="Picture 42">
            <a:extLst>
              <a:ext uri="{FF2B5EF4-FFF2-40B4-BE49-F238E27FC236}">
                <a16:creationId xmlns:a16="http://schemas.microsoft.com/office/drawing/2014/main" id="{B75A8CD0-D570-4973-9AD1-F2415DEB71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86"/>
          <a:stretch/>
        </p:blipFill>
        <p:spPr>
          <a:xfrm>
            <a:off x="9198570" y="1763630"/>
            <a:ext cx="1572571" cy="19836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3261" y="1173936"/>
            <a:ext cx="10965478" cy="2568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sz="2200" dirty="0"/>
          </a:p>
          <a:p>
            <a:pPr>
              <a:lnSpc>
                <a:spcPct val="150000"/>
              </a:lnSpc>
            </a:pPr>
            <a:endParaRPr lang="en-US" sz="2200" dirty="0"/>
          </a:p>
          <a:p>
            <a:pPr>
              <a:lnSpc>
                <a:spcPct val="150000"/>
              </a:lnSpc>
            </a:pPr>
            <a:endParaRPr lang="en-US" sz="2200" dirty="0"/>
          </a:p>
          <a:p>
            <a:pPr>
              <a:lnSpc>
                <a:spcPct val="150000"/>
              </a:lnSpc>
            </a:pPr>
            <a:endParaRPr lang="en-US" sz="2200" dirty="0"/>
          </a:p>
          <a:p>
            <a:pPr>
              <a:lnSpc>
                <a:spcPct val="150000"/>
              </a:lnSpc>
            </a:pPr>
            <a:r>
              <a:rPr lang="en-US" sz="2200" dirty="0"/>
              <a:t>Reduced complexity!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8858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302"/>
    </mc:Choice>
    <mc:Fallback>
      <p:transition spd="slow" advTm="173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creation of Quench Heaters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/>
              <a:t>Automation of magnet model generation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66" y="3464456"/>
            <a:ext cx="2822896" cy="21862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8821" y="4505567"/>
            <a:ext cx="2105384" cy="1188372"/>
          </a:xfrm>
          <a:prstGeom prst="rect">
            <a:avLst/>
          </a:prstGeom>
        </p:spPr>
      </p:pic>
      <p:sp>
        <p:nvSpPr>
          <p:cNvPr id="13" name="Rectangle 5">
            <a:extLst>
              <a:ext uri="{FF2B5EF4-FFF2-40B4-BE49-F238E27FC236}">
                <a16:creationId xmlns:a16="http://schemas.microsoft.com/office/drawing/2014/main" id="{60CB2AFA-D971-46A3-AF23-044A7FD1A15C}"/>
              </a:ext>
            </a:extLst>
          </p:cNvPr>
          <p:cNvSpPr/>
          <p:nvPr/>
        </p:nvSpPr>
        <p:spPr>
          <a:xfrm>
            <a:off x="609600" y="1173936"/>
            <a:ext cx="6965801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/>
                </a:solidFill>
              </a:rPr>
              <a:t>Automatic generation of additional COMSOL component with: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Multiple quench heaters, implemented in HT module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Automatic coupling to the 2D magnet component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Correct geometry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Automatic generation of relevant material properties</a:t>
            </a:r>
          </a:p>
        </p:txBody>
      </p:sp>
      <p:sp>
        <p:nvSpPr>
          <p:cNvPr id="20" name="TextBox 15">
            <a:extLst>
              <a:ext uri="{FF2B5EF4-FFF2-40B4-BE49-F238E27FC236}">
                <a16:creationId xmlns:a16="http://schemas.microsoft.com/office/drawing/2014/main" id="{F58D913E-C460-462E-BC90-586FACE2B3E0}"/>
              </a:ext>
            </a:extLst>
          </p:cNvPr>
          <p:cNvSpPr txBox="1"/>
          <p:nvPr/>
        </p:nvSpPr>
        <p:spPr>
          <a:xfrm>
            <a:off x="8683294" y="5900917"/>
            <a:ext cx="36304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/>
              <a:t>[1] STEAM SIGMA Documentation v1.2,  </a:t>
            </a:r>
            <a:r>
              <a:rPr lang="en-GB" sz="900" i="1" dirty="0"/>
              <a:t>EDMS </a:t>
            </a:r>
            <a:r>
              <a:rPr lang="en-GB" sz="900" i="1" dirty="0" err="1"/>
              <a:t>nr</a:t>
            </a:r>
            <a:r>
              <a:rPr lang="en-GB" sz="900" i="1" dirty="0"/>
              <a:t>. 2141579</a:t>
            </a:r>
          </a:p>
        </p:txBody>
      </p:sp>
      <p:pic>
        <p:nvPicPr>
          <p:cNvPr id="21" name="Picture 7">
            <a:extLst>
              <a:ext uri="{FF2B5EF4-FFF2-40B4-BE49-F238E27FC236}">
                <a16:creationId xmlns:a16="http://schemas.microsoft.com/office/drawing/2014/main" id="{C7BD2241-2E5C-406A-8EC5-C5CFC32CA0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5401" y="3357119"/>
            <a:ext cx="3782876" cy="1287074"/>
          </a:xfrm>
          <a:prstGeom prst="rect">
            <a:avLst/>
          </a:prstGeom>
        </p:spPr>
      </p:pic>
      <p:pic>
        <p:nvPicPr>
          <p:cNvPr id="22" name="Picture 8">
            <a:extLst>
              <a:ext uri="{FF2B5EF4-FFF2-40B4-BE49-F238E27FC236}">
                <a16:creationId xmlns:a16="http://schemas.microsoft.com/office/drawing/2014/main" id="{45457B35-AFA2-4512-8696-50AB8D9AE8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5400" y="1970379"/>
            <a:ext cx="3782876" cy="786638"/>
          </a:xfrm>
          <a:prstGeom prst="rect">
            <a:avLst/>
          </a:prstGeom>
        </p:spPr>
      </p:pic>
      <p:sp>
        <p:nvSpPr>
          <p:cNvPr id="23" name="Rectangle 14">
            <a:extLst>
              <a:ext uri="{FF2B5EF4-FFF2-40B4-BE49-F238E27FC236}">
                <a16:creationId xmlns:a16="http://schemas.microsoft.com/office/drawing/2014/main" id="{22706094-7C8F-4F90-BA64-09843C221837}"/>
              </a:ext>
            </a:extLst>
          </p:cNvPr>
          <p:cNvSpPr/>
          <p:nvPr/>
        </p:nvSpPr>
        <p:spPr>
          <a:xfrm>
            <a:off x="8425268" y="4764017"/>
            <a:ext cx="27247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/>
              <a:t>Quench heater geometry [1]</a:t>
            </a:r>
            <a:endParaRPr lang="en-GB" sz="1200" i="1" dirty="0"/>
          </a:p>
        </p:txBody>
      </p:sp>
      <p:sp>
        <p:nvSpPr>
          <p:cNvPr id="24" name="Rectangle 16">
            <a:extLst>
              <a:ext uri="{FF2B5EF4-FFF2-40B4-BE49-F238E27FC236}">
                <a16:creationId xmlns:a16="http://schemas.microsoft.com/office/drawing/2014/main" id="{A6F0791C-AEAD-460B-85A7-3E9ED5ADEC17}"/>
              </a:ext>
            </a:extLst>
          </p:cNvPr>
          <p:cNvSpPr/>
          <p:nvPr/>
        </p:nvSpPr>
        <p:spPr>
          <a:xfrm>
            <a:off x="3472962" y="5652866"/>
            <a:ext cx="395432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/>
              <a:t>Added materials in quench heater component</a:t>
            </a:r>
            <a:endParaRPr lang="en-GB" sz="1000" i="1" dirty="0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64198239-6DB5-4F07-9684-7CADE843ACA7}"/>
              </a:ext>
            </a:extLst>
          </p:cNvPr>
          <p:cNvSpPr/>
          <p:nvPr/>
        </p:nvSpPr>
        <p:spPr>
          <a:xfrm>
            <a:off x="903362" y="5627428"/>
            <a:ext cx="228384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i="1" dirty="0"/>
              <a:t>Added global definitions</a:t>
            </a:r>
            <a:endParaRPr lang="en-GB" sz="105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9009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7841"/>
    </mc:Choice>
    <mc:Fallback>
      <p:transition spd="slow" advTm="878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  <p:bldP spid="24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|5.4|4.6|6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3|40.4|1.2|0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8.3|13.9|6.8|5.7|25.3|4.7|11.7|7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8|22|0.9|44.1|19.3|5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9|3.8|1.5|1.1|2.3|2.2|4.7|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18.7|12.6|5.7|16.5|18.6|10.9|20.4|29|13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7.5|0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4.7|19.6|7|31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20.6|9.6|3|2.3|3|0.5|5.4|3|1.2|0.5|3.5|0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|3|0.7|24"/>
</p:tagLst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4981</TotalTime>
  <Words>855</Words>
  <Application>Microsoft Office PowerPoint</Application>
  <PresentationFormat>Widescreen</PresentationFormat>
  <Paragraphs>229</Paragraphs>
  <Slides>19</Slides>
  <Notes>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CERNCorporate4-3</vt:lpstr>
      <vt:lpstr> Automation of magnet model generation with SIGMA Short-term internship programme February 1st – July 25st   Barakat Bokharaie Supervisor: Matthias Mentink  </vt:lpstr>
      <vt:lpstr>Overview</vt:lpstr>
      <vt:lpstr>Objective</vt:lpstr>
      <vt:lpstr>Motivation</vt:lpstr>
      <vt:lpstr>What is SIGMA?</vt:lpstr>
      <vt:lpstr>Before restructuring SIGMA</vt:lpstr>
      <vt:lpstr>After restructuring SIGMA</vt:lpstr>
      <vt:lpstr>Before and after restructuring - comparison</vt:lpstr>
      <vt:lpstr>Automatic creation of Quench Heaters</vt:lpstr>
      <vt:lpstr>Automatic creation of Quench Heaters</vt:lpstr>
      <vt:lpstr>Automatic definition of standard COMSOL settings</vt:lpstr>
      <vt:lpstr>Automatic definition of standard COMSOL settings</vt:lpstr>
      <vt:lpstr>Automatic definition of standard COMSOL settings</vt:lpstr>
      <vt:lpstr>Validation (1/2): Comparison of non-restructured and restructured models</vt:lpstr>
      <vt:lpstr>Validation (2/2): Comparison of manual and automatically generated Comsol models</vt:lpstr>
      <vt:lpstr>Attained speedup due to restructuring</vt:lpstr>
      <vt:lpstr>Documentation (work in progress)</vt:lpstr>
      <vt:lpstr>Summary</vt:lpstr>
      <vt:lpstr>Thank you for your attention!  Questions?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Barakat-Ullah Bokharaie</cp:lastModifiedBy>
  <cp:revision>160</cp:revision>
  <cp:lastPrinted>2019-07-01T07:41:15Z</cp:lastPrinted>
  <dcterms:created xsi:type="dcterms:W3CDTF">2012-11-30T11:04:26Z</dcterms:created>
  <dcterms:modified xsi:type="dcterms:W3CDTF">2019-07-02T12:53:01Z</dcterms:modified>
</cp:coreProperties>
</file>