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62" r:id="rId6"/>
  </p:sldMasterIdLst>
  <p:notesMasterIdLst>
    <p:notesMasterId r:id="rId31"/>
  </p:notesMasterIdLst>
  <p:handoutMasterIdLst>
    <p:handoutMasterId r:id="rId32"/>
  </p:handoutMasterIdLst>
  <p:sldIdLst>
    <p:sldId id="258" r:id="rId7"/>
    <p:sldId id="422" r:id="rId8"/>
    <p:sldId id="407" r:id="rId9"/>
    <p:sldId id="419" r:id="rId10"/>
    <p:sldId id="421" r:id="rId11"/>
    <p:sldId id="409" r:id="rId12"/>
    <p:sldId id="414" r:id="rId13"/>
    <p:sldId id="431" r:id="rId14"/>
    <p:sldId id="416" r:id="rId15"/>
    <p:sldId id="432" r:id="rId16"/>
    <p:sldId id="371" r:id="rId17"/>
    <p:sldId id="382" r:id="rId18"/>
    <p:sldId id="436" r:id="rId19"/>
    <p:sldId id="340" r:id="rId20"/>
    <p:sldId id="423" r:id="rId21"/>
    <p:sldId id="426" r:id="rId22"/>
    <p:sldId id="424" r:id="rId23"/>
    <p:sldId id="425" r:id="rId24"/>
    <p:sldId id="430" r:id="rId25"/>
    <p:sldId id="437" r:id="rId26"/>
    <p:sldId id="438" r:id="rId27"/>
    <p:sldId id="439" r:id="rId28"/>
    <p:sldId id="368" r:id="rId29"/>
    <p:sldId id="429" r:id="rId30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DA9"/>
    <a:srgbClr val="00FF00"/>
    <a:srgbClr val="011B35"/>
    <a:srgbClr val="012545"/>
    <a:srgbClr val="EFC951"/>
    <a:srgbClr val="FFC8B4"/>
    <a:srgbClr val="1A72C0"/>
    <a:srgbClr val="235D81"/>
    <a:srgbClr val="7AA5BF"/>
    <a:srgbClr val="58BB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14"/>
    <p:restoredTop sz="94676"/>
  </p:normalViewPr>
  <p:slideViewPr>
    <p:cSldViewPr>
      <p:cViewPr varScale="1">
        <p:scale>
          <a:sx n="67" d="100"/>
          <a:sy n="67" d="100"/>
        </p:scale>
        <p:origin x="882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-DIRECTOR$:General:Resources%20for%20presentations:User%20Age%20Plo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1"/>
          <c:order val="0"/>
          <c:spPr>
            <a:solidFill>
              <a:srgbClr val="0000FF"/>
            </a:solidFill>
          </c:spPr>
          <c:invertIfNegative val="0"/>
          <c:cat>
            <c:numRef>
              <c:f>Sheet1!$A$5:$A$87</c:f>
              <c:numCache>
                <c:formatCode>General</c:formatCode>
                <c:ptCount val="83"/>
                <c:pt idx="0">
                  <c:v>18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22</c:v>
                </c:pt>
                <c:pt idx="5">
                  <c:v>23</c:v>
                </c:pt>
                <c:pt idx="6">
                  <c:v>24</c:v>
                </c:pt>
                <c:pt idx="7">
                  <c:v>25</c:v>
                </c:pt>
                <c:pt idx="8">
                  <c:v>26</c:v>
                </c:pt>
                <c:pt idx="9">
                  <c:v>27</c:v>
                </c:pt>
                <c:pt idx="10">
                  <c:v>28</c:v>
                </c:pt>
                <c:pt idx="11">
                  <c:v>29</c:v>
                </c:pt>
                <c:pt idx="12">
                  <c:v>30</c:v>
                </c:pt>
                <c:pt idx="13">
                  <c:v>31</c:v>
                </c:pt>
                <c:pt idx="14">
                  <c:v>32</c:v>
                </c:pt>
                <c:pt idx="15">
                  <c:v>33</c:v>
                </c:pt>
                <c:pt idx="16">
                  <c:v>34</c:v>
                </c:pt>
                <c:pt idx="17">
                  <c:v>35</c:v>
                </c:pt>
                <c:pt idx="18">
                  <c:v>36</c:v>
                </c:pt>
                <c:pt idx="19">
                  <c:v>37</c:v>
                </c:pt>
                <c:pt idx="20">
                  <c:v>38</c:v>
                </c:pt>
                <c:pt idx="21">
                  <c:v>39</c:v>
                </c:pt>
                <c:pt idx="22">
                  <c:v>40</c:v>
                </c:pt>
                <c:pt idx="23">
                  <c:v>41</c:v>
                </c:pt>
                <c:pt idx="24">
                  <c:v>42</c:v>
                </c:pt>
                <c:pt idx="25">
                  <c:v>43</c:v>
                </c:pt>
                <c:pt idx="26">
                  <c:v>44</c:v>
                </c:pt>
                <c:pt idx="27">
                  <c:v>45</c:v>
                </c:pt>
                <c:pt idx="28">
                  <c:v>46</c:v>
                </c:pt>
                <c:pt idx="29">
                  <c:v>47</c:v>
                </c:pt>
                <c:pt idx="30">
                  <c:v>48</c:v>
                </c:pt>
                <c:pt idx="31">
                  <c:v>49</c:v>
                </c:pt>
                <c:pt idx="32">
                  <c:v>50</c:v>
                </c:pt>
                <c:pt idx="33">
                  <c:v>51</c:v>
                </c:pt>
                <c:pt idx="34">
                  <c:v>52</c:v>
                </c:pt>
                <c:pt idx="35">
                  <c:v>53</c:v>
                </c:pt>
                <c:pt idx="36">
                  <c:v>54</c:v>
                </c:pt>
                <c:pt idx="37">
                  <c:v>55</c:v>
                </c:pt>
                <c:pt idx="38">
                  <c:v>56</c:v>
                </c:pt>
                <c:pt idx="39">
                  <c:v>57</c:v>
                </c:pt>
                <c:pt idx="40">
                  <c:v>58</c:v>
                </c:pt>
                <c:pt idx="41">
                  <c:v>59</c:v>
                </c:pt>
                <c:pt idx="42">
                  <c:v>60</c:v>
                </c:pt>
                <c:pt idx="43">
                  <c:v>61</c:v>
                </c:pt>
                <c:pt idx="44">
                  <c:v>62</c:v>
                </c:pt>
                <c:pt idx="45">
                  <c:v>63</c:v>
                </c:pt>
                <c:pt idx="46">
                  <c:v>64</c:v>
                </c:pt>
                <c:pt idx="47">
                  <c:v>65</c:v>
                </c:pt>
                <c:pt idx="48">
                  <c:v>66</c:v>
                </c:pt>
                <c:pt idx="49">
                  <c:v>67</c:v>
                </c:pt>
                <c:pt idx="50">
                  <c:v>68</c:v>
                </c:pt>
                <c:pt idx="51">
                  <c:v>69</c:v>
                </c:pt>
                <c:pt idx="52">
                  <c:v>70</c:v>
                </c:pt>
                <c:pt idx="53">
                  <c:v>71</c:v>
                </c:pt>
                <c:pt idx="54">
                  <c:v>72</c:v>
                </c:pt>
                <c:pt idx="55">
                  <c:v>73</c:v>
                </c:pt>
                <c:pt idx="56">
                  <c:v>74</c:v>
                </c:pt>
                <c:pt idx="57">
                  <c:v>75</c:v>
                </c:pt>
                <c:pt idx="58">
                  <c:v>76</c:v>
                </c:pt>
                <c:pt idx="59">
                  <c:v>77</c:v>
                </c:pt>
                <c:pt idx="60">
                  <c:v>78</c:v>
                </c:pt>
                <c:pt idx="61">
                  <c:v>79</c:v>
                </c:pt>
                <c:pt idx="62">
                  <c:v>80</c:v>
                </c:pt>
                <c:pt idx="63">
                  <c:v>81</c:v>
                </c:pt>
                <c:pt idx="64">
                  <c:v>82</c:v>
                </c:pt>
                <c:pt idx="65">
                  <c:v>83</c:v>
                </c:pt>
                <c:pt idx="66">
                  <c:v>84</c:v>
                </c:pt>
                <c:pt idx="67">
                  <c:v>85</c:v>
                </c:pt>
                <c:pt idx="68">
                  <c:v>86</c:v>
                </c:pt>
                <c:pt idx="69">
                  <c:v>87</c:v>
                </c:pt>
                <c:pt idx="70">
                  <c:v>88</c:v>
                </c:pt>
                <c:pt idx="71">
                  <c:v>89</c:v>
                </c:pt>
                <c:pt idx="72">
                  <c:v>90</c:v>
                </c:pt>
                <c:pt idx="73">
                  <c:v>91</c:v>
                </c:pt>
                <c:pt idx="74">
                  <c:v>92</c:v>
                </c:pt>
                <c:pt idx="75">
                  <c:v>93</c:v>
                </c:pt>
                <c:pt idx="76">
                  <c:v>94</c:v>
                </c:pt>
                <c:pt idx="77">
                  <c:v>95</c:v>
                </c:pt>
                <c:pt idx="78">
                  <c:v>96</c:v>
                </c:pt>
                <c:pt idx="79">
                  <c:v>97</c:v>
                </c:pt>
                <c:pt idx="80">
                  <c:v>98</c:v>
                </c:pt>
                <c:pt idx="81">
                  <c:v>99</c:v>
                </c:pt>
                <c:pt idx="82">
                  <c:v>100</c:v>
                </c:pt>
              </c:numCache>
            </c:numRef>
          </c:cat>
          <c:val>
            <c:numRef>
              <c:f>Sheet1!$B$5:$B$87</c:f>
              <c:numCache>
                <c:formatCode>General</c:formatCode>
                <c:ptCount val="83"/>
                <c:pt idx="0">
                  <c:v>0</c:v>
                </c:pt>
                <c:pt idx="1">
                  <c:v>5</c:v>
                </c:pt>
                <c:pt idx="2">
                  <c:v>46</c:v>
                </c:pt>
                <c:pt idx="3">
                  <c:v>90</c:v>
                </c:pt>
                <c:pt idx="4">
                  <c:v>218</c:v>
                </c:pt>
                <c:pt idx="5">
                  <c:v>472</c:v>
                </c:pt>
                <c:pt idx="6">
                  <c:v>702</c:v>
                </c:pt>
                <c:pt idx="7">
                  <c:v>820</c:v>
                </c:pt>
                <c:pt idx="8">
                  <c:v>914</c:v>
                </c:pt>
                <c:pt idx="9">
                  <c:v>1036</c:v>
                </c:pt>
                <c:pt idx="10">
                  <c:v>988</c:v>
                </c:pt>
                <c:pt idx="11">
                  <c:v>816</c:v>
                </c:pt>
                <c:pt idx="12">
                  <c:v>784</c:v>
                </c:pt>
                <c:pt idx="13">
                  <c:v>748</c:v>
                </c:pt>
                <c:pt idx="14">
                  <c:v>624</c:v>
                </c:pt>
                <c:pt idx="15">
                  <c:v>688</c:v>
                </c:pt>
                <c:pt idx="16">
                  <c:v>484</c:v>
                </c:pt>
                <c:pt idx="17">
                  <c:v>496</c:v>
                </c:pt>
                <c:pt idx="18">
                  <c:v>466</c:v>
                </c:pt>
                <c:pt idx="19">
                  <c:v>484</c:v>
                </c:pt>
                <c:pt idx="20">
                  <c:v>506</c:v>
                </c:pt>
                <c:pt idx="21">
                  <c:v>426</c:v>
                </c:pt>
                <c:pt idx="22">
                  <c:v>400</c:v>
                </c:pt>
                <c:pt idx="23">
                  <c:v>464</c:v>
                </c:pt>
                <c:pt idx="24">
                  <c:v>408</c:v>
                </c:pt>
                <c:pt idx="25">
                  <c:v>444</c:v>
                </c:pt>
                <c:pt idx="26">
                  <c:v>384</c:v>
                </c:pt>
                <c:pt idx="27">
                  <c:v>446</c:v>
                </c:pt>
                <c:pt idx="28">
                  <c:v>424</c:v>
                </c:pt>
                <c:pt idx="29">
                  <c:v>408</c:v>
                </c:pt>
                <c:pt idx="30">
                  <c:v>416</c:v>
                </c:pt>
                <c:pt idx="31">
                  <c:v>396</c:v>
                </c:pt>
                <c:pt idx="32">
                  <c:v>382</c:v>
                </c:pt>
                <c:pt idx="33">
                  <c:v>430</c:v>
                </c:pt>
                <c:pt idx="34">
                  <c:v>424</c:v>
                </c:pt>
                <c:pt idx="35">
                  <c:v>384</c:v>
                </c:pt>
                <c:pt idx="36">
                  <c:v>392</c:v>
                </c:pt>
                <c:pt idx="37">
                  <c:v>378</c:v>
                </c:pt>
                <c:pt idx="38">
                  <c:v>352</c:v>
                </c:pt>
                <c:pt idx="39">
                  <c:v>348</c:v>
                </c:pt>
                <c:pt idx="40">
                  <c:v>312</c:v>
                </c:pt>
                <c:pt idx="41">
                  <c:v>308</c:v>
                </c:pt>
                <c:pt idx="42">
                  <c:v>312</c:v>
                </c:pt>
                <c:pt idx="43">
                  <c:v>286</c:v>
                </c:pt>
                <c:pt idx="44">
                  <c:v>240</c:v>
                </c:pt>
                <c:pt idx="45">
                  <c:v>222</c:v>
                </c:pt>
                <c:pt idx="46">
                  <c:v>266</c:v>
                </c:pt>
                <c:pt idx="47">
                  <c:v>204</c:v>
                </c:pt>
                <c:pt idx="48">
                  <c:v>92</c:v>
                </c:pt>
                <c:pt idx="49">
                  <c:v>110</c:v>
                </c:pt>
                <c:pt idx="50">
                  <c:v>84</c:v>
                </c:pt>
                <c:pt idx="51">
                  <c:v>79</c:v>
                </c:pt>
                <c:pt idx="52">
                  <c:v>66</c:v>
                </c:pt>
                <c:pt idx="53">
                  <c:v>70</c:v>
                </c:pt>
                <c:pt idx="54">
                  <c:v>53</c:v>
                </c:pt>
                <c:pt idx="55">
                  <c:v>51</c:v>
                </c:pt>
                <c:pt idx="56">
                  <c:v>51</c:v>
                </c:pt>
                <c:pt idx="57">
                  <c:v>41</c:v>
                </c:pt>
                <c:pt idx="58">
                  <c:v>29</c:v>
                </c:pt>
                <c:pt idx="59">
                  <c:v>28</c:v>
                </c:pt>
                <c:pt idx="60">
                  <c:v>19</c:v>
                </c:pt>
                <c:pt idx="61">
                  <c:v>22</c:v>
                </c:pt>
                <c:pt idx="62">
                  <c:v>12</c:v>
                </c:pt>
                <c:pt idx="63">
                  <c:v>13</c:v>
                </c:pt>
                <c:pt idx="64">
                  <c:v>4</c:v>
                </c:pt>
                <c:pt idx="65">
                  <c:v>9</c:v>
                </c:pt>
                <c:pt idx="66">
                  <c:v>3</c:v>
                </c:pt>
                <c:pt idx="67">
                  <c:v>1</c:v>
                </c:pt>
                <c:pt idx="68">
                  <c:v>1</c:v>
                </c:pt>
                <c:pt idx="69">
                  <c:v>2</c:v>
                </c:pt>
                <c:pt idx="70">
                  <c:v>1</c:v>
                </c:pt>
                <c:pt idx="71">
                  <c:v>0</c:v>
                </c:pt>
                <c:pt idx="72">
                  <c:v>1</c:v>
                </c:pt>
                <c:pt idx="73">
                  <c:v>0</c:v>
                </c:pt>
                <c:pt idx="74">
                  <c:v>1</c:v>
                </c:pt>
                <c:pt idx="75">
                  <c:v>0</c:v>
                </c:pt>
                <c:pt idx="76">
                  <c:v>1</c:v>
                </c:pt>
                <c:pt idx="77">
                  <c:v>0</c:v>
                </c:pt>
                <c:pt idx="78">
                  <c:v>0</c:v>
                </c:pt>
                <c:pt idx="79">
                  <c:v>0</c:v>
                </c:pt>
                <c:pt idx="80">
                  <c:v>0</c:v>
                </c:pt>
                <c:pt idx="81">
                  <c:v>0</c:v>
                </c:pt>
                <c:pt idx="82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3A6-B548-A563-8E011A212E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87705728"/>
        <c:axId val="889661504"/>
      </c:barChart>
      <c:catAx>
        <c:axId val="787705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889661504"/>
        <c:crosses val="autoZero"/>
        <c:auto val="1"/>
        <c:lblAlgn val="ctr"/>
        <c:lblOffset val="100"/>
        <c:tickLblSkip val="2"/>
        <c:noMultiLvlLbl val="0"/>
      </c:catAx>
      <c:valAx>
        <c:axId val="889661504"/>
        <c:scaling>
          <c:orientation val="minMax"/>
          <c:max val="11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00"/>
            </a:pPr>
            <a:endParaRPr lang="en-US"/>
          </a:p>
        </c:txPr>
        <c:crossAx val="787705728"/>
        <c:crosses val="autoZero"/>
        <c:crossBetween val="between"/>
        <c:majorUnit val="100"/>
      </c:valAx>
      <c:spPr>
        <a:solidFill>
          <a:schemeClr val="accent5"/>
        </a:solidFill>
      </c:spPr>
    </c:plotArea>
    <c:plotVisOnly val="1"/>
    <c:dispBlanksAs val="gap"/>
    <c:showDLblsOverMax val="0"/>
  </c:chart>
  <c:spPr>
    <a:solidFill>
      <a:schemeClr val="accent5"/>
    </a:solidFill>
  </c:sp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11/1/2019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10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10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484226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087537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A4927F3-6FCA-2142-B944-5D71B1CDADB7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847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14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225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15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15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850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9517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3530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099408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8219613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336655-F3B9-2246-8F94-4BEACC56A3CB}" type="slidenum">
              <a:rPr lang="en-GB"/>
              <a:pPr/>
              <a:t>21</a:t>
            </a:fld>
            <a:endParaRPr lang="en-GB"/>
          </a:p>
        </p:txBody>
      </p:sp>
      <p:sp>
        <p:nvSpPr>
          <p:cNvPr id="48130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376BCD6F-380B-4442-AD9A-3ADA20E29EF6}" type="slidenum">
              <a:rPr lang="en-GB" sz="1200"/>
              <a:pPr algn="r"/>
              <a:t>21</a:t>
            </a:fld>
            <a:endParaRPr lang="en-GB" sz="1200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827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2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2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0976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solidFill>
                  <a:prstClr val="black"/>
                </a:solidFill>
              </a:rPr>
              <a:pPr/>
              <a:t>23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>
                <a:solidFill>
                  <a:prstClr val="black"/>
                </a:solidFill>
              </a:rPr>
              <a:pPr algn="r" eaLnBrk="0" hangingPunct="0"/>
              <a:t>23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09351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56B613-228C-244E-996A-6B01092BF939}" type="slidenum">
              <a:rPr lang="en-GB">
                <a:solidFill>
                  <a:prstClr val="black"/>
                </a:solidFill>
                <a:latin typeface="Calibri"/>
              </a:rPr>
              <a:pPr/>
              <a:t>3</a:t>
            </a:fld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560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7384DB91-2A12-EB44-BBA8-9B8987FC1698}" type="slidenum">
              <a:rPr lang="en-GB" sz="1200">
                <a:solidFill>
                  <a:prstClr val="black"/>
                </a:solidFill>
              </a:rPr>
              <a:pPr algn="r"/>
              <a:t>3</a:t>
            </a:fld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256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256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  <a:p>
            <a:pPr eaLnBrk="1" hangingPunct="1"/>
            <a:r>
              <a:rPr lang="en-US" dirty="0"/>
              <a:t>----- Meeting Notes (09/01/2013 14:16) -----</a:t>
            </a:r>
          </a:p>
          <a:p>
            <a:pPr eaLnBrk="1" hangingPunct="1"/>
            <a:r>
              <a:rPr lang="en-US" dirty="0"/>
              <a:t>nnn</a:t>
            </a:r>
          </a:p>
        </p:txBody>
      </p:sp>
    </p:spTree>
    <p:extLst>
      <p:ext uri="{BB962C8B-B14F-4D97-AF65-F5344CB8AC3E}">
        <p14:creationId xmlns:p14="http://schemas.microsoft.com/office/powerpoint/2010/main" val="568228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4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41422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FA5D128A-3E69-5F44-A86B-D76C803C69A5}" type="slidenum">
              <a:rPr lang="en-GB" sz="1200" b="1"/>
              <a:pPr algn="r" eaLnBrk="0" hangingPunct="0"/>
              <a:t>5</a:t>
            </a:fld>
            <a:endParaRPr lang="en-GB" sz="1200" b="1" dirty="0"/>
          </a:p>
        </p:txBody>
      </p:sp>
      <p:sp>
        <p:nvSpPr>
          <p:cNvPr id="40963" name="Rectangle 7"/>
          <p:cNvSpPr txBox="1">
            <a:spLocks noGrp="1" noChangeArrowheads="1"/>
          </p:cNvSpPr>
          <p:nvPr/>
        </p:nvSpPr>
        <p:spPr bwMode="auto">
          <a:xfrm>
            <a:off x="3852018" y="9431815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43BC2B4-9EB5-4D47-BF2A-BE3B46079873}" type="slidenum">
              <a:rPr lang="en-GB" sz="1200"/>
              <a:pPr algn="r"/>
              <a:t>5</a:t>
            </a:fld>
            <a:endParaRPr lang="en-GB" sz="1200" dirty="0"/>
          </a:p>
        </p:txBody>
      </p:sp>
      <p:sp>
        <p:nvSpPr>
          <p:cNvPr id="4096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4113" cy="3724275"/>
          </a:xfrm>
          <a:solidFill>
            <a:srgbClr val="FFFFFF"/>
          </a:solidFill>
          <a:ln/>
        </p:spPr>
      </p:sp>
      <p:sp>
        <p:nvSpPr>
          <p:cNvPr id="4096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5908"/>
            <a:ext cx="5438140" cy="4467701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888454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D7708C-2297-4FAE-A4B8-63969080678C}" type="slidenum">
              <a:rPr lang="en-US" smtClean="0">
                <a:solidFill>
                  <a:prstClr val="black"/>
                </a:solidFill>
                <a:ea typeface="ＭＳ Ｐゴシック" pitchFamily="34" charset="-128"/>
              </a:rPr>
              <a:pPr/>
              <a:t>6</a:t>
            </a:fld>
            <a:endParaRPr lang="en-US">
              <a:solidFill>
                <a:prstClr val="black"/>
              </a:solidFill>
              <a:ea typeface="ＭＳ Ｐゴシック" pitchFamily="34" charset="-128"/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4112" cy="3724275"/>
          </a:xfrm>
          <a:solidFill>
            <a:srgbClr val="FFFFFF"/>
          </a:solidFill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sz="2400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852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7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45027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6FEB48-A73F-DF40-B351-798596E54F83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8</a:t>
            </a:fld>
            <a:endParaRPr lang="en-GB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454A460E-CC64-D142-BCBF-9AD3FECBD24F}" type="slidenum">
              <a:rPr lang="en-GB" sz="1200"/>
              <a:pPr algn="r" eaLnBrk="0" hangingPunct="0"/>
              <a:t>8</a:t>
            </a:fld>
            <a:endParaRPr lang="en-GB" sz="12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charset="0"/>
                <a:ea typeface="ＭＳ Ｐゴシック" charset="-128"/>
                <a:cs typeface="ＭＳ Ｐゴシック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3034603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B41C-0744-6743-8CF0-B2273F0D3840}" type="slidenum">
              <a:rPr lang="en-GB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3277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331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3634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2683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70059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53837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0242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9830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771519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135454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44165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793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23565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srgbClr val="000000"/>
                </a:solidFill>
              </a:rPr>
              <a:t>April 17, 2013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4776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3112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4556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86016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07613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455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04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231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49950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1201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8099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99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/>
              <a:t>CERN / January 2011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-3951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GB"/>
              <a:t>S. Myers VIP Prof S. Gaskell</a:t>
            </a: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0"/>
            <a:ext cx="9144000" cy="6893999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34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50FD8-1F27-954B-85A9-E4167D76EA60}" type="datetimeFigureOut">
              <a:rPr lang="en-US" smtClean="0"/>
              <a:t>11/1/2019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1BA9FA-CB6D-5F4C-AC31-B9F935A1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7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11" Type="http://schemas.openxmlformats.org/officeDocument/2006/relationships/image" Target="../media/image27.png"/><Relationship Id="rId5" Type="http://schemas.openxmlformats.org/officeDocument/2006/relationships/image" Target="../media/image20.png"/><Relationship Id="rId10" Type="http://schemas.openxmlformats.org/officeDocument/2006/relationships/image" Target="../media/image26.png"/><Relationship Id="rId4" Type="http://schemas.openxmlformats.org/officeDocument/2006/relationships/image" Target="../media/image19.png"/><Relationship Id="rId9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3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40.jpe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40.jpe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4.jpeg"/><Relationship Id="rId5" Type="http://schemas.openxmlformats.org/officeDocument/2006/relationships/image" Target="../media/image43.png"/><Relationship Id="rId10" Type="http://schemas.openxmlformats.org/officeDocument/2006/relationships/image" Target="../media/image41.jpeg"/><Relationship Id="rId4" Type="http://schemas.openxmlformats.org/officeDocument/2006/relationships/image" Target="../media/image42.png"/><Relationship Id="rId9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1.png"/><Relationship Id="rId5" Type="http://schemas.openxmlformats.org/officeDocument/2006/relationships/image" Target="../media/image50.emf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54.jp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8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1.jpe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57.png"/><Relationship Id="rId7" Type="http://schemas.openxmlformats.org/officeDocument/2006/relationships/image" Target="../media/image65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9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4318" y="0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180528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to                 Accelerating Science and Innovation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381000" y="228600"/>
            <a:ext cx="6096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40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Welcome</a:t>
            </a:r>
            <a:endParaRPr lang="pt-PT" sz="40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11" name="TextBox 12"/>
          <p:cNvSpPr txBox="1">
            <a:spLocks noChangeArrowheads="1"/>
          </p:cNvSpPr>
          <p:nvPr/>
        </p:nvSpPr>
        <p:spPr bwMode="auto">
          <a:xfrm>
            <a:off x="0" y="306896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Visit</a:t>
            </a:r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of Team </a:t>
            </a:r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Finland</a:t>
            </a:r>
            <a:endParaRPr lang="fr-CH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  <a:p>
            <a:pPr algn="ctr"/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Lead by </a:t>
            </a:r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Ambassador</a:t>
            </a:r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, Mr. Timo Rajakangas</a:t>
            </a:r>
            <a:endParaRPr lang="fr-CH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  <a:p>
            <a:pPr algn="ctr"/>
            <a:endParaRPr lang="fr-CH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  <a:p>
            <a:pPr algn="ctr"/>
            <a:r>
              <a:rPr lang="fr-CH" dirty="0" err="1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November</a:t>
            </a:r>
            <a:r>
              <a:rPr lang="fr-CH" dirty="0" smtClean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 1st, 2019</a:t>
            </a:r>
            <a:endParaRPr lang="fr-CH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1" name="Group 10"/>
          <p:cNvGrpSpPr/>
          <p:nvPr/>
        </p:nvGrpSpPr>
        <p:grpSpPr>
          <a:xfrm>
            <a:off x="65088" y="2085975"/>
            <a:ext cx="3275012" cy="2779713"/>
            <a:chOff x="65088" y="2085975"/>
            <a:chExt cx="3275012" cy="2779713"/>
          </a:xfrm>
        </p:grpSpPr>
        <p:grpSp>
          <p:nvGrpSpPr>
            <p:cNvPr id="9" name="Group 91"/>
            <p:cNvGrpSpPr>
              <a:grpSpLocks/>
            </p:cNvGrpSpPr>
            <p:nvPr/>
          </p:nvGrpSpPr>
          <p:grpSpPr bwMode="auto">
            <a:xfrm>
              <a:off x="65088" y="2085975"/>
              <a:ext cx="3275012" cy="2779713"/>
              <a:chOff x="41" y="1314"/>
              <a:chExt cx="2063" cy="1751"/>
            </a:xfrm>
          </p:grpSpPr>
          <p:sp>
            <p:nvSpPr>
              <p:cNvPr id="33807" name="Line 45"/>
              <p:cNvSpPr>
                <a:spLocks noChangeShapeType="1"/>
              </p:cNvSpPr>
              <p:nvPr/>
            </p:nvSpPr>
            <p:spPr bwMode="auto">
              <a:xfrm>
                <a:off x="1494" y="1314"/>
                <a:ext cx="0" cy="144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8" name="Line 46"/>
              <p:cNvSpPr>
                <a:spLocks noChangeShapeType="1"/>
              </p:cNvSpPr>
              <p:nvPr/>
            </p:nvSpPr>
            <p:spPr bwMode="auto">
              <a:xfrm>
                <a:off x="692" y="1466"/>
                <a:ext cx="0" cy="336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 type="triangle" w="med" len="med"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09" name="Line 48"/>
              <p:cNvSpPr>
                <a:spLocks noChangeShapeType="1"/>
              </p:cNvSpPr>
              <p:nvPr/>
            </p:nvSpPr>
            <p:spPr bwMode="auto">
              <a:xfrm>
                <a:off x="684" y="1463"/>
                <a:ext cx="816" cy="0"/>
              </a:xfrm>
              <a:prstGeom prst="line">
                <a:avLst/>
              </a:prstGeom>
              <a:noFill/>
              <a:ln w="19050">
                <a:solidFill>
                  <a:srgbClr val="7AA5BF"/>
                </a:solidFill>
                <a:round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21" name="Rectangle 49"/>
              <p:cNvSpPr>
                <a:spLocks noChangeArrowheads="1"/>
              </p:cNvSpPr>
              <p:nvPr/>
            </p:nvSpPr>
            <p:spPr bwMode="auto">
              <a:xfrm>
                <a:off x="41" y="2761"/>
                <a:ext cx="1674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07000"/>
                  </a:lnSpc>
                  <a:defRPr/>
                </a:pPr>
                <a:r>
                  <a:rPr lang="en-GB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Super-Microscope</a:t>
                </a:r>
                <a:endParaRPr lang="en-GB" sz="2000" dirty="0">
                  <a:solidFill>
                    <a:srgbClr val="3A62AB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  <p:sp>
            <p:nvSpPr>
              <p:cNvPr id="33811" name="Text Box 50"/>
              <p:cNvSpPr txBox="1">
                <a:spLocks noChangeArrowheads="1"/>
              </p:cNvSpPr>
              <p:nvPr/>
            </p:nvSpPr>
            <p:spPr bwMode="auto">
              <a:xfrm>
                <a:off x="1632" y="2373"/>
                <a:ext cx="472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90000"/>
                  </a:lnSpc>
                </a:pPr>
                <a:r>
                  <a:rPr lang="de-CH" sz="2200" dirty="0">
                    <a:solidFill>
                      <a:srgbClr val="C7EEF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LHC</a:t>
                </a:r>
              </a:p>
            </p:txBody>
          </p:sp>
          <p:pic>
            <p:nvPicPr>
              <p:cNvPr id="33812" name="Picture 7" descr="interconnect"/>
              <p:cNvPicPr>
                <a:picLocks noChangeAspect="1" noChangeArrowheads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4" y="1814"/>
                <a:ext cx="1488" cy="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pic>
          <p:nvPicPr>
            <p:cNvPr id="51" name="Picture 50" descr="cern_logo_1.png"/>
            <p:cNvPicPr>
              <a:picLocks noChangeAspect="1"/>
            </p:cNvPicPr>
            <p:nvPr/>
          </p:nvPicPr>
          <p:blipFill>
            <a:blip r:embed="rId10">
              <a:lum bright="100000" contrast="-100000"/>
            </a:blip>
            <a:stretch>
              <a:fillRect/>
            </a:stretch>
          </p:blipFill>
          <p:spPr>
            <a:xfrm>
              <a:off x="285800" y="2120265"/>
              <a:ext cx="685800" cy="674370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  <p:grpSp>
        <p:nvGrpSpPr>
          <p:cNvPr id="53" name="Group 52"/>
          <p:cNvGrpSpPr/>
          <p:nvPr/>
        </p:nvGrpSpPr>
        <p:grpSpPr>
          <a:xfrm>
            <a:off x="323528" y="4832350"/>
            <a:ext cx="5638800" cy="1325834"/>
            <a:chOff x="323528" y="4832350"/>
            <a:chExt cx="5638800" cy="1325834"/>
          </a:xfrm>
        </p:grpSpPr>
        <p:sp>
          <p:nvSpPr>
            <p:cNvPr id="54" name="Rectangle 41"/>
            <p:cNvSpPr>
              <a:spLocks noChangeArrowheads="1"/>
            </p:cNvSpPr>
            <p:nvPr/>
          </p:nvSpPr>
          <p:spPr bwMode="auto">
            <a:xfrm>
              <a:off x="323528" y="5480050"/>
              <a:ext cx="5638800" cy="67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Reproducing conditions            </a:t>
              </a:r>
            </a:p>
            <a:p>
              <a:pPr eaLnBrk="0" hangingPunct="0">
                <a:lnSpc>
                  <a:spcPct val="110000"/>
                </a:lnSpc>
                <a:defRPr/>
              </a:pPr>
              <a:r>
                <a:rPr lang="en-GB" sz="1800" dirty="0">
                  <a:solidFill>
                    <a:srgbClr val="FFFFFF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                                                            Looking back</a:t>
              </a:r>
            </a:p>
          </p:txBody>
        </p:sp>
        <p:sp>
          <p:nvSpPr>
            <p:cNvPr id="55" name="AutoShape 42"/>
            <p:cNvSpPr>
              <a:spLocks noChangeArrowheads="1"/>
            </p:cNvSpPr>
            <p:nvPr/>
          </p:nvSpPr>
          <p:spPr bwMode="auto">
            <a:xfrm rot="5400000">
              <a:off x="1058863" y="4916487"/>
              <a:ext cx="654050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eaLnBrk="0" hangingPunct="0"/>
              <a:endParaRPr lang="en-US" dirty="0"/>
            </a:p>
          </p:txBody>
        </p:sp>
        <p:pic>
          <p:nvPicPr>
            <p:cNvPr id="56" name="Picture 55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39822" y="5398521"/>
              <a:ext cx="670618" cy="5364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1659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12958"/>
            <a:ext cx="9161277" cy="6870958"/>
          </a:xfrm>
          <a:prstGeom prst="rect">
            <a:avLst/>
          </a:prstGeom>
        </p:spPr>
      </p:pic>
      <p:sp>
        <p:nvSpPr>
          <p:cNvPr id="6" name="Rectangle 4"/>
          <p:cNvSpPr txBox="1">
            <a:spLocks noChangeArrowheads="1"/>
          </p:cNvSpPr>
          <p:nvPr/>
        </p:nvSpPr>
        <p:spPr bwMode="auto">
          <a:xfrm>
            <a:off x="0" y="76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ＭＳ Ｐゴシック" pitchFamily="-111" charset="-128"/>
              </a:rPr>
              <a:t>2010: a New Era in Fundamental Science</a:t>
            </a:r>
            <a:endParaRPr kumimoji="0" lang="en-GB" sz="4000" b="0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38100" dist="38100" dir="2700000" algn="tl" rotWithShape="0">
                  <a:prstClr val="black"/>
                </a:outerShdw>
              </a:effectLst>
              <a:uLnTx/>
              <a:uFillTx/>
              <a:latin typeface="+mj-lt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8" name="Rectangle 31"/>
          <p:cNvSpPr>
            <a:spLocks noChangeArrowheads="1"/>
          </p:cNvSpPr>
          <p:nvPr/>
        </p:nvSpPr>
        <p:spPr bwMode="auto">
          <a:xfrm>
            <a:off x="0" y="3581400"/>
            <a:ext cx="9144000" cy="90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Exploration of a new energy frontier</a:t>
            </a:r>
          </a:p>
          <a:p>
            <a:pPr algn="ctr" eaLnBrk="0" hangingPunct="0">
              <a:lnSpc>
                <a:spcPct val="90000"/>
              </a:lnSpc>
              <a:defRPr/>
            </a:pPr>
            <a:r>
              <a:rPr lang="en-GB" sz="2900" dirty="0">
                <a:solidFill>
                  <a:srgbClr val="FCF933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in p-p and Pb-Pb collisions </a:t>
            </a:r>
          </a:p>
        </p:txBody>
      </p:sp>
      <p:pic>
        <p:nvPicPr>
          <p:cNvPr id="9" name="Picture 42" descr="0510028_03-A4-at-144-dpi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43213" y="4648200"/>
            <a:ext cx="2947987" cy="193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3181137" y="4648200"/>
            <a:ext cx="2326967" cy="595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LHC ring: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18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27 km circumference</a:t>
            </a:r>
            <a:endParaRPr lang="en-GB" sz="1800" dirty="0"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grpSp>
        <p:nvGrpSpPr>
          <p:cNvPr id="2" name="Group 69"/>
          <p:cNvGrpSpPr>
            <a:grpSpLocks/>
          </p:cNvGrpSpPr>
          <p:nvPr/>
        </p:nvGrpSpPr>
        <p:grpSpPr bwMode="auto">
          <a:xfrm>
            <a:off x="0" y="1676400"/>
            <a:ext cx="2667000" cy="2438400"/>
            <a:chOff x="288" y="1072"/>
            <a:chExt cx="1680" cy="1536"/>
          </a:xfrm>
        </p:grpSpPr>
        <p:sp>
          <p:nvSpPr>
            <p:cNvPr id="15" name="Line 70"/>
            <p:cNvSpPr>
              <a:spLocks noChangeShapeType="1"/>
            </p:cNvSpPr>
            <p:nvPr/>
          </p:nvSpPr>
          <p:spPr bwMode="auto">
            <a:xfrm flipH="1">
              <a:off x="816" y="2176"/>
              <a:ext cx="1152" cy="40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6" name="Line 71"/>
            <p:cNvSpPr>
              <a:spLocks noChangeShapeType="1"/>
            </p:cNvSpPr>
            <p:nvPr/>
          </p:nvSpPr>
          <p:spPr bwMode="auto">
            <a:xfrm>
              <a:off x="288" y="2176"/>
              <a:ext cx="528" cy="408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Oval 72"/>
            <p:cNvSpPr>
              <a:spLocks noChangeArrowheads="1"/>
            </p:cNvSpPr>
            <p:nvPr/>
          </p:nvSpPr>
          <p:spPr bwMode="auto">
            <a:xfrm>
              <a:off x="768" y="2537"/>
              <a:ext cx="93" cy="71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8" name="Picture 73" descr="bul-pho-2007-079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36" y="1072"/>
              <a:ext cx="1632" cy="1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1488" y="1168"/>
              <a:ext cx="40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CMS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3" name="Group 75"/>
          <p:cNvGrpSpPr>
            <a:grpSpLocks/>
          </p:cNvGrpSpPr>
          <p:nvPr/>
        </p:nvGrpSpPr>
        <p:grpSpPr bwMode="auto">
          <a:xfrm>
            <a:off x="7035800" y="3733799"/>
            <a:ext cx="1955800" cy="1830388"/>
            <a:chOff x="304" y="2344"/>
            <a:chExt cx="1232" cy="1153"/>
          </a:xfrm>
        </p:grpSpPr>
        <p:sp>
          <p:nvSpPr>
            <p:cNvPr id="21" name="Oval 76"/>
            <p:cNvSpPr>
              <a:spLocks noChangeArrowheads="1"/>
            </p:cNvSpPr>
            <p:nvPr/>
          </p:nvSpPr>
          <p:spPr bwMode="auto">
            <a:xfrm>
              <a:off x="1089" y="2344"/>
              <a:ext cx="84" cy="65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Line 77"/>
            <p:cNvSpPr>
              <a:spLocks noChangeShapeType="1"/>
            </p:cNvSpPr>
            <p:nvPr/>
          </p:nvSpPr>
          <p:spPr bwMode="auto">
            <a:xfrm flipV="1">
              <a:off x="336" y="2392"/>
              <a:ext cx="792" cy="192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Line 78"/>
            <p:cNvSpPr>
              <a:spLocks noChangeShapeType="1"/>
            </p:cNvSpPr>
            <p:nvPr/>
          </p:nvSpPr>
          <p:spPr bwMode="auto">
            <a:xfrm flipH="1" flipV="1">
              <a:off x="1152" y="2392"/>
              <a:ext cx="384" cy="24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24" name="Picture 79" descr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04" y="2584"/>
              <a:ext cx="1232" cy="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</p:pic>
        <p:sp>
          <p:nvSpPr>
            <p:cNvPr id="25" name="Text Box 80"/>
            <p:cNvSpPr txBox="1">
              <a:spLocks noChangeArrowheads="1"/>
            </p:cNvSpPr>
            <p:nvPr/>
          </p:nvSpPr>
          <p:spPr bwMode="auto">
            <a:xfrm>
              <a:off x="960" y="2611"/>
              <a:ext cx="490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bg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ALICE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+mn-lt"/>
              </a:endParaRPr>
            </a:p>
          </p:txBody>
        </p:sp>
      </p:grpSp>
      <p:grpSp>
        <p:nvGrpSpPr>
          <p:cNvPr id="4" name="Group 81"/>
          <p:cNvGrpSpPr>
            <a:grpSpLocks/>
          </p:cNvGrpSpPr>
          <p:nvPr/>
        </p:nvGrpSpPr>
        <p:grpSpPr bwMode="auto">
          <a:xfrm>
            <a:off x="3886200" y="762000"/>
            <a:ext cx="2244725" cy="1978025"/>
            <a:chOff x="4224" y="1084"/>
            <a:chExt cx="1414" cy="1246"/>
          </a:xfrm>
        </p:grpSpPr>
        <p:grpSp>
          <p:nvGrpSpPr>
            <p:cNvPr id="5" name="Group 82"/>
            <p:cNvGrpSpPr>
              <a:grpSpLocks/>
            </p:cNvGrpSpPr>
            <p:nvPr/>
          </p:nvGrpSpPr>
          <p:grpSpPr bwMode="auto">
            <a:xfrm>
              <a:off x="4224" y="1104"/>
              <a:ext cx="1364" cy="1226"/>
              <a:chOff x="4224" y="1104"/>
              <a:chExt cx="1364" cy="1226"/>
            </a:xfrm>
          </p:grpSpPr>
          <p:sp>
            <p:nvSpPr>
              <p:cNvPr id="30" name="Oval 83"/>
              <p:cNvSpPr>
                <a:spLocks noChangeArrowheads="1"/>
              </p:cNvSpPr>
              <p:nvPr/>
            </p:nvSpPr>
            <p:spPr bwMode="auto">
              <a:xfrm>
                <a:off x="4977" y="2274"/>
                <a:ext cx="76" cy="56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1" name="Line 84"/>
              <p:cNvSpPr>
                <a:spLocks noChangeShapeType="1"/>
              </p:cNvSpPr>
              <p:nvPr/>
            </p:nvSpPr>
            <p:spPr bwMode="auto">
              <a:xfrm>
                <a:off x="4272" y="1968"/>
                <a:ext cx="74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2" name="Line 85"/>
              <p:cNvSpPr>
                <a:spLocks noChangeShapeType="1"/>
              </p:cNvSpPr>
              <p:nvPr/>
            </p:nvSpPr>
            <p:spPr bwMode="auto">
              <a:xfrm flipH="1">
                <a:off x="5015" y="1968"/>
                <a:ext cx="553" cy="344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33" name="Picture 86" descr="Picture 3"/>
              <p:cNvPicPr>
                <a:picLocks noChangeAspect="1" noChangeArrowheads="1"/>
              </p:cNvPicPr>
              <p:nvPr/>
            </p:nvPicPr>
            <p:blipFill>
              <a:blip r:embed="rId7"/>
              <a:srcRect/>
              <a:stretch>
                <a:fillRect/>
              </a:stretch>
            </p:blipFill>
            <p:spPr bwMode="auto">
              <a:xfrm>
                <a:off x="4224" y="1104"/>
                <a:ext cx="1364" cy="8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</p:grpSp>
        <p:sp>
          <p:nvSpPr>
            <p:cNvPr id="28" name="Rectangle 87"/>
            <p:cNvSpPr>
              <a:spLocks noChangeArrowheads="1"/>
            </p:cNvSpPr>
            <p:nvPr/>
          </p:nvSpPr>
          <p:spPr bwMode="auto">
            <a:xfrm>
              <a:off x="5208" y="1104"/>
              <a:ext cx="384" cy="192"/>
            </a:xfrm>
            <a:prstGeom prst="rect">
              <a:avLst/>
            </a:prstGeom>
            <a:gradFill rotWithShape="0">
              <a:gsLst>
                <a:gs pos="0">
                  <a:srgbClr val="C89A09"/>
                </a:gs>
                <a:gs pos="100000">
                  <a:srgbClr val="D3D90D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9" name="Text Box 88"/>
            <p:cNvSpPr txBox="1">
              <a:spLocks noChangeArrowheads="1"/>
            </p:cNvSpPr>
            <p:nvPr/>
          </p:nvSpPr>
          <p:spPr bwMode="auto">
            <a:xfrm>
              <a:off x="5184" y="1084"/>
              <a:ext cx="4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>
                <a:defRPr/>
              </a:pPr>
              <a:r>
                <a:rPr lang="de-CH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-111" charset="-128"/>
                  <a:cs typeface="ＭＳ Ｐゴシック" pitchFamily="-111" charset="-128"/>
                </a:rPr>
                <a:t>LHCb</a:t>
              </a:r>
              <a:endParaRPr lang="de-CH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grpSp>
        <p:nvGrpSpPr>
          <p:cNvPr id="7" name="Group 89"/>
          <p:cNvGrpSpPr>
            <a:grpSpLocks/>
          </p:cNvGrpSpPr>
          <p:nvPr/>
        </p:nvGrpSpPr>
        <p:grpSpPr bwMode="auto">
          <a:xfrm>
            <a:off x="6477001" y="761999"/>
            <a:ext cx="2667002" cy="2286000"/>
            <a:chOff x="3408" y="2112"/>
            <a:chExt cx="1680" cy="1440"/>
          </a:xfrm>
        </p:grpSpPr>
        <p:grpSp>
          <p:nvGrpSpPr>
            <p:cNvPr id="11" name="Group 90"/>
            <p:cNvGrpSpPr>
              <a:grpSpLocks/>
            </p:cNvGrpSpPr>
            <p:nvPr/>
          </p:nvGrpSpPr>
          <p:grpSpPr bwMode="auto">
            <a:xfrm>
              <a:off x="3408" y="2112"/>
              <a:ext cx="1680" cy="1440"/>
              <a:chOff x="3408" y="2112"/>
              <a:chExt cx="1680" cy="1440"/>
            </a:xfrm>
          </p:grpSpPr>
          <p:sp>
            <p:nvSpPr>
              <p:cNvPr id="38" name="Oval 91"/>
              <p:cNvSpPr>
                <a:spLocks noChangeArrowheads="1"/>
              </p:cNvSpPr>
              <p:nvPr/>
            </p:nvSpPr>
            <p:spPr bwMode="auto">
              <a:xfrm>
                <a:off x="3669" y="3492"/>
                <a:ext cx="75" cy="60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39" name="Line 92"/>
              <p:cNvSpPr>
                <a:spLocks noChangeShapeType="1"/>
              </p:cNvSpPr>
              <p:nvPr/>
            </p:nvSpPr>
            <p:spPr bwMode="auto">
              <a:xfrm flipH="1" flipV="1">
                <a:off x="3456" y="3168"/>
                <a:ext cx="240" cy="288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sp>
            <p:nvSpPr>
              <p:cNvPr id="40" name="Line 93"/>
              <p:cNvSpPr>
                <a:spLocks noChangeShapeType="1"/>
              </p:cNvSpPr>
              <p:nvPr/>
            </p:nvSpPr>
            <p:spPr bwMode="auto">
              <a:xfrm flipV="1">
                <a:off x="3696" y="3168"/>
                <a:ext cx="1392" cy="336"/>
              </a:xfrm>
              <a:prstGeom prst="line">
                <a:avLst/>
              </a:prstGeom>
              <a:noFill/>
              <a:ln w="38100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 dirty="0"/>
              </a:p>
            </p:txBody>
          </p:sp>
          <p:pic>
            <p:nvPicPr>
              <p:cNvPr id="41" name="Picture 94" descr="0511013_01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3408" y="2112"/>
                <a:ext cx="1632" cy="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</p:grpSp>
        <p:sp>
          <p:nvSpPr>
            <p:cNvPr id="37" name="Text Box 96"/>
            <p:cNvSpPr txBox="1">
              <a:spLocks noChangeArrowheads="1"/>
            </p:cNvSpPr>
            <p:nvPr/>
          </p:nvSpPr>
          <p:spPr bwMode="auto">
            <a:xfrm>
              <a:off x="4464" y="2928"/>
              <a:ext cx="516" cy="213"/>
            </a:xfrm>
            <a:prstGeom prst="rect">
              <a:avLst/>
            </a:prstGeom>
            <a:solidFill>
              <a:srgbClr val="7AA5BF"/>
            </a:solidFill>
            <a:ln w="9525">
              <a:noFill/>
              <a:miter lim="800000"/>
              <a:headEnd/>
              <a:tailEnd/>
            </a:ln>
            <a:effectLst>
              <a:outerShdw blurRad="38100" dist="38100" dir="2700000" algn="tl" rotWithShape="0">
                <a:prstClr val="black"/>
              </a:outerShdw>
            </a:effectLst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de-CH" sz="16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latin typeface="+mn-lt"/>
                </a:rPr>
                <a:t>ATLAS</a:t>
              </a:r>
            </a:p>
          </p:txBody>
        </p:sp>
      </p:grpSp>
      <p:pic>
        <p:nvPicPr>
          <p:cNvPr id="35" name="Picture 34" descr="cern_logo_1.png"/>
          <p:cNvPicPr>
            <a:picLocks noChangeAspect="1"/>
          </p:cNvPicPr>
          <p:nvPr/>
        </p:nvPicPr>
        <p:blipFill>
          <a:blip r:embed="rId9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3799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Discovery 2012, 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Englert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682654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658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Box 16"/>
          <p:cNvSpPr txBox="1">
            <a:spLocks noChangeArrowheads="1"/>
          </p:cNvSpPr>
          <p:nvPr/>
        </p:nvSpPr>
        <p:spPr bwMode="auto">
          <a:xfrm>
            <a:off x="147955" y="710775"/>
            <a:ext cx="4572085" cy="5632311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High Luminosity LHC until 2035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Ten times more collisions than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the original design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Studies in progress:</a:t>
            </a:r>
            <a:endParaRPr kumimoji="0" lang="en-US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Compact Linear Collider (CLIC)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Linear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</a:rPr>
              <a:t> collider √s up to 3 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</a:rPr>
              <a:t>TeV</a:t>
            </a: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200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endParaRPr kumimoji="0" lang="en-US" altLang="en-US" sz="1050" dirty="0">
              <a:solidFill>
                <a:srgbClr val="FFFF00"/>
              </a:solidFill>
              <a:latin typeface="Arial" charset="0"/>
              <a:ea typeface="ＭＳ Ｐゴシック" charset="-128"/>
            </a:endParaRPr>
          </a:p>
          <a:p>
            <a:pPr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</a:rPr>
              <a:t>Future Circular Collider (FCC)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</a:rPr>
              <a:t>New technology magnets 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</a:t>
            </a:r>
            <a:b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100 </a:t>
            </a:r>
            <a:r>
              <a:rPr kumimoji="0" lang="en-US" alt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TeV</a:t>
            </a:r>
            <a:r>
              <a:rPr kumimoji="0" lang="en-US" altLang="en-US" sz="20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ＭＳ Ｐゴシック" charset="-128"/>
                <a:sym typeface="Wingdings" pitchFamily="2" charset="2"/>
              </a:rPr>
              <a:t> pp collisions in 100km ring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+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</a:t>
            </a:r>
            <a:r>
              <a:rPr kumimoji="0" lang="en-US" altLang="en-US" sz="2000" baseline="30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-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collider (FCC-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ee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) as 1st step?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HE-LHC in the present LHC tunnel </a:t>
            </a:r>
            <a:b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</a:b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with FCC-</a:t>
            </a:r>
            <a:r>
              <a:rPr kumimoji="0" lang="en-US" altLang="en-US" sz="2000" dirty="0" err="1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hh</a:t>
            </a: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 technology?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endParaRPr kumimoji="0" lang="en-US" altLang="en-US" sz="2000" dirty="0">
              <a:solidFill>
                <a:schemeClr val="bg2"/>
              </a:solidFill>
              <a:latin typeface="Arial" charset="0"/>
              <a:ea typeface="ＭＳ Ｐゴシック" charset="-128"/>
              <a:sym typeface="Wingdings" pitchFamily="2" charset="2"/>
            </a:endParaRPr>
          </a:p>
          <a:p>
            <a:pPr lvl="0" eaLnBrk="1" hangingPunct="1">
              <a:spcBef>
                <a:spcPct val="0"/>
              </a:spcBef>
            </a:pPr>
            <a:r>
              <a:rPr kumimoji="0" lang="en-US" altLang="en-US" sz="2000" dirty="0">
                <a:solidFill>
                  <a:srgbClr val="FFFF00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European Strategy for Particle Physics</a:t>
            </a:r>
          </a:p>
          <a:p>
            <a:pPr marL="342900" lvl="0" indent="-342900" eaLnBrk="1" hangingPunct="1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kumimoji="0" lang="en-US" altLang="en-US" sz="2000" dirty="0">
                <a:solidFill>
                  <a:schemeClr val="bg2"/>
                </a:solidFill>
                <a:latin typeface="Arial" charset="0"/>
                <a:ea typeface="ＭＳ Ｐゴシック" charset="-128"/>
                <a:sym typeface="Wingdings" pitchFamily="2" charset="2"/>
              </a:rPr>
              <a:t>Preparing next update in 2020</a:t>
            </a:r>
          </a:p>
        </p:txBody>
      </p:sp>
      <p:pic>
        <p:nvPicPr>
          <p:cNvPr id="27660" name="Picture 21"/>
          <p:cNvPicPr preferRelativeResize="0"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5290" y="763147"/>
            <a:ext cx="4019198" cy="25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0"/>
          <a:stretch/>
        </p:blipFill>
        <p:spPr>
          <a:xfrm>
            <a:off x="6078580" y="3429000"/>
            <a:ext cx="2885908" cy="3172892"/>
          </a:xfrm>
          <a:prstGeom prst="rect">
            <a:avLst/>
          </a:prstGeom>
        </p:spPr>
      </p:pic>
      <p:sp>
        <p:nvSpPr>
          <p:cNvPr id="25" name="Titre 1"/>
          <p:cNvSpPr txBox="1">
            <a:spLocks/>
          </p:cNvSpPr>
          <p:nvPr/>
        </p:nvSpPr>
        <p:spPr>
          <a:xfrm>
            <a:off x="182056" y="97065"/>
            <a:ext cx="8854440" cy="595631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EAEAEA"/>
                </a:solidFill>
                <a:effectLst/>
                <a:uLnTx/>
                <a:uFillTx/>
                <a:latin typeface="Helvetica"/>
                <a:ea typeface="+mj-ea"/>
                <a:cs typeface="+mj-cs"/>
              </a:rPr>
              <a:t>Future of particle physics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0160" y="3272448"/>
            <a:ext cx="1201167" cy="849281"/>
          </a:xfrm>
          <a:prstGeom prst="rect">
            <a:avLst/>
          </a:prstGeom>
        </p:spPr>
      </p:pic>
      <p:pic>
        <p:nvPicPr>
          <p:cNvPr id="8" name="Image 3">
            <a:extLst>
              <a:ext uri="{FF2B5EF4-FFF2-40B4-BE49-F238E27FC236}">
                <a16:creationId xmlns:a16="http://schemas.microsoft.com/office/drawing/2014/main" id="{F6A8AE03-B9C5-6041-A01B-84351B633C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2819" y="1700808"/>
            <a:ext cx="951914" cy="951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6990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16632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805136"/>
            <a:ext cx="910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&gt;100’000 patients treated worldwide  (45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&gt;50’000 patients treated in Europe  (14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2915816" y="5257800"/>
                <a:ext cx="2570584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Portugal, France and Italy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52716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3864328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107504" y="1676399"/>
            <a:ext cx="8928992" cy="3618875"/>
            <a:chOff x="104039" y="1676399"/>
            <a:chExt cx="9369079" cy="3618875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04039" y="3501008"/>
              <a:ext cx="23157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4039" y="1676399"/>
              <a:ext cx="2315714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(CERN and Hungary):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04039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339518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339518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750k </a:t>
              </a: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CPU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454973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800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339518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&gt;170 sites in,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42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499633" y="4710499"/>
              <a:ext cx="18133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GB/s global transfers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445224"/>
            <a:ext cx="7695069" cy="158504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WLCG: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6" name="Picture 15" descr="Grid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79" y="607172"/>
            <a:ext cx="5328593" cy="4995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2969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Straight Connector 48"/>
          <p:cNvCxnSpPr>
            <a:cxnSpLocks noChangeShapeType="1"/>
          </p:cNvCxnSpPr>
          <p:nvPr/>
        </p:nvCxnSpPr>
        <p:spPr bwMode="auto">
          <a:xfrm flipH="1">
            <a:off x="2836001" y="5654675"/>
            <a:ext cx="3143307" cy="535014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>
            <a:off x="1619250" y="1842236"/>
            <a:ext cx="2304678" cy="1237731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2301" y="1196752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flipH="1">
            <a:off x="2538304" y="3926294"/>
            <a:ext cx="1880620" cy="1029508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3282156" y="2810668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flipH="1" flipV="1">
            <a:off x="2617508" y="5181600"/>
            <a:ext cx="3250276" cy="393288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222301" y="4421169"/>
            <a:ext cx="2395207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Undergraduates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01" y="2852936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85148" y="4797152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2D27DE-D6DC-4B4E-9DF7-26BB55C513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9329" y="2564904"/>
            <a:ext cx="1805874" cy="255438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029329" y="4111517"/>
            <a:ext cx="2267744" cy="6924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School of Physics </a:t>
            </a:r>
            <a:br>
              <a:rPr lang="en-US" sz="1350" dirty="0">
                <a:solidFill>
                  <a:srgbClr val="FFFF00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200" dirty="0">
                <a:solidFill>
                  <a:srgbClr val="FFFF00"/>
                </a:solidFill>
                <a:effectLst>
                  <a:outerShdw blurRad="50800" dist="50800" dir="2700000" algn="ctr" rotWithShape="0">
                    <a:srgbClr val="000000"/>
                  </a:outerShdw>
                </a:effectLst>
              </a:rPr>
              <a:t>Italy, June-July 2018</a:t>
            </a:r>
          </a:p>
        </p:txBody>
      </p:sp>
      <p:sp>
        <p:nvSpPr>
          <p:cNvPr id="28" name="TextBox 28"/>
          <p:cNvSpPr txBox="1">
            <a:spLocks noChangeArrowheads="1"/>
          </p:cNvSpPr>
          <p:nvPr/>
        </p:nvSpPr>
        <p:spPr bwMode="auto">
          <a:xfrm>
            <a:off x="755576" y="5780758"/>
            <a:ext cx="2238113" cy="707886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Public visitors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135 thousand per year</a:t>
            </a:r>
          </a:p>
        </p:txBody>
      </p:sp>
      <p:grpSp>
        <p:nvGrpSpPr>
          <p:cNvPr id="24" name="Grouper 18"/>
          <p:cNvGrpSpPr/>
          <p:nvPr/>
        </p:nvGrpSpPr>
        <p:grpSpPr>
          <a:xfrm>
            <a:off x="4082675" y="1060618"/>
            <a:ext cx="4752528" cy="1477328"/>
            <a:chOff x="3995936" y="1052736"/>
            <a:chExt cx="4752528" cy="1477328"/>
          </a:xfrm>
        </p:grpSpPr>
        <p:grpSp>
          <p:nvGrpSpPr>
            <p:cNvPr id="25" name="Grouper 22"/>
            <p:cNvGrpSpPr/>
            <p:nvPr/>
          </p:nvGrpSpPr>
          <p:grpSpPr>
            <a:xfrm>
              <a:off x="6239498" y="1056089"/>
              <a:ext cx="2508966" cy="1449600"/>
              <a:chOff x="6239498" y="1056089"/>
              <a:chExt cx="2508966" cy="1449600"/>
            </a:xfrm>
          </p:grpSpPr>
          <p:pic>
            <p:nvPicPr>
              <p:cNvPr id="34" name="Picture 20" descr="Screen shot 2011-06-01 at 00.05.34.png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239498" y="1056089"/>
                <a:ext cx="2508966" cy="1449600"/>
              </a:xfrm>
              <a:prstGeom prst="rect">
                <a:avLst/>
              </a:prstGeom>
              <a:effectLst>
                <a:outerShdw sx="1000" sy="1000">
                  <a:srgbClr val="000000"/>
                </a:outerShdw>
              </a:effectLst>
            </p:spPr>
          </p:pic>
          <p:sp>
            <p:nvSpPr>
              <p:cNvPr id="35" name="TextBox 21"/>
              <p:cNvSpPr txBox="1"/>
              <p:nvPr/>
            </p:nvSpPr>
            <p:spPr>
              <a:xfrm>
                <a:off x="6284997" y="1073313"/>
                <a:ext cx="2463467" cy="1432376"/>
              </a:xfrm>
              <a:prstGeom prst="rect">
                <a:avLst/>
              </a:prstGeom>
              <a:noFill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algn="r" eaLnBrk="1" hangingPunct="1">
                  <a:defRPr/>
                </a:pPr>
                <a:r>
                  <a:rPr lang="en-US" sz="1400" dirty="0">
                    <a:solidFill>
                      <a:srgbClr val="FFFF00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Latin American School of High-Energy Physics</a:t>
                </a: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endParaRPr lang="en-US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endParaRP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Arequipa, Peru, 2013</a:t>
                </a:r>
              </a:p>
              <a:p>
                <a:pPr algn="r" eaLnBrk="1" hangingPunct="1">
                  <a:defRPr/>
                </a:pP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pitchFamily="-111" charset="0"/>
                    <a:ea typeface="ＭＳ Ｐゴシック" pitchFamily="-111" charset="-128"/>
                    <a:cs typeface="ＭＳ Ｐゴシック" pitchFamily="-111" charset="-128"/>
                  </a:rPr>
                  <a:t>Ibarra, Ecuador, 2015</a:t>
                </a:r>
              </a:p>
              <a:p>
                <a:pPr algn="r">
                  <a:defRPr/>
                </a:pP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50800" dist="50800" dir="5400000" algn="ctr" rotWithShape="0">
                        <a:schemeClr val="accent4"/>
                      </a:outerShdw>
                    </a:effectLst>
                  </a:rPr>
                  <a:t>San Juan del Rio, Mexico, 2017</a:t>
                </a:r>
                <a:endParaRPr lang="en-US" sz="1200" dirty="0">
                  <a:solidFill>
                    <a:schemeClr val="accent1"/>
                  </a:solidFill>
                  <a:effectLst>
                    <a:outerShdw blurRad="50800" dist="50800" dir="5400000" algn="ctr" rotWithShape="0">
                      <a:schemeClr val="accent4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endParaRPr>
              </a:p>
            </p:txBody>
          </p:sp>
        </p:grpSp>
        <p:grpSp>
          <p:nvGrpSpPr>
            <p:cNvPr id="26" name="Grouper 23"/>
            <p:cNvGrpSpPr/>
            <p:nvPr/>
          </p:nvGrpSpPr>
          <p:grpSpPr>
            <a:xfrm>
              <a:off x="3995936" y="1052736"/>
              <a:ext cx="2164431" cy="1477328"/>
              <a:chOff x="4139952" y="1056799"/>
              <a:chExt cx="2164431" cy="1477328"/>
            </a:xfrm>
          </p:grpSpPr>
          <p:pic>
            <p:nvPicPr>
              <p:cNvPr id="29" name="Picture 26" descr="kashii.jpg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39952" y="1066799"/>
                <a:ext cx="2164431" cy="1442953"/>
              </a:xfrm>
              <a:prstGeom prst="rect">
                <a:avLst/>
              </a:prstGeom>
            </p:spPr>
          </p:pic>
          <p:sp>
            <p:nvSpPr>
              <p:cNvPr id="32" name="TextBox 29"/>
              <p:cNvSpPr txBox="1"/>
              <p:nvPr/>
            </p:nvSpPr>
            <p:spPr>
              <a:xfrm>
                <a:off x="4139952" y="1056799"/>
                <a:ext cx="2088232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eaLnBrk="1" hangingPunct="1"/>
                <a:r>
                  <a:rPr lang="en-US" sz="1400" dirty="0">
                    <a:solidFill>
                      <a:srgbClr val="FFFF00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Asia-Europe-Pacific School of High-Energy Physics </a:t>
                </a:r>
              </a:p>
              <a:p>
                <a:pPr eaLnBrk="1" hangingPunct="1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  <a:latin typeface="Arial" charset="0"/>
                    <a:ea typeface="ＭＳ Ｐゴシック" charset="-128"/>
                  </a:rPr>
                  <a:t>Fukuoka, Japan, 2012</a:t>
                </a:r>
              </a:p>
              <a:p>
                <a:pPr eaLnBrk="1" hangingPunct="1"/>
                <a:r>
                  <a:rPr lang="en-US" sz="1200" dirty="0" err="1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Puri</a:t>
                </a:r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>
                        <a:srgbClr val="000000"/>
                      </a:outerShdw>
                    </a:effectLst>
                  </a:rPr>
                  <a:t>, India, 2014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chemeClr val="accent4"/>
                      </a:outerShdw>
                    </a:effectLst>
                  </a:rPr>
                  <a:t>2016 Beijing, China</a:t>
                </a:r>
              </a:p>
              <a:p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2018 </a:t>
                </a:r>
                <a:r>
                  <a:rPr lang="en-US" sz="1200" dirty="0" err="1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Quy</a:t>
                </a:r>
                <a:r>
                  <a:rPr lang="en-US" sz="1200" dirty="0">
                    <a:solidFill>
                      <a:schemeClr val="accent1"/>
                    </a:solidFill>
                    <a:effectLst>
                      <a:outerShdw blurRad="38100" dist="38100" dir="2700000" algn="ctr" rotWithShape="0">
                        <a:srgbClr val="000000"/>
                      </a:outerShdw>
                    </a:effectLst>
                  </a:rPr>
                  <a:t> Nhon, Vietnam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>
            <a:extLst>
              <a:ext uri="{FF2B5EF4-FFF2-40B4-BE49-F238E27FC236}">
                <a16:creationId xmlns:a16="http://schemas.microsoft.com/office/drawing/2014/main" id="{00D804B9-04EA-214D-B434-14186361D0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44763"/>
            <a:ext cx="8460000" cy="5813237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49863" y="1494000"/>
            <a:ext cx="16941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7" name="Oval 4"/>
          <p:cNvSpPr/>
          <p:nvPr/>
        </p:nvSpPr>
        <p:spPr bwMode="auto">
          <a:xfrm>
            <a:off x="687245" y="3284984"/>
            <a:ext cx="129614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0" y="76200"/>
            <a:ext cx="91472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7E38AA7-6466-EF43-92F5-9C5E7A390B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2120" y="1474096"/>
            <a:ext cx="3491880" cy="2791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9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611560" y="188640"/>
            <a:ext cx="62388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40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 2018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2B474A0-FDFE-4540-940E-7D6D0ED17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717" y="1055479"/>
            <a:ext cx="8460000" cy="5802521"/>
          </a:xfrm>
          <a:prstGeom prst="rect">
            <a:avLst/>
          </a:prstGeom>
        </p:spPr>
      </p:pic>
      <p:sp>
        <p:nvSpPr>
          <p:cNvPr id="7" name="Oval 4"/>
          <p:cNvSpPr/>
          <p:nvPr/>
        </p:nvSpPr>
        <p:spPr bwMode="auto">
          <a:xfrm>
            <a:off x="684000" y="3717032"/>
            <a:ext cx="1223704" cy="21602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47216" y="165255"/>
            <a:ext cx="2696784" cy="13419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501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ea typeface="+mj-ea"/>
                <a:cs typeface="+mj-cs"/>
              </a:rPr>
              <a:t>The Mission of CERN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228600" y="1600200"/>
            <a:ext cx="6172200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Push back 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the frontiers of knowledge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E.g. the secrets of the Big Bang …what was the matter like within the first moments of the Universe’s existence?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Develop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new technologies for accelerators and detectors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Information technology - the Web and the GRID</a:t>
            </a:r>
          </a:p>
          <a:p>
            <a:pPr eaLnBrk="1" hangingPunct="1">
              <a:lnSpc>
                <a:spcPct val="90000"/>
              </a:lnSpc>
              <a:buClrTx/>
              <a:buFont typeface="Wingdings" pitchFamily="-112" charset="2"/>
              <a:buNone/>
              <a:defRPr/>
            </a:pPr>
            <a:r>
              <a:rPr lang="en-GB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Medicine - diagnosis and therapy</a:t>
            </a:r>
            <a:endParaRPr lang="en-GB" sz="24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Train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scientists and engineers of tomorrow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en-GB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en-GB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Unite</a:t>
            </a: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people from different countries </a:t>
            </a:r>
            <a:b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</a:br>
            <a:r>
              <a:rPr lang="en-GB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and cultures</a:t>
            </a:r>
            <a:endParaRPr lang="en-GB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18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7175225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3225" y="2819400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6516216" y="5540069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5483225" y="4293096"/>
            <a:ext cx="3505200" cy="1128881"/>
            <a:chOff x="5483225" y="4293096"/>
            <a:chExt cx="35052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3225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96425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4691026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789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789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"/>
          <p:cNvSpPr>
            <a:spLocks noChangeArrowheads="1"/>
          </p:cNvSpPr>
          <p:nvPr/>
        </p:nvSpPr>
        <p:spPr bwMode="auto">
          <a:xfrm>
            <a:off x="1259632" y="152400"/>
            <a:ext cx="691276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Finland </a:t>
            </a: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and CERN</a:t>
            </a:r>
          </a:p>
        </p:txBody>
      </p:sp>
      <p:sp>
        <p:nvSpPr>
          <p:cNvPr id="13" name="Rectangle 5"/>
          <p:cNvSpPr>
            <a:spLocks noChangeArrowheads="1"/>
          </p:cNvSpPr>
          <p:nvPr/>
        </p:nvSpPr>
        <p:spPr bwMode="auto">
          <a:xfrm>
            <a:off x="228600" y="1161871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Finland joined CERN as a Member State in 1991, but Finnish groups have participated in CERN experiments almost since its foundation</a:t>
            </a:r>
            <a:r>
              <a:rPr lang="en-GB" dirty="0">
                <a:solidFill>
                  <a:srgbClr val="E2AE57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.</a:t>
            </a: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611560" y="2348880"/>
            <a:ext cx="87316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from Finland participate in the </a:t>
            </a:r>
          </a:p>
          <a:p>
            <a:pPr marL="342900" indent="-3429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 experiments:  ALICE, CMS, MOEDAL, TOTEM</a:t>
            </a:r>
          </a:p>
          <a:p>
            <a:pPr marL="342900" indent="-342900">
              <a:buClr>
                <a:srgbClr val="FFFF00"/>
              </a:buClr>
              <a:buSzPct val="75000"/>
              <a:buFont typeface="Wingdings" charset="2"/>
              <a:buChar char="q"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non-LHC experiments: ISOLDE, CLIC/CTF3 &amp; CLOUD (Cosmic rays and cloud formation)</a:t>
            </a:r>
          </a:p>
          <a:p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2000" dirty="0" smtClean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Finnish Institutes involved: 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marL="342900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Helsinki Institute of Physics (HIP</a:t>
            </a:r>
            <a:r>
              <a:rPr lang="en-GB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), coordinating participation of</a:t>
            </a:r>
            <a:endParaRPr lang="en-GB" sz="2000" dirty="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University </a:t>
            </a: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of Helsinki</a:t>
            </a: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Aalto University</a:t>
            </a: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 smtClean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Tampere University</a:t>
            </a:r>
            <a:endParaRPr lang="en-GB" sz="2000" dirty="0">
              <a:solidFill>
                <a:schemeClr val="accent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" pitchFamily="34" charset="0"/>
              <a:ea typeface="Calibri"/>
              <a:cs typeface="Arial" pitchFamily="34" charset="0"/>
            </a:endParaRP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Finnish Meteorological Institute, Helsinki</a:t>
            </a: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University of Jyväskylä</a:t>
            </a: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University of Kuopio</a:t>
            </a:r>
          </a:p>
          <a:p>
            <a:pPr marL="800100" lvl="1" indent="-342900">
              <a:buClr>
                <a:srgbClr val="FFFF00"/>
              </a:buClr>
              <a:buSzPct val="75000"/>
              <a:buFont typeface="Wingdings" pitchFamily="2" charset="2"/>
              <a:buChar char="q"/>
            </a:pPr>
            <a:r>
              <a:rPr lang="en-GB" sz="2000" dirty="0">
                <a:solidFill>
                  <a:schemeClr val="accent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" pitchFamily="34" charset="0"/>
                <a:ea typeface="Calibri"/>
                <a:cs typeface="Arial" pitchFamily="34" charset="0"/>
              </a:rPr>
              <a:t>Lappeenranta University of Technology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1FE776-A447-0944-8221-4A040CC944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35890"/>
            <a:ext cx="1097110" cy="674370"/>
          </a:xfrm>
          <a:prstGeom prst="rect">
            <a:avLst/>
          </a:prstGeom>
        </p:spPr>
      </p:pic>
      <p:pic>
        <p:nvPicPr>
          <p:cNvPr id="9" name="Image 6">
            <a:extLst>
              <a:ext uri="{FF2B5EF4-FFF2-40B4-BE49-F238E27FC236}">
                <a16:creationId xmlns:a16="http://schemas.microsoft.com/office/drawing/2014/main" id="{F2E4FE48-E2A6-6D4C-83B7-F239D5595C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28584"/>
            <a:ext cx="688982" cy="68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56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179512" y="1311151"/>
            <a:ext cx="8839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Strong involvements in the LHC experiments</a:t>
            </a:r>
            <a:endParaRPr lang="en-GB" sz="2800" i="1" u="sng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9" name="Picture 9" descr="CMS-Colo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20272" y="2060848"/>
            <a:ext cx="762000" cy="76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/>
            </a:outerShdw>
          </a:effectLst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323528" y="3256528"/>
            <a:ext cx="2088232" cy="98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ALICE:</a:t>
            </a: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US" sz="14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</a:rPr>
              <a:t>University of Jyväskylä</a:t>
            </a:r>
            <a:br>
              <a:rPr lang="en-US" sz="14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</a:rPr>
            </a:br>
            <a:r>
              <a:rPr lang="en-US" sz="14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n-lt"/>
              </a:rPr>
              <a:t>Helsinki Institute of Physics (HIP)</a:t>
            </a:r>
          </a:p>
        </p:txBody>
      </p:sp>
      <p:pic>
        <p:nvPicPr>
          <p:cNvPr id="25" name="Picture 24" descr="Screen shot 2010-03-20 at 14.25.1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2204863"/>
            <a:ext cx="4464496" cy="3030161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6948264" y="2924944"/>
            <a:ext cx="2232248" cy="2154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600" b="1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CMS: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University of Helsinki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Helsinki Institute of Physics (HIP)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Lappeenranta University of Technology</a:t>
            </a:r>
          </a:p>
          <a:p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/>
            </a:r>
            <a:b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</a:br>
            <a:endParaRPr lang="en-GB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 eaLnBrk="1" hangingPunct="1"/>
            <a:endParaRPr lang="en-US" sz="12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  <a:p>
            <a:pPr eaLnBrk="1" hangingPunct="1"/>
            <a:endParaRPr lang="en-US" sz="12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863588" y="5805264"/>
            <a:ext cx="7200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Strong </a:t>
            </a:r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contribution also to the LHC Computing Grid (WLCG)</a:t>
            </a:r>
          </a:p>
        </p:txBody>
      </p:sp>
      <p:pic>
        <p:nvPicPr>
          <p:cNvPr id="15" name="58833587-1abf-4a84-925d-bf1e5531231c" descr="BC24B59E-CA9A-490E-9C44-2AF67BC190A1@cer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536" y="2204864"/>
            <a:ext cx="720080" cy="974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totem.web.cern.ch/Totem/tot_log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5848" y="5452751"/>
            <a:ext cx="534624" cy="784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48264" y="4586937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TOTEM </a:t>
            </a:r>
            <a:r>
              <a:rPr lang="en-GB" sz="1400" b="1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(next to CMS):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University of Helsinki</a:t>
            </a:r>
          </a:p>
          <a:p>
            <a:r>
              <a: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Helsinki Institute of Physics (HIP)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84168" y="3512041"/>
            <a:ext cx="6349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rgbClr val="FFFF00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Totem</a:t>
            </a:r>
          </a:p>
        </p:txBody>
      </p:sp>
      <p:sp>
        <p:nvSpPr>
          <p:cNvPr id="18" name="Rectangle 2">
            <a:extLst>
              <a:ext uri="{FF2B5EF4-FFF2-40B4-BE49-F238E27FC236}">
                <a16:creationId xmlns:a16="http://schemas.microsoft.com/office/drawing/2014/main" id="{F1A74DB6-9E25-8B44-AE25-1FF390FBA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52400"/>
            <a:ext cx="691276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Finland </a:t>
            </a: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and CERN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ADAFE011-B297-B943-B1A5-BA084CD7AA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3528" y="135890"/>
            <a:ext cx="1097110" cy="674370"/>
          </a:xfrm>
          <a:prstGeom prst="rect">
            <a:avLst/>
          </a:prstGeom>
        </p:spPr>
      </p:pic>
      <p:pic>
        <p:nvPicPr>
          <p:cNvPr id="21" name="Image 6">
            <a:extLst>
              <a:ext uri="{FF2B5EF4-FFF2-40B4-BE49-F238E27FC236}">
                <a16:creationId xmlns:a16="http://schemas.microsoft.com/office/drawing/2014/main" id="{14EE60BA-F2E8-C342-8C28-32725AA20F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28584"/>
            <a:ext cx="688982" cy="688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980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hc-archive.web.cern.ch/lhc-archive/images/Golden%20Hadron/kempp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068960"/>
            <a:ext cx="3726414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F1A74DB6-9E25-8B44-AE25-1FF390FBA9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9632" y="152400"/>
            <a:ext cx="691276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Finland </a:t>
            </a:r>
            <a:r>
              <a:rPr lang="en-GB" sz="35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and CERN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DAFE011-B297-B943-B1A5-BA084CD7AA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35890"/>
            <a:ext cx="1097110" cy="674370"/>
          </a:xfrm>
          <a:prstGeom prst="rect">
            <a:avLst/>
          </a:prstGeom>
        </p:spPr>
      </p:pic>
      <p:pic>
        <p:nvPicPr>
          <p:cNvPr id="6" name="Image 6">
            <a:extLst>
              <a:ext uri="{FF2B5EF4-FFF2-40B4-BE49-F238E27FC236}">
                <a16:creationId xmlns:a16="http://schemas.microsoft.com/office/drawing/2014/main" id="{14EE60BA-F2E8-C342-8C28-32725AA20F0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2400" y="128584"/>
            <a:ext cx="688982" cy="688982"/>
          </a:xfrm>
          <a:prstGeom prst="rect">
            <a:avLst/>
          </a:prstGeom>
        </p:spPr>
      </p:pic>
      <p:grpSp>
        <p:nvGrpSpPr>
          <p:cNvPr id="7" name="Group 16"/>
          <p:cNvGrpSpPr>
            <a:grpSpLocks/>
          </p:cNvGrpSpPr>
          <p:nvPr/>
        </p:nvGrpSpPr>
        <p:grpSpPr bwMode="auto">
          <a:xfrm>
            <a:off x="251520" y="2780928"/>
            <a:ext cx="4913312" cy="3540125"/>
            <a:chOff x="4116388" y="3173409"/>
            <a:chExt cx="4913312" cy="3539430"/>
          </a:xfrm>
        </p:grpSpPr>
        <p:pic>
          <p:nvPicPr>
            <p:cNvPr id="8" name="Picture 7" descr="6kA 129KB"/>
            <p:cNvPicPr>
              <a:picLocks noChangeAspect="1" noChangeArrowheads="1"/>
            </p:cNvPicPr>
            <p:nvPr/>
          </p:nvPicPr>
          <p:blipFill>
            <a:blip r:embed="rId5" cstate="screen">
              <a:lum contrast="6000"/>
            </a:blip>
            <a:srcRect/>
            <a:stretch>
              <a:fillRect/>
            </a:stretch>
          </p:blipFill>
          <p:spPr bwMode="auto">
            <a:xfrm>
              <a:off x="4116388" y="3342370"/>
              <a:ext cx="3315925" cy="29133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7578298" y="3173409"/>
              <a:ext cx="1451402" cy="3539430"/>
              <a:chOff x="7578298" y="3173409"/>
              <a:chExt cx="1451402" cy="3539430"/>
            </a:xfrm>
          </p:grpSpPr>
          <p:pic>
            <p:nvPicPr>
              <p:cNvPr id="10" name="Picture 9" descr="Secondary-V1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7810309" y="3303588"/>
                <a:ext cx="1098791" cy="859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10" descr="primary-V1"/>
              <p:cNvPicPr>
                <a:picLocks noChangeAspect="1" noChangeArrowheads="1"/>
              </p:cNvPicPr>
              <p:nvPr/>
            </p:nvPicPr>
            <p:blipFill>
              <a:blip r:embed="rId7" cstate="screen"/>
              <a:srcRect/>
              <a:stretch>
                <a:fillRect/>
              </a:stretch>
            </p:blipFill>
            <p:spPr bwMode="auto">
              <a:xfrm>
                <a:off x="7795971" y="5277959"/>
                <a:ext cx="1130074" cy="8226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7578298" y="3173409"/>
                <a:ext cx="1451402" cy="3539430"/>
              </a:xfrm>
              <a:prstGeom prst="rect">
                <a:avLst/>
              </a:prstGeom>
              <a:noFill/>
              <a:ln w="57150" algn="ctr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/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  <a:p>
                <a:pPr algn="ctr"/>
                <a:endParaRPr lang="fr-CH"/>
              </a:p>
            </p:txBody>
          </p:sp>
          <p:sp>
            <p:nvSpPr>
              <p:cNvPr id="13" name="Text Box 10"/>
              <p:cNvSpPr txBox="1">
                <a:spLocks noChangeArrowheads="1"/>
              </p:cNvSpPr>
              <p:nvPr/>
            </p:nvSpPr>
            <p:spPr bwMode="auto">
              <a:xfrm>
                <a:off x="7738620" y="6236938"/>
                <a:ext cx="1243472" cy="397225"/>
              </a:xfrm>
              <a:prstGeom prst="rect">
                <a:avLst/>
              </a:prstGeom>
              <a:noFill/>
              <a:ln w="57150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b="1">
                    <a:solidFill>
                      <a:srgbClr val="CC0000"/>
                    </a:solidFill>
                  </a:rPr>
                  <a:t>[2kA, 8V]</a:t>
                </a:r>
              </a:p>
            </p:txBody>
          </p:sp>
          <p:pic>
            <p:nvPicPr>
              <p:cNvPr id="14" name="Picture 13" descr="Secondary-V1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7811612" y="4149747"/>
                <a:ext cx="1098791" cy="859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030" name="Picture 6" descr="RÃ©sultat de recherche d'images pour &quot;kempower finland&quot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41739"/>
            <a:ext cx="3723732" cy="507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28459" y="1062928"/>
            <a:ext cx="38884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>
                <a:solidFill>
                  <a:schemeClr val="accent1"/>
                </a:solidFill>
              </a:rPr>
              <a:t>Hi</a:t>
            </a:r>
            <a:r>
              <a:rPr lang="en-GB" dirty="0" err="1" smtClean="0">
                <a:solidFill>
                  <a:schemeClr val="accent1"/>
                </a:solidFill>
              </a:rPr>
              <a:t>gh</a:t>
            </a:r>
            <a:r>
              <a:rPr lang="en-GB" dirty="0" smtClean="0">
                <a:solidFill>
                  <a:schemeClr val="accent1"/>
                </a:solidFill>
              </a:rPr>
              <a:t>-current </a:t>
            </a:r>
          </a:p>
          <a:p>
            <a:pPr algn="ctr"/>
            <a:r>
              <a:rPr lang="en-GB" dirty="0" smtClean="0">
                <a:solidFill>
                  <a:schemeClr val="accent1"/>
                </a:solidFill>
              </a:rPr>
              <a:t>and </a:t>
            </a:r>
          </a:p>
          <a:p>
            <a:pPr algn="ctr"/>
            <a:r>
              <a:rPr lang="en-GB" dirty="0" smtClean="0">
                <a:solidFill>
                  <a:schemeClr val="accent1"/>
                </a:solidFill>
              </a:rPr>
              <a:t>high-precision </a:t>
            </a:r>
          </a:p>
          <a:p>
            <a:pPr algn="ctr"/>
            <a:r>
              <a:rPr lang="en-GB" dirty="0" smtClean="0">
                <a:solidFill>
                  <a:schemeClr val="accent1"/>
                </a:solidFill>
              </a:rPr>
              <a:t>LHC power converters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976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76200"/>
            <a:ext cx="9347200" cy="7010400"/>
          </a:xfrm>
          <a:prstGeom prst="rect">
            <a:avLst/>
          </a:prstGeom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</a:p>
        </p:txBody>
      </p: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0" y="3453968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>
              <a:defRPr/>
            </a:pPr>
            <a:r>
              <a:rPr lang="en-GB" sz="5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Kiitos</a:t>
            </a:r>
            <a:r>
              <a:rPr lang="en-GB" sz="5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! Thank </a:t>
            </a:r>
            <a: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You!</a:t>
            </a:r>
            <a:br>
              <a:rPr lang="en-GB" sz="50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endParaRPr lang="en-GB" sz="5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179" y="5608265"/>
            <a:ext cx="1043597" cy="104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49089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Safety-INFORMATION_FOR_VISITORS-Bann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930900"/>
            <a:ext cx="914400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Title 7"/>
          <p:cNvSpPr>
            <a:spLocks noGrp="1"/>
          </p:cNvSpPr>
          <p:nvPr>
            <p:ph type="title"/>
          </p:nvPr>
        </p:nvSpPr>
        <p:spPr>
          <a:xfrm>
            <a:off x="457200" y="14288"/>
            <a:ext cx="8229600" cy="1143000"/>
          </a:xfrm>
        </p:spPr>
        <p:txBody>
          <a:bodyPr/>
          <a:lstStyle/>
          <a:p>
            <a:r>
              <a:rPr lang="en-GB" sz="2600" b="1" dirty="0">
                <a:solidFill>
                  <a:srgbClr val="175F95"/>
                </a:solidFill>
                <a:latin typeface="Optima" pitchFamily="-105" charset="0"/>
                <a:ea typeface="Optima" pitchFamily="-105" charset="0"/>
                <a:cs typeface="Optima" pitchFamily="-105" charset="0"/>
              </a:rPr>
              <a:t>Safety Information for Visitors</a:t>
            </a:r>
          </a:p>
        </p:txBody>
      </p:sp>
      <p:sp>
        <p:nvSpPr>
          <p:cNvPr id="13316" name="Content Placeholder 8"/>
          <p:cNvSpPr>
            <a:spLocks noGrp="1"/>
          </p:cNvSpPr>
          <p:nvPr>
            <p:ph idx="1"/>
          </p:nvPr>
        </p:nvSpPr>
        <p:spPr>
          <a:xfrm>
            <a:off x="279400" y="1157288"/>
            <a:ext cx="8623300" cy="4595812"/>
          </a:xfrm>
        </p:spPr>
        <p:txBody>
          <a:bodyPr/>
          <a:lstStyle/>
          <a:p>
            <a:pPr marL="3175" indent="-3175" algn="ctr">
              <a:buFont typeface="Arial" pitchFamily="-105" charset="0"/>
              <a:buNone/>
            </a:pPr>
            <a:r>
              <a:rPr lang="en-GB" sz="2400" i="1" dirty="0">
                <a:latin typeface="Optima" pitchFamily="-105" charset="0"/>
                <a:ea typeface="Optima" pitchFamily="-105" charset="0"/>
                <a:cs typeface="Optima" pitchFamily="-105" charset="0"/>
              </a:rPr>
              <a:t>Safety is our highest priority</a:t>
            </a:r>
          </a:p>
          <a:p>
            <a:pPr marL="3175" indent="-3175" algn="ctr">
              <a:buFont typeface="Arial" pitchFamily="-105" charset="0"/>
              <a:buNone/>
            </a:pPr>
            <a:endParaRPr lang="en-GB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We are confident that you have read the Safety Information provided prior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to the visit and ask that you take the time to read the document placed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in front of you once more before embarking on the site visit.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By taking part in the site visit you are deemed to have understood and accepted the Safety Information provided to you.</a:t>
            </a:r>
          </a:p>
          <a:p>
            <a:pPr marL="3175" indent="-3175" algn="ctr">
              <a:buFont typeface="Arial" pitchFamily="-105" charset="0"/>
              <a:buNone/>
            </a:pPr>
            <a:endParaRPr lang="en-US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  <a:p>
            <a:pPr marL="3175" indent="-3175" algn="ctr">
              <a:buFont typeface="Arial" pitchFamily="-105" charset="0"/>
              <a:buNone/>
            </a:pP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Please always follow the instructions given by your guide </a:t>
            </a:r>
            <a:b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</a:br>
            <a:r>
              <a:rPr lang="en-US" sz="2000" dirty="0">
                <a:latin typeface="Optima" pitchFamily="-105" charset="0"/>
                <a:ea typeface="Optima" pitchFamily="-105" charset="0"/>
                <a:cs typeface="Optima" pitchFamily="-105" charset="0"/>
              </a:rPr>
              <a:t>and do not hesitate to ask if you have any questions.</a:t>
            </a:r>
            <a:endParaRPr lang="en-GB" sz="2000" dirty="0">
              <a:latin typeface="Optima" pitchFamily="-105" charset="0"/>
              <a:ea typeface="Optima" pitchFamily="-105" charset="0"/>
              <a:cs typeface="Optima" pitchFamily="-10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341235"/>
      </p:ext>
    </p:extLst>
  </p:cSld>
  <p:clrMapOvr>
    <a:masterClrMapping/>
  </p:clrMapOvr>
  <p:transition>
    <p:pull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Slide Number Placeholder 1"/>
          <p:cNvSpPr txBox="1">
            <a:spLocks noGrp="1"/>
          </p:cNvSpPr>
          <p:nvPr/>
        </p:nvSpPr>
        <p:spPr bwMode="auto">
          <a:xfrm>
            <a:off x="7010400" y="6492875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r"/>
            <a:fld id="{CE1A9C4C-1871-3348-B7D6-ACA2480456CB}" type="slidenum">
              <a:rPr lang="en-US" sz="1200" b="1">
                <a:solidFill>
                  <a:srgbClr val="898989"/>
                </a:solidFill>
              </a:rPr>
              <a:pPr algn="r"/>
              <a:t>3</a:t>
            </a:fld>
            <a:endParaRPr lang="en-US" sz="1200" b="1" dirty="0">
              <a:solidFill>
                <a:srgbClr val="898989"/>
              </a:solidFill>
            </a:endParaRPr>
          </a:p>
        </p:txBody>
      </p:sp>
      <p:pic>
        <p:nvPicPr>
          <p:cNvPr id="24581" name="Picture 2" descr="flags"/>
          <p:cNvPicPr>
            <a:picLocks noChangeAspect="1" noChangeArrowheads="1"/>
          </p:cNvPicPr>
          <p:nvPr/>
        </p:nvPicPr>
        <p:blipFill>
          <a:blip r:embed="rId3" cstate="print">
            <a:lum bright="-2000" contrast="-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6200" y="0"/>
            <a:ext cx="9372600" cy="6885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76200" y="0"/>
            <a:ext cx="9067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CERN: founded in 1954: 12 European States</a:t>
            </a:r>
          </a:p>
          <a:p>
            <a:pPr>
              <a:defRPr/>
            </a:pPr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“Science for Peace”</a:t>
            </a:r>
            <a:endParaRPr lang="en-GB" sz="32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en-GB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Today: 22 Member States</a:t>
            </a:r>
            <a:endParaRPr lang="en-GB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82" y="6285594"/>
            <a:ext cx="493870" cy="485638"/>
          </a:xfrm>
          <a:prstGeom prst="rect">
            <a:avLst/>
          </a:prstGeom>
        </p:spPr>
      </p:pic>
      <p:sp>
        <p:nvSpPr>
          <p:cNvPr id="10" name="Rectangle 5"/>
          <p:cNvSpPr txBox="1">
            <a:spLocks noChangeArrowheads="1"/>
          </p:cNvSpPr>
          <p:nvPr/>
        </p:nvSpPr>
        <p:spPr bwMode="auto">
          <a:xfrm>
            <a:off x="1259632" y="4077073"/>
            <a:ext cx="7952408" cy="2743074"/>
          </a:xfrm>
          <a:prstGeom prst="rect">
            <a:avLst/>
          </a:prstGeom>
          <a:gradFill rotWithShape="1">
            <a:gsLst>
              <a:gs pos="0">
                <a:srgbClr val="235D81">
                  <a:alpha val="70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Member States: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Austria, Belgium, Bulgaria, Czech Republic, Denmark, Finland, France, Germany, Greece, Hungary,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Israel,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Italy, Netherlands, Norway, Poland, Portugal,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Romania,</a:t>
            </a:r>
            <a:r>
              <a:rPr lang="en-US" sz="18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Slovak Republic, Spain, Sweden, Switzerland and </a:t>
            </a:r>
            <a:b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United Kingdom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Associate Members in the Pre-Stage to Membership</a:t>
            </a: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Cyprus, Serbia, Slovenia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Associate Member States: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India, </a:t>
            </a: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Lithuania, Pakistan, Turkey,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 for Membership or Associate Membership:</a:t>
            </a:r>
            <a:br>
              <a:rPr lang="en-US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Brazil, Croatia, Estonia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8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Observers to Council:</a:t>
            </a:r>
            <a:r>
              <a:rPr lang="en-GB" sz="18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Japan, Russia, United States of America; 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Union, JINR and UNESCO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76200" y="2133600"/>
            <a:ext cx="3810000" cy="1371600"/>
          </a:xfrm>
          <a:prstGeom prst="rect">
            <a:avLst/>
          </a:prstGeom>
          <a:gradFill rotWithShape="1">
            <a:gsLst>
              <a:gs pos="0">
                <a:schemeClr val="accent2">
                  <a:alpha val="70000"/>
                </a:scheme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2600 staff</a:t>
            </a: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1800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Helvetica"/>
                <a:ea typeface="+mn-ea"/>
                <a:cs typeface="+mn-cs"/>
              </a:rPr>
              <a:t>other paid personnel</a:t>
            </a:r>
            <a:endParaRPr lang="en-GB" sz="2000" dirty="0">
              <a:solidFill>
                <a:srgbClr val="EAEAEA"/>
              </a:solidFill>
              <a:effectLst>
                <a:outerShdw blurRad="50800" dist="38100" dir="2700000">
                  <a:srgbClr val="000000"/>
                </a:outerShdw>
              </a:effectLst>
            </a:endParaRPr>
          </a:p>
          <a:p>
            <a:pPr marL="171450" indent="-171450">
              <a:lnSpc>
                <a:spcPct val="80000"/>
              </a:lnSpc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~ 14000 scientific users</a:t>
            </a:r>
          </a:p>
          <a:p>
            <a:pPr marL="171450" indent="-171450">
              <a:spcBef>
                <a:spcPct val="20000"/>
              </a:spcBef>
              <a:buSzPct val="65000"/>
              <a:defRPr/>
            </a:pP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  Budget (2019) </a:t>
            </a:r>
            <a:r>
              <a:rPr lang="en-GB" sz="200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~ 1200 </a:t>
            </a:r>
            <a:r>
              <a:rPr lang="en-GB" sz="2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MCHF</a:t>
            </a:r>
          </a:p>
        </p:txBody>
      </p:sp>
    </p:spTree>
    <p:extLst>
      <p:ext uri="{BB962C8B-B14F-4D97-AF65-F5344CB8AC3E}">
        <p14:creationId xmlns:p14="http://schemas.microsoft.com/office/powerpoint/2010/main" val="18574723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54F9531-5703-624C-840D-19E704ED7A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000" y="1062869"/>
            <a:ext cx="8460000" cy="5816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  <p:sp>
        <p:nvSpPr>
          <p:cNvPr id="10" name="Oval 8"/>
          <p:cNvSpPr/>
          <p:nvPr/>
        </p:nvSpPr>
        <p:spPr bwMode="auto">
          <a:xfrm>
            <a:off x="684000" y="3429000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  <p:grpSp>
        <p:nvGrpSpPr>
          <p:cNvPr id="11" name="Group 11">
            <a:extLst>
              <a:ext uri="{FF2B5EF4-FFF2-40B4-BE49-F238E27FC236}">
                <a16:creationId xmlns:a16="http://schemas.microsoft.com/office/drawing/2014/main" id="{5CD6E1CF-0B61-7D4C-9DAE-86454F7F0F0B}"/>
              </a:ext>
            </a:extLst>
          </p:cNvPr>
          <p:cNvGrpSpPr/>
          <p:nvPr/>
        </p:nvGrpSpPr>
        <p:grpSpPr>
          <a:xfrm>
            <a:off x="2051720" y="3861048"/>
            <a:ext cx="2151082" cy="484632"/>
            <a:chOff x="2123728" y="3923306"/>
            <a:chExt cx="2087503" cy="484632"/>
          </a:xfrm>
        </p:grpSpPr>
        <p:sp>
          <p:nvSpPr>
            <p:cNvPr id="12" name="Left Arrow 5">
              <a:extLst>
                <a:ext uri="{FF2B5EF4-FFF2-40B4-BE49-F238E27FC236}">
                  <a16:creationId xmlns:a16="http://schemas.microsoft.com/office/drawing/2014/main" id="{2F5A0C68-1A07-3B4A-A47E-F7534E8CB4F0}"/>
                </a:ext>
              </a:extLst>
            </p:cNvPr>
            <p:cNvSpPr/>
            <p:nvPr/>
          </p:nvSpPr>
          <p:spPr bwMode="auto">
            <a:xfrm>
              <a:off x="2123728" y="3923306"/>
              <a:ext cx="1999575" cy="484632"/>
            </a:xfrm>
            <a:prstGeom prst="leftArrow">
              <a:avLst/>
            </a:prstGeom>
            <a:solidFill>
              <a:srgbClr val="1A72C0"/>
            </a:solidFill>
            <a:ln w="9525" cap="flat" cmpd="sng" algn="ctr">
              <a:solidFill>
                <a:srgbClr val="1A72C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3" name="TextBox 6">
              <a:extLst>
                <a:ext uri="{FF2B5EF4-FFF2-40B4-BE49-F238E27FC236}">
                  <a16:creationId xmlns:a16="http://schemas.microsoft.com/office/drawing/2014/main" id="{6EC18870-9622-CF43-95C2-5C90AF0C681F}"/>
                </a:ext>
              </a:extLst>
            </p:cNvPr>
            <p:cNvSpPr txBox="1"/>
            <p:nvPr/>
          </p:nvSpPr>
          <p:spPr>
            <a:xfrm>
              <a:off x="2149720" y="4019975"/>
              <a:ext cx="20615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CERN: x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staff</a:t>
              </a:r>
              <a:r>
                <a:rPr lang="en-GB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, x </a:t>
              </a:r>
              <a:r>
                <a:rPr lang="en-GB" sz="1400" dirty="0">
                  <a:solidFill>
                    <a:schemeClr val="accent1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fellows </a:t>
              </a:r>
              <a:endParaRPr lang="en-GB" sz="14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5912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8E849C2-BD6D-3646-AD8F-8D0718C3EA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052736"/>
            <a:ext cx="8460000" cy="58046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152400"/>
            <a:ext cx="813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</a:rPr>
              <a:t>  Science is getting more and more global</a:t>
            </a:r>
          </a:p>
        </p:txBody>
      </p:sp>
      <p:sp>
        <p:nvSpPr>
          <p:cNvPr id="10" name="Oval 8"/>
          <p:cNvSpPr/>
          <p:nvPr/>
        </p:nvSpPr>
        <p:spPr bwMode="auto">
          <a:xfrm>
            <a:off x="683568" y="2996952"/>
            <a:ext cx="1296144" cy="233752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endParaRPr lang="en-US" dirty="0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39966827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7366430"/>
              </p:ext>
            </p:extLst>
          </p:nvPr>
        </p:nvGraphicFramePr>
        <p:xfrm>
          <a:off x="107504" y="1268760"/>
          <a:ext cx="5904656" cy="433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2774" name="Text Box 7"/>
          <p:cNvSpPr txBox="1">
            <a:spLocks noChangeArrowheads="1"/>
          </p:cNvSpPr>
          <p:nvPr/>
        </p:nvSpPr>
        <p:spPr bwMode="auto">
          <a:xfrm>
            <a:off x="954180" y="5715004"/>
            <a:ext cx="4211304" cy="36927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eaLnBrk="0" hangingPunct="0"/>
            <a:r>
              <a:rPr lang="en-US" sz="18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They do not all stay: where do they go?</a:t>
            </a:r>
          </a:p>
        </p:txBody>
      </p:sp>
      <p:sp>
        <p:nvSpPr>
          <p:cNvPr id="32777" name="TextBox 9"/>
          <p:cNvSpPr txBox="1">
            <a:spLocks noChangeArrowheads="1"/>
          </p:cNvSpPr>
          <p:nvPr/>
        </p:nvSpPr>
        <p:spPr bwMode="auto">
          <a:xfrm>
            <a:off x="1143000" y="-27384"/>
            <a:ext cx="7162800" cy="1138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88" tIns="45694" rIns="91388" bIns="45694">
            <a:spAutoFit/>
          </a:bodyPr>
          <a:lstStyle/>
          <a:p>
            <a:pPr algn="ctr" eaLnBrk="0" hangingPunct="0"/>
            <a:r>
              <a:rPr lang="en-GB" sz="32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Age Distribution of Scientists </a:t>
            </a:r>
          </a:p>
          <a:p>
            <a:pPr algn="ctr" eaLnBrk="0" hangingPunct="0"/>
            <a:r>
              <a:rPr lang="en-GB" sz="1800" dirty="0">
                <a:solidFill>
                  <a:schemeClr val="accent1"/>
                </a:solidFill>
                <a:ea typeface="ＭＳ Ｐゴシック" pitchFamily="-112" charset="-128"/>
                <a:cs typeface="Arial" pitchFamily="34" charset="0"/>
              </a:rPr>
              <a:t>- and where they go afterwards</a:t>
            </a:r>
          </a:p>
          <a:p>
            <a:endParaRPr lang="en-US" sz="1800" dirty="0">
              <a:solidFill>
                <a:srgbClr val="000000"/>
              </a:solidFill>
              <a:ea typeface="ＭＳ Ｐゴシック" pitchFamily="-112" charset="-12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1600" y="1340768"/>
            <a:ext cx="441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a typeface="ＭＳ Ｐゴシック" charset="0"/>
              </a:rPr>
              <a:t>27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38766" y="3923764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>
                <a:solidFill>
                  <a:srgbClr val="0070C0"/>
                </a:solidFill>
                <a:ea typeface="ＭＳ Ｐゴシック" charset="0"/>
              </a:rPr>
              <a:t>65</a:t>
            </a:r>
          </a:p>
        </p:txBody>
      </p:sp>
      <p:pic>
        <p:nvPicPr>
          <p:cNvPr id="12" name="Picture 4" descr="NewCharts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268760"/>
            <a:ext cx="2975917" cy="3384376"/>
          </a:xfrm>
          <a:prstGeom prst="rect">
            <a:avLst/>
          </a:prstGeom>
        </p:spPr>
      </p:pic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3333840" y="1447733"/>
            <a:ext cx="2515928" cy="1117171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lIns="91388" tIns="45694" rIns="91388" bIns="45694">
            <a:spAutoFit/>
          </a:bodyPr>
          <a:lstStyle/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Today: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  <a:sym typeface="Symbol"/>
              </a:rPr>
              <a:t>&gt;30</a:t>
            </a:r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00 PhD students</a:t>
            </a:r>
          </a:p>
          <a:p>
            <a:pPr algn="ctr"/>
            <a:r>
              <a:rPr lang="en-US" sz="2000" dirty="0">
                <a:solidFill>
                  <a:srgbClr val="2074AC"/>
                </a:solidFill>
                <a:ea typeface="ＭＳ Ｐゴシック" pitchFamily="-112" charset="-128"/>
                <a:cs typeface="Arial" pitchFamily="34" charset="0"/>
              </a:rPr>
              <a:t>in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49262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/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chemeClr val="bg1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>
                <a:solidFill>
                  <a:schemeClr val="bg1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828800" y="5524500"/>
            <a:ext cx="6826250" cy="974725"/>
            <a:chOff x="1152" y="3384"/>
            <a:chExt cx="4300" cy="614"/>
          </a:xfrm>
        </p:grpSpPr>
        <p:sp>
          <p:nvSpPr>
            <p:cNvPr id="31753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4" y="3552"/>
              <a:ext cx="648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2" cy="292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13.8 Billion Years</a:t>
              </a: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519" y="3710"/>
              <a:ext cx="779" cy="288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  <p:sp>
          <p:nvSpPr>
            <p:cNvPr id="31757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9921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62"/>
          <p:cNvGrpSpPr>
            <a:grpSpLocks/>
          </p:cNvGrpSpPr>
          <p:nvPr/>
        </p:nvGrpSpPr>
        <p:grpSpPr bwMode="auto">
          <a:xfrm>
            <a:off x="1065213" y="533400"/>
            <a:ext cx="7894638" cy="5137150"/>
            <a:chOff x="671" y="362"/>
            <a:chExt cx="4973" cy="3236"/>
          </a:xfrm>
        </p:grpSpPr>
        <p:pic>
          <p:nvPicPr>
            <p:cNvPr id="33816" name="Picture 62" descr="Picture 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59"/>
            <p:cNvGrpSpPr>
              <a:grpSpLocks/>
            </p:cNvGrpSpPr>
            <p:nvPr/>
          </p:nvGrpSpPr>
          <p:grpSpPr bwMode="auto">
            <a:xfrm>
              <a:off x="895" y="362"/>
              <a:ext cx="1549" cy="762"/>
              <a:chOff x="895" y="362"/>
              <a:chExt cx="1549" cy="762"/>
            </a:xfrm>
          </p:grpSpPr>
          <p:sp>
            <p:nvSpPr>
              <p:cNvPr id="33829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0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31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15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Atom</a:t>
                </a:r>
              </a:p>
            </p:txBody>
          </p:sp>
          <p:sp>
            <p:nvSpPr>
              <p:cNvPr id="33832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Proton</a:t>
                </a:r>
              </a:p>
            </p:txBody>
          </p:sp>
          <p:sp>
            <p:nvSpPr>
              <p:cNvPr id="33833" name="Rectangle 74"/>
              <p:cNvSpPr>
                <a:spLocks noChangeArrowheads="1"/>
              </p:cNvSpPr>
              <p:nvPr/>
            </p:nvSpPr>
            <p:spPr bwMode="auto">
              <a:xfrm>
                <a:off x="973" y="362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de-DE" sz="1600" dirty="0">
                    <a:solidFill>
                      <a:srgbClr val="FFC8B4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Big Bang</a:t>
                </a:r>
              </a:p>
            </p:txBody>
          </p:sp>
          <p:sp>
            <p:nvSpPr>
              <p:cNvPr id="33834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FFC8B4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" name="Group 61"/>
            <p:cNvGrpSpPr>
              <a:grpSpLocks/>
            </p:cNvGrpSpPr>
            <p:nvPr/>
          </p:nvGrpSpPr>
          <p:grpSpPr bwMode="auto">
            <a:xfrm>
              <a:off x="2899" y="1296"/>
              <a:ext cx="2745" cy="2249"/>
              <a:chOff x="2899" y="1296"/>
              <a:chExt cx="2745" cy="2249"/>
            </a:xfrm>
          </p:grpSpPr>
          <p:sp>
            <p:nvSpPr>
              <p:cNvPr id="33819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0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1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2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3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CCFFCC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24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99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Earth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5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01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Radius of Galaxies</a:t>
                </a:r>
                <a:endParaRPr lang="de-DE" sz="1600" dirty="0">
                  <a:solidFill>
                    <a:srgbClr val="CCFFCC"/>
                  </a:solidFill>
                  <a:effectLst>
                    <a:outerShdw blurRad="50800" dist="38100" dir="2700000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33826" name="Rectangle 77"/>
              <p:cNvSpPr>
                <a:spLocks noChangeArrowheads="1"/>
              </p:cNvSpPr>
              <p:nvPr/>
            </p:nvSpPr>
            <p:spPr bwMode="auto">
              <a:xfrm>
                <a:off x="3457" y="1536"/>
                <a:ext cx="828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Earth to Sun</a:t>
                </a:r>
              </a:p>
            </p:txBody>
          </p:sp>
          <p:sp>
            <p:nvSpPr>
              <p:cNvPr id="33827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626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>
                          <a:alpha val="94000"/>
                        </a:srgbClr>
                      </a:outerShdw>
                    </a:effectLst>
                  </a:rPr>
                  <a:t>Universe</a:t>
                </a:r>
              </a:p>
            </p:txBody>
          </p:sp>
          <p:sp>
            <p:nvSpPr>
              <p:cNvPr id="33828" name="Rectangle 42"/>
              <p:cNvSpPr>
                <a:spLocks noChangeArrowheads="1"/>
              </p:cNvSpPr>
              <p:nvPr/>
            </p:nvSpPr>
            <p:spPr bwMode="auto">
              <a:xfrm rot="19742175">
                <a:off x="5135" y="3358"/>
                <a:ext cx="289" cy="18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lnSpc>
                    <a:spcPct val="80000"/>
                  </a:lnSpc>
                </a:pPr>
                <a:r>
                  <a:rPr lang="de-DE" sz="1600" dirty="0">
                    <a:solidFill>
                      <a:srgbClr val="CCFFCC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</a:rPr>
                  <a:t>cm</a:t>
                </a:r>
              </a:p>
            </p:txBody>
          </p:sp>
        </p:grpSp>
      </p:grpSp>
      <p:grpSp>
        <p:nvGrpSpPr>
          <p:cNvPr id="5" name="Group 62"/>
          <p:cNvGrpSpPr>
            <a:grpSpLocks/>
          </p:cNvGrpSpPr>
          <p:nvPr/>
        </p:nvGrpSpPr>
        <p:grpSpPr bwMode="auto">
          <a:xfrm>
            <a:off x="5753100" y="4648200"/>
            <a:ext cx="2171700" cy="2019300"/>
            <a:chOff x="3996" y="2976"/>
            <a:chExt cx="1368" cy="1272"/>
          </a:xfrm>
        </p:grpSpPr>
        <p:grpSp>
          <p:nvGrpSpPr>
            <p:cNvPr id="6" name="Group 47"/>
            <p:cNvGrpSpPr>
              <a:grpSpLocks/>
            </p:cNvGrpSpPr>
            <p:nvPr/>
          </p:nvGrpSpPr>
          <p:grpSpPr bwMode="auto">
            <a:xfrm>
              <a:off x="4128" y="2976"/>
              <a:ext cx="604" cy="578"/>
              <a:chOff x="3744" y="3408"/>
              <a:chExt cx="604" cy="578"/>
            </a:xfrm>
          </p:grpSpPr>
          <p:pic>
            <p:nvPicPr>
              <p:cNvPr id="66" name="Picture 48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7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75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Hubble</a:t>
                </a:r>
              </a:p>
            </p:txBody>
          </p:sp>
        </p:grpSp>
        <p:pic>
          <p:nvPicPr>
            <p:cNvPr id="59" name="Picture 51" descr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52" y="3337"/>
              <a:ext cx="558" cy="503"/>
            </a:xfrm>
            <a:prstGeom prst="rect">
              <a:avLst/>
            </a:prstGeom>
            <a:noFill/>
            <a:effectLst>
              <a:outerShdw dist="35921" dir="2700000" algn="ctr" rotWithShape="0">
                <a:schemeClr val="tx1"/>
              </a:outerShdw>
            </a:effectLst>
          </p:spPr>
        </p:pic>
        <p:sp>
          <p:nvSpPr>
            <p:cNvPr id="60" name="Text Box 52"/>
            <p:cNvSpPr txBox="1">
              <a:spLocks noChangeArrowheads="1"/>
            </p:cNvSpPr>
            <p:nvPr/>
          </p:nvSpPr>
          <p:spPr bwMode="auto">
            <a:xfrm>
              <a:off x="4932" y="3312"/>
              <a:ext cx="423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ALMA</a:t>
              </a:r>
            </a:p>
          </p:txBody>
        </p:sp>
        <p:grpSp>
          <p:nvGrpSpPr>
            <p:cNvPr id="7" name="Group 53"/>
            <p:cNvGrpSpPr>
              <a:grpSpLocks/>
            </p:cNvGrpSpPr>
            <p:nvPr/>
          </p:nvGrpSpPr>
          <p:grpSpPr bwMode="auto">
            <a:xfrm>
              <a:off x="4740" y="3864"/>
              <a:ext cx="624" cy="384"/>
              <a:chOff x="4128" y="3933"/>
              <a:chExt cx="576" cy="343"/>
            </a:xfrm>
          </p:grpSpPr>
          <p:pic>
            <p:nvPicPr>
              <p:cNvPr id="64" name="Picture 54" descr="Picture 3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38100" dir="2700000">
                  <a:srgbClr val="000000"/>
                </a:outerShdw>
              </a:effectLst>
            </p:spPr>
          </p:pic>
          <p:sp>
            <p:nvSpPr>
              <p:cNvPr id="65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9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400" dirty="0">
                    <a:solidFill>
                      <a:schemeClr val="bg1"/>
                    </a:solidFill>
                    <a:effectLst>
                      <a:outerShdw blurRad="50800" dist="38100" dir="2700000">
                        <a:srgbClr val="000000"/>
                      </a:outerShdw>
                    </a:effectLst>
                    <a:latin typeface="Arial"/>
                    <a:cs typeface="Arial"/>
                  </a:rPr>
                  <a:t>VLT</a:t>
                </a:r>
              </a:p>
            </p:txBody>
          </p:sp>
        </p:grpSp>
        <p:pic>
          <p:nvPicPr>
            <p:cNvPr id="62" name="Picture 57" descr="Picture 9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070" y="3486"/>
              <a:ext cx="571" cy="720"/>
            </a:xfrm>
            <a:prstGeom prst="rect">
              <a:avLst/>
            </a:prstGeom>
            <a:noFill/>
            <a:effectLst>
              <a:outerShdw blurRad="63500" dist="38099" dir="2700000" algn="ctr" rotWithShape="0">
                <a:srgbClr val="000000"/>
              </a:outerShdw>
            </a:effectLst>
          </p:spPr>
        </p:pic>
        <p:sp>
          <p:nvSpPr>
            <p:cNvPr id="63" name="Text Box 52"/>
            <p:cNvSpPr txBox="1">
              <a:spLocks noChangeArrowheads="1"/>
            </p:cNvSpPr>
            <p:nvPr/>
          </p:nvSpPr>
          <p:spPr bwMode="auto">
            <a:xfrm>
              <a:off x="4032" y="3984"/>
              <a:ext cx="361" cy="1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1400" dirty="0">
                  <a:solidFill>
                    <a:schemeClr val="bg1"/>
                  </a:solidFill>
                  <a:effectLst>
                    <a:outerShdw blurRad="50800" dist="38100" dir="2700000">
                      <a:srgbClr val="000000"/>
                    </a:outerShdw>
                  </a:effectLst>
                  <a:latin typeface="Arial"/>
                  <a:cs typeface="Arial"/>
                </a:rPr>
                <a:t>AMS</a:t>
              </a:r>
            </a:p>
          </p:txBody>
        </p: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189038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286" y="1863566"/>
            <a:ext cx="762227" cy="1067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65041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/>
            <a:endParaRPr lang="en-US">
              <a:solidFill>
                <a:srgbClr val="000000"/>
              </a:solidFill>
            </a:endParaRPr>
          </a:p>
        </p:txBody>
      </p:sp>
      <p:pic>
        <p:nvPicPr>
          <p:cNvPr id="31749" name="Picture 3" descr="CMB_Timeline150nt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144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34950" y="3048000"/>
            <a:ext cx="1417638" cy="4572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dirty="0">
                <a:solidFill>
                  <a:srgbClr val="EAEAE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Big Bang</a:t>
            </a:r>
            <a:endParaRPr lang="de-DE" sz="2000" dirty="0">
              <a:solidFill>
                <a:srgbClr val="EAEAEA"/>
              </a:solidFill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>
            <a:off x="0" y="16690"/>
            <a:ext cx="9144000" cy="157184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en-GB" sz="36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Next Scientific Challenge: </a:t>
            </a:r>
          </a:p>
          <a:p>
            <a:pPr algn="ctr"/>
            <a:r>
              <a:rPr lang="en-GB" sz="3000" dirty="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to understand the very first moments of our Universe after the Big Bang</a:t>
            </a:r>
          </a:p>
        </p:txBody>
      </p:sp>
      <p:sp>
        <p:nvSpPr>
          <p:cNvPr id="12" name="TextBox 11"/>
          <p:cNvSpPr txBox="1"/>
          <p:nvPr/>
        </p:nvSpPr>
        <p:spPr>
          <a:xfrm rot="17908534">
            <a:off x="7709453" y="3522695"/>
            <a:ext cx="7399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WMAP</a:t>
            </a:r>
          </a:p>
        </p:txBody>
      </p:sp>
      <p:pic>
        <p:nvPicPr>
          <p:cNvPr id="15" name="Picture 14" descr="cern_logo_1.png"/>
          <p:cNvPicPr>
            <a:picLocks noChangeAspect="1"/>
          </p:cNvPicPr>
          <p:nvPr/>
        </p:nvPicPr>
        <p:blipFill>
          <a:blip r:embed="rId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2051720" y="4581128"/>
            <a:ext cx="2520280" cy="1541785"/>
            <a:chOff x="2051720" y="4581128"/>
            <a:chExt cx="2520280" cy="1541785"/>
          </a:xfrm>
        </p:grpSpPr>
        <p:cxnSp>
          <p:nvCxnSpPr>
            <p:cNvPr id="4" name="Straight Arrow Connector 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6" name="TextBox 5"/>
            <p:cNvSpPr txBox="1"/>
            <p:nvPr/>
          </p:nvSpPr>
          <p:spPr>
            <a:xfrm>
              <a:off x="2123728" y="5661248"/>
              <a:ext cx="24482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years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721312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5B02099A-FEB1-446F-85F6-FDE16BA75F4B}">
  <ds:schemaRefs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elements/1.1/"/>
    <ds:schemaRef ds:uri="http://purl.org/dc/dcmitype/"/>
    <ds:schemaRef ds:uri="http://schemas.microsoft.com/sharepoint/v3/fields"/>
    <ds:schemaRef ds:uri="http://schemas.microsoft.com/sharepoint/v3"/>
    <ds:schemaRef ds:uri="9d6bd219-ebbf-484d-aa26-3d98f6a666ba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4665</TotalTime>
  <Words>909</Words>
  <Application>Microsoft Office PowerPoint</Application>
  <PresentationFormat>On-screen Show (4:3)</PresentationFormat>
  <Paragraphs>266</Paragraphs>
  <Slides>24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24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Helvetica</vt:lpstr>
      <vt:lpstr>Optima</vt:lpstr>
      <vt:lpstr>Symbol</vt:lpstr>
      <vt:lpstr>Wingdings</vt:lpstr>
      <vt:lpstr>Bold Stripes</vt:lpstr>
      <vt:lpstr>1_Bold Stripes</vt:lpstr>
      <vt:lpstr>Custom Design</vt:lpstr>
      <vt:lpstr>PowerPoint Presentation</vt:lpstr>
      <vt:lpstr>The Mission of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Safety Information for Visitors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Markus Nordberg</cp:lastModifiedBy>
  <cp:revision>410</cp:revision>
  <cp:lastPrinted>2016-02-09T09:53:58Z</cp:lastPrinted>
  <dcterms:created xsi:type="dcterms:W3CDTF">2012-01-25T12:11:40Z</dcterms:created>
  <dcterms:modified xsi:type="dcterms:W3CDTF">2019-11-01T14:13:51Z</dcterms:modified>
</cp:coreProperties>
</file>