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1" r:id="rId6"/>
    <p:sldId id="262" r:id="rId7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60" d="100"/>
          <a:sy n="160" d="100"/>
        </p:scale>
        <p:origin x="294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69500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568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1874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27504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1923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54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373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7765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7723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4307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65072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4AC920-6868-4F72-BAC8-7168F8FCD817}" type="datetimeFigureOut">
              <a:rPr lang="es-ES" smtClean="0"/>
              <a:t>10/07/2019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F03167-11A1-4166-B0B1-D0849F454438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6892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space.cern.ch/CERN-Basketball-club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7400" y="1122363"/>
            <a:ext cx="10845800" cy="2387600"/>
          </a:xfrm>
        </p:spPr>
        <p:txBody>
          <a:bodyPr>
            <a:normAutofit/>
          </a:bodyPr>
          <a:lstStyle/>
          <a:p>
            <a:r>
              <a:rPr lang="en-US" dirty="0" smtClean="0"/>
              <a:t>CERN Basketball Club </a:t>
            </a:r>
            <a:br>
              <a:rPr lang="en-US" dirty="0" smtClean="0"/>
            </a:br>
            <a:r>
              <a:rPr lang="en-US" sz="4800" dirty="0" smtClean="0"/>
              <a:t>Accounting report season 2018/2019</a:t>
            </a:r>
            <a:endParaRPr lang="es-E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Jeronimo ORTOLA</a:t>
            </a:r>
          </a:p>
          <a:p>
            <a:r>
              <a:rPr lang="es-ES" dirty="0" smtClean="0"/>
              <a:t>General </a:t>
            </a:r>
            <a:r>
              <a:rPr lang="es-ES" dirty="0" err="1" smtClean="0"/>
              <a:t>Assembly</a:t>
            </a:r>
            <a:r>
              <a:rPr lang="es-ES" dirty="0" smtClean="0"/>
              <a:t> 10th </a:t>
            </a:r>
            <a:r>
              <a:rPr lang="es-ES" dirty="0" err="1" smtClean="0"/>
              <a:t>July</a:t>
            </a:r>
            <a:r>
              <a:rPr lang="es-ES" dirty="0" smtClean="0"/>
              <a:t> 2019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4979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55707" y="3244334"/>
            <a:ext cx="44805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2"/>
              </a:rPr>
              <a:t>https://espace.cern.ch/CERN-Basketball-club/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468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9456016"/>
              </p:ext>
            </p:extLst>
          </p:nvPr>
        </p:nvGraphicFramePr>
        <p:xfrm>
          <a:off x="2188322" y="1268693"/>
          <a:ext cx="7284384" cy="4456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Worksheet" r:id="rId3" imgW="5962604" imgH="3647970" progId="Excel.Sheet.12">
                  <p:embed/>
                </p:oleObj>
              </mc:Choice>
              <mc:Fallback>
                <p:oleObj name="Worksheet" r:id="rId3" imgW="5962604" imgH="364797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88322" y="1268693"/>
                        <a:ext cx="7284384" cy="44567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8651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The club is in a good health</a:t>
            </a:r>
          </a:p>
          <a:p>
            <a:pPr lvl="1"/>
            <a:r>
              <a:rPr lang="en-US" dirty="0" smtClean="0"/>
              <a:t>Balance UBS account: 2137.93 CHF</a:t>
            </a:r>
          </a:p>
          <a:p>
            <a:pPr lvl="1"/>
            <a:r>
              <a:rPr lang="en-US" dirty="0" smtClean="0"/>
              <a:t>Uniforms on stock: 16 x 150 CHF = 2400 </a:t>
            </a:r>
            <a:r>
              <a:rPr lang="en-US" dirty="0" smtClean="0"/>
              <a:t>CHF</a:t>
            </a:r>
          </a:p>
          <a:p>
            <a:pPr lvl="1"/>
            <a:r>
              <a:rPr lang="en-US" dirty="0" smtClean="0"/>
              <a:t>Training shirts on stock: 12 x 25 CHF: 300 CHF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chemeClr val="accent6"/>
                </a:solidFill>
              </a:rPr>
              <a:t>TOTAL POSITIVE BALANCE: </a:t>
            </a:r>
            <a:r>
              <a:rPr lang="en-US" dirty="0" smtClean="0">
                <a:solidFill>
                  <a:schemeClr val="accent6"/>
                </a:solidFill>
              </a:rPr>
              <a:t>4837.93 </a:t>
            </a:r>
            <a:r>
              <a:rPr lang="en-US" dirty="0" smtClean="0">
                <a:solidFill>
                  <a:schemeClr val="accent6"/>
                </a:solidFill>
              </a:rPr>
              <a:t>CHF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UBS e-Banking enabled. Accounting much more efficient.</a:t>
            </a:r>
          </a:p>
          <a:p>
            <a:r>
              <a:rPr lang="en-US" dirty="0" smtClean="0"/>
              <a:t>First </a:t>
            </a:r>
            <a:r>
              <a:rPr lang="en-US" dirty="0"/>
              <a:t>time contribution from the club to </a:t>
            </a:r>
            <a:r>
              <a:rPr lang="en-US" dirty="0" smtClean="0"/>
              <a:t>BBQ (315.75 CHF).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985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Budget 2019/2020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1556" y="1485759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25% increase in referees fees.</a:t>
            </a:r>
          </a:p>
          <a:p>
            <a:r>
              <a:rPr lang="en-US" dirty="0" smtClean="0"/>
              <a:t>Reduction of income from quotas (39 vs. 32 members)</a:t>
            </a:r>
          </a:p>
          <a:p>
            <a:r>
              <a:rPr lang="en-US" dirty="0" smtClean="0"/>
              <a:t>Basketball backboard: ~ 1000 CHF</a:t>
            </a:r>
          </a:p>
          <a:p>
            <a:r>
              <a:rPr lang="en-US" dirty="0" smtClean="0"/>
              <a:t>Foreseen end next season:</a:t>
            </a:r>
          </a:p>
          <a:p>
            <a:pPr lvl="1"/>
            <a:r>
              <a:rPr lang="en-US" dirty="0" smtClean="0"/>
              <a:t>Balance UBS account: </a:t>
            </a:r>
            <a:r>
              <a:rPr lang="en-US" dirty="0"/>
              <a:t>	</a:t>
            </a:r>
            <a:r>
              <a:rPr lang="en-US" dirty="0" smtClean="0"/>
              <a:t>1737.55 </a:t>
            </a:r>
            <a:r>
              <a:rPr lang="en-US" dirty="0"/>
              <a:t>CHF</a:t>
            </a:r>
          </a:p>
          <a:p>
            <a:pPr lvl="1"/>
            <a:r>
              <a:rPr lang="en-US" dirty="0"/>
              <a:t>Uniforms on stock: </a:t>
            </a:r>
            <a:r>
              <a:rPr lang="en-US" dirty="0" smtClean="0"/>
              <a:t>12 </a:t>
            </a:r>
            <a:r>
              <a:rPr lang="en-US" dirty="0"/>
              <a:t>x 150 CHF = </a:t>
            </a:r>
            <a:r>
              <a:rPr lang="en-US" dirty="0" smtClean="0"/>
              <a:t>1800 </a:t>
            </a:r>
            <a:r>
              <a:rPr lang="en-US" dirty="0" smtClean="0"/>
              <a:t>CHF</a:t>
            </a:r>
          </a:p>
          <a:p>
            <a:pPr lvl="1"/>
            <a:r>
              <a:rPr lang="en-US" dirty="0"/>
              <a:t>Training shirts on stock: 12 x 25 CHF: 300 CHF</a:t>
            </a:r>
          </a:p>
          <a:p>
            <a:pPr lvl="1"/>
            <a:r>
              <a:rPr lang="en-US" dirty="0" smtClean="0">
                <a:solidFill>
                  <a:schemeClr val="accent6"/>
                </a:solidFill>
              </a:rPr>
              <a:t>TOTAL </a:t>
            </a:r>
            <a:r>
              <a:rPr lang="en-US" dirty="0">
                <a:solidFill>
                  <a:schemeClr val="accent6"/>
                </a:solidFill>
              </a:rPr>
              <a:t>POSITIVE BALANCE: </a:t>
            </a:r>
            <a:r>
              <a:rPr lang="en-US" dirty="0" smtClean="0">
                <a:solidFill>
                  <a:schemeClr val="accent6"/>
                </a:solidFill>
              </a:rPr>
              <a:t>3537.55 CHF (-</a:t>
            </a:r>
            <a:r>
              <a:rPr lang="en-US" dirty="0" smtClean="0">
                <a:solidFill>
                  <a:schemeClr val="accent6"/>
                </a:solidFill>
              </a:rPr>
              <a:t>20%)</a:t>
            </a:r>
            <a:endParaRPr lang="en-US" dirty="0">
              <a:solidFill>
                <a:schemeClr val="accent6"/>
              </a:solidFill>
            </a:endParaRPr>
          </a:p>
          <a:p>
            <a:endParaRPr lang="en-US" dirty="0" smtClean="0"/>
          </a:p>
          <a:p>
            <a:r>
              <a:rPr lang="en-US" dirty="0" smtClean="0"/>
              <a:t>Contribution </a:t>
            </a:r>
            <a:r>
              <a:rPr lang="en-US" dirty="0"/>
              <a:t>from the club to </a:t>
            </a:r>
            <a:r>
              <a:rPr lang="en-US" dirty="0" smtClean="0"/>
              <a:t>BBQ to be decided.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12571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8489602"/>
              </p:ext>
            </p:extLst>
          </p:nvPr>
        </p:nvGraphicFramePr>
        <p:xfrm>
          <a:off x="2032942" y="1205755"/>
          <a:ext cx="6836149" cy="4422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Worksheet" r:id="rId3" imgW="5962604" imgH="3857760" progId="Excel.Sheet.12">
                  <p:embed/>
                </p:oleObj>
              </mc:Choice>
              <mc:Fallback>
                <p:oleObj name="Worksheet" r:id="rId3" imgW="5962604" imgH="38577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32942" y="1205755"/>
                        <a:ext cx="6836149" cy="44227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487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114</Words>
  <Application>Microsoft Office PowerPoint</Application>
  <PresentationFormat>Widescreen</PresentationFormat>
  <Paragraphs>24</Paragraphs>
  <Slides>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Microsoft Excel Worksheet</vt:lpstr>
      <vt:lpstr>CERN Basketball Club  Accounting report season 2018/2019</vt:lpstr>
      <vt:lpstr>PowerPoint Presentation</vt:lpstr>
      <vt:lpstr>PowerPoint Presentation</vt:lpstr>
      <vt:lpstr>Conclusions</vt:lpstr>
      <vt:lpstr>Budget 2019/2020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Basket Club  Accounting Status as of 1st July 2018</dc:title>
  <dc:creator>Manuel Gonzalez Berges</dc:creator>
  <cp:lastModifiedBy>Jeronimo Ortola Vidal</cp:lastModifiedBy>
  <cp:revision>29</cp:revision>
  <dcterms:created xsi:type="dcterms:W3CDTF">2018-08-28T13:32:41Z</dcterms:created>
  <dcterms:modified xsi:type="dcterms:W3CDTF">2019-07-10T13:39:08Z</dcterms:modified>
</cp:coreProperties>
</file>