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8"/>
  </p:notesMasterIdLst>
  <p:handoutMasterIdLst>
    <p:handoutMasterId r:id="rId29"/>
  </p:handoutMasterIdLst>
  <p:sldIdLst>
    <p:sldId id="256" r:id="rId2"/>
    <p:sldId id="290" r:id="rId3"/>
    <p:sldId id="291" r:id="rId4"/>
    <p:sldId id="292" r:id="rId5"/>
    <p:sldId id="293" r:id="rId6"/>
    <p:sldId id="294" r:id="rId7"/>
    <p:sldId id="295" r:id="rId8"/>
    <p:sldId id="314" r:id="rId9"/>
    <p:sldId id="296" r:id="rId10"/>
    <p:sldId id="315" r:id="rId11"/>
    <p:sldId id="316" r:id="rId12"/>
    <p:sldId id="297" r:id="rId13"/>
    <p:sldId id="298" r:id="rId14"/>
    <p:sldId id="299" r:id="rId15"/>
    <p:sldId id="318" r:id="rId16"/>
    <p:sldId id="319" r:id="rId17"/>
    <p:sldId id="320" r:id="rId18"/>
    <p:sldId id="322" r:id="rId19"/>
    <p:sldId id="323" r:id="rId20"/>
    <p:sldId id="305" r:id="rId21"/>
    <p:sldId id="303" r:id="rId22"/>
    <p:sldId id="313" r:id="rId23"/>
    <p:sldId id="310" r:id="rId24"/>
    <p:sldId id="309" r:id="rId25"/>
    <p:sldId id="311" r:id="rId26"/>
    <p:sldId id="312" r:id="rId27"/>
  </p:sldIdLst>
  <p:sldSz cx="9144000" cy="6858000" type="screen4x3"/>
  <p:notesSz cx="6797675" cy="9928225"/>
  <p:custDataLst>
    <p:tags r:id="rId3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0B387C"/>
    <a:srgbClr val="00B1B0"/>
    <a:srgbClr val="F9A25E"/>
    <a:srgbClr val="001844"/>
    <a:srgbClr val="009999"/>
    <a:srgbClr val="DBE020"/>
    <a:srgbClr val="DA46CF"/>
    <a:srgbClr val="00CC99"/>
    <a:srgbClr val="99FF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437" autoAdjust="0"/>
    <p:restoredTop sz="94592" autoAdjust="0"/>
  </p:normalViewPr>
  <p:slideViewPr>
    <p:cSldViewPr snapToGrid="0" snapToObjects="1">
      <p:cViewPr varScale="1">
        <p:scale>
          <a:sx n="124" d="100"/>
          <a:sy n="124" d="100"/>
        </p:scale>
        <p:origin x="1524" y="10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ags" Target="tags/tag1.xml"/></Relationships>
</file>

<file path=ppt/diagrams/colors1.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C7AD84B-E2C5-415E-9AA9-541255205330}" type="doc">
      <dgm:prSet loTypeId="urn:microsoft.com/office/officeart/2005/8/layout/funnel1" loCatId="process" qsTypeId="urn:microsoft.com/office/officeart/2005/8/quickstyle/simple1" qsCatId="simple" csTypeId="urn:microsoft.com/office/officeart/2005/8/colors/accent3_5" csCatId="accent3" phldr="1"/>
      <dgm:spPr/>
      <dgm:t>
        <a:bodyPr/>
        <a:lstStyle/>
        <a:p>
          <a:endParaRPr lang="en-US"/>
        </a:p>
      </dgm:t>
    </dgm:pt>
    <dgm:pt modelId="{086813D8-9FEC-4A81-B43C-93148C5B796E}">
      <dgm:prSet phldrT="[Text]" phldr="1"/>
      <dgm:spPr/>
      <dgm:t>
        <a:bodyPr/>
        <a:lstStyle/>
        <a:p>
          <a:endParaRPr lang="en-US" dirty="0"/>
        </a:p>
      </dgm:t>
    </dgm:pt>
    <dgm:pt modelId="{4CBDB183-F01A-402F-9D9C-A7F00052A097}" type="sibTrans" cxnId="{A05BF366-8293-419D-8510-B3C18AC3A3E4}">
      <dgm:prSet/>
      <dgm:spPr/>
      <dgm:t>
        <a:bodyPr/>
        <a:lstStyle/>
        <a:p>
          <a:endParaRPr lang="en-US"/>
        </a:p>
      </dgm:t>
    </dgm:pt>
    <dgm:pt modelId="{D02BDBEF-3EB5-487D-AAD9-8A80BE7DD39D}" type="parTrans" cxnId="{A05BF366-8293-419D-8510-B3C18AC3A3E4}">
      <dgm:prSet/>
      <dgm:spPr/>
      <dgm:t>
        <a:bodyPr/>
        <a:lstStyle/>
        <a:p>
          <a:endParaRPr lang="en-US"/>
        </a:p>
      </dgm:t>
    </dgm:pt>
    <dgm:pt modelId="{2A9D4DA6-0C6C-44B7-8C6A-EC05FD49A2FE}" type="pres">
      <dgm:prSet presAssocID="{9C7AD84B-E2C5-415E-9AA9-541255205330}" presName="Name0" presStyleCnt="0">
        <dgm:presLayoutVars>
          <dgm:chMax val="4"/>
          <dgm:resizeHandles val="exact"/>
        </dgm:presLayoutVars>
      </dgm:prSet>
      <dgm:spPr/>
      <dgm:t>
        <a:bodyPr/>
        <a:lstStyle/>
        <a:p>
          <a:endParaRPr lang="en-US"/>
        </a:p>
      </dgm:t>
    </dgm:pt>
    <dgm:pt modelId="{0B735A9C-5A7E-4F6F-A9D6-AE1861C338D0}" type="pres">
      <dgm:prSet presAssocID="{9C7AD84B-E2C5-415E-9AA9-541255205330}" presName="ellipse" presStyleLbl="trBgShp" presStyleIdx="0" presStyleCnt="1" custScaleX="81626" custScaleY="103834" custLinFactNeighborX="1065" custLinFactNeighborY="9775"/>
      <dgm:spPr/>
    </dgm:pt>
    <dgm:pt modelId="{2F6DCFF2-8706-4784-905B-7C3EE8273B2D}" type="pres">
      <dgm:prSet presAssocID="{9C7AD84B-E2C5-415E-9AA9-541255205330}" presName="arrow1" presStyleLbl="fgShp" presStyleIdx="0" presStyleCnt="1"/>
      <dgm:spPr>
        <a:noFill/>
        <a:ln>
          <a:noFill/>
        </a:ln>
      </dgm:spPr>
    </dgm:pt>
    <dgm:pt modelId="{9EE53158-D5B4-4D41-AD27-82FC3A4D656E}" type="pres">
      <dgm:prSet presAssocID="{9C7AD84B-E2C5-415E-9AA9-541255205330}" presName="rectangle" presStyleLbl="revTx" presStyleIdx="0" presStyleCnt="1">
        <dgm:presLayoutVars>
          <dgm:bulletEnabled val="1"/>
        </dgm:presLayoutVars>
      </dgm:prSet>
      <dgm:spPr/>
      <dgm:t>
        <a:bodyPr/>
        <a:lstStyle/>
        <a:p>
          <a:endParaRPr lang="en-US"/>
        </a:p>
      </dgm:t>
    </dgm:pt>
    <dgm:pt modelId="{5B259BE2-A52B-443D-8AFC-A7477CE2C157}" type="pres">
      <dgm:prSet presAssocID="{9C7AD84B-E2C5-415E-9AA9-541255205330}" presName="funnel" presStyleLbl="trAlignAcc1" presStyleIdx="0" presStyleCnt="1" custScaleX="78188" custScaleY="81542" custLinFactNeighborX="-173" custLinFactNeighborY="-2682"/>
      <dgm:spPr/>
    </dgm:pt>
  </dgm:ptLst>
  <dgm:cxnLst>
    <dgm:cxn modelId="{A05BF366-8293-419D-8510-B3C18AC3A3E4}" srcId="{9C7AD84B-E2C5-415E-9AA9-541255205330}" destId="{086813D8-9FEC-4A81-B43C-93148C5B796E}" srcOrd="0" destOrd="0" parTransId="{D02BDBEF-3EB5-487D-AAD9-8A80BE7DD39D}" sibTransId="{4CBDB183-F01A-402F-9D9C-A7F00052A097}"/>
    <dgm:cxn modelId="{5E9DB4D0-615F-417B-99A9-B8669734EE7B}" type="presOf" srcId="{9C7AD84B-E2C5-415E-9AA9-541255205330}" destId="{2A9D4DA6-0C6C-44B7-8C6A-EC05FD49A2FE}" srcOrd="0" destOrd="0" presId="urn:microsoft.com/office/officeart/2005/8/layout/funnel1"/>
    <dgm:cxn modelId="{3552EB9E-EBC8-4E52-8497-4A3E567AE61C}" type="presOf" srcId="{086813D8-9FEC-4A81-B43C-93148C5B796E}" destId="{9EE53158-D5B4-4D41-AD27-82FC3A4D656E}" srcOrd="0" destOrd="0" presId="urn:microsoft.com/office/officeart/2005/8/layout/funnel1"/>
    <dgm:cxn modelId="{873189F9-A5D9-4ABB-A06C-7BDC2723A9BA}" type="presParOf" srcId="{2A9D4DA6-0C6C-44B7-8C6A-EC05FD49A2FE}" destId="{0B735A9C-5A7E-4F6F-A9D6-AE1861C338D0}" srcOrd="0" destOrd="0" presId="urn:microsoft.com/office/officeart/2005/8/layout/funnel1"/>
    <dgm:cxn modelId="{E78D23C9-8ACF-41C9-89E5-56D07720D111}" type="presParOf" srcId="{2A9D4DA6-0C6C-44B7-8C6A-EC05FD49A2FE}" destId="{2F6DCFF2-8706-4784-905B-7C3EE8273B2D}" srcOrd="1" destOrd="0" presId="urn:microsoft.com/office/officeart/2005/8/layout/funnel1"/>
    <dgm:cxn modelId="{7ECA5EF9-4628-43CC-872F-7232AA5DBFA4}" type="presParOf" srcId="{2A9D4DA6-0C6C-44B7-8C6A-EC05FD49A2FE}" destId="{9EE53158-D5B4-4D41-AD27-82FC3A4D656E}" srcOrd="2" destOrd="0" presId="urn:microsoft.com/office/officeart/2005/8/layout/funnel1"/>
    <dgm:cxn modelId="{ACC47377-6706-4ED2-9E55-0A0ACEFB4A07}" type="presParOf" srcId="{2A9D4DA6-0C6C-44B7-8C6A-EC05FD49A2FE}" destId="{5B259BE2-A52B-443D-8AFC-A7477CE2C157}" srcOrd="3" destOrd="0" presId="urn:microsoft.com/office/officeart/2005/8/layout/funnel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735A9C-5A7E-4F6F-A9D6-AE1861C338D0}">
      <dsp:nvSpPr>
        <dsp:cNvPr id="0" name=""/>
        <dsp:cNvSpPr/>
      </dsp:nvSpPr>
      <dsp:spPr>
        <a:xfrm>
          <a:off x="1132731" y="344280"/>
          <a:ext cx="2457983" cy="1085871"/>
        </a:xfrm>
        <a:prstGeom prst="ellipse">
          <a:avLst/>
        </a:prstGeom>
        <a:solidFill>
          <a:schemeClr val="accent3">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F6DCFF2-8706-4784-905B-7C3EE8273B2D}">
      <dsp:nvSpPr>
        <dsp:cNvPr id="0" name=""/>
        <dsp:cNvSpPr/>
      </dsp:nvSpPr>
      <dsp:spPr>
        <a:xfrm>
          <a:off x="2042531" y="2822854"/>
          <a:ext cx="583580" cy="373491"/>
        </a:xfrm>
        <a:prstGeom prst="downArrow">
          <a:avLst/>
        </a:prstGeom>
        <a:noFill/>
        <a:ln w="19050" cap="flat" cmpd="sng" algn="ctr">
          <a:noFill/>
          <a:prstDash val="solid"/>
        </a:ln>
        <a:effectLst/>
      </dsp:spPr>
      <dsp:style>
        <a:lnRef idx="2">
          <a:scrgbClr r="0" g="0" b="0"/>
        </a:lnRef>
        <a:fillRef idx="1">
          <a:scrgbClr r="0" g="0" b="0"/>
        </a:fillRef>
        <a:effectRef idx="0">
          <a:scrgbClr r="0" g="0" b="0"/>
        </a:effectRef>
        <a:fontRef idx="minor"/>
      </dsp:style>
    </dsp:sp>
    <dsp:sp modelId="{9EE53158-D5B4-4D41-AD27-82FC3A4D656E}">
      <dsp:nvSpPr>
        <dsp:cNvPr id="0" name=""/>
        <dsp:cNvSpPr/>
      </dsp:nvSpPr>
      <dsp:spPr>
        <a:xfrm>
          <a:off x="933728" y="3121647"/>
          <a:ext cx="2801186" cy="7002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endParaRPr lang="en-US" sz="2500" kern="1200" dirty="0"/>
        </a:p>
      </dsp:txBody>
      <dsp:txXfrm>
        <a:off x="933728" y="3121647"/>
        <a:ext cx="2801186" cy="700296"/>
      </dsp:txXfrm>
    </dsp:sp>
    <dsp:sp modelId="{5B259BE2-A52B-443D-8AFC-A7477CE2C157}">
      <dsp:nvSpPr>
        <dsp:cNvPr id="0" name=""/>
        <dsp:cNvSpPr/>
      </dsp:nvSpPr>
      <dsp:spPr>
        <a:xfrm>
          <a:off x="1051056" y="304882"/>
          <a:ext cx="2555223" cy="2131867"/>
        </a:xfrm>
        <a:prstGeom prst="funnel">
          <a:avLst/>
        </a:prstGeom>
        <a:solidFill>
          <a:schemeClr val="lt1">
            <a:alpha val="40000"/>
            <a:hueOff val="0"/>
            <a:satOff val="0"/>
            <a:lumOff val="0"/>
            <a:alphaOff val="0"/>
          </a:schemeClr>
        </a:solidFill>
        <a:ln w="9525" cap="flat" cmpd="sng" algn="ctr">
          <a:solidFill>
            <a:schemeClr val="accent3">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498475"/>
          </a:xfrm>
          <a:prstGeom prst="rect">
            <a:avLst/>
          </a:prstGeom>
        </p:spPr>
        <p:txBody>
          <a:bodyPr vert="horz" lIns="91440" tIns="45720" rIns="91440" bIns="45720" rtlCol="0"/>
          <a:lstStyle>
            <a:lvl1pPr algn="r">
              <a:defRPr sz="1200"/>
            </a:lvl1pPr>
          </a:lstStyle>
          <a:p>
            <a:fld id="{CAB13211-C00D-4D22-BE24-0FEEFF396B25}" type="datetimeFigureOut">
              <a:rPr lang="en-GB" smtClean="0"/>
              <a:pPr/>
              <a:t>11/09/2019</a:t>
            </a:fld>
            <a:endParaRPr lang="en-GB"/>
          </a:p>
        </p:txBody>
      </p:sp>
      <p:sp>
        <p:nvSpPr>
          <p:cNvPr id="4" name="Footer Placeholder 3"/>
          <p:cNvSpPr>
            <a:spLocks noGrp="1"/>
          </p:cNvSpPr>
          <p:nvPr>
            <p:ph type="ftr" sz="quarter" idx="2"/>
          </p:nvPr>
        </p:nvSpPr>
        <p:spPr>
          <a:xfrm>
            <a:off x="0" y="9429750"/>
            <a:ext cx="2946400" cy="49847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29750"/>
            <a:ext cx="2946400" cy="498475"/>
          </a:xfrm>
          <a:prstGeom prst="rect">
            <a:avLst/>
          </a:prstGeom>
        </p:spPr>
        <p:txBody>
          <a:bodyPr vert="horz" lIns="91440" tIns="45720" rIns="91440" bIns="45720" rtlCol="0" anchor="b"/>
          <a:lstStyle>
            <a:lvl1pPr algn="r">
              <a:defRPr sz="1200"/>
            </a:lvl1pPr>
          </a:lstStyle>
          <a:p>
            <a:fld id="{B409C585-4AF4-4D5C-893F-FDEB3B7F4A7D}" type="slidenum">
              <a:rPr lang="en-GB" smtClean="0"/>
              <a:pPr/>
              <a:t>‹#›</a:t>
            </a:fld>
            <a:endParaRPr lang="en-GB"/>
          </a:p>
        </p:txBody>
      </p:sp>
    </p:spTree>
    <p:extLst>
      <p:ext uri="{BB962C8B-B14F-4D97-AF65-F5344CB8AC3E}">
        <p14:creationId xmlns:p14="http://schemas.microsoft.com/office/powerpoint/2010/main" val="28493712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D5A2533C-91E9-46A7-8F35-6E0F212CF842}" type="datetimeFigureOut">
              <a:rPr lang="en-GB" smtClean="0"/>
              <a:pPr/>
              <a:t>11/09/2019</a:t>
            </a:fld>
            <a:endParaRPr lang="en-GB"/>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B1C4EA8B-888D-4C66-B594-38F2AE6E6BE2}" type="slidenum">
              <a:rPr lang="en-GB" smtClean="0"/>
              <a:pPr/>
              <a:t>‹#›</a:t>
            </a:fld>
            <a:endParaRPr lang="en-GB"/>
          </a:p>
        </p:txBody>
      </p:sp>
    </p:spTree>
    <p:extLst>
      <p:ext uri="{BB962C8B-B14F-4D97-AF65-F5344CB8AC3E}">
        <p14:creationId xmlns:p14="http://schemas.microsoft.com/office/powerpoint/2010/main" val="98759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1C4EA8B-888D-4C66-B594-38F2AE6E6BE2}" type="slidenum">
              <a:rPr lang="en-GB" smtClean="0"/>
              <a:pPr/>
              <a:t>4</a:t>
            </a:fld>
            <a:endParaRPr lang="en-GB"/>
          </a:p>
        </p:txBody>
      </p:sp>
    </p:spTree>
    <p:extLst>
      <p:ext uri="{BB962C8B-B14F-4D97-AF65-F5344CB8AC3E}">
        <p14:creationId xmlns:p14="http://schemas.microsoft.com/office/powerpoint/2010/main" val="8902600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 mentioned already that there</a:t>
            </a:r>
            <a:r>
              <a:rPr lang="en-GB" baseline="0" dirty="0" smtClean="0"/>
              <a:t> are learning priorities. At CERN, these are what is needed to </a:t>
            </a:r>
          </a:p>
          <a:p>
            <a:pPr marL="171450" indent="-171450">
              <a:buFontTx/>
              <a:buChar char="-"/>
            </a:pPr>
            <a:r>
              <a:rPr lang="en-GB" baseline="0" dirty="0" smtClean="0"/>
              <a:t>Perform a function</a:t>
            </a:r>
          </a:p>
          <a:p>
            <a:pPr marL="171450" indent="-171450">
              <a:buFontTx/>
              <a:buChar char="-"/>
            </a:pPr>
            <a:r>
              <a:rPr lang="en-GB" baseline="0" dirty="0" smtClean="0"/>
              <a:t>Integrate in the organisation and the local area</a:t>
            </a:r>
            <a:endParaRPr lang="en-GB" dirty="0"/>
          </a:p>
        </p:txBody>
      </p:sp>
      <p:sp>
        <p:nvSpPr>
          <p:cNvPr id="4" name="Slide Number Placeholder 3"/>
          <p:cNvSpPr>
            <a:spLocks noGrp="1"/>
          </p:cNvSpPr>
          <p:nvPr>
            <p:ph type="sldNum" sz="quarter" idx="10"/>
          </p:nvPr>
        </p:nvSpPr>
        <p:spPr/>
        <p:txBody>
          <a:bodyPr/>
          <a:lstStyle/>
          <a:p>
            <a:fld id="{B1C4EA8B-888D-4C66-B594-38F2AE6E6BE2}" type="slidenum">
              <a:rPr lang="en-GB" smtClean="0"/>
              <a:pPr/>
              <a:t>13</a:t>
            </a:fld>
            <a:endParaRPr lang="en-GB"/>
          </a:p>
        </p:txBody>
      </p:sp>
    </p:spTree>
    <p:extLst>
      <p:ext uri="{BB962C8B-B14F-4D97-AF65-F5344CB8AC3E}">
        <p14:creationId xmlns:p14="http://schemas.microsoft.com/office/powerpoint/2010/main" val="41607038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Here you have</a:t>
            </a:r>
            <a:r>
              <a:rPr lang="en-GB" baseline="0" dirty="0" smtClean="0"/>
              <a:t> a list of what type of courses this includes.</a:t>
            </a:r>
            <a:endParaRPr lang="en-GB" dirty="0"/>
          </a:p>
        </p:txBody>
      </p:sp>
      <p:sp>
        <p:nvSpPr>
          <p:cNvPr id="4" name="Slide Number Placeholder 3"/>
          <p:cNvSpPr>
            <a:spLocks noGrp="1"/>
          </p:cNvSpPr>
          <p:nvPr>
            <p:ph type="sldNum" sz="quarter" idx="10"/>
          </p:nvPr>
        </p:nvSpPr>
        <p:spPr/>
        <p:txBody>
          <a:bodyPr/>
          <a:lstStyle/>
          <a:p>
            <a:fld id="{B1C4EA8B-888D-4C66-B594-38F2AE6E6BE2}" type="slidenum">
              <a:rPr lang="en-GB" smtClean="0"/>
              <a:pPr/>
              <a:t>14</a:t>
            </a:fld>
            <a:endParaRPr lang="en-GB"/>
          </a:p>
        </p:txBody>
      </p:sp>
    </p:spTree>
    <p:extLst>
      <p:ext uri="{BB962C8B-B14F-4D97-AF65-F5344CB8AC3E}">
        <p14:creationId xmlns:p14="http://schemas.microsoft.com/office/powerpoint/2010/main" val="23608735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first option is via</a:t>
            </a:r>
            <a:r>
              <a:rPr lang="en-GB" baseline="0" dirty="0" smtClean="0"/>
              <a:t> the HR departmental webpage</a:t>
            </a:r>
          </a:p>
          <a:p>
            <a:endParaRPr lang="en-GB" dirty="0"/>
          </a:p>
        </p:txBody>
      </p:sp>
      <p:sp>
        <p:nvSpPr>
          <p:cNvPr id="4" name="Slide Number Placeholder 3"/>
          <p:cNvSpPr>
            <a:spLocks noGrp="1"/>
          </p:cNvSpPr>
          <p:nvPr>
            <p:ph type="sldNum" sz="quarter" idx="10"/>
          </p:nvPr>
        </p:nvSpPr>
        <p:spPr/>
        <p:txBody>
          <a:bodyPr/>
          <a:lstStyle/>
          <a:p>
            <a:fld id="{B1C4EA8B-888D-4C66-B594-38F2AE6E6BE2}" type="slidenum">
              <a:rPr lang="en-GB" smtClean="0"/>
              <a:pPr/>
              <a:t>15</a:t>
            </a:fld>
            <a:endParaRPr lang="en-GB"/>
          </a:p>
        </p:txBody>
      </p:sp>
    </p:spTree>
    <p:extLst>
      <p:ext uri="{BB962C8B-B14F-4D97-AF65-F5344CB8AC3E}">
        <p14:creationId xmlns:p14="http://schemas.microsoft.com/office/powerpoint/2010/main" val="41980468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first option is via</a:t>
            </a:r>
            <a:r>
              <a:rPr lang="en-GB" baseline="0" dirty="0" smtClean="0"/>
              <a:t> the HR departmental webpage</a:t>
            </a:r>
          </a:p>
          <a:p>
            <a:endParaRPr lang="en-GB" dirty="0"/>
          </a:p>
        </p:txBody>
      </p:sp>
      <p:sp>
        <p:nvSpPr>
          <p:cNvPr id="4" name="Slide Number Placeholder 3"/>
          <p:cNvSpPr>
            <a:spLocks noGrp="1"/>
          </p:cNvSpPr>
          <p:nvPr>
            <p:ph type="sldNum" sz="quarter" idx="10"/>
          </p:nvPr>
        </p:nvSpPr>
        <p:spPr/>
        <p:txBody>
          <a:bodyPr/>
          <a:lstStyle/>
          <a:p>
            <a:fld id="{B1C4EA8B-888D-4C66-B594-38F2AE6E6BE2}" type="slidenum">
              <a:rPr lang="en-GB" smtClean="0"/>
              <a:pPr/>
              <a:t>16</a:t>
            </a:fld>
            <a:endParaRPr lang="en-GB"/>
          </a:p>
        </p:txBody>
      </p:sp>
    </p:spTree>
    <p:extLst>
      <p:ext uri="{BB962C8B-B14F-4D97-AF65-F5344CB8AC3E}">
        <p14:creationId xmlns:p14="http://schemas.microsoft.com/office/powerpoint/2010/main" val="26594268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first option is via</a:t>
            </a:r>
            <a:r>
              <a:rPr lang="en-GB" baseline="0" dirty="0" smtClean="0"/>
              <a:t> the HR departmental webpage</a:t>
            </a:r>
          </a:p>
          <a:p>
            <a:endParaRPr lang="en-GB" dirty="0"/>
          </a:p>
        </p:txBody>
      </p:sp>
      <p:sp>
        <p:nvSpPr>
          <p:cNvPr id="4" name="Slide Number Placeholder 3"/>
          <p:cNvSpPr>
            <a:spLocks noGrp="1"/>
          </p:cNvSpPr>
          <p:nvPr>
            <p:ph type="sldNum" sz="quarter" idx="10"/>
          </p:nvPr>
        </p:nvSpPr>
        <p:spPr/>
        <p:txBody>
          <a:bodyPr/>
          <a:lstStyle/>
          <a:p>
            <a:fld id="{B1C4EA8B-888D-4C66-B594-38F2AE6E6BE2}" type="slidenum">
              <a:rPr lang="en-GB" smtClean="0"/>
              <a:pPr/>
              <a:t>17</a:t>
            </a:fld>
            <a:endParaRPr lang="en-GB"/>
          </a:p>
        </p:txBody>
      </p:sp>
    </p:spTree>
    <p:extLst>
      <p:ext uri="{BB962C8B-B14F-4D97-AF65-F5344CB8AC3E}">
        <p14:creationId xmlns:p14="http://schemas.microsoft.com/office/powerpoint/2010/main" val="3403112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first option is via</a:t>
            </a:r>
            <a:r>
              <a:rPr lang="en-GB" baseline="0" dirty="0" smtClean="0"/>
              <a:t> the HR departmental webpage</a:t>
            </a:r>
          </a:p>
          <a:p>
            <a:endParaRPr lang="en-GB" dirty="0"/>
          </a:p>
        </p:txBody>
      </p:sp>
      <p:sp>
        <p:nvSpPr>
          <p:cNvPr id="4" name="Slide Number Placeholder 3"/>
          <p:cNvSpPr>
            <a:spLocks noGrp="1"/>
          </p:cNvSpPr>
          <p:nvPr>
            <p:ph type="sldNum" sz="quarter" idx="10"/>
          </p:nvPr>
        </p:nvSpPr>
        <p:spPr/>
        <p:txBody>
          <a:bodyPr/>
          <a:lstStyle/>
          <a:p>
            <a:fld id="{B1C4EA8B-888D-4C66-B594-38F2AE6E6BE2}" type="slidenum">
              <a:rPr lang="en-GB" smtClean="0"/>
              <a:pPr/>
              <a:t>18</a:t>
            </a:fld>
            <a:endParaRPr lang="en-GB"/>
          </a:p>
        </p:txBody>
      </p:sp>
    </p:spTree>
    <p:extLst>
      <p:ext uri="{BB962C8B-B14F-4D97-AF65-F5344CB8AC3E}">
        <p14:creationId xmlns:p14="http://schemas.microsoft.com/office/powerpoint/2010/main" val="24076995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first option is via</a:t>
            </a:r>
            <a:r>
              <a:rPr lang="en-GB" baseline="0" dirty="0" smtClean="0"/>
              <a:t> the HR departmental webpage</a:t>
            </a:r>
          </a:p>
          <a:p>
            <a:endParaRPr lang="en-GB" dirty="0"/>
          </a:p>
        </p:txBody>
      </p:sp>
      <p:sp>
        <p:nvSpPr>
          <p:cNvPr id="4" name="Slide Number Placeholder 3"/>
          <p:cNvSpPr>
            <a:spLocks noGrp="1"/>
          </p:cNvSpPr>
          <p:nvPr>
            <p:ph type="sldNum" sz="quarter" idx="10"/>
          </p:nvPr>
        </p:nvSpPr>
        <p:spPr/>
        <p:txBody>
          <a:bodyPr/>
          <a:lstStyle/>
          <a:p>
            <a:fld id="{B1C4EA8B-888D-4C66-B594-38F2AE6E6BE2}" type="slidenum">
              <a:rPr lang="en-GB" smtClean="0"/>
              <a:pPr/>
              <a:t>19</a:t>
            </a:fld>
            <a:endParaRPr lang="en-GB"/>
          </a:p>
        </p:txBody>
      </p:sp>
    </p:spTree>
    <p:extLst>
      <p:ext uri="{BB962C8B-B14F-4D97-AF65-F5344CB8AC3E}">
        <p14:creationId xmlns:p14="http://schemas.microsoft.com/office/powerpoint/2010/main" val="23896468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8507">
              <a:defRPr/>
            </a:pPr>
            <a:endParaRPr lang="en-US" dirty="0" smtClean="0"/>
          </a:p>
          <a:p>
            <a:endParaRPr lang="en-GB" dirty="0"/>
          </a:p>
        </p:txBody>
      </p:sp>
      <p:sp>
        <p:nvSpPr>
          <p:cNvPr id="4" name="Slide Number Placeholder 3"/>
          <p:cNvSpPr>
            <a:spLocks noGrp="1"/>
          </p:cNvSpPr>
          <p:nvPr>
            <p:ph type="sldNum" sz="quarter" idx="10"/>
          </p:nvPr>
        </p:nvSpPr>
        <p:spPr/>
        <p:txBody>
          <a:bodyPr/>
          <a:lstStyle/>
          <a:p>
            <a:fld id="{B982A7C4-3570-4D93-8F0E-D28FBDF72BC9}" type="slidenum">
              <a:rPr lang="en-US" smtClean="0">
                <a:solidFill>
                  <a:prstClr val="black"/>
                </a:solidFill>
              </a:rPr>
              <a:pPr/>
              <a:t>22</a:t>
            </a:fld>
            <a:endParaRPr lang="en-US">
              <a:solidFill>
                <a:prstClr val="black"/>
              </a:solidFill>
            </a:endParaRPr>
          </a:p>
        </p:txBody>
      </p:sp>
    </p:spTree>
    <p:extLst>
      <p:ext uri="{BB962C8B-B14F-4D97-AF65-F5344CB8AC3E}">
        <p14:creationId xmlns:p14="http://schemas.microsoft.com/office/powerpoint/2010/main" val="41175703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As already explained by other speakers today, one of the core missions of CERN is EDUCATION.</a:t>
            </a:r>
          </a:p>
          <a:p>
            <a:r>
              <a:rPr lang="en-US" baseline="0" dirty="0" smtClean="0"/>
              <a:t>Some of you are enrolled as student in a university, and you are here at CERN to complete your education, by doing advanced research.</a:t>
            </a:r>
          </a:p>
          <a:p>
            <a:r>
              <a:rPr lang="en-US" baseline="0" dirty="0" smtClean="0"/>
              <a:t>Others have already finished their studies, and will stay at CERN for a limited period. In that period, you will be able to learn about specific technologies and techniques, and bring this knowledge and skills to your next job. You will become experts and be able to share this knowledge with others.</a:t>
            </a:r>
          </a:p>
          <a:p>
            <a:endParaRPr lang="en-US" baseline="0" dirty="0" smtClean="0"/>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4F55D3DF-548E-4E08-B11E-39CEDA97FF32}" type="slidenum">
              <a:rPr lang="en-US" smtClean="0"/>
              <a:pPr/>
              <a:t>5</a:t>
            </a:fld>
            <a:endParaRPr lang="en-US"/>
          </a:p>
        </p:txBody>
      </p:sp>
    </p:spTree>
    <p:extLst>
      <p:ext uri="{BB962C8B-B14F-4D97-AF65-F5344CB8AC3E}">
        <p14:creationId xmlns:p14="http://schemas.microsoft.com/office/powerpoint/2010/main" val="23889218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CERN has elaborated a Learning and Development Policy, which is sponsored</a:t>
            </a:r>
            <a:r>
              <a:rPr lang="en-GB" baseline="0" dirty="0" smtClean="0"/>
              <a:t> by the Directorate.</a:t>
            </a:r>
          </a:p>
          <a:p>
            <a:r>
              <a:rPr lang="en-GB" baseline="0" dirty="0" smtClean="0"/>
              <a:t>They see learning as a strategic activity in order to achieve Excellence in CERN’s mission.</a:t>
            </a:r>
            <a:endParaRPr lang="en-GB" dirty="0"/>
          </a:p>
        </p:txBody>
      </p:sp>
      <p:sp>
        <p:nvSpPr>
          <p:cNvPr id="4" name="Slide Number Placeholder 3"/>
          <p:cNvSpPr>
            <a:spLocks noGrp="1"/>
          </p:cNvSpPr>
          <p:nvPr>
            <p:ph type="sldNum" sz="quarter" idx="10"/>
          </p:nvPr>
        </p:nvSpPr>
        <p:spPr/>
        <p:txBody>
          <a:bodyPr/>
          <a:lstStyle/>
          <a:p>
            <a:fld id="{B1C4EA8B-888D-4C66-B594-38F2AE6E6BE2}" type="slidenum">
              <a:rPr lang="en-GB" smtClean="0"/>
              <a:pPr/>
              <a:t>6</a:t>
            </a:fld>
            <a:endParaRPr lang="en-GB"/>
          </a:p>
        </p:txBody>
      </p:sp>
    </p:spTree>
    <p:extLst>
      <p:ext uri="{BB962C8B-B14F-4D97-AF65-F5344CB8AC3E}">
        <p14:creationId xmlns:p14="http://schemas.microsoft.com/office/powerpoint/2010/main" val="10537862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a:t>
            </a:r>
            <a:r>
              <a:rPr lang="en-GB" baseline="0" dirty="0" smtClean="0"/>
              <a:t> aim is to have a highly qualified and motivated workforce – without this, CERN would not be able to achieve its ambitious goals.</a:t>
            </a:r>
          </a:p>
          <a:p>
            <a:endParaRPr lang="en-GB" baseline="0" dirty="0" smtClean="0"/>
          </a:p>
          <a:p>
            <a:endParaRPr lang="en-GB" baseline="0" dirty="0" smtClean="0"/>
          </a:p>
          <a:p>
            <a:endParaRPr lang="en-GB" baseline="0" dirty="0" smtClean="0"/>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B1C4EA8B-888D-4C66-B594-38F2AE6E6BE2}" type="slidenum">
              <a:rPr lang="en-GB" smtClean="0"/>
              <a:pPr/>
              <a:t>7</a:t>
            </a:fld>
            <a:endParaRPr lang="en-GB"/>
          </a:p>
        </p:txBody>
      </p:sp>
    </p:spTree>
    <p:extLst>
      <p:ext uri="{BB962C8B-B14F-4D97-AF65-F5344CB8AC3E}">
        <p14:creationId xmlns:p14="http://schemas.microsoft.com/office/powerpoint/2010/main" val="7697335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 the</a:t>
            </a:r>
            <a:r>
              <a:rPr lang="en-GB" baseline="0" dirty="0" smtClean="0"/>
              <a:t> aim is to have a highly qualified and motivated workforce – without this, CERN would not be able to achieve its ambitious goals.</a:t>
            </a:r>
          </a:p>
          <a:p>
            <a:endParaRPr lang="en-GB" baseline="0" dirty="0" smtClean="0"/>
          </a:p>
          <a:p>
            <a:r>
              <a:rPr lang="en-GB" baseline="0" dirty="0" smtClean="0"/>
              <a:t>We need professional people. This means highly qualified in the technical domain, but hard skills alone are not sufficient. </a:t>
            </a:r>
          </a:p>
          <a:p>
            <a:r>
              <a:rPr lang="en-GB" baseline="0" dirty="0" smtClean="0"/>
              <a:t>CERN people need also excellent soft skills in order to promote CERN values as diversity, integrity, creativity, and commitment.</a:t>
            </a:r>
          </a:p>
          <a:p>
            <a:endParaRPr lang="en-GB" baseline="0" dirty="0" smtClean="0"/>
          </a:p>
          <a:p>
            <a:r>
              <a:rPr lang="en-GB" baseline="0" dirty="0" smtClean="0"/>
              <a:t>For that, there is a coherent approach to learning and it access to training is equitable over the organisation.</a:t>
            </a:r>
          </a:p>
          <a:p>
            <a:endParaRPr lang="en-GB" baseline="0" dirty="0" smtClean="0"/>
          </a:p>
          <a:p>
            <a:endParaRPr lang="en-GB" baseline="0" dirty="0" smtClean="0"/>
          </a:p>
          <a:p>
            <a:endParaRPr lang="en-GB" baseline="0" dirty="0" smtClean="0"/>
          </a:p>
          <a:p>
            <a:endParaRPr lang="en-GB" baseline="0" dirty="0" smtClean="0"/>
          </a:p>
          <a:p>
            <a:endParaRPr lang="en-GB" baseline="0" dirty="0" smtClean="0"/>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B1C4EA8B-888D-4C66-B594-38F2AE6E6BE2}" type="slidenum">
              <a:rPr lang="en-GB" smtClean="0"/>
              <a:pPr/>
              <a:t>8</a:t>
            </a:fld>
            <a:endParaRPr lang="en-GB"/>
          </a:p>
        </p:txBody>
      </p:sp>
    </p:spTree>
    <p:extLst>
      <p:ext uri="{BB962C8B-B14F-4D97-AF65-F5344CB8AC3E}">
        <p14:creationId xmlns:p14="http://schemas.microsoft.com/office/powerpoint/2010/main" val="27927444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Everybody at CERN can register for courses which are relevant for them.</a:t>
            </a:r>
          </a:p>
          <a:p>
            <a:endParaRPr lang="en-GB" dirty="0" smtClean="0"/>
          </a:p>
          <a:p>
            <a:r>
              <a:rPr lang="en-GB" dirty="0" smtClean="0"/>
              <a:t>A few notes :</a:t>
            </a:r>
          </a:p>
          <a:p>
            <a:pPr marL="228600" indent="-228600">
              <a:buAutoNum type="arabicPeriod"/>
            </a:pPr>
            <a:r>
              <a:rPr lang="en-GB" dirty="0" smtClean="0"/>
              <a:t>There are courses which have certain explicit requirements to make sure that</a:t>
            </a:r>
            <a:r>
              <a:rPr lang="en-GB" baseline="0" dirty="0" smtClean="0"/>
              <a:t> they are relevant for those attending </a:t>
            </a:r>
            <a:r>
              <a:rPr lang="en-GB" dirty="0" smtClean="0"/>
              <a:t>: this can be that you have a certain role (like for example</a:t>
            </a:r>
            <a:r>
              <a:rPr lang="en-GB" baseline="0" dirty="0" smtClean="0"/>
              <a:t> Safety Officer) or</a:t>
            </a:r>
            <a:r>
              <a:rPr lang="en-GB" dirty="0" smtClean="0"/>
              <a:t> that you have </a:t>
            </a:r>
            <a:r>
              <a:rPr lang="en-GB" baseline="0" dirty="0" smtClean="0"/>
              <a:t>already a certain level of expertise (for example to enrol for an Advanced Java Course, or and advanced French course)</a:t>
            </a:r>
          </a:p>
          <a:p>
            <a:pPr marL="228600" indent="-228600">
              <a:buAutoNum type="arabicPeriod"/>
            </a:pPr>
            <a:r>
              <a:rPr lang="en-GB" baseline="0" dirty="0" smtClean="0"/>
              <a:t>Training has a cost – and this is borne by the employer. In case of staff and fellows, your employer is CERN. For Users, it is your home institute which employs you which will normally pay for training. And for doctoral students, it is the university where they study. However, certain course are offered free of charge to anyone at CERN. This is true in particular for the mandatory safety training.</a:t>
            </a:r>
          </a:p>
          <a:p>
            <a:pPr marL="0" indent="0">
              <a:buNone/>
            </a:pPr>
            <a:endParaRPr lang="en-GB" baseline="0" dirty="0" smtClean="0"/>
          </a:p>
          <a:p>
            <a:pPr marL="0" indent="0">
              <a:buNone/>
            </a:pPr>
            <a:r>
              <a:rPr lang="en-GB" baseline="0" dirty="0" smtClean="0"/>
              <a:t>Did you know that official spouses/partners can attend the language courses at CERN ?</a:t>
            </a:r>
            <a:endParaRPr lang="en-GB" dirty="0" smtClean="0"/>
          </a:p>
          <a:p>
            <a:endParaRPr lang="en-GB" dirty="0"/>
          </a:p>
        </p:txBody>
      </p:sp>
      <p:sp>
        <p:nvSpPr>
          <p:cNvPr id="4" name="Slide Number Placeholder 3"/>
          <p:cNvSpPr>
            <a:spLocks noGrp="1"/>
          </p:cNvSpPr>
          <p:nvPr>
            <p:ph type="sldNum" sz="quarter" idx="10"/>
          </p:nvPr>
        </p:nvSpPr>
        <p:spPr/>
        <p:txBody>
          <a:bodyPr/>
          <a:lstStyle/>
          <a:p>
            <a:fld id="{B1C4EA8B-888D-4C66-B594-38F2AE6E6BE2}" type="slidenum">
              <a:rPr lang="en-GB" smtClean="0"/>
              <a:pPr/>
              <a:t>9</a:t>
            </a:fld>
            <a:endParaRPr lang="en-GB"/>
          </a:p>
        </p:txBody>
      </p:sp>
    </p:spTree>
    <p:extLst>
      <p:ext uri="{BB962C8B-B14F-4D97-AF65-F5344CB8AC3E}">
        <p14:creationId xmlns:p14="http://schemas.microsoft.com/office/powerpoint/2010/main" val="20537449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How do</a:t>
            </a:r>
            <a:r>
              <a:rPr lang="en-GB" baseline="0" dirty="0" smtClean="0"/>
              <a:t> you learn ?</a:t>
            </a:r>
          </a:p>
          <a:p>
            <a:endParaRPr lang="en-GB" baseline="0" dirty="0" smtClean="0"/>
          </a:p>
          <a:p>
            <a:r>
              <a:rPr lang="en-GB" baseline="0" dirty="0" smtClean="0"/>
              <a:t>Are any of the pictures related to learning ?</a:t>
            </a:r>
          </a:p>
          <a:p>
            <a:r>
              <a:rPr lang="en-GB" baseline="0" dirty="0" smtClean="0"/>
              <a:t>Or should I ask, are any of the pictures not related to learning ?</a:t>
            </a:r>
          </a:p>
          <a:p>
            <a:r>
              <a:rPr lang="en-GB" baseline="0" dirty="0" smtClean="0"/>
              <a:t>Some of the activities are very technological (like the virtual reality masks), others are very formal like lectures in a hall, others are more practical and hands-on.</a:t>
            </a:r>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B1C4EA8B-888D-4C66-B594-38F2AE6E6BE2}" type="slidenum">
              <a:rPr lang="en-GB" smtClean="0"/>
              <a:pPr/>
              <a:t>10</a:t>
            </a:fld>
            <a:endParaRPr lang="en-GB"/>
          </a:p>
        </p:txBody>
      </p:sp>
    </p:spTree>
    <p:extLst>
      <p:ext uri="{BB962C8B-B14F-4D97-AF65-F5344CB8AC3E}">
        <p14:creationId xmlns:p14="http://schemas.microsoft.com/office/powerpoint/2010/main" val="34694709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There is a framework, which</a:t>
            </a:r>
            <a:r>
              <a:rPr lang="en-GB" baseline="0" dirty="0" smtClean="0"/>
              <a:t> is called 70/20/10.</a:t>
            </a:r>
          </a:p>
          <a:p>
            <a:endParaRPr lang="en-GB" baseline="0" dirty="0" smtClean="0"/>
          </a:p>
          <a:p>
            <a:r>
              <a:rPr lang="en-GB" baseline="0" dirty="0" smtClean="0"/>
              <a:t>It indicates where learning comes from :</a:t>
            </a:r>
          </a:p>
          <a:p>
            <a:pPr marL="171450" indent="-171450">
              <a:buFontTx/>
              <a:buChar char="-"/>
            </a:pPr>
            <a:r>
              <a:rPr lang="en-GB" baseline="0" dirty="0" smtClean="0"/>
              <a:t>Formal courses account for 10% - this might look surprisingly low, and you may wonder why you have been sitting so many years at school </a:t>
            </a:r>
          </a:p>
          <a:p>
            <a:pPr marL="171450" indent="-171450">
              <a:buFontTx/>
              <a:buChar char="-"/>
            </a:pPr>
            <a:r>
              <a:rPr lang="en-GB" baseline="0" dirty="0" smtClean="0"/>
              <a:t>Social or collaborative learning, like for example feedback from others, or sharing of experience within professional networks make up 20%</a:t>
            </a:r>
          </a:p>
          <a:p>
            <a:pPr marL="171450" indent="-171450">
              <a:buFontTx/>
              <a:buChar char="-"/>
            </a:pPr>
            <a:r>
              <a:rPr lang="en-GB" baseline="0" dirty="0" smtClean="0"/>
              <a:t>But the bulk -70%- comes from learning by doing – your own experience with real new problems to solve</a:t>
            </a:r>
            <a:endParaRPr lang="en-GB" dirty="0"/>
          </a:p>
        </p:txBody>
      </p:sp>
      <p:sp>
        <p:nvSpPr>
          <p:cNvPr id="4" name="Slide Number Placeholder 3"/>
          <p:cNvSpPr>
            <a:spLocks noGrp="1"/>
          </p:cNvSpPr>
          <p:nvPr>
            <p:ph type="sldNum" sz="quarter" idx="10"/>
          </p:nvPr>
        </p:nvSpPr>
        <p:spPr/>
        <p:txBody>
          <a:bodyPr/>
          <a:lstStyle/>
          <a:p>
            <a:fld id="{B1C4EA8B-888D-4C66-B594-38F2AE6E6BE2}" type="slidenum">
              <a:rPr lang="en-GB" smtClean="0"/>
              <a:pPr/>
              <a:t>11</a:t>
            </a:fld>
            <a:endParaRPr lang="en-GB"/>
          </a:p>
        </p:txBody>
      </p:sp>
    </p:spTree>
    <p:extLst>
      <p:ext uri="{BB962C8B-B14F-4D97-AF65-F5344CB8AC3E}">
        <p14:creationId xmlns:p14="http://schemas.microsoft.com/office/powerpoint/2010/main" val="38579957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graph</a:t>
            </a:r>
            <a:r>
              <a:rPr lang="en-GB" baseline="0" dirty="0" smtClean="0"/>
              <a:t> is very similar and indicates different learning activities that go which each area, as well as who is responsible.</a:t>
            </a:r>
          </a:p>
          <a:p>
            <a:r>
              <a:rPr lang="en-GB" baseline="0" dirty="0" smtClean="0"/>
              <a:t>The Learning and Development Group in HR is responsible for the green areas – mainly for the organisation of the formal learning. For all the rest, your hierarchy plays an important role.</a:t>
            </a:r>
          </a:p>
          <a:p>
            <a:r>
              <a:rPr lang="en-GB" baseline="0" dirty="0" smtClean="0"/>
              <a:t>But the most important role is your self.</a:t>
            </a:r>
          </a:p>
          <a:p>
            <a:endParaRPr lang="en-GB" dirty="0"/>
          </a:p>
        </p:txBody>
      </p:sp>
      <p:sp>
        <p:nvSpPr>
          <p:cNvPr id="4" name="Slide Number Placeholder 3"/>
          <p:cNvSpPr>
            <a:spLocks noGrp="1"/>
          </p:cNvSpPr>
          <p:nvPr>
            <p:ph type="sldNum" sz="quarter" idx="10"/>
          </p:nvPr>
        </p:nvSpPr>
        <p:spPr/>
        <p:txBody>
          <a:bodyPr/>
          <a:lstStyle/>
          <a:p>
            <a:fld id="{B1C4EA8B-888D-4C66-B594-38F2AE6E6BE2}" type="slidenum">
              <a:rPr lang="en-GB" smtClean="0"/>
              <a:pPr/>
              <a:t>12</a:t>
            </a:fld>
            <a:endParaRPr lang="en-GB"/>
          </a:p>
        </p:txBody>
      </p:sp>
    </p:spTree>
    <p:extLst>
      <p:ext uri="{BB962C8B-B14F-4D97-AF65-F5344CB8AC3E}">
        <p14:creationId xmlns:p14="http://schemas.microsoft.com/office/powerpoint/2010/main" val="66236927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8FFE61-2806-447A-8FB0-4E35063FDDDE}" type="datetime5">
              <a:rPr lang="en-US" smtClean="0"/>
              <a:pPr/>
              <a:t>11-Sep-19</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53E207-9D95-4068-8949-41383F6EBE75}" type="datetime5">
              <a:rPr lang="en-US" smtClean="0"/>
              <a:pPr/>
              <a:t>11-Sep-19</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D8872E-DD25-48A4-B5C8-80F00109EB26}" type="datetime5">
              <a:rPr lang="en-US" smtClean="0"/>
              <a:pPr/>
              <a:t>11-Sep-19</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6"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7"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5CEA226-CE91-403C-ABD9-565709F10A0C}" type="datetimeFigureOut">
              <a:rPr lang="en-US" smtClean="0"/>
              <a:t>11-Sep-19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1D3182-F0B8-4D71-A42D-E281450268E3}" type="slidenum">
              <a:rPr lang="en-US" smtClean="0"/>
              <a:t>‹#›</a:t>
            </a:fld>
            <a:endParaRPr lang="en-US"/>
          </a:p>
        </p:txBody>
      </p:sp>
    </p:spTree>
    <p:extLst>
      <p:ext uri="{BB962C8B-B14F-4D97-AF65-F5344CB8AC3E}">
        <p14:creationId xmlns:p14="http://schemas.microsoft.com/office/powerpoint/2010/main" val="7706722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2765964"/>
            <a:ext cx="1221946" cy="1261931"/>
          </a:xfrm>
          <a:prstGeom prst="rect">
            <a:avLst/>
          </a:prstGeom>
        </p:spPr>
      </p:pic>
      <p:sp>
        <p:nvSpPr>
          <p:cNvPr id="6"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782EA0-8967-4DAD-9A4B-FAA468AAABFC}" type="datetime5">
              <a:rPr lang="en-US" smtClean="0"/>
              <a:pPr/>
              <a:t>11-Sep-19</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785037-2D14-469D-B04F-A53F76A529A2}" type="datetime5">
              <a:rPr lang="en-US" smtClean="0"/>
              <a:pPr/>
              <a:t>11-Sep-19</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E9993A-BAF1-421A-B3E7-FA9BCCCB6BD0}" type="datetime5">
              <a:rPr lang="en-US" smtClean="0"/>
              <a:pPr/>
              <a:t>11-Sep-19</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fr-CH"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2FFF19-F5C5-4CAD-9653-6BB948A6B6B9}" type="datetime5">
              <a:rPr lang="en-US" smtClean="0"/>
              <a:pPr/>
              <a:t>11-Sep-19</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6"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46C5BD-02FD-4851-810E-E7571F902421}" type="datetime5">
              <a:rPr lang="en-US" smtClean="0"/>
              <a:pPr/>
              <a:t>11-Sep-19</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82" r:id="rId14"/>
  </p:sldLayoutIdLst>
  <p:timing>
    <p:tnLst>
      <p:par>
        <p:cTn id="1" dur="indefinite" restart="never" nodeType="tmRoot"/>
      </p:par>
    </p:tnLst>
  </p:timing>
  <p:hf hdr="0" ft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8.jpg"/><Relationship Id="rId13" Type="http://schemas.openxmlformats.org/officeDocument/2006/relationships/image" Target="../media/image12.jpg"/><Relationship Id="rId18" Type="http://schemas.microsoft.com/office/2007/relationships/hdphoto" Target="../media/hdphoto4.wdp"/><Relationship Id="rId3" Type="http://schemas.openxmlformats.org/officeDocument/2006/relationships/image" Target="../media/image5.png"/><Relationship Id="rId7" Type="http://schemas.openxmlformats.org/officeDocument/2006/relationships/image" Target="../media/image7.jpg"/><Relationship Id="rId12" Type="http://schemas.openxmlformats.org/officeDocument/2006/relationships/image" Target="../media/image11.jpg"/><Relationship Id="rId17" Type="http://schemas.openxmlformats.org/officeDocument/2006/relationships/image" Target="../media/image16.png"/><Relationship Id="rId2" Type="http://schemas.openxmlformats.org/officeDocument/2006/relationships/notesSlide" Target="../notesSlides/notesSlide7.xml"/><Relationship Id="rId16" Type="http://schemas.openxmlformats.org/officeDocument/2006/relationships/image" Target="../media/image15.gif"/><Relationship Id="rId1" Type="http://schemas.openxmlformats.org/officeDocument/2006/relationships/slideLayout" Target="../slideLayouts/slideLayout7.xml"/><Relationship Id="rId6" Type="http://schemas.microsoft.com/office/2007/relationships/hdphoto" Target="../media/hdphoto2.wdp"/><Relationship Id="rId11" Type="http://schemas.openxmlformats.org/officeDocument/2006/relationships/image" Target="../media/image10.jpg"/><Relationship Id="rId5" Type="http://schemas.openxmlformats.org/officeDocument/2006/relationships/image" Target="../media/image6.png"/><Relationship Id="rId15" Type="http://schemas.openxmlformats.org/officeDocument/2006/relationships/image" Target="../media/image14.png"/><Relationship Id="rId10" Type="http://schemas.microsoft.com/office/2007/relationships/hdphoto" Target="../media/hdphoto3.wdp"/><Relationship Id="rId4" Type="http://schemas.microsoft.com/office/2007/relationships/hdphoto" Target="../media/hdphoto1.wdp"/><Relationship Id="rId9" Type="http://schemas.openxmlformats.org/officeDocument/2006/relationships/image" Target="../media/image9.png"/><Relationship Id="rId14" Type="http://schemas.openxmlformats.org/officeDocument/2006/relationships/image" Target="../media/image13.jp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learninghub.cern.ch/" TargetMode="External"/><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37.png"/><Relationship Id="rId18" Type="http://schemas.openxmlformats.org/officeDocument/2006/relationships/image" Target="../media/image42.png"/><Relationship Id="rId26" Type="http://schemas.openxmlformats.org/officeDocument/2006/relationships/image" Target="../media/image50.png"/><Relationship Id="rId3" Type="http://schemas.openxmlformats.org/officeDocument/2006/relationships/image" Target="../media/image27.png"/><Relationship Id="rId21" Type="http://schemas.openxmlformats.org/officeDocument/2006/relationships/image" Target="../media/image45.png"/><Relationship Id="rId7" Type="http://schemas.openxmlformats.org/officeDocument/2006/relationships/image" Target="../media/image31.png"/><Relationship Id="rId12" Type="http://schemas.openxmlformats.org/officeDocument/2006/relationships/image" Target="../media/image36.png"/><Relationship Id="rId17" Type="http://schemas.openxmlformats.org/officeDocument/2006/relationships/image" Target="../media/image41.png"/><Relationship Id="rId25" Type="http://schemas.openxmlformats.org/officeDocument/2006/relationships/image" Target="../media/image49.png"/><Relationship Id="rId2" Type="http://schemas.openxmlformats.org/officeDocument/2006/relationships/image" Target="../media/image26.png"/><Relationship Id="rId16" Type="http://schemas.openxmlformats.org/officeDocument/2006/relationships/image" Target="../media/image40.png"/><Relationship Id="rId20" Type="http://schemas.openxmlformats.org/officeDocument/2006/relationships/image" Target="../media/image44.png"/><Relationship Id="rId29" Type="http://schemas.openxmlformats.org/officeDocument/2006/relationships/image" Target="../media/image53.png"/><Relationship Id="rId1" Type="http://schemas.openxmlformats.org/officeDocument/2006/relationships/slideLayout" Target="../slideLayouts/slideLayout7.xml"/><Relationship Id="rId6" Type="http://schemas.openxmlformats.org/officeDocument/2006/relationships/image" Target="../media/image30.png"/><Relationship Id="rId11" Type="http://schemas.openxmlformats.org/officeDocument/2006/relationships/image" Target="../media/image35.png"/><Relationship Id="rId24" Type="http://schemas.openxmlformats.org/officeDocument/2006/relationships/image" Target="../media/image48.png"/><Relationship Id="rId5" Type="http://schemas.openxmlformats.org/officeDocument/2006/relationships/image" Target="../media/image29.png"/><Relationship Id="rId15" Type="http://schemas.openxmlformats.org/officeDocument/2006/relationships/image" Target="../media/image39.png"/><Relationship Id="rId23" Type="http://schemas.openxmlformats.org/officeDocument/2006/relationships/image" Target="../media/image47.png"/><Relationship Id="rId28" Type="http://schemas.openxmlformats.org/officeDocument/2006/relationships/image" Target="../media/image52.png"/><Relationship Id="rId10" Type="http://schemas.openxmlformats.org/officeDocument/2006/relationships/image" Target="../media/image34.png"/><Relationship Id="rId19" Type="http://schemas.openxmlformats.org/officeDocument/2006/relationships/image" Target="../media/image43.png"/><Relationship Id="rId31" Type="http://schemas.openxmlformats.org/officeDocument/2006/relationships/image" Target="../media/image55.png"/><Relationship Id="rId4" Type="http://schemas.openxmlformats.org/officeDocument/2006/relationships/image" Target="../media/image28.png"/><Relationship Id="rId9" Type="http://schemas.openxmlformats.org/officeDocument/2006/relationships/image" Target="../media/image33.png"/><Relationship Id="rId14" Type="http://schemas.openxmlformats.org/officeDocument/2006/relationships/image" Target="../media/image38.png"/><Relationship Id="rId22" Type="http://schemas.openxmlformats.org/officeDocument/2006/relationships/image" Target="../media/image46.png"/><Relationship Id="rId27" Type="http://schemas.openxmlformats.org/officeDocument/2006/relationships/image" Target="../media/image51.png"/><Relationship Id="rId30" Type="http://schemas.openxmlformats.org/officeDocument/2006/relationships/image" Target="../media/image54.png"/></Relationships>
</file>

<file path=ppt/slides/_rels/slide21.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image" Target="../media/image57.png"/><Relationship Id="rId7" Type="http://schemas.openxmlformats.org/officeDocument/2006/relationships/image" Target="../media/image60.jpg"/><Relationship Id="rId2" Type="http://schemas.openxmlformats.org/officeDocument/2006/relationships/image" Target="../media/image56.jpg"/><Relationship Id="rId1" Type="http://schemas.openxmlformats.org/officeDocument/2006/relationships/slideLayout" Target="../slideLayouts/slideLayout7.xml"/><Relationship Id="rId6" Type="http://schemas.openxmlformats.org/officeDocument/2006/relationships/image" Target="../media/image59.jpg"/><Relationship Id="rId11" Type="http://schemas.openxmlformats.org/officeDocument/2006/relationships/image" Target="../media/image64.jpg"/><Relationship Id="rId5" Type="http://schemas.openxmlformats.org/officeDocument/2006/relationships/image" Target="../media/image58.jpg"/><Relationship Id="rId10" Type="http://schemas.openxmlformats.org/officeDocument/2006/relationships/image" Target="../media/image63.jpg"/><Relationship Id="rId4" Type="http://schemas.microsoft.com/office/2007/relationships/hdphoto" Target="../media/hdphoto6.wdp"/><Relationship Id="rId9" Type="http://schemas.openxmlformats.org/officeDocument/2006/relationships/image" Target="../media/image62.jp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8.jpg"/><Relationship Id="rId13" Type="http://schemas.openxmlformats.org/officeDocument/2006/relationships/image" Target="../media/image12.jpg"/><Relationship Id="rId18" Type="http://schemas.microsoft.com/office/2007/relationships/hdphoto" Target="../media/hdphoto4.wdp"/><Relationship Id="rId3" Type="http://schemas.openxmlformats.org/officeDocument/2006/relationships/image" Target="../media/image5.png"/><Relationship Id="rId7" Type="http://schemas.openxmlformats.org/officeDocument/2006/relationships/image" Target="../media/image7.jpg"/><Relationship Id="rId12" Type="http://schemas.openxmlformats.org/officeDocument/2006/relationships/image" Target="../media/image11.jpg"/><Relationship Id="rId17" Type="http://schemas.openxmlformats.org/officeDocument/2006/relationships/image" Target="../media/image16.png"/><Relationship Id="rId2" Type="http://schemas.openxmlformats.org/officeDocument/2006/relationships/notesSlide" Target="../notesSlides/notesSlide1.xml"/><Relationship Id="rId16" Type="http://schemas.openxmlformats.org/officeDocument/2006/relationships/image" Target="../media/image15.gif"/><Relationship Id="rId1" Type="http://schemas.openxmlformats.org/officeDocument/2006/relationships/slideLayout" Target="../slideLayouts/slideLayout7.xml"/><Relationship Id="rId6" Type="http://schemas.microsoft.com/office/2007/relationships/hdphoto" Target="../media/hdphoto2.wdp"/><Relationship Id="rId11" Type="http://schemas.openxmlformats.org/officeDocument/2006/relationships/image" Target="../media/image10.jpg"/><Relationship Id="rId5" Type="http://schemas.openxmlformats.org/officeDocument/2006/relationships/image" Target="../media/image6.png"/><Relationship Id="rId15" Type="http://schemas.openxmlformats.org/officeDocument/2006/relationships/image" Target="../media/image14.png"/><Relationship Id="rId10" Type="http://schemas.microsoft.com/office/2007/relationships/hdphoto" Target="../media/hdphoto3.wdp"/><Relationship Id="rId4" Type="http://schemas.microsoft.com/office/2007/relationships/hdphoto" Target="../media/hdphoto1.wdp"/><Relationship Id="rId9" Type="http://schemas.openxmlformats.org/officeDocument/2006/relationships/image" Target="../media/image9.png"/><Relationship Id="rId14" Type="http://schemas.openxmlformats.org/officeDocument/2006/relationships/image" Target="../media/image13.jpg"/></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7.jpeg"/><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14.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microsoft.com/office/2007/relationships/hdphoto" Target="../media/hdphoto5.wdp"/></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72633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lowchart: Connector 19"/>
          <p:cNvSpPr/>
          <p:nvPr/>
        </p:nvSpPr>
        <p:spPr>
          <a:xfrm>
            <a:off x="29487" y="2511415"/>
            <a:ext cx="2009776" cy="1859632"/>
          </a:xfrm>
          <a:prstGeom prst="flowChartConnector">
            <a:avLst/>
          </a:prstGeom>
          <a:blipFill>
            <a:blip r:embed="rId3">
              <a:extLst>
                <a:ext uri="{BEBA8EAE-BF5A-486C-A8C5-ECC9F3942E4B}">
                  <a14:imgProps xmlns:a14="http://schemas.microsoft.com/office/drawing/2010/main">
                    <a14:imgLayer r:embed="rId4">
                      <a14:imgEffect>
                        <a14:brightnessContrast bright="20000" contrast="-40000"/>
                      </a14:imgEffect>
                    </a14:imgLayer>
                  </a14:imgProps>
                </a:ext>
              </a:extLst>
            </a:blip>
            <a:stretch>
              <a:fillRect/>
            </a:stretch>
          </a:blip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lowchart: Connector 20"/>
          <p:cNvSpPr/>
          <p:nvPr/>
        </p:nvSpPr>
        <p:spPr>
          <a:xfrm>
            <a:off x="1819664" y="1472850"/>
            <a:ext cx="2009776" cy="1859632"/>
          </a:xfrm>
          <a:prstGeom prst="flowChartConnector">
            <a:avLst/>
          </a:prstGeom>
          <a:blipFill>
            <a:blip r:embed="rId5">
              <a:extLst>
                <a:ext uri="{BEBA8EAE-BF5A-486C-A8C5-ECC9F3942E4B}">
                  <a14:imgProps xmlns:a14="http://schemas.microsoft.com/office/drawing/2010/main">
                    <a14:imgLayer r:embed="rId6">
                      <a14:imgEffect>
                        <a14:brightnessContrast bright="20000" contrast="-40000"/>
                      </a14:imgEffect>
                    </a14:imgLayer>
                  </a14:imgProps>
                </a:ext>
              </a:extLst>
            </a:blip>
            <a:stretch>
              <a:fillRect/>
            </a:stretch>
          </a:blip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lowchart: Connector 21"/>
          <p:cNvSpPr/>
          <p:nvPr/>
        </p:nvSpPr>
        <p:spPr>
          <a:xfrm>
            <a:off x="1758014" y="3549980"/>
            <a:ext cx="2009776" cy="1859632"/>
          </a:xfrm>
          <a:prstGeom prst="flowChartConnector">
            <a:avLst/>
          </a:prstGeom>
          <a:blipFill>
            <a:blip r:embed="rId7"/>
            <a:stretch>
              <a:fillRect/>
            </a:stretch>
          </a:blip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lowchart: Connector 22"/>
          <p:cNvSpPr/>
          <p:nvPr/>
        </p:nvSpPr>
        <p:spPr>
          <a:xfrm>
            <a:off x="3466565" y="319755"/>
            <a:ext cx="2009776" cy="1859632"/>
          </a:xfrm>
          <a:prstGeom prst="flowChartConnector">
            <a:avLst/>
          </a:prstGeom>
          <a:blipFill>
            <a:blip r:embed="rId8"/>
            <a:stretch>
              <a:fillRect/>
            </a:stretch>
          </a:blip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lowchart: Connector 23"/>
          <p:cNvSpPr/>
          <p:nvPr/>
        </p:nvSpPr>
        <p:spPr>
          <a:xfrm>
            <a:off x="3578047" y="2499866"/>
            <a:ext cx="2009776" cy="1859632"/>
          </a:xfrm>
          <a:prstGeom prst="flowChartConnector">
            <a:avLst/>
          </a:prstGeom>
          <a:blipFill dpi="0" rotWithShape="1">
            <a:blip r:embed="rId9">
              <a:extLst>
                <a:ext uri="{BEBA8EAE-BF5A-486C-A8C5-ECC9F3942E4B}">
                  <a14:imgProps xmlns:a14="http://schemas.microsoft.com/office/drawing/2010/main">
                    <a14:imgLayer r:embed="rId10">
                      <a14:imgEffect>
                        <a14:brightnessContrast bright="40000" contrast="-40000"/>
                      </a14:imgEffect>
                    </a14:imgLayer>
                  </a14:imgProps>
                </a:ext>
              </a:extLst>
            </a:blip>
            <a:srcRect/>
            <a:stretch>
              <a:fillRect/>
            </a:stretch>
          </a:blip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lowchart: Connector 25"/>
          <p:cNvSpPr/>
          <p:nvPr/>
        </p:nvSpPr>
        <p:spPr>
          <a:xfrm>
            <a:off x="5295328" y="1331133"/>
            <a:ext cx="2009776" cy="1859632"/>
          </a:xfrm>
          <a:prstGeom prst="flowChartConnector">
            <a:avLst/>
          </a:prstGeom>
          <a:blipFill>
            <a:blip r:embed="rId11"/>
            <a:stretch>
              <a:fillRect/>
            </a:stretch>
          </a:blip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lowchart: Connector 26"/>
          <p:cNvSpPr/>
          <p:nvPr/>
        </p:nvSpPr>
        <p:spPr>
          <a:xfrm>
            <a:off x="5273935" y="3713786"/>
            <a:ext cx="2009776" cy="1859632"/>
          </a:xfrm>
          <a:prstGeom prst="flowChartConnector">
            <a:avLst/>
          </a:prstGeom>
          <a:blipFill>
            <a:blip r:embed="rId12"/>
            <a:stretch>
              <a:fillRect/>
            </a:stretch>
          </a:blip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lowchart: Connector 27"/>
          <p:cNvSpPr/>
          <p:nvPr/>
        </p:nvSpPr>
        <p:spPr>
          <a:xfrm>
            <a:off x="7002462" y="108468"/>
            <a:ext cx="2009776" cy="1859632"/>
          </a:xfrm>
          <a:prstGeom prst="flowChartConnector">
            <a:avLst/>
          </a:prstGeom>
          <a:blipFill>
            <a:blip r:embed="rId13"/>
            <a:stretch>
              <a:fillRect/>
            </a:stretch>
          </a:blip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lowchart: Connector 28"/>
          <p:cNvSpPr/>
          <p:nvPr/>
        </p:nvSpPr>
        <p:spPr>
          <a:xfrm>
            <a:off x="7039170" y="2491900"/>
            <a:ext cx="2009776" cy="1859632"/>
          </a:xfrm>
          <a:prstGeom prst="flowChartConnector">
            <a:avLst/>
          </a:prstGeom>
          <a:blipFill>
            <a:blip r:embed="rId14"/>
            <a:stretch>
              <a:fillRect/>
            </a:stretch>
          </a:blip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246490" y="6031702"/>
            <a:ext cx="9589273" cy="1156277"/>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chemeClr val="bg1"/>
                </a:solidFill>
              </a:ln>
            </a:endParaRPr>
          </a:p>
        </p:txBody>
      </p:sp>
      <p:sp>
        <p:nvSpPr>
          <p:cNvPr id="15" name="Flowchart: Connector 14"/>
          <p:cNvSpPr/>
          <p:nvPr/>
        </p:nvSpPr>
        <p:spPr>
          <a:xfrm>
            <a:off x="29487" y="4777353"/>
            <a:ext cx="2009776" cy="1859632"/>
          </a:xfrm>
          <a:prstGeom prst="flowChartConnector">
            <a:avLst/>
          </a:prstGeom>
          <a:blipFill>
            <a:blip r:embed="rId15"/>
            <a:stretch>
              <a:fillRect/>
            </a:stretch>
          </a:blip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25" name="Flowchart: Connector 24"/>
          <p:cNvSpPr/>
          <p:nvPr/>
        </p:nvSpPr>
        <p:spPr>
          <a:xfrm>
            <a:off x="3486541" y="4763900"/>
            <a:ext cx="2009776" cy="1859632"/>
          </a:xfrm>
          <a:prstGeom prst="flowChartConnector">
            <a:avLst/>
          </a:prstGeom>
          <a:blipFill>
            <a:blip r:embed="rId16"/>
            <a:stretch>
              <a:fillRect/>
            </a:stretch>
          </a:blip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lowchart: Connector 29"/>
          <p:cNvSpPr/>
          <p:nvPr/>
        </p:nvSpPr>
        <p:spPr>
          <a:xfrm>
            <a:off x="7061329" y="4777353"/>
            <a:ext cx="2009776" cy="1859632"/>
          </a:xfrm>
          <a:prstGeom prst="flowChartConnector">
            <a:avLst/>
          </a:prstGeom>
          <a:blipFill>
            <a:blip r:embed="rId17">
              <a:extLst>
                <a:ext uri="{BEBA8EAE-BF5A-486C-A8C5-ECC9F3942E4B}">
                  <a14:imgProps xmlns:a14="http://schemas.microsoft.com/office/drawing/2010/main">
                    <a14:imgLayer r:embed="rId18">
                      <a14:imgEffect>
                        <a14:brightnessContrast bright="20000" contrast="-40000"/>
                      </a14:imgEffect>
                    </a14:imgLayer>
                  </a14:imgProps>
                </a:ext>
              </a:extLst>
            </a:blip>
            <a:stretch>
              <a:fillRect/>
            </a:stretch>
          </a:blip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p:cNvGrpSpPr/>
          <p:nvPr/>
        </p:nvGrpSpPr>
        <p:grpSpPr>
          <a:xfrm>
            <a:off x="593326" y="428178"/>
            <a:ext cx="1347118" cy="1273300"/>
            <a:chOff x="7766327" y="152752"/>
            <a:chExt cx="1144491" cy="1005214"/>
          </a:xfrm>
        </p:grpSpPr>
        <p:sp>
          <p:nvSpPr>
            <p:cNvPr id="19" name="Oval 18"/>
            <p:cNvSpPr/>
            <p:nvPr/>
          </p:nvSpPr>
          <p:spPr>
            <a:xfrm>
              <a:off x="7766327" y="152752"/>
              <a:ext cx="1144491" cy="1005214"/>
            </a:xfrm>
            <a:prstGeom prst="ellipse">
              <a:avLst/>
            </a:prstGeom>
            <a:solidFill>
              <a:srgbClr val="EF5091"/>
            </a:solidFill>
            <a:ln>
              <a:solidFill>
                <a:srgbClr val="CC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p:cNvSpPr txBox="1"/>
            <p:nvPr/>
          </p:nvSpPr>
          <p:spPr>
            <a:xfrm>
              <a:off x="7792196" y="416710"/>
              <a:ext cx="939975" cy="364464"/>
            </a:xfrm>
            <a:prstGeom prst="rect">
              <a:avLst/>
            </a:prstGeom>
            <a:noFill/>
          </p:spPr>
          <p:txBody>
            <a:bodyPr wrap="none" rtlCol="0">
              <a:spAutoFit/>
            </a:bodyPr>
            <a:lstStyle/>
            <a:p>
              <a:r>
                <a:rPr lang="fr-FR" sz="2400" b="1" dirty="0" smtClean="0">
                  <a:solidFill>
                    <a:schemeClr val="bg1"/>
                  </a:solidFill>
                </a:rPr>
                <a:t>  HOW</a:t>
              </a:r>
              <a:endParaRPr lang="en-US" sz="2400" b="1" dirty="0">
                <a:solidFill>
                  <a:schemeClr val="bg1"/>
                </a:solidFill>
              </a:endParaRPr>
            </a:p>
          </p:txBody>
        </p:sp>
      </p:grpSp>
    </p:spTree>
    <p:extLst>
      <p:ext uri="{BB962C8B-B14F-4D97-AF65-F5344CB8AC3E}">
        <p14:creationId xmlns:p14="http://schemas.microsoft.com/office/powerpoint/2010/main" val="361661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17918391-D411-FE40-AAD7-861AE5233E0E}" type="slidenum">
              <a:rPr lang="en-US" smtClean="0"/>
              <a:pPr/>
              <a:t>11</a:t>
            </a:fld>
            <a:endParaRPr lang="en-US" dirty="0"/>
          </a:p>
        </p:txBody>
      </p:sp>
      <p:pic>
        <p:nvPicPr>
          <p:cNvPr id="4" name="Picture 3"/>
          <p:cNvPicPr>
            <a:picLocks noChangeAspect="1"/>
          </p:cNvPicPr>
          <p:nvPr/>
        </p:nvPicPr>
        <p:blipFill rotWithShape="1">
          <a:blip r:embed="rId3"/>
          <a:srcRect b="9144"/>
          <a:stretch/>
        </p:blipFill>
        <p:spPr>
          <a:xfrm>
            <a:off x="921050" y="460060"/>
            <a:ext cx="8109277" cy="5334815"/>
          </a:xfrm>
          <a:prstGeom prst="rect">
            <a:avLst/>
          </a:prstGeom>
        </p:spPr>
      </p:pic>
      <p:grpSp>
        <p:nvGrpSpPr>
          <p:cNvPr id="5" name="Group 4"/>
          <p:cNvGrpSpPr/>
          <p:nvPr/>
        </p:nvGrpSpPr>
        <p:grpSpPr>
          <a:xfrm>
            <a:off x="411353" y="355150"/>
            <a:ext cx="1019394" cy="1088020"/>
            <a:chOff x="7766327" y="152752"/>
            <a:chExt cx="1144491" cy="1005214"/>
          </a:xfrm>
        </p:grpSpPr>
        <p:sp>
          <p:nvSpPr>
            <p:cNvPr id="6" name="Oval 5"/>
            <p:cNvSpPr/>
            <p:nvPr/>
          </p:nvSpPr>
          <p:spPr>
            <a:xfrm>
              <a:off x="7766327" y="152752"/>
              <a:ext cx="1144491" cy="1005214"/>
            </a:xfrm>
            <a:prstGeom prst="ellipse">
              <a:avLst/>
            </a:prstGeom>
            <a:solidFill>
              <a:srgbClr val="EF5091"/>
            </a:solidFill>
            <a:ln>
              <a:solidFill>
                <a:srgbClr val="CC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7792196" y="416710"/>
              <a:ext cx="1051397" cy="426529"/>
            </a:xfrm>
            <a:prstGeom prst="rect">
              <a:avLst/>
            </a:prstGeom>
            <a:noFill/>
          </p:spPr>
          <p:txBody>
            <a:bodyPr wrap="none" rtlCol="0">
              <a:spAutoFit/>
            </a:bodyPr>
            <a:lstStyle/>
            <a:p>
              <a:r>
                <a:rPr lang="fr-FR" sz="2400" b="1" dirty="0" smtClean="0">
                  <a:solidFill>
                    <a:schemeClr val="bg1"/>
                  </a:solidFill>
                </a:rPr>
                <a:t>HOW</a:t>
              </a:r>
              <a:endParaRPr lang="en-US" sz="2400" b="1" dirty="0">
                <a:solidFill>
                  <a:schemeClr val="bg1"/>
                </a:solidFill>
              </a:endParaRPr>
            </a:p>
          </p:txBody>
        </p:sp>
      </p:grpSp>
    </p:spTree>
    <p:extLst>
      <p:ext uri="{BB962C8B-B14F-4D97-AF65-F5344CB8AC3E}">
        <p14:creationId xmlns:p14="http://schemas.microsoft.com/office/powerpoint/2010/main" val="37288023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Ellipse 11"/>
          <p:cNvSpPr/>
          <p:nvPr/>
        </p:nvSpPr>
        <p:spPr>
          <a:xfrm>
            <a:off x="1147888" y="772482"/>
            <a:ext cx="6624736" cy="5328592"/>
          </a:xfrm>
          <a:prstGeom prst="ellipse">
            <a:avLst/>
          </a:prstGeom>
          <a:solidFill>
            <a:schemeClr val="tx1">
              <a:lumMod val="20000"/>
              <a:lumOff val="80000"/>
              <a:alpha val="26000"/>
            </a:schemeClr>
          </a:solidFill>
          <a:ln>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3" name="Ellipse 12"/>
          <p:cNvSpPr/>
          <p:nvPr/>
        </p:nvSpPr>
        <p:spPr>
          <a:xfrm>
            <a:off x="1835696" y="1636578"/>
            <a:ext cx="5040560" cy="4464496"/>
          </a:xfrm>
          <a:prstGeom prst="ellipse">
            <a:avLst/>
          </a:prstGeom>
          <a:solidFill>
            <a:schemeClr val="tx1">
              <a:lumMod val="60000"/>
              <a:lumOff val="40000"/>
              <a:alpha val="25000"/>
            </a:schemeClr>
          </a:solidFill>
          <a:ln>
            <a:solidFill>
              <a:schemeClr val="tx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4" name="Ellipse 13"/>
          <p:cNvSpPr/>
          <p:nvPr/>
        </p:nvSpPr>
        <p:spPr>
          <a:xfrm>
            <a:off x="2843808" y="3868826"/>
            <a:ext cx="2952328" cy="2232248"/>
          </a:xfrm>
          <a:prstGeom prst="ellipse">
            <a:avLst/>
          </a:prstGeom>
          <a:solidFill>
            <a:schemeClr val="tx1">
              <a:lumMod val="75000"/>
              <a:alpha val="26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b="1"/>
          </a:p>
        </p:txBody>
      </p:sp>
      <p:sp>
        <p:nvSpPr>
          <p:cNvPr id="4" name="Slide Number Placeholder 3"/>
          <p:cNvSpPr>
            <a:spLocks noGrp="1"/>
          </p:cNvSpPr>
          <p:nvPr>
            <p:ph type="sldNum" sz="quarter" idx="4294967295"/>
          </p:nvPr>
        </p:nvSpPr>
        <p:spPr>
          <a:xfrm>
            <a:off x="8647272" y="6407944"/>
            <a:ext cx="365760" cy="365125"/>
          </a:xfrm>
          <a:prstGeom prst="rect">
            <a:avLst/>
          </a:prstGeom>
        </p:spPr>
        <p:txBody>
          <a:bodyPr/>
          <a:lstStyle/>
          <a:p>
            <a:fld id="{E837DFA4-8176-445A-BC95-D15DEF3ECBD4}" type="slidenum">
              <a:rPr lang="en-US" smtClean="0"/>
              <a:pPr/>
              <a:t>12</a:t>
            </a:fld>
            <a:endParaRPr lang="en-US"/>
          </a:p>
        </p:txBody>
      </p:sp>
      <p:sp>
        <p:nvSpPr>
          <p:cNvPr id="18" name="ZoneTexte 17"/>
          <p:cNvSpPr txBox="1"/>
          <p:nvPr/>
        </p:nvSpPr>
        <p:spPr>
          <a:xfrm>
            <a:off x="3131840" y="3940834"/>
            <a:ext cx="2376264" cy="877163"/>
          </a:xfrm>
          <a:prstGeom prst="rect">
            <a:avLst/>
          </a:prstGeom>
          <a:noFill/>
        </p:spPr>
        <p:txBody>
          <a:bodyPr wrap="square" rtlCol="0">
            <a:spAutoFit/>
          </a:bodyPr>
          <a:lstStyle/>
          <a:p>
            <a:pPr marL="0" lvl="1" algn="ctr"/>
            <a:r>
              <a:rPr lang="fr-FR" b="1" dirty="0" smtClean="0">
                <a:solidFill>
                  <a:srgbClr val="0B387C"/>
                </a:solidFill>
              </a:rPr>
              <a:t>TRAINING </a:t>
            </a:r>
          </a:p>
          <a:p>
            <a:pPr marL="0" lvl="1" algn="ctr"/>
            <a:r>
              <a:rPr lang="fr-CH" sz="1100" i="1" dirty="0" err="1" smtClean="0">
                <a:solidFill>
                  <a:srgbClr val="0B387C"/>
                </a:solidFill>
                <a:latin typeface="+mj-lt"/>
                <a:cs typeface="Calibri" pitchFamily="34" charset="0"/>
              </a:rPr>
              <a:t>Formal</a:t>
            </a:r>
            <a:r>
              <a:rPr lang="fr-CH" sz="1100" i="1" dirty="0" smtClean="0">
                <a:solidFill>
                  <a:srgbClr val="0B387C"/>
                </a:solidFill>
                <a:latin typeface="+mj-lt"/>
                <a:cs typeface="Calibri" pitchFamily="34" charset="0"/>
              </a:rPr>
              <a:t> programmes </a:t>
            </a:r>
            <a:r>
              <a:rPr lang="fr-CH" sz="1100" i="1" dirty="0" err="1" smtClean="0">
                <a:solidFill>
                  <a:srgbClr val="0B387C"/>
                </a:solidFill>
                <a:latin typeface="+mj-lt"/>
                <a:cs typeface="Calibri" pitchFamily="34" charset="0"/>
              </a:rPr>
              <a:t>delivered</a:t>
            </a:r>
            <a:r>
              <a:rPr lang="fr-CH" sz="1100" i="1" dirty="0" smtClean="0">
                <a:solidFill>
                  <a:srgbClr val="0B387C"/>
                </a:solidFill>
                <a:latin typeface="+mj-lt"/>
                <a:cs typeface="Calibri" pitchFamily="34" charset="0"/>
              </a:rPr>
              <a:t> </a:t>
            </a:r>
            <a:r>
              <a:rPr lang="fr-CH" sz="1100" i="1" dirty="0" err="1" smtClean="0">
                <a:solidFill>
                  <a:srgbClr val="0B387C"/>
                </a:solidFill>
                <a:latin typeface="+mj-lt"/>
                <a:cs typeface="Calibri" pitchFamily="34" charset="0"/>
              </a:rPr>
              <a:t>internally</a:t>
            </a:r>
            <a:r>
              <a:rPr lang="fr-CH" sz="1100" i="1" dirty="0" smtClean="0">
                <a:solidFill>
                  <a:srgbClr val="0B387C"/>
                </a:solidFill>
                <a:latin typeface="+mj-lt"/>
                <a:cs typeface="Calibri" pitchFamily="34" charset="0"/>
              </a:rPr>
              <a:t> and </a:t>
            </a:r>
            <a:r>
              <a:rPr lang="fr-CH" sz="1100" i="1" dirty="0" err="1" smtClean="0">
                <a:solidFill>
                  <a:srgbClr val="0B387C"/>
                </a:solidFill>
                <a:latin typeface="+mj-lt"/>
                <a:cs typeface="Calibri" pitchFamily="34" charset="0"/>
              </a:rPr>
              <a:t>externally</a:t>
            </a:r>
            <a:r>
              <a:rPr lang="fr-CH" sz="1100" i="1" dirty="0" smtClean="0">
                <a:solidFill>
                  <a:srgbClr val="0B387C"/>
                </a:solidFill>
                <a:latin typeface="+mj-lt"/>
                <a:cs typeface="Calibri" pitchFamily="34" charset="0"/>
              </a:rPr>
              <a:t> </a:t>
            </a:r>
            <a:r>
              <a:rPr lang="fr-CH" sz="1100" i="1" dirty="0" err="1" smtClean="0">
                <a:solidFill>
                  <a:srgbClr val="0B387C"/>
                </a:solidFill>
                <a:latin typeface="+mj-lt"/>
                <a:cs typeface="Calibri" pitchFamily="34" charset="0"/>
              </a:rPr>
              <a:t>with</a:t>
            </a:r>
            <a:r>
              <a:rPr lang="fr-CH" sz="1100" i="1" dirty="0" smtClean="0">
                <a:solidFill>
                  <a:srgbClr val="0B387C"/>
                </a:solidFill>
                <a:latin typeface="+mj-lt"/>
                <a:cs typeface="Calibri" pitchFamily="34" charset="0"/>
              </a:rPr>
              <a:t> </a:t>
            </a:r>
            <a:r>
              <a:rPr lang="fr-CH" sz="1100" i="1" dirty="0" err="1" smtClean="0">
                <a:solidFill>
                  <a:srgbClr val="0B387C"/>
                </a:solidFill>
                <a:latin typeface="+mj-lt"/>
                <a:cs typeface="Calibri" pitchFamily="34" charset="0"/>
              </a:rPr>
              <a:t>specific</a:t>
            </a:r>
            <a:r>
              <a:rPr lang="fr-CH" sz="1100" i="1" dirty="0" smtClean="0">
                <a:solidFill>
                  <a:srgbClr val="0B387C"/>
                </a:solidFill>
                <a:latin typeface="+mj-lt"/>
                <a:cs typeface="Calibri" pitchFamily="34" charset="0"/>
              </a:rPr>
              <a:t> </a:t>
            </a:r>
            <a:r>
              <a:rPr lang="fr-CH" sz="1100" i="1" dirty="0" err="1" smtClean="0">
                <a:solidFill>
                  <a:srgbClr val="0B387C"/>
                </a:solidFill>
                <a:latin typeface="+mj-lt"/>
                <a:cs typeface="Calibri" pitchFamily="34" charset="0"/>
              </a:rPr>
              <a:t>outcome</a:t>
            </a:r>
            <a:endParaRPr lang="fr-CH" sz="1100" i="1" dirty="0">
              <a:solidFill>
                <a:srgbClr val="0B387C"/>
              </a:solidFill>
              <a:latin typeface="+mj-lt"/>
            </a:endParaRPr>
          </a:p>
        </p:txBody>
      </p:sp>
      <p:sp>
        <p:nvSpPr>
          <p:cNvPr id="20" name="ZoneTexte 19"/>
          <p:cNvSpPr txBox="1"/>
          <p:nvPr/>
        </p:nvSpPr>
        <p:spPr>
          <a:xfrm>
            <a:off x="2843808" y="1780594"/>
            <a:ext cx="3024336" cy="707886"/>
          </a:xfrm>
          <a:prstGeom prst="rect">
            <a:avLst/>
          </a:prstGeom>
          <a:noFill/>
        </p:spPr>
        <p:txBody>
          <a:bodyPr wrap="square" rtlCol="0">
            <a:spAutoFit/>
          </a:bodyPr>
          <a:lstStyle/>
          <a:p>
            <a:pPr algn="ctr"/>
            <a:r>
              <a:rPr lang="fr-FR" b="1" dirty="0" smtClean="0">
                <a:solidFill>
                  <a:srgbClr val="0B387C"/>
                </a:solidFill>
              </a:rPr>
              <a:t>LEARNING</a:t>
            </a:r>
            <a:r>
              <a:rPr lang="fr-FR" dirty="0" smtClean="0">
                <a:solidFill>
                  <a:srgbClr val="0B387C"/>
                </a:solidFill>
              </a:rPr>
              <a:t> </a:t>
            </a:r>
          </a:p>
          <a:p>
            <a:pPr algn="ctr"/>
            <a:r>
              <a:rPr lang="fr-FR" sz="1100" i="1" dirty="0" err="1" smtClean="0">
                <a:solidFill>
                  <a:srgbClr val="0B387C"/>
                </a:solidFill>
              </a:rPr>
              <a:t>Variety</a:t>
            </a:r>
            <a:r>
              <a:rPr lang="fr-FR" sz="1100" i="1" dirty="0" smtClean="0">
                <a:solidFill>
                  <a:srgbClr val="0B387C"/>
                </a:solidFill>
              </a:rPr>
              <a:t> of </a:t>
            </a:r>
            <a:r>
              <a:rPr lang="fr-FR" sz="1100" i="1" dirty="0" err="1" smtClean="0">
                <a:solidFill>
                  <a:srgbClr val="0B387C"/>
                </a:solidFill>
              </a:rPr>
              <a:t>formal</a:t>
            </a:r>
            <a:r>
              <a:rPr lang="fr-FR" sz="1100" i="1" dirty="0" smtClean="0">
                <a:solidFill>
                  <a:srgbClr val="0B387C"/>
                </a:solidFill>
              </a:rPr>
              <a:t> &amp; </a:t>
            </a:r>
            <a:r>
              <a:rPr lang="fr-FR" sz="1100" i="1" dirty="0" err="1" smtClean="0">
                <a:solidFill>
                  <a:srgbClr val="0B387C"/>
                </a:solidFill>
              </a:rPr>
              <a:t>informal</a:t>
            </a:r>
            <a:r>
              <a:rPr lang="fr-FR" sz="1100" i="1" dirty="0" smtClean="0">
                <a:solidFill>
                  <a:srgbClr val="0B387C"/>
                </a:solidFill>
              </a:rPr>
              <a:t> actions </a:t>
            </a:r>
            <a:r>
              <a:rPr lang="fr-FR" sz="1100" i="1" dirty="0" err="1" smtClean="0">
                <a:solidFill>
                  <a:srgbClr val="0B387C"/>
                </a:solidFill>
              </a:rPr>
              <a:t>aimed</a:t>
            </a:r>
            <a:r>
              <a:rPr lang="fr-FR" sz="1100" i="1" dirty="0" smtClean="0">
                <a:solidFill>
                  <a:srgbClr val="0B387C"/>
                </a:solidFill>
              </a:rPr>
              <a:t> at MPE </a:t>
            </a:r>
            <a:r>
              <a:rPr lang="fr-FR" sz="1100" i="1" dirty="0" err="1" smtClean="0">
                <a:solidFill>
                  <a:srgbClr val="0B387C"/>
                </a:solidFill>
              </a:rPr>
              <a:t>development</a:t>
            </a:r>
            <a:endParaRPr lang="fr-CH" sz="1100" i="1" dirty="0">
              <a:solidFill>
                <a:srgbClr val="0B387C"/>
              </a:solidFill>
            </a:endParaRPr>
          </a:p>
        </p:txBody>
      </p:sp>
      <p:sp>
        <p:nvSpPr>
          <p:cNvPr id="21" name="ZoneTexte 20"/>
          <p:cNvSpPr txBox="1"/>
          <p:nvPr/>
        </p:nvSpPr>
        <p:spPr>
          <a:xfrm>
            <a:off x="4355976" y="3076738"/>
            <a:ext cx="875982" cy="246221"/>
          </a:xfrm>
          <a:prstGeom prst="rect">
            <a:avLst/>
          </a:prstGeom>
          <a:solidFill>
            <a:schemeClr val="accent3">
              <a:lumMod val="40000"/>
              <a:lumOff val="60000"/>
            </a:schemeClr>
          </a:solidFill>
        </p:spPr>
        <p:txBody>
          <a:bodyPr wrap="square" rtlCol="0">
            <a:spAutoFit/>
          </a:bodyPr>
          <a:lstStyle/>
          <a:p>
            <a:pPr algn="ctr"/>
            <a:r>
              <a:rPr lang="fr-FR" sz="1000" b="1" dirty="0" smtClean="0">
                <a:solidFill>
                  <a:srgbClr val="0B387C"/>
                </a:solidFill>
              </a:rPr>
              <a:t>On-the-job</a:t>
            </a:r>
            <a:endParaRPr lang="fr-CH" sz="1000" b="1" dirty="0">
              <a:solidFill>
                <a:srgbClr val="0B387C"/>
              </a:solidFill>
            </a:endParaRPr>
          </a:p>
        </p:txBody>
      </p:sp>
      <p:sp>
        <p:nvSpPr>
          <p:cNvPr id="22" name="ZoneTexte 21"/>
          <p:cNvSpPr txBox="1"/>
          <p:nvPr/>
        </p:nvSpPr>
        <p:spPr>
          <a:xfrm>
            <a:off x="3419872" y="2716698"/>
            <a:ext cx="1018386" cy="246221"/>
          </a:xfrm>
          <a:prstGeom prst="rect">
            <a:avLst/>
          </a:prstGeom>
          <a:solidFill>
            <a:schemeClr val="accent3">
              <a:lumMod val="40000"/>
              <a:lumOff val="60000"/>
            </a:schemeClr>
          </a:solidFill>
        </p:spPr>
        <p:txBody>
          <a:bodyPr wrap="square" rtlCol="0">
            <a:spAutoFit/>
          </a:bodyPr>
          <a:lstStyle/>
          <a:p>
            <a:r>
              <a:rPr lang="fr-FR" sz="1000" b="1" dirty="0" err="1" smtClean="0">
                <a:solidFill>
                  <a:srgbClr val="0B387C"/>
                </a:solidFill>
              </a:rPr>
              <a:t>Assignments</a:t>
            </a:r>
            <a:endParaRPr lang="fr-CH" sz="1000" b="1" dirty="0">
              <a:solidFill>
                <a:srgbClr val="0B387C"/>
              </a:solidFill>
            </a:endParaRPr>
          </a:p>
        </p:txBody>
      </p:sp>
      <p:sp>
        <p:nvSpPr>
          <p:cNvPr id="23" name="ZoneTexte 22"/>
          <p:cNvSpPr txBox="1"/>
          <p:nvPr/>
        </p:nvSpPr>
        <p:spPr>
          <a:xfrm>
            <a:off x="5868143" y="4084850"/>
            <a:ext cx="735843" cy="246221"/>
          </a:xfrm>
          <a:prstGeom prst="rect">
            <a:avLst/>
          </a:prstGeom>
          <a:solidFill>
            <a:schemeClr val="accent3">
              <a:lumMod val="40000"/>
              <a:lumOff val="60000"/>
            </a:schemeClr>
          </a:solidFill>
        </p:spPr>
        <p:txBody>
          <a:bodyPr wrap="square" rtlCol="0">
            <a:spAutoFit/>
          </a:bodyPr>
          <a:lstStyle/>
          <a:p>
            <a:pPr algn="ctr"/>
            <a:r>
              <a:rPr lang="fr-FR" sz="1000" b="1" dirty="0" err="1" smtClean="0">
                <a:solidFill>
                  <a:srgbClr val="0B387C"/>
                </a:solidFill>
              </a:rPr>
              <a:t>Projects</a:t>
            </a:r>
            <a:endParaRPr lang="fr-CH" sz="1000" b="1" dirty="0">
              <a:solidFill>
                <a:srgbClr val="0B387C"/>
              </a:solidFill>
            </a:endParaRPr>
          </a:p>
        </p:txBody>
      </p:sp>
      <p:sp>
        <p:nvSpPr>
          <p:cNvPr id="24" name="ZoneTexte 23"/>
          <p:cNvSpPr txBox="1"/>
          <p:nvPr/>
        </p:nvSpPr>
        <p:spPr>
          <a:xfrm>
            <a:off x="3131840" y="3436778"/>
            <a:ext cx="1115780" cy="246221"/>
          </a:xfrm>
          <a:prstGeom prst="rect">
            <a:avLst/>
          </a:prstGeom>
          <a:solidFill>
            <a:schemeClr val="accent3">
              <a:lumMod val="40000"/>
              <a:lumOff val="60000"/>
            </a:schemeClr>
          </a:solidFill>
        </p:spPr>
        <p:txBody>
          <a:bodyPr wrap="square" rtlCol="0">
            <a:spAutoFit/>
          </a:bodyPr>
          <a:lstStyle/>
          <a:p>
            <a:pPr algn="ctr"/>
            <a:r>
              <a:rPr lang="fr-FR" sz="1000" b="1" dirty="0" smtClean="0">
                <a:solidFill>
                  <a:srgbClr val="0B387C"/>
                </a:solidFill>
              </a:rPr>
              <a:t>Job </a:t>
            </a:r>
            <a:r>
              <a:rPr lang="fr-FR" sz="1000" b="1" dirty="0" err="1" smtClean="0">
                <a:solidFill>
                  <a:srgbClr val="0B387C"/>
                </a:solidFill>
              </a:rPr>
              <a:t>shadowing</a:t>
            </a:r>
            <a:endParaRPr lang="fr-CH" sz="1000" b="1" dirty="0">
              <a:solidFill>
                <a:srgbClr val="0B387C"/>
              </a:solidFill>
            </a:endParaRPr>
          </a:p>
        </p:txBody>
      </p:sp>
      <p:sp>
        <p:nvSpPr>
          <p:cNvPr id="25" name="ZoneTexte 24"/>
          <p:cNvSpPr txBox="1"/>
          <p:nvPr/>
        </p:nvSpPr>
        <p:spPr>
          <a:xfrm>
            <a:off x="5364088" y="2572682"/>
            <a:ext cx="1426326" cy="246221"/>
          </a:xfrm>
          <a:prstGeom prst="rect">
            <a:avLst/>
          </a:prstGeom>
          <a:solidFill>
            <a:schemeClr val="accent3">
              <a:lumMod val="40000"/>
              <a:lumOff val="60000"/>
            </a:schemeClr>
          </a:solidFill>
        </p:spPr>
        <p:txBody>
          <a:bodyPr wrap="square" rtlCol="0">
            <a:spAutoFit/>
          </a:bodyPr>
          <a:lstStyle/>
          <a:p>
            <a:pPr algn="ctr"/>
            <a:r>
              <a:rPr lang="fr-FR" sz="1000" b="1" dirty="0" smtClean="0">
                <a:solidFill>
                  <a:srgbClr val="0B387C"/>
                </a:solidFill>
              </a:rPr>
              <a:t>Knowledge sharing</a:t>
            </a:r>
            <a:endParaRPr lang="fr-CH" sz="1000" b="1" dirty="0">
              <a:solidFill>
                <a:srgbClr val="0B387C"/>
              </a:solidFill>
            </a:endParaRPr>
          </a:p>
        </p:txBody>
      </p:sp>
      <p:sp>
        <p:nvSpPr>
          <p:cNvPr id="26" name="ZoneTexte 25"/>
          <p:cNvSpPr txBox="1"/>
          <p:nvPr/>
        </p:nvSpPr>
        <p:spPr>
          <a:xfrm>
            <a:off x="5580111" y="3508786"/>
            <a:ext cx="995617" cy="246221"/>
          </a:xfrm>
          <a:prstGeom prst="rect">
            <a:avLst/>
          </a:prstGeom>
          <a:solidFill>
            <a:schemeClr val="accent3">
              <a:lumMod val="40000"/>
              <a:lumOff val="60000"/>
            </a:schemeClr>
          </a:solidFill>
        </p:spPr>
        <p:txBody>
          <a:bodyPr wrap="square" rtlCol="0">
            <a:spAutoFit/>
          </a:bodyPr>
          <a:lstStyle/>
          <a:p>
            <a:r>
              <a:rPr lang="fr-FR" sz="1000" b="1" dirty="0" smtClean="0">
                <a:solidFill>
                  <a:srgbClr val="0B387C"/>
                </a:solidFill>
              </a:rPr>
              <a:t>Job rotation</a:t>
            </a:r>
            <a:endParaRPr lang="fr-CH" sz="1000" b="1" dirty="0">
              <a:solidFill>
                <a:srgbClr val="0B387C"/>
              </a:solidFill>
            </a:endParaRPr>
          </a:p>
        </p:txBody>
      </p:sp>
      <p:sp>
        <p:nvSpPr>
          <p:cNvPr id="27" name="ZoneTexte 26"/>
          <p:cNvSpPr txBox="1"/>
          <p:nvPr/>
        </p:nvSpPr>
        <p:spPr>
          <a:xfrm>
            <a:off x="1259632" y="3292762"/>
            <a:ext cx="975840" cy="246221"/>
          </a:xfrm>
          <a:prstGeom prst="rect">
            <a:avLst/>
          </a:prstGeom>
          <a:solidFill>
            <a:schemeClr val="bg1">
              <a:lumMod val="65000"/>
            </a:schemeClr>
          </a:solidFill>
        </p:spPr>
        <p:txBody>
          <a:bodyPr wrap="square" rtlCol="0">
            <a:spAutoFit/>
          </a:bodyPr>
          <a:lstStyle/>
          <a:p>
            <a:pPr algn="ctr"/>
            <a:r>
              <a:rPr lang="fr-FR" sz="1000" b="1" dirty="0" smtClean="0">
                <a:solidFill>
                  <a:srgbClr val="0B387C"/>
                </a:solidFill>
              </a:rPr>
              <a:t>Self-</a:t>
            </a:r>
            <a:r>
              <a:rPr lang="fr-FR" sz="1000" b="1" dirty="0" err="1" smtClean="0">
                <a:solidFill>
                  <a:srgbClr val="0B387C"/>
                </a:solidFill>
              </a:rPr>
              <a:t>learning</a:t>
            </a:r>
            <a:endParaRPr lang="fr-CH" sz="1000" b="1" dirty="0">
              <a:solidFill>
                <a:srgbClr val="0B387C"/>
              </a:solidFill>
            </a:endParaRPr>
          </a:p>
        </p:txBody>
      </p:sp>
      <p:sp>
        <p:nvSpPr>
          <p:cNvPr id="28" name="ZoneTexte 27"/>
          <p:cNvSpPr txBox="1"/>
          <p:nvPr/>
        </p:nvSpPr>
        <p:spPr>
          <a:xfrm>
            <a:off x="1835696" y="2932722"/>
            <a:ext cx="1296144" cy="255482"/>
          </a:xfrm>
          <a:prstGeom prst="rect">
            <a:avLst/>
          </a:prstGeom>
          <a:solidFill>
            <a:schemeClr val="bg1">
              <a:lumMod val="65000"/>
            </a:schemeClr>
          </a:solidFill>
        </p:spPr>
        <p:txBody>
          <a:bodyPr wrap="square" rtlCol="0">
            <a:spAutoFit/>
          </a:bodyPr>
          <a:lstStyle/>
          <a:p>
            <a:pPr algn="ctr"/>
            <a:r>
              <a:rPr lang="fr-FR" sz="1000" b="1" dirty="0" smtClean="0">
                <a:solidFill>
                  <a:srgbClr val="0B387C"/>
                </a:solidFill>
              </a:rPr>
              <a:t>Distance </a:t>
            </a:r>
            <a:r>
              <a:rPr lang="fr-FR" sz="1000" b="1" dirty="0" err="1" smtClean="0">
                <a:solidFill>
                  <a:srgbClr val="0B387C"/>
                </a:solidFill>
              </a:rPr>
              <a:t>learning</a:t>
            </a:r>
            <a:endParaRPr lang="fr-CH" sz="1000" b="1" dirty="0">
              <a:solidFill>
                <a:srgbClr val="0B387C"/>
              </a:solidFill>
            </a:endParaRPr>
          </a:p>
        </p:txBody>
      </p:sp>
      <p:sp>
        <p:nvSpPr>
          <p:cNvPr id="29" name="ZoneTexte 28"/>
          <p:cNvSpPr txBox="1"/>
          <p:nvPr/>
        </p:nvSpPr>
        <p:spPr>
          <a:xfrm>
            <a:off x="1835696" y="3868826"/>
            <a:ext cx="1368152" cy="247202"/>
          </a:xfrm>
          <a:prstGeom prst="rect">
            <a:avLst/>
          </a:prstGeom>
          <a:solidFill>
            <a:srgbClr val="00B1B0"/>
          </a:solidFill>
        </p:spPr>
        <p:txBody>
          <a:bodyPr wrap="square" rtlCol="0">
            <a:spAutoFit/>
          </a:bodyPr>
          <a:lstStyle/>
          <a:p>
            <a:pPr algn="ctr"/>
            <a:r>
              <a:rPr lang="fr-FR" sz="1000" b="1" dirty="0" err="1" smtClean="0">
                <a:solidFill>
                  <a:srgbClr val="0B387C"/>
                </a:solidFill>
              </a:rPr>
              <a:t>Individual</a:t>
            </a:r>
            <a:r>
              <a:rPr lang="fr-FR" sz="1000" b="1" dirty="0" smtClean="0">
                <a:solidFill>
                  <a:srgbClr val="0B387C"/>
                </a:solidFill>
              </a:rPr>
              <a:t> coaching</a:t>
            </a:r>
            <a:endParaRPr lang="fr-CH" sz="1000" b="1" dirty="0">
              <a:solidFill>
                <a:srgbClr val="0B387C"/>
              </a:solidFill>
            </a:endParaRPr>
          </a:p>
        </p:txBody>
      </p:sp>
      <p:sp>
        <p:nvSpPr>
          <p:cNvPr id="30" name="ZoneTexte 29"/>
          <p:cNvSpPr txBox="1"/>
          <p:nvPr/>
        </p:nvSpPr>
        <p:spPr>
          <a:xfrm>
            <a:off x="1665878" y="4503935"/>
            <a:ext cx="1028112" cy="246221"/>
          </a:xfrm>
          <a:prstGeom prst="rect">
            <a:avLst/>
          </a:prstGeom>
          <a:solidFill>
            <a:srgbClr val="00B1B0"/>
          </a:solidFill>
        </p:spPr>
        <p:txBody>
          <a:bodyPr wrap="square" rtlCol="0">
            <a:spAutoFit/>
          </a:bodyPr>
          <a:lstStyle/>
          <a:p>
            <a:pPr algn="ctr"/>
            <a:r>
              <a:rPr lang="fr-FR" sz="1000" b="1" dirty="0" smtClean="0">
                <a:solidFill>
                  <a:srgbClr val="0B387C"/>
                </a:solidFill>
              </a:rPr>
              <a:t>Team actions</a:t>
            </a:r>
            <a:endParaRPr lang="fr-CH" sz="1000" b="1" dirty="0">
              <a:solidFill>
                <a:srgbClr val="0B387C"/>
              </a:solidFill>
            </a:endParaRPr>
          </a:p>
        </p:txBody>
      </p:sp>
      <p:sp>
        <p:nvSpPr>
          <p:cNvPr id="31" name="ZoneTexte 30"/>
          <p:cNvSpPr txBox="1"/>
          <p:nvPr/>
        </p:nvSpPr>
        <p:spPr>
          <a:xfrm>
            <a:off x="2483768" y="916498"/>
            <a:ext cx="3960440" cy="707886"/>
          </a:xfrm>
          <a:prstGeom prst="rect">
            <a:avLst/>
          </a:prstGeom>
          <a:noFill/>
        </p:spPr>
        <p:txBody>
          <a:bodyPr wrap="square" rtlCol="0">
            <a:spAutoFit/>
          </a:bodyPr>
          <a:lstStyle/>
          <a:p>
            <a:pPr algn="ctr"/>
            <a:r>
              <a:rPr lang="fr-FR" b="1" dirty="0" smtClean="0">
                <a:solidFill>
                  <a:srgbClr val="0B387C"/>
                </a:solidFill>
              </a:rPr>
              <a:t>DEVELOPMENT </a:t>
            </a:r>
          </a:p>
          <a:p>
            <a:pPr algn="ctr"/>
            <a:r>
              <a:rPr lang="fr-FR" sz="1100" i="1" dirty="0" err="1" smtClean="0">
                <a:solidFill>
                  <a:srgbClr val="0B387C"/>
                </a:solidFill>
              </a:rPr>
              <a:t>Systematic</a:t>
            </a:r>
            <a:r>
              <a:rPr lang="fr-FR" sz="1100" i="1" dirty="0" smtClean="0">
                <a:solidFill>
                  <a:srgbClr val="0B387C"/>
                </a:solidFill>
              </a:rPr>
              <a:t> </a:t>
            </a:r>
            <a:r>
              <a:rPr lang="fr-FR" sz="1100" i="1" dirty="0" err="1" smtClean="0">
                <a:solidFill>
                  <a:srgbClr val="0B387C"/>
                </a:solidFill>
              </a:rPr>
              <a:t>enhancement</a:t>
            </a:r>
            <a:r>
              <a:rPr lang="fr-FR" sz="1100" i="1" dirty="0" smtClean="0">
                <a:solidFill>
                  <a:srgbClr val="0B387C"/>
                </a:solidFill>
              </a:rPr>
              <a:t> of </a:t>
            </a:r>
            <a:r>
              <a:rPr lang="fr-FR" sz="1100" i="1" dirty="0" err="1" smtClean="0">
                <a:solidFill>
                  <a:srgbClr val="0B387C"/>
                </a:solidFill>
              </a:rPr>
              <a:t>competencies</a:t>
            </a:r>
            <a:r>
              <a:rPr lang="fr-FR" sz="1100" i="1" dirty="0" smtClean="0">
                <a:solidFill>
                  <a:srgbClr val="0B387C"/>
                </a:solidFill>
              </a:rPr>
              <a:t> </a:t>
            </a:r>
            <a:r>
              <a:rPr lang="fr-FR" sz="1100" i="1" dirty="0" err="1" smtClean="0">
                <a:solidFill>
                  <a:srgbClr val="0B387C"/>
                </a:solidFill>
              </a:rPr>
              <a:t>leading</a:t>
            </a:r>
            <a:r>
              <a:rPr lang="fr-FR" sz="1100" i="1" dirty="0" smtClean="0">
                <a:solidFill>
                  <a:srgbClr val="0B387C"/>
                </a:solidFill>
              </a:rPr>
              <a:t> to </a:t>
            </a:r>
            <a:r>
              <a:rPr lang="fr-FR" sz="1100" i="1" dirty="0" err="1" smtClean="0">
                <a:solidFill>
                  <a:srgbClr val="0B387C"/>
                </a:solidFill>
              </a:rPr>
              <a:t>personal</a:t>
            </a:r>
            <a:r>
              <a:rPr lang="fr-FR" sz="1100" i="1" dirty="0" smtClean="0">
                <a:solidFill>
                  <a:srgbClr val="0B387C"/>
                </a:solidFill>
              </a:rPr>
              <a:t> /</a:t>
            </a:r>
            <a:r>
              <a:rPr lang="fr-FR" sz="1100" i="1" dirty="0" err="1" smtClean="0">
                <a:solidFill>
                  <a:srgbClr val="0B387C"/>
                </a:solidFill>
              </a:rPr>
              <a:t>professional</a:t>
            </a:r>
            <a:r>
              <a:rPr lang="fr-FR" sz="1100" i="1" dirty="0" smtClean="0">
                <a:solidFill>
                  <a:srgbClr val="0B387C"/>
                </a:solidFill>
              </a:rPr>
              <a:t> </a:t>
            </a:r>
            <a:r>
              <a:rPr lang="fr-FR" sz="1100" i="1" dirty="0" err="1" smtClean="0">
                <a:solidFill>
                  <a:srgbClr val="0B387C"/>
                </a:solidFill>
              </a:rPr>
              <a:t>growth</a:t>
            </a:r>
            <a:endParaRPr lang="fr-CH" sz="1100" i="1" dirty="0">
              <a:solidFill>
                <a:srgbClr val="0B387C"/>
              </a:solidFill>
            </a:endParaRPr>
          </a:p>
        </p:txBody>
      </p:sp>
      <p:sp>
        <p:nvSpPr>
          <p:cNvPr id="32" name="Ellipse 31"/>
          <p:cNvSpPr/>
          <p:nvPr/>
        </p:nvSpPr>
        <p:spPr>
          <a:xfrm>
            <a:off x="3203848" y="4804930"/>
            <a:ext cx="1080120" cy="1008112"/>
          </a:xfrm>
          <a:prstGeom prst="ellipse">
            <a:avLst/>
          </a:prstGeom>
          <a:solidFill>
            <a:srgbClr val="00B1B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b="1">
              <a:solidFill>
                <a:srgbClr val="0B387C"/>
              </a:solidFill>
            </a:endParaRPr>
          </a:p>
        </p:txBody>
      </p:sp>
      <p:sp>
        <p:nvSpPr>
          <p:cNvPr id="33" name="ZoneTexte 32"/>
          <p:cNvSpPr txBox="1"/>
          <p:nvPr/>
        </p:nvSpPr>
        <p:spPr>
          <a:xfrm>
            <a:off x="3347864" y="5020954"/>
            <a:ext cx="792088" cy="553998"/>
          </a:xfrm>
          <a:prstGeom prst="rect">
            <a:avLst/>
          </a:prstGeom>
          <a:noFill/>
        </p:spPr>
        <p:txBody>
          <a:bodyPr wrap="square" rtlCol="0">
            <a:spAutoFit/>
          </a:bodyPr>
          <a:lstStyle/>
          <a:p>
            <a:pPr algn="ctr"/>
            <a:r>
              <a:rPr lang="fr-FR" sz="1000" b="1" dirty="0" smtClean="0">
                <a:solidFill>
                  <a:srgbClr val="0B387C"/>
                </a:solidFill>
              </a:rPr>
              <a:t>CERN training catalogue</a:t>
            </a:r>
            <a:endParaRPr lang="fr-CH" sz="1000" b="1" dirty="0">
              <a:solidFill>
                <a:srgbClr val="0B387C"/>
              </a:solidFill>
            </a:endParaRPr>
          </a:p>
        </p:txBody>
      </p:sp>
      <p:sp>
        <p:nvSpPr>
          <p:cNvPr id="34" name="ZoneTexte 33"/>
          <p:cNvSpPr txBox="1"/>
          <p:nvPr/>
        </p:nvSpPr>
        <p:spPr>
          <a:xfrm>
            <a:off x="5868144" y="3076738"/>
            <a:ext cx="1383446" cy="246221"/>
          </a:xfrm>
          <a:prstGeom prst="rect">
            <a:avLst/>
          </a:prstGeom>
          <a:solidFill>
            <a:schemeClr val="accent3">
              <a:lumMod val="40000"/>
              <a:lumOff val="60000"/>
            </a:schemeClr>
          </a:solidFill>
        </p:spPr>
        <p:txBody>
          <a:bodyPr wrap="square" rtlCol="0">
            <a:spAutoFit/>
          </a:bodyPr>
          <a:lstStyle/>
          <a:p>
            <a:pPr algn="ctr"/>
            <a:r>
              <a:rPr lang="fr-FR" sz="1000" b="1" dirty="0" err="1" smtClean="0">
                <a:solidFill>
                  <a:srgbClr val="0B387C"/>
                </a:solidFill>
              </a:rPr>
              <a:t>Academic</a:t>
            </a:r>
            <a:r>
              <a:rPr lang="fr-FR" sz="1000" b="1" dirty="0" smtClean="0">
                <a:solidFill>
                  <a:srgbClr val="0B387C"/>
                </a:solidFill>
              </a:rPr>
              <a:t> </a:t>
            </a:r>
            <a:r>
              <a:rPr lang="fr-FR" sz="1000" b="1" dirty="0" err="1" smtClean="0">
                <a:solidFill>
                  <a:srgbClr val="0B387C"/>
                </a:solidFill>
              </a:rPr>
              <a:t>Seminars</a:t>
            </a:r>
            <a:endParaRPr lang="fr-CH" sz="1000" b="1" dirty="0">
              <a:solidFill>
                <a:srgbClr val="0B387C"/>
              </a:solidFill>
            </a:endParaRPr>
          </a:p>
        </p:txBody>
      </p:sp>
      <p:sp>
        <p:nvSpPr>
          <p:cNvPr id="35" name="ZoneTexte 34"/>
          <p:cNvSpPr txBox="1"/>
          <p:nvPr/>
        </p:nvSpPr>
        <p:spPr>
          <a:xfrm>
            <a:off x="1979712" y="2428666"/>
            <a:ext cx="987962" cy="255482"/>
          </a:xfrm>
          <a:prstGeom prst="rect">
            <a:avLst/>
          </a:prstGeom>
          <a:solidFill>
            <a:schemeClr val="accent3">
              <a:lumMod val="40000"/>
              <a:lumOff val="60000"/>
            </a:schemeClr>
          </a:solidFill>
        </p:spPr>
        <p:txBody>
          <a:bodyPr wrap="square" rtlCol="0">
            <a:spAutoFit/>
          </a:bodyPr>
          <a:lstStyle/>
          <a:p>
            <a:pPr algn="ctr"/>
            <a:r>
              <a:rPr lang="fr-FR" sz="1000" b="1" dirty="0" err="1" smtClean="0">
                <a:solidFill>
                  <a:srgbClr val="0B387C"/>
                </a:solidFill>
              </a:rPr>
              <a:t>Conferences</a:t>
            </a:r>
            <a:endParaRPr lang="fr-CH" sz="1000" b="1" dirty="0">
              <a:solidFill>
                <a:srgbClr val="0B387C"/>
              </a:solidFill>
            </a:endParaRPr>
          </a:p>
        </p:txBody>
      </p:sp>
      <p:sp>
        <p:nvSpPr>
          <p:cNvPr id="37" name="ZoneTexte 36"/>
          <p:cNvSpPr txBox="1"/>
          <p:nvPr/>
        </p:nvSpPr>
        <p:spPr>
          <a:xfrm>
            <a:off x="48374" y="5181700"/>
            <a:ext cx="1787322" cy="246221"/>
          </a:xfrm>
          <a:prstGeom prst="rect">
            <a:avLst/>
          </a:prstGeom>
          <a:solidFill>
            <a:schemeClr val="accent3">
              <a:lumMod val="40000"/>
              <a:lumOff val="60000"/>
            </a:schemeClr>
          </a:solidFill>
        </p:spPr>
        <p:txBody>
          <a:bodyPr wrap="square" rtlCol="0">
            <a:spAutoFit/>
          </a:bodyPr>
          <a:lstStyle/>
          <a:p>
            <a:r>
              <a:rPr lang="fr-FR" sz="1000" b="1" dirty="0" smtClean="0">
                <a:solidFill>
                  <a:srgbClr val="0B387C"/>
                </a:solidFill>
              </a:rPr>
              <a:t>Under </a:t>
            </a:r>
            <a:r>
              <a:rPr lang="fr-FR" sz="1000" b="1" dirty="0" err="1" smtClean="0">
                <a:solidFill>
                  <a:srgbClr val="0B387C"/>
                </a:solidFill>
              </a:rPr>
              <a:t>Dept</a:t>
            </a:r>
            <a:r>
              <a:rPr lang="fr-FR" sz="1000" b="1" dirty="0" smtClean="0">
                <a:solidFill>
                  <a:srgbClr val="0B387C"/>
                </a:solidFill>
              </a:rPr>
              <a:t> </a:t>
            </a:r>
            <a:r>
              <a:rPr lang="fr-FR" sz="1000" b="1" dirty="0" err="1" smtClean="0">
                <a:solidFill>
                  <a:srgbClr val="0B387C"/>
                </a:solidFill>
              </a:rPr>
              <a:t>responsibility</a:t>
            </a:r>
            <a:endParaRPr lang="fr-CH" sz="1000" b="1" dirty="0">
              <a:solidFill>
                <a:srgbClr val="0B387C"/>
              </a:solidFill>
            </a:endParaRPr>
          </a:p>
        </p:txBody>
      </p:sp>
      <p:sp>
        <p:nvSpPr>
          <p:cNvPr id="38" name="ZoneTexte 37"/>
          <p:cNvSpPr txBox="1"/>
          <p:nvPr/>
        </p:nvSpPr>
        <p:spPr>
          <a:xfrm>
            <a:off x="52005" y="5515749"/>
            <a:ext cx="1803994" cy="246221"/>
          </a:xfrm>
          <a:prstGeom prst="rect">
            <a:avLst/>
          </a:prstGeom>
          <a:solidFill>
            <a:srgbClr val="00B1B0"/>
          </a:solidFill>
        </p:spPr>
        <p:txBody>
          <a:bodyPr wrap="square" rtlCol="0">
            <a:spAutoFit/>
          </a:bodyPr>
          <a:lstStyle/>
          <a:p>
            <a:r>
              <a:rPr lang="fr-FR" sz="1000" b="1" dirty="0" smtClean="0">
                <a:solidFill>
                  <a:srgbClr val="0B387C"/>
                </a:solidFill>
              </a:rPr>
              <a:t> Under L&amp;D </a:t>
            </a:r>
            <a:r>
              <a:rPr lang="fr-FR" sz="1000" b="1" dirty="0" err="1" smtClean="0">
                <a:solidFill>
                  <a:srgbClr val="0B387C"/>
                </a:solidFill>
              </a:rPr>
              <a:t>responsibility</a:t>
            </a:r>
            <a:endParaRPr lang="fr-CH" sz="1000" b="1" dirty="0">
              <a:solidFill>
                <a:srgbClr val="0B387C"/>
              </a:solidFill>
            </a:endParaRPr>
          </a:p>
        </p:txBody>
      </p:sp>
      <p:sp>
        <p:nvSpPr>
          <p:cNvPr id="39" name="ZoneTexte 38"/>
          <p:cNvSpPr txBox="1"/>
          <p:nvPr/>
        </p:nvSpPr>
        <p:spPr>
          <a:xfrm>
            <a:off x="48374" y="5860950"/>
            <a:ext cx="2919300" cy="246221"/>
          </a:xfrm>
          <a:prstGeom prst="rect">
            <a:avLst/>
          </a:prstGeom>
          <a:solidFill>
            <a:schemeClr val="bg1">
              <a:lumMod val="65000"/>
            </a:schemeClr>
          </a:solidFill>
        </p:spPr>
        <p:txBody>
          <a:bodyPr wrap="square" rtlCol="0">
            <a:spAutoFit/>
          </a:bodyPr>
          <a:lstStyle/>
          <a:p>
            <a:r>
              <a:rPr lang="fr-FR" sz="1000" b="1" dirty="0" smtClean="0">
                <a:solidFill>
                  <a:srgbClr val="0B387C"/>
                </a:solidFill>
              </a:rPr>
              <a:t>Under </a:t>
            </a:r>
            <a:r>
              <a:rPr lang="fr-FR" sz="1000" b="1" dirty="0" err="1" smtClean="0">
                <a:solidFill>
                  <a:srgbClr val="0B387C"/>
                </a:solidFill>
              </a:rPr>
              <a:t>Dept</a:t>
            </a:r>
            <a:r>
              <a:rPr lang="fr-FR" sz="1000" b="1" dirty="0" smtClean="0">
                <a:solidFill>
                  <a:srgbClr val="0B387C"/>
                </a:solidFill>
              </a:rPr>
              <a:t> </a:t>
            </a:r>
            <a:r>
              <a:rPr lang="fr-FR" sz="1000" b="1" dirty="0" err="1" smtClean="0">
                <a:solidFill>
                  <a:srgbClr val="0B387C"/>
                </a:solidFill>
              </a:rPr>
              <a:t>responsibility</a:t>
            </a:r>
            <a:r>
              <a:rPr lang="fr-FR" sz="1000" b="1" dirty="0" smtClean="0">
                <a:solidFill>
                  <a:srgbClr val="0B387C"/>
                </a:solidFill>
              </a:rPr>
              <a:t> </a:t>
            </a:r>
            <a:r>
              <a:rPr lang="fr-FR" sz="1000" b="1" dirty="0" err="1" smtClean="0">
                <a:solidFill>
                  <a:srgbClr val="0B387C"/>
                </a:solidFill>
              </a:rPr>
              <a:t>with</a:t>
            </a:r>
            <a:r>
              <a:rPr lang="fr-FR" sz="1000" b="1" dirty="0" smtClean="0">
                <a:solidFill>
                  <a:srgbClr val="0B387C"/>
                </a:solidFill>
              </a:rPr>
              <a:t> L&amp;D guidance </a:t>
            </a:r>
            <a:endParaRPr lang="fr-CH" sz="1000" b="1" dirty="0">
              <a:solidFill>
                <a:srgbClr val="0B387C"/>
              </a:solidFill>
            </a:endParaRPr>
          </a:p>
        </p:txBody>
      </p:sp>
      <p:sp>
        <p:nvSpPr>
          <p:cNvPr id="3" name="TextBox 2"/>
          <p:cNvSpPr txBox="1"/>
          <p:nvPr/>
        </p:nvSpPr>
        <p:spPr>
          <a:xfrm>
            <a:off x="6264188" y="2134537"/>
            <a:ext cx="987402" cy="251738"/>
          </a:xfrm>
          <a:prstGeom prst="rect">
            <a:avLst/>
          </a:prstGeom>
          <a:solidFill>
            <a:schemeClr val="accent3">
              <a:lumMod val="40000"/>
              <a:lumOff val="60000"/>
            </a:schemeClr>
          </a:solidFill>
        </p:spPr>
        <p:txBody>
          <a:bodyPr wrap="square" rtlCol="0">
            <a:spAutoFit/>
          </a:bodyPr>
          <a:lstStyle/>
          <a:p>
            <a:r>
              <a:rPr lang="fr-CH" sz="1000" b="1" dirty="0" err="1" smtClean="0">
                <a:solidFill>
                  <a:srgbClr val="0B387C"/>
                </a:solidFill>
              </a:rPr>
              <a:t>Membership</a:t>
            </a:r>
            <a:endParaRPr lang="en-US" sz="1000" b="1" dirty="0">
              <a:solidFill>
                <a:srgbClr val="0B387C"/>
              </a:solidFill>
            </a:endParaRPr>
          </a:p>
        </p:txBody>
      </p:sp>
      <p:sp>
        <p:nvSpPr>
          <p:cNvPr id="41" name="Chord 40"/>
          <p:cNvSpPr/>
          <p:nvPr/>
        </p:nvSpPr>
        <p:spPr>
          <a:xfrm rot="11653692">
            <a:off x="4480900" y="4838393"/>
            <a:ext cx="869420" cy="976086"/>
          </a:xfrm>
          <a:prstGeom prst="chord">
            <a:avLst>
              <a:gd name="adj1" fmla="val 4089980"/>
              <a:gd name="adj2" fmla="val 15966021"/>
            </a:avLst>
          </a:prstGeom>
          <a:solidFill>
            <a:schemeClr val="bg1">
              <a:lumMod val="6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solidFill>
                <a:srgbClr val="0B387C"/>
              </a:solidFill>
            </a:endParaRPr>
          </a:p>
        </p:txBody>
      </p:sp>
      <p:sp>
        <p:nvSpPr>
          <p:cNvPr id="36" name="Chord 35"/>
          <p:cNvSpPr/>
          <p:nvPr/>
        </p:nvSpPr>
        <p:spPr>
          <a:xfrm rot="1092299">
            <a:off x="4377090" y="4840411"/>
            <a:ext cx="897585" cy="972631"/>
          </a:xfrm>
          <a:prstGeom prst="chord">
            <a:avLst>
              <a:gd name="adj1" fmla="val 3739525"/>
              <a:gd name="adj2" fmla="val 15966021"/>
            </a:avLst>
          </a:prstGeom>
          <a:solidFill>
            <a:srgbClr val="00B1B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solidFill>
                <a:srgbClr val="0B387C"/>
              </a:solidFill>
            </a:endParaRPr>
          </a:p>
        </p:txBody>
      </p:sp>
      <p:sp>
        <p:nvSpPr>
          <p:cNvPr id="11" name="ZoneTexte 10"/>
          <p:cNvSpPr txBox="1"/>
          <p:nvPr/>
        </p:nvSpPr>
        <p:spPr>
          <a:xfrm>
            <a:off x="4438258" y="5115639"/>
            <a:ext cx="864096" cy="400110"/>
          </a:xfrm>
          <a:prstGeom prst="rect">
            <a:avLst/>
          </a:prstGeom>
          <a:noFill/>
        </p:spPr>
        <p:txBody>
          <a:bodyPr wrap="square" rtlCol="0">
            <a:spAutoFit/>
          </a:bodyPr>
          <a:lstStyle/>
          <a:p>
            <a:pPr algn="ctr"/>
            <a:r>
              <a:rPr lang="fr-FR" sz="1000" b="1" dirty="0" err="1">
                <a:solidFill>
                  <a:srgbClr val="0B387C"/>
                </a:solidFill>
              </a:rPr>
              <a:t>External</a:t>
            </a:r>
            <a:r>
              <a:rPr lang="fr-FR" sz="1000" b="1" dirty="0">
                <a:solidFill>
                  <a:srgbClr val="0B387C"/>
                </a:solidFill>
              </a:rPr>
              <a:t> training</a:t>
            </a:r>
            <a:endParaRPr lang="fr-CH" sz="1000" b="1" dirty="0">
              <a:solidFill>
                <a:srgbClr val="0B387C"/>
              </a:solidFill>
            </a:endParaRPr>
          </a:p>
        </p:txBody>
      </p:sp>
      <p:sp>
        <p:nvSpPr>
          <p:cNvPr id="40" name="Title 1"/>
          <p:cNvSpPr txBox="1">
            <a:spLocks/>
          </p:cNvSpPr>
          <p:nvPr/>
        </p:nvSpPr>
        <p:spPr>
          <a:xfrm>
            <a:off x="628650" y="174626"/>
            <a:ext cx="7886700" cy="806449"/>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dirty="0" smtClean="0">
                <a:solidFill>
                  <a:srgbClr val="0B387C"/>
                </a:solidFill>
                <a:latin typeface="Arial" panose="020B0604020202020204" pitchFamily="34" charset="0"/>
                <a:cs typeface="Arial" panose="020B0604020202020204" pitchFamily="34" charset="0"/>
              </a:rPr>
              <a:t>Diversity of learning opportunities</a:t>
            </a:r>
            <a:endParaRPr lang="en-US" sz="3600" b="1" dirty="0">
              <a:solidFill>
                <a:srgbClr val="0B387C"/>
              </a:solidFill>
              <a:latin typeface="Arial" panose="020B0604020202020204" pitchFamily="34" charset="0"/>
              <a:cs typeface="Arial" panose="020B0604020202020204" pitchFamily="34" charset="0"/>
            </a:endParaRPr>
          </a:p>
        </p:txBody>
      </p:sp>
      <p:grpSp>
        <p:nvGrpSpPr>
          <p:cNvPr id="42" name="Group 41"/>
          <p:cNvGrpSpPr/>
          <p:nvPr/>
        </p:nvGrpSpPr>
        <p:grpSpPr>
          <a:xfrm>
            <a:off x="8173562" y="88145"/>
            <a:ext cx="882097" cy="879806"/>
            <a:chOff x="7766327" y="152752"/>
            <a:chExt cx="1144491" cy="1005214"/>
          </a:xfrm>
        </p:grpSpPr>
        <p:sp>
          <p:nvSpPr>
            <p:cNvPr id="43" name="Oval 42"/>
            <p:cNvSpPr/>
            <p:nvPr/>
          </p:nvSpPr>
          <p:spPr>
            <a:xfrm>
              <a:off x="7766327" y="152752"/>
              <a:ext cx="1144491" cy="1005214"/>
            </a:xfrm>
            <a:prstGeom prst="ellipse">
              <a:avLst/>
            </a:prstGeom>
            <a:solidFill>
              <a:srgbClr val="EF5091"/>
            </a:solidFill>
            <a:ln>
              <a:solidFill>
                <a:srgbClr val="CC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p:cNvSpPr txBox="1"/>
            <p:nvPr/>
          </p:nvSpPr>
          <p:spPr>
            <a:xfrm>
              <a:off x="7766327" y="416710"/>
              <a:ext cx="1118622" cy="527471"/>
            </a:xfrm>
            <a:prstGeom prst="rect">
              <a:avLst/>
            </a:prstGeom>
            <a:noFill/>
          </p:spPr>
          <p:txBody>
            <a:bodyPr wrap="none" rtlCol="0">
              <a:spAutoFit/>
            </a:bodyPr>
            <a:lstStyle/>
            <a:p>
              <a:r>
                <a:rPr lang="fr-FR" sz="2400" b="1" dirty="0" smtClean="0">
                  <a:solidFill>
                    <a:schemeClr val="bg1"/>
                  </a:solidFill>
                </a:rPr>
                <a:t>HOW</a:t>
              </a:r>
              <a:endParaRPr lang="en-US" sz="2400" b="1" dirty="0">
                <a:solidFill>
                  <a:schemeClr val="bg1"/>
                </a:solidFill>
              </a:endParaRPr>
            </a:p>
          </p:txBody>
        </p:sp>
      </p:grpSp>
    </p:spTree>
    <p:extLst>
      <p:ext uri="{BB962C8B-B14F-4D97-AF65-F5344CB8AC3E}">
        <p14:creationId xmlns:p14="http://schemas.microsoft.com/office/powerpoint/2010/main" val="2144909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50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500"/>
                                  </p:stCondLst>
                                  <p:childTnLst>
                                    <p:set>
                                      <p:cBhvr>
                                        <p:cTn id="8" dur="1" fill="hold">
                                          <p:stCondLst>
                                            <p:cond delay="0"/>
                                          </p:stCondLst>
                                        </p:cTn>
                                        <p:tgtEl>
                                          <p:spTgt spid="18"/>
                                        </p:tgtEl>
                                        <p:attrNameLst>
                                          <p:attrName>style.visibility</p:attrName>
                                        </p:attrNameLst>
                                      </p:cBhvr>
                                      <p:to>
                                        <p:strVal val="visible"/>
                                      </p:to>
                                    </p:set>
                                  </p:childTnLst>
                                </p:cTn>
                              </p:par>
                            </p:childTnLst>
                          </p:cTn>
                        </p:par>
                        <p:par>
                          <p:cTn id="9" fill="hold">
                            <p:stCondLst>
                              <p:cond delay="500"/>
                            </p:stCondLst>
                            <p:childTnLst>
                              <p:par>
                                <p:cTn id="10" presetID="1" presetClass="entr" presetSubtype="0" fill="hold" grpId="0" nodeType="afterEffect">
                                  <p:stCondLst>
                                    <p:cond delay="1000"/>
                                  </p:stCondLst>
                                  <p:childTnLst>
                                    <p:set>
                                      <p:cBhvr>
                                        <p:cTn id="11" dur="1" fill="hold">
                                          <p:stCondLst>
                                            <p:cond delay="0"/>
                                          </p:stCondLst>
                                        </p:cTn>
                                        <p:tgtEl>
                                          <p:spTgt spid="13"/>
                                        </p:tgtEl>
                                        <p:attrNameLst>
                                          <p:attrName>style.visibility</p:attrName>
                                        </p:attrNameLst>
                                      </p:cBhvr>
                                      <p:to>
                                        <p:strVal val="visible"/>
                                      </p:to>
                                    </p:set>
                                  </p:childTnLst>
                                </p:cTn>
                              </p:par>
                              <p:par>
                                <p:cTn id="12" presetID="1" presetClass="entr" presetSubtype="0" fill="hold" grpId="0" nodeType="withEffect">
                                  <p:stCondLst>
                                    <p:cond delay="1000"/>
                                  </p:stCondLst>
                                  <p:childTnLst>
                                    <p:set>
                                      <p:cBhvr>
                                        <p:cTn id="13" dur="1" fill="hold">
                                          <p:stCondLst>
                                            <p:cond delay="0"/>
                                          </p:stCondLst>
                                        </p:cTn>
                                        <p:tgtEl>
                                          <p:spTgt spid="20"/>
                                        </p:tgtEl>
                                        <p:attrNameLst>
                                          <p:attrName>style.visibility</p:attrName>
                                        </p:attrNameLst>
                                      </p:cBhvr>
                                      <p:to>
                                        <p:strVal val="visible"/>
                                      </p:to>
                                    </p:set>
                                  </p:childTnLst>
                                </p:cTn>
                              </p:par>
                            </p:childTnLst>
                          </p:cTn>
                        </p:par>
                        <p:par>
                          <p:cTn id="14" fill="hold">
                            <p:stCondLst>
                              <p:cond delay="1500"/>
                            </p:stCondLst>
                            <p:childTnLst>
                              <p:par>
                                <p:cTn id="15" presetID="1" presetClass="entr" presetSubtype="0" fill="hold" grpId="0" nodeType="afterEffect">
                                  <p:stCondLst>
                                    <p:cond delay="100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nodeType="withEffect">
                                  <p:stCondLst>
                                    <p:cond delay="1000"/>
                                  </p:stCondLst>
                                  <p:childTnLst>
                                    <p:set>
                                      <p:cBhvr>
                                        <p:cTn id="18" dur="1" fill="hold">
                                          <p:stCondLst>
                                            <p:cond delay="0"/>
                                          </p:stCondLst>
                                        </p:cTn>
                                        <p:tgtEl>
                                          <p:spTgt spid="31">
                                            <p:txEl>
                                              <p:pRg st="0" end="0"/>
                                            </p:txEl>
                                          </p:spTgt>
                                        </p:tgtEl>
                                        <p:attrNameLst>
                                          <p:attrName>style.visibility</p:attrName>
                                        </p:attrNameLst>
                                      </p:cBhvr>
                                      <p:to>
                                        <p:strVal val="visible"/>
                                      </p:to>
                                    </p:set>
                                  </p:childTnLst>
                                </p:cTn>
                              </p:par>
                              <p:par>
                                <p:cTn id="19" presetID="1" presetClass="entr" presetSubtype="0" fill="hold" nodeType="withEffect">
                                  <p:stCondLst>
                                    <p:cond delay="1000"/>
                                  </p:stCondLst>
                                  <p:childTnLst>
                                    <p:set>
                                      <p:cBhvr>
                                        <p:cTn id="20" dur="1" fill="hold">
                                          <p:stCondLst>
                                            <p:cond delay="0"/>
                                          </p:stCondLst>
                                        </p:cTn>
                                        <p:tgtEl>
                                          <p:spTgt spid="31">
                                            <p:txEl>
                                              <p:pRg st="1" end="1"/>
                                            </p:txEl>
                                          </p:spTgt>
                                        </p:tgtEl>
                                        <p:attrNameLst>
                                          <p:attrName>style.visibility</p:attrName>
                                        </p:attrNameLst>
                                      </p:cBhvr>
                                      <p:to>
                                        <p:strVal val="visible"/>
                                      </p:to>
                                    </p:set>
                                  </p:childTnLst>
                                </p:cTn>
                              </p:par>
                            </p:childTnLst>
                          </p:cTn>
                        </p:par>
                        <p:par>
                          <p:cTn id="21" fill="hold">
                            <p:stCondLst>
                              <p:cond delay="2500"/>
                            </p:stCondLst>
                            <p:childTnLst>
                              <p:par>
                                <p:cTn id="22" presetID="53" presetClass="entr" presetSubtype="16" fill="hold" grpId="0" nodeType="afterEffect">
                                  <p:stCondLst>
                                    <p:cond delay="0"/>
                                  </p:stCondLst>
                                  <p:childTnLst>
                                    <p:set>
                                      <p:cBhvr>
                                        <p:cTn id="23" dur="1" fill="hold">
                                          <p:stCondLst>
                                            <p:cond delay="0"/>
                                          </p:stCondLst>
                                        </p:cTn>
                                        <p:tgtEl>
                                          <p:spTgt spid="38"/>
                                        </p:tgtEl>
                                        <p:attrNameLst>
                                          <p:attrName>style.visibility</p:attrName>
                                        </p:attrNameLst>
                                      </p:cBhvr>
                                      <p:to>
                                        <p:strVal val="visible"/>
                                      </p:to>
                                    </p:set>
                                    <p:anim calcmode="lin" valueType="num">
                                      <p:cBhvr>
                                        <p:cTn id="24" dur="500" fill="hold"/>
                                        <p:tgtEl>
                                          <p:spTgt spid="38"/>
                                        </p:tgtEl>
                                        <p:attrNameLst>
                                          <p:attrName>ppt_w</p:attrName>
                                        </p:attrNameLst>
                                      </p:cBhvr>
                                      <p:tavLst>
                                        <p:tav tm="0">
                                          <p:val>
                                            <p:fltVal val="0"/>
                                          </p:val>
                                        </p:tav>
                                        <p:tav tm="100000">
                                          <p:val>
                                            <p:strVal val="#ppt_w"/>
                                          </p:val>
                                        </p:tav>
                                      </p:tavLst>
                                    </p:anim>
                                    <p:anim calcmode="lin" valueType="num">
                                      <p:cBhvr>
                                        <p:cTn id="25" dur="500" fill="hold"/>
                                        <p:tgtEl>
                                          <p:spTgt spid="38"/>
                                        </p:tgtEl>
                                        <p:attrNameLst>
                                          <p:attrName>ppt_h</p:attrName>
                                        </p:attrNameLst>
                                      </p:cBhvr>
                                      <p:tavLst>
                                        <p:tav tm="0">
                                          <p:val>
                                            <p:fltVal val="0"/>
                                          </p:val>
                                        </p:tav>
                                        <p:tav tm="100000">
                                          <p:val>
                                            <p:strVal val="#ppt_h"/>
                                          </p:val>
                                        </p:tav>
                                      </p:tavLst>
                                    </p:anim>
                                    <p:animEffect transition="in" filter="fade">
                                      <p:cBhvr>
                                        <p:cTn id="26" dur="500"/>
                                        <p:tgtEl>
                                          <p:spTgt spid="38"/>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p:cTn id="34" dur="500" fill="hold"/>
                                        <p:tgtEl>
                                          <p:spTgt spid="32"/>
                                        </p:tgtEl>
                                        <p:attrNameLst>
                                          <p:attrName>ppt_w</p:attrName>
                                        </p:attrNameLst>
                                      </p:cBhvr>
                                      <p:tavLst>
                                        <p:tav tm="0">
                                          <p:val>
                                            <p:fltVal val="0"/>
                                          </p:val>
                                        </p:tav>
                                        <p:tav tm="100000">
                                          <p:val>
                                            <p:strVal val="#ppt_w"/>
                                          </p:val>
                                        </p:tav>
                                      </p:tavLst>
                                    </p:anim>
                                    <p:anim calcmode="lin" valueType="num">
                                      <p:cBhvr>
                                        <p:cTn id="35" dur="500" fill="hold"/>
                                        <p:tgtEl>
                                          <p:spTgt spid="32"/>
                                        </p:tgtEl>
                                        <p:attrNameLst>
                                          <p:attrName>ppt_h</p:attrName>
                                        </p:attrNameLst>
                                      </p:cBhvr>
                                      <p:tavLst>
                                        <p:tav tm="0">
                                          <p:val>
                                            <p:fltVal val="0"/>
                                          </p:val>
                                        </p:tav>
                                        <p:tav tm="100000">
                                          <p:val>
                                            <p:strVal val="#ppt_h"/>
                                          </p:val>
                                        </p:tav>
                                      </p:tavLst>
                                    </p:anim>
                                    <p:animEffect transition="in" filter="fade">
                                      <p:cBhvr>
                                        <p:cTn id="36" dur="500"/>
                                        <p:tgtEl>
                                          <p:spTgt spid="32"/>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30"/>
                                        </p:tgtEl>
                                        <p:attrNameLst>
                                          <p:attrName>style.visibility</p:attrName>
                                        </p:attrNameLst>
                                      </p:cBhvr>
                                      <p:to>
                                        <p:strVal val="visible"/>
                                      </p:to>
                                    </p:set>
                                    <p:anim calcmode="lin" valueType="num">
                                      <p:cBhvr>
                                        <p:cTn id="39" dur="500" fill="hold"/>
                                        <p:tgtEl>
                                          <p:spTgt spid="30"/>
                                        </p:tgtEl>
                                        <p:attrNameLst>
                                          <p:attrName>ppt_w</p:attrName>
                                        </p:attrNameLst>
                                      </p:cBhvr>
                                      <p:tavLst>
                                        <p:tav tm="0">
                                          <p:val>
                                            <p:fltVal val="0"/>
                                          </p:val>
                                        </p:tav>
                                        <p:tav tm="100000">
                                          <p:val>
                                            <p:strVal val="#ppt_w"/>
                                          </p:val>
                                        </p:tav>
                                      </p:tavLst>
                                    </p:anim>
                                    <p:anim calcmode="lin" valueType="num">
                                      <p:cBhvr>
                                        <p:cTn id="40" dur="500" fill="hold"/>
                                        <p:tgtEl>
                                          <p:spTgt spid="30"/>
                                        </p:tgtEl>
                                        <p:attrNameLst>
                                          <p:attrName>ppt_h</p:attrName>
                                        </p:attrNameLst>
                                      </p:cBhvr>
                                      <p:tavLst>
                                        <p:tav tm="0">
                                          <p:val>
                                            <p:fltVal val="0"/>
                                          </p:val>
                                        </p:tav>
                                        <p:tav tm="100000">
                                          <p:val>
                                            <p:strVal val="#ppt_h"/>
                                          </p:val>
                                        </p:tav>
                                      </p:tavLst>
                                    </p:anim>
                                    <p:animEffect transition="in" filter="fade">
                                      <p:cBhvr>
                                        <p:cTn id="41" dur="500"/>
                                        <p:tgtEl>
                                          <p:spTgt spid="30"/>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29"/>
                                        </p:tgtEl>
                                        <p:attrNameLst>
                                          <p:attrName>style.visibility</p:attrName>
                                        </p:attrNameLst>
                                      </p:cBhvr>
                                      <p:to>
                                        <p:strVal val="visible"/>
                                      </p:to>
                                    </p:set>
                                    <p:anim calcmode="lin" valueType="num">
                                      <p:cBhvr>
                                        <p:cTn id="44" dur="500" fill="hold"/>
                                        <p:tgtEl>
                                          <p:spTgt spid="29"/>
                                        </p:tgtEl>
                                        <p:attrNameLst>
                                          <p:attrName>ppt_w</p:attrName>
                                        </p:attrNameLst>
                                      </p:cBhvr>
                                      <p:tavLst>
                                        <p:tav tm="0">
                                          <p:val>
                                            <p:fltVal val="0"/>
                                          </p:val>
                                        </p:tav>
                                        <p:tav tm="100000">
                                          <p:val>
                                            <p:strVal val="#ppt_w"/>
                                          </p:val>
                                        </p:tav>
                                      </p:tavLst>
                                    </p:anim>
                                    <p:anim calcmode="lin" valueType="num">
                                      <p:cBhvr>
                                        <p:cTn id="45" dur="500" fill="hold"/>
                                        <p:tgtEl>
                                          <p:spTgt spid="29"/>
                                        </p:tgtEl>
                                        <p:attrNameLst>
                                          <p:attrName>ppt_h</p:attrName>
                                        </p:attrNameLst>
                                      </p:cBhvr>
                                      <p:tavLst>
                                        <p:tav tm="0">
                                          <p:val>
                                            <p:fltVal val="0"/>
                                          </p:val>
                                        </p:tav>
                                        <p:tav tm="100000">
                                          <p:val>
                                            <p:strVal val="#ppt_h"/>
                                          </p:val>
                                        </p:tav>
                                      </p:tavLst>
                                    </p:anim>
                                    <p:animEffect transition="in" filter="fade">
                                      <p:cBhvr>
                                        <p:cTn id="46" dur="500"/>
                                        <p:tgtEl>
                                          <p:spTgt spid="29"/>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36"/>
                                        </p:tgtEl>
                                        <p:attrNameLst>
                                          <p:attrName>style.visibility</p:attrName>
                                        </p:attrNameLst>
                                      </p:cBhvr>
                                      <p:to>
                                        <p:strVal val="visible"/>
                                      </p:to>
                                    </p:set>
                                    <p:anim calcmode="lin" valueType="num">
                                      <p:cBhvr>
                                        <p:cTn id="49" dur="500" fill="hold"/>
                                        <p:tgtEl>
                                          <p:spTgt spid="36"/>
                                        </p:tgtEl>
                                        <p:attrNameLst>
                                          <p:attrName>ppt_w</p:attrName>
                                        </p:attrNameLst>
                                      </p:cBhvr>
                                      <p:tavLst>
                                        <p:tav tm="0">
                                          <p:val>
                                            <p:fltVal val="0"/>
                                          </p:val>
                                        </p:tav>
                                        <p:tav tm="100000">
                                          <p:val>
                                            <p:strVal val="#ppt_w"/>
                                          </p:val>
                                        </p:tav>
                                      </p:tavLst>
                                    </p:anim>
                                    <p:anim calcmode="lin" valueType="num">
                                      <p:cBhvr>
                                        <p:cTn id="50" dur="500" fill="hold"/>
                                        <p:tgtEl>
                                          <p:spTgt spid="36"/>
                                        </p:tgtEl>
                                        <p:attrNameLst>
                                          <p:attrName>ppt_h</p:attrName>
                                        </p:attrNameLst>
                                      </p:cBhvr>
                                      <p:tavLst>
                                        <p:tav tm="0">
                                          <p:val>
                                            <p:fltVal val="0"/>
                                          </p:val>
                                        </p:tav>
                                        <p:tav tm="100000">
                                          <p:val>
                                            <p:strVal val="#ppt_h"/>
                                          </p:val>
                                        </p:tav>
                                      </p:tavLst>
                                    </p:anim>
                                    <p:animEffect transition="in" filter="fade">
                                      <p:cBhvr>
                                        <p:cTn id="51" dur="500"/>
                                        <p:tgtEl>
                                          <p:spTgt spid="36"/>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1"/>
                                        </p:tgtEl>
                                        <p:attrNameLst>
                                          <p:attrName>style.visibility</p:attrName>
                                        </p:attrNameLst>
                                      </p:cBhvr>
                                      <p:to>
                                        <p:strVal val="visible"/>
                                      </p:to>
                                    </p:set>
                                    <p:anim calcmode="lin" valueType="num">
                                      <p:cBhvr>
                                        <p:cTn id="54" dur="500" fill="hold"/>
                                        <p:tgtEl>
                                          <p:spTgt spid="11"/>
                                        </p:tgtEl>
                                        <p:attrNameLst>
                                          <p:attrName>ppt_w</p:attrName>
                                        </p:attrNameLst>
                                      </p:cBhvr>
                                      <p:tavLst>
                                        <p:tav tm="0">
                                          <p:val>
                                            <p:fltVal val="0"/>
                                          </p:val>
                                        </p:tav>
                                        <p:tav tm="100000">
                                          <p:val>
                                            <p:strVal val="#ppt_w"/>
                                          </p:val>
                                        </p:tav>
                                      </p:tavLst>
                                    </p:anim>
                                    <p:anim calcmode="lin" valueType="num">
                                      <p:cBhvr>
                                        <p:cTn id="55" dur="500" fill="hold"/>
                                        <p:tgtEl>
                                          <p:spTgt spid="11"/>
                                        </p:tgtEl>
                                        <p:attrNameLst>
                                          <p:attrName>ppt_h</p:attrName>
                                        </p:attrNameLst>
                                      </p:cBhvr>
                                      <p:tavLst>
                                        <p:tav tm="0">
                                          <p:val>
                                            <p:fltVal val="0"/>
                                          </p:val>
                                        </p:tav>
                                        <p:tav tm="100000">
                                          <p:val>
                                            <p:strVal val="#ppt_h"/>
                                          </p:val>
                                        </p:tav>
                                      </p:tavLst>
                                    </p:anim>
                                    <p:animEffect transition="in" filter="fade">
                                      <p:cBhvr>
                                        <p:cTn id="56" dur="500"/>
                                        <p:tgtEl>
                                          <p:spTgt spid="11"/>
                                        </p:tgtEl>
                                      </p:cBhvr>
                                    </p:animEffect>
                                  </p:childTnLst>
                                </p:cTn>
                              </p:par>
                            </p:childTnLst>
                          </p:cTn>
                        </p:par>
                        <p:par>
                          <p:cTn id="57" fill="hold">
                            <p:stCondLst>
                              <p:cond delay="3000"/>
                            </p:stCondLst>
                            <p:childTnLst>
                              <p:par>
                                <p:cTn id="58" presetID="53" presetClass="entr" presetSubtype="16" fill="hold" grpId="0" nodeType="afterEffect">
                                  <p:stCondLst>
                                    <p:cond delay="1000"/>
                                  </p:stCondLst>
                                  <p:childTnLst>
                                    <p:set>
                                      <p:cBhvr>
                                        <p:cTn id="59" dur="1" fill="hold">
                                          <p:stCondLst>
                                            <p:cond delay="0"/>
                                          </p:stCondLst>
                                        </p:cTn>
                                        <p:tgtEl>
                                          <p:spTgt spid="28"/>
                                        </p:tgtEl>
                                        <p:attrNameLst>
                                          <p:attrName>style.visibility</p:attrName>
                                        </p:attrNameLst>
                                      </p:cBhvr>
                                      <p:to>
                                        <p:strVal val="visible"/>
                                      </p:to>
                                    </p:set>
                                    <p:anim calcmode="lin" valueType="num">
                                      <p:cBhvr>
                                        <p:cTn id="60" dur="500" fill="hold"/>
                                        <p:tgtEl>
                                          <p:spTgt spid="28"/>
                                        </p:tgtEl>
                                        <p:attrNameLst>
                                          <p:attrName>ppt_w</p:attrName>
                                        </p:attrNameLst>
                                      </p:cBhvr>
                                      <p:tavLst>
                                        <p:tav tm="0">
                                          <p:val>
                                            <p:fltVal val="0"/>
                                          </p:val>
                                        </p:tav>
                                        <p:tav tm="100000">
                                          <p:val>
                                            <p:strVal val="#ppt_w"/>
                                          </p:val>
                                        </p:tav>
                                      </p:tavLst>
                                    </p:anim>
                                    <p:anim calcmode="lin" valueType="num">
                                      <p:cBhvr>
                                        <p:cTn id="61" dur="500" fill="hold"/>
                                        <p:tgtEl>
                                          <p:spTgt spid="28"/>
                                        </p:tgtEl>
                                        <p:attrNameLst>
                                          <p:attrName>ppt_h</p:attrName>
                                        </p:attrNameLst>
                                      </p:cBhvr>
                                      <p:tavLst>
                                        <p:tav tm="0">
                                          <p:val>
                                            <p:fltVal val="0"/>
                                          </p:val>
                                        </p:tav>
                                        <p:tav tm="100000">
                                          <p:val>
                                            <p:strVal val="#ppt_h"/>
                                          </p:val>
                                        </p:tav>
                                      </p:tavLst>
                                    </p:anim>
                                    <p:animEffect transition="in" filter="fade">
                                      <p:cBhvr>
                                        <p:cTn id="62" dur="500"/>
                                        <p:tgtEl>
                                          <p:spTgt spid="28"/>
                                        </p:tgtEl>
                                      </p:cBhvr>
                                    </p:animEffect>
                                  </p:childTnLst>
                                </p:cTn>
                              </p:par>
                              <p:par>
                                <p:cTn id="63" presetID="53" presetClass="entr" presetSubtype="16" fill="hold" grpId="0" nodeType="withEffect">
                                  <p:stCondLst>
                                    <p:cond delay="1000"/>
                                  </p:stCondLst>
                                  <p:childTnLst>
                                    <p:set>
                                      <p:cBhvr>
                                        <p:cTn id="64" dur="1" fill="hold">
                                          <p:stCondLst>
                                            <p:cond delay="0"/>
                                          </p:stCondLst>
                                        </p:cTn>
                                        <p:tgtEl>
                                          <p:spTgt spid="39"/>
                                        </p:tgtEl>
                                        <p:attrNameLst>
                                          <p:attrName>style.visibility</p:attrName>
                                        </p:attrNameLst>
                                      </p:cBhvr>
                                      <p:to>
                                        <p:strVal val="visible"/>
                                      </p:to>
                                    </p:set>
                                    <p:anim calcmode="lin" valueType="num">
                                      <p:cBhvr>
                                        <p:cTn id="65" dur="500" fill="hold"/>
                                        <p:tgtEl>
                                          <p:spTgt spid="39"/>
                                        </p:tgtEl>
                                        <p:attrNameLst>
                                          <p:attrName>ppt_w</p:attrName>
                                        </p:attrNameLst>
                                      </p:cBhvr>
                                      <p:tavLst>
                                        <p:tav tm="0">
                                          <p:val>
                                            <p:fltVal val="0"/>
                                          </p:val>
                                        </p:tav>
                                        <p:tav tm="100000">
                                          <p:val>
                                            <p:strVal val="#ppt_w"/>
                                          </p:val>
                                        </p:tav>
                                      </p:tavLst>
                                    </p:anim>
                                    <p:anim calcmode="lin" valueType="num">
                                      <p:cBhvr>
                                        <p:cTn id="66" dur="500" fill="hold"/>
                                        <p:tgtEl>
                                          <p:spTgt spid="39"/>
                                        </p:tgtEl>
                                        <p:attrNameLst>
                                          <p:attrName>ppt_h</p:attrName>
                                        </p:attrNameLst>
                                      </p:cBhvr>
                                      <p:tavLst>
                                        <p:tav tm="0">
                                          <p:val>
                                            <p:fltVal val="0"/>
                                          </p:val>
                                        </p:tav>
                                        <p:tav tm="100000">
                                          <p:val>
                                            <p:strVal val="#ppt_h"/>
                                          </p:val>
                                        </p:tav>
                                      </p:tavLst>
                                    </p:anim>
                                    <p:animEffect transition="in" filter="fade">
                                      <p:cBhvr>
                                        <p:cTn id="67" dur="500"/>
                                        <p:tgtEl>
                                          <p:spTgt spid="39"/>
                                        </p:tgtEl>
                                      </p:cBhvr>
                                    </p:animEffect>
                                  </p:childTnLst>
                                </p:cTn>
                              </p:par>
                              <p:par>
                                <p:cTn id="68" presetID="53" presetClass="entr" presetSubtype="16" fill="hold" grpId="0" nodeType="withEffect">
                                  <p:stCondLst>
                                    <p:cond delay="1000"/>
                                  </p:stCondLst>
                                  <p:childTnLst>
                                    <p:set>
                                      <p:cBhvr>
                                        <p:cTn id="69" dur="1" fill="hold">
                                          <p:stCondLst>
                                            <p:cond delay="0"/>
                                          </p:stCondLst>
                                        </p:cTn>
                                        <p:tgtEl>
                                          <p:spTgt spid="27"/>
                                        </p:tgtEl>
                                        <p:attrNameLst>
                                          <p:attrName>style.visibility</p:attrName>
                                        </p:attrNameLst>
                                      </p:cBhvr>
                                      <p:to>
                                        <p:strVal val="visible"/>
                                      </p:to>
                                    </p:set>
                                    <p:anim calcmode="lin" valueType="num">
                                      <p:cBhvr>
                                        <p:cTn id="70" dur="500" fill="hold"/>
                                        <p:tgtEl>
                                          <p:spTgt spid="27"/>
                                        </p:tgtEl>
                                        <p:attrNameLst>
                                          <p:attrName>ppt_w</p:attrName>
                                        </p:attrNameLst>
                                      </p:cBhvr>
                                      <p:tavLst>
                                        <p:tav tm="0">
                                          <p:val>
                                            <p:fltVal val="0"/>
                                          </p:val>
                                        </p:tav>
                                        <p:tav tm="100000">
                                          <p:val>
                                            <p:strVal val="#ppt_w"/>
                                          </p:val>
                                        </p:tav>
                                      </p:tavLst>
                                    </p:anim>
                                    <p:anim calcmode="lin" valueType="num">
                                      <p:cBhvr>
                                        <p:cTn id="71" dur="500" fill="hold"/>
                                        <p:tgtEl>
                                          <p:spTgt spid="27"/>
                                        </p:tgtEl>
                                        <p:attrNameLst>
                                          <p:attrName>ppt_h</p:attrName>
                                        </p:attrNameLst>
                                      </p:cBhvr>
                                      <p:tavLst>
                                        <p:tav tm="0">
                                          <p:val>
                                            <p:fltVal val="0"/>
                                          </p:val>
                                        </p:tav>
                                        <p:tav tm="100000">
                                          <p:val>
                                            <p:strVal val="#ppt_h"/>
                                          </p:val>
                                        </p:tav>
                                      </p:tavLst>
                                    </p:anim>
                                    <p:animEffect transition="in" filter="fade">
                                      <p:cBhvr>
                                        <p:cTn id="72" dur="500"/>
                                        <p:tgtEl>
                                          <p:spTgt spid="27"/>
                                        </p:tgtEl>
                                      </p:cBhvr>
                                    </p:animEffect>
                                  </p:childTnLst>
                                </p:cTn>
                              </p:par>
                              <p:par>
                                <p:cTn id="73" presetID="53" presetClass="entr" presetSubtype="16" fill="hold" grpId="0" nodeType="withEffect">
                                  <p:stCondLst>
                                    <p:cond delay="1000"/>
                                  </p:stCondLst>
                                  <p:childTnLst>
                                    <p:set>
                                      <p:cBhvr>
                                        <p:cTn id="74" dur="1" fill="hold">
                                          <p:stCondLst>
                                            <p:cond delay="0"/>
                                          </p:stCondLst>
                                        </p:cTn>
                                        <p:tgtEl>
                                          <p:spTgt spid="41"/>
                                        </p:tgtEl>
                                        <p:attrNameLst>
                                          <p:attrName>style.visibility</p:attrName>
                                        </p:attrNameLst>
                                      </p:cBhvr>
                                      <p:to>
                                        <p:strVal val="visible"/>
                                      </p:to>
                                    </p:set>
                                    <p:anim calcmode="lin" valueType="num">
                                      <p:cBhvr>
                                        <p:cTn id="75" dur="500" fill="hold"/>
                                        <p:tgtEl>
                                          <p:spTgt spid="41"/>
                                        </p:tgtEl>
                                        <p:attrNameLst>
                                          <p:attrName>ppt_w</p:attrName>
                                        </p:attrNameLst>
                                      </p:cBhvr>
                                      <p:tavLst>
                                        <p:tav tm="0">
                                          <p:val>
                                            <p:fltVal val="0"/>
                                          </p:val>
                                        </p:tav>
                                        <p:tav tm="100000">
                                          <p:val>
                                            <p:strVal val="#ppt_w"/>
                                          </p:val>
                                        </p:tav>
                                      </p:tavLst>
                                    </p:anim>
                                    <p:anim calcmode="lin" valueType="num">
                                      <p:cBhvr>
                                        <p:cTn id="76" dur="500" fill="hold"/>
                                        <p:tgtEl>
                                          <p:spTgt spid="41"/>
                                        </p:tgtEl>
                                        <p:attrNameLst>
                                          <p:attrName>ppt_h</p:attrName>
                                        </p:attrNameLst>
                                      </p:cBhvr>
                                      <p:tavLst>
                                        <p:tav tm="0">
                                          <p:val>
                                            <p:fltVal val="0"/>
                                          </p:val>
                                        </p:tav>
                                        <p:tav tm="100000">
                                          <p:val>
                                            <p:strVal val="#ppt_h"/>
                                          </p:val>
                                        </p:tav>
                                      </p:tavLst>
                                    </p:anim>
                                    <p:animEffect transition="in" filter="fade">
                                      <p:cBhvr>
                                        <p:cTn id="77" dur="500"/>
                                        <p:tgtEl>
                                          <p:spTgt spid="41"/>
                                        </p:tgtEl>
                                      </p:cBhvr>
                                    </p:animEffect>
                                  </p:childTnLst>
                                </p:cTn>
                              </p:par>
                            </p:childTnLst>
                          </p:cTn>
                        </p:par>
                        <p:par>
                          <p:cTn id="78" fill="hold">
                            <p:stCondLst>
                              <p:cond delay="4500"/>
                            </p:stCondLst>
                            <p:childTnLst>
                              <p:par>
                                <p:cTn id="79" presetID="53" presetClass="entr" presetSubtype="16" fill="hold" grpId="0" nodeType="afterEffect">
                                  <p:stCondLst>
                                    <p:cond delay="1000"/>
                                  </p:stCondLst>
                                  <p:childTnLst>
                                    <p:set>
                                      <p:cBhvr>
                                        <p:cTn id="80" dur="1" fill="hold">
                                          <p:stCondLst>
                                            <p:cond delay="0"/>
                                          </p:stCondLst>
                                        </p:cTn>
                                        <p:tgtEl>
                                          <p:spTgt spid="21"/>
                                        </p:tgtEl>
                                        <p:attrNameLst>
                                          <p:attrName>style.visibility</p:attrName>
                                        </p:attrNameLst>
                                      </p:cBhvr>
                                      <p:to>
                                        <p:strVal val="visible"/>
                                      </p:to>
                                    </p:set>
                                    <p:anim calcmode="lin" valueType="num">
                                      <p:cBhvr>
                                        <p:cTn id="81" dur="500" fill="hold"/>
                                        <p:tgtEl>
                                          <p:spTgt spid="21"/>
                                        </p:tgtEl>
                                        <p:attrNameLst>
                                          <p:attrName>ppt_w</p:attrName>
                                        </p:attrNameLst>
                                      </p:cBhvr>
                                      <p:tavLst>
                                        <p:tav tm="0">
                                          <p:val>
                                            <p:fltVal val="0"/>
                                          </p:val>
                                        </p:tav>
                                        <p:tav tm="100000">
                                          <p:val>
                                            <p:strVal val="#ppt_w"/>
                                          </p:val>
                                        </p:tav>
                                      </p:tavLst>
                                    </p:anim>
                                    <p:anim calcmode="lin" valueType="num">
                                      <p:cBhvr>
                                        <p:cTn id="82" dur="500" fill="hold"/>
                                        <p:tgtEl>
                                          <p:spTgt spid="21"/>
                                        </p:tgtEl>
                                        <p:attrNameLst>
                                          <p:attrName>ppt_h</p:attrName>
                                        </p:attrNameLst>
                                      </p:cBhvr>
                                      <p:tavLst>
                                        <p:tav tm="0">
                                          <p:val>
                                            <p:fltVal val="0"/>
                                          </p:val>
                                        </p:tav>
                                        <p:tav tm="100000">
                                          <p:val>
                                            <p:strVal val="#ppt_h"/>
                                          </p:val>
                                        </p:tav>
                                      </p:tavLst>
                                    </p:anim>
                                    <p:animEffect transition="in" filter="fade">
                                      <p:cBhvr>
                                        <p:cTn id="83" dur="500"/>
                                        <p:tgtEl>
                                          <p:spTgt spid="21"/>
                                        </p:tgtEl>
                                      </p:cBhvr>
                                    </p:animEffect>
                                  </p:childTnLst>
                                </p:cTn>
                              </p:par>
                              <p:par>
                                <p:cTn id="84" presetID="53" presetClass="entr" presetSubtype="16" fill="hold" grpId="0" nodeType="withEffect">
                                  <p:stCondLst>
                                    <p:cond delay="1000"/>
                                  </p:stCondLst>
                                  <p:childTnLst>
                                    <p:set>
                                      <p:cBhvr>
                                        <p:cTn id="85" dur="1" fill="hold">
                                          <p:stCondLst>
                                            <p:cond delay="0"/>
                                          </p:stCondLst>
                                        </p:cTn>
                                        <p:tgtEl>
                                          <p:spTgt spid="22"/>
                                        </p:tgtEl>
                                        <p:attrNameLst>
                                          <p:attrName>style.visibility</p:attrName>
                                        </p:attrNameLst>
                                      </p:cBhvr>
                                      <p:to>
                                        <p:strVal val="visible"/>
                                      </p:to>
                                    </p:set>
                                    <p:anim calcmode="lin" valueType="num">
                                      <p:cBhvr>
                                        <p:cTn id="86" dur="500" fill="hold"/>
                                        <p:tgtEl>
                                          <p:spTgt spid="22"/>
                                        </p:tgtEl>
                                        <p:attrNameLst>
                                          <p:attrName>ppt_w</p:attrName>
                                        </p:attrNameLst>
                                      </p:cBhvr>
                                      <p:tavLst>
                                        <p:tav tm="0">
                                          <p:val>
                                            <p:fltVal val="0"/>
                                          </p:val>
                                        </p:tav>
                                        <p:tav tm="100000">
                                          <p:val>
                                            <p:strVal val="#ppt_w"/>
                                          </p:val>
                                        </p:tav>
                                      </p:tavLst>
                                    </p:anim>
                                    <p:anim calcmode="lin" valueType="num">
                                      <p:cBhvr>
                                        <p:cTn id="87" dur="500" fill="hold"/>
                                        <p:tgtEl>
                                          <p:spTgt spid="22"/>
                                        </p:tgtEl>
                                        <p:attrNameLst>
                                          <p:attrName>ppt_h</p:attrName>
                                        </p:attrNameLst>
                                      </p:cBhvr>
                                      <p:tavLst>
                                        <p:tav tm="0">
                                          <p:val>
                                            <p:fltVal val="0"/>
                                          </p:val>
                                        </p:tav>
                                        <p:tav tm="100000">
                                          <p:val>
                                            <p:strVal val="#ppt_h"/>
                                          </p:val>
                                        </p:tav>
                                      </p:tavLst>
                                    </p:anim>
                                    <p:animEffect transition="in" filter="fade">
                                      <p:cBhvr>
                                        <p:cTn id="88" dur="500"/>
                                        <p:tgtEl>
                                          <p:spTgt spid="22"/>
                                        </p:tgtEl>
                                      </p:cBhvr>
                                    </p:animEffect>
                                  </p:childTnLst>
                                </p:cTn>
                              </p:par>
                              <p:par>
                                <p:cTn id="89" presetID="53" presetClass="entr" presetSubtype="16" fill="hold" grpId="0" nodeType="withEffect">
                                  <p:stCondLst>
                                    <p:cond delay="1000"/>
                                  </p:stCondLst>
                                  <p:childTnLst>
                                    <p:set>
                                      <p:cBhvr>
                                        <p:cTn id="90" dur="1" fill="hold">
                                          <p:stCondLst>
                                            <p:cond delay="0"/>
                                          </p:stCondLst>
                                        </p:cTn>
                                        <p:tgtEl>
                                          <p:spTgt spid="35"/>
                                        </p:tgtEl>
                                        <p:attrNameLst>
                                          <p:attrName>style.visibility</p:attrName>
                                        </p:attrNameLst>
                                      </p:cBhvr>
                                      <p:to>
                                        <p:strVal val="visible"/>
                                      </p:to>
                                    </p:set>
                                    <p:anim calcmode="lin" valueType="num">
                                      <p:cBhvr>
                                        <p:cTn id="91" dur="500" fill="hold"/>
                                        <p:tgtEl>
                                          <p:spTgt spid="35"/>
                                        </p:tgtEl>
                                        <p:attrNameLst>
                                          <p:attrName>ppt_w</p:attrName>
                                        </p:attrNameLst>
                                      </p:cBhvr>
                                      <p:tavLst>
                                        <p:tav tm="0">
                                          <p:val>
                                            <p:fltVal val="0"/>
                                          </p:val>
                                        </p:tav>
                                        <p:tav tm="100000">
                                          <p:val>
                                            <p:strVal val="#ppt_w"/>
                                          </p:val>
                                        </p:tav>
                                      </p:tavLst>
                                    </p:anim>
                                    <p:anim calcmode="lin" valueType="num">
                                      <p:cBhvr>
                                        <p:cTn id="92" dur="500" fill="hold"/>
                                        <p:tgtEl>
                                          <p:spTgt spid="35"/>
                                        </p:tgtEl>
                                        <p:attrNameLst>
                                          <p:attrName>ppt_h</p:attrName>
                                        </p:attrNameLst>
                                      </p:cBhvr>
                                      <p:tavLst>
                                        <p:tav tm="0">
                                          <p:val>
                                            <p:fltVal val="0"/>
                                          </p:val>
                                        </p:tav>
                                        <p:tav tm="100000">
                                          <p:val>
                                            <p:strVal val="#ppt_h"/>
                                          </p:val>
                                        </p:tav>
                                      </p:tavLst>
                                    </p:anim>
                                    <p:animEffect transition="in" filter="fade">
                                      <p:cBhvr>
                                        <p:cTn id="93" dur="500"/>
                                        <p:tgtEl>
                                          <p:spTgt spid="35"/>
                                        </p:tgtEl>
                                      </p:cBhvr>
                                    </p:animEffect>
                                  </p:childTnLst>
                                </p:cTn>
                              </p:par>
                              <p:par>
                                <p:cTn id="94" presetID="53" presetClass="entr" presetSubtype="16" fill="hold" grpId="0" nodeType="withEffect">
                                  <p:stCondLst>
                                    <p:cond delay="1000"/>
                                  </p:stCondLst>
                                  <p:childTnLst>
                                    <p:set>
                                      <p:cBhvr>
                                        <p:cTn id="95" dur="1" fill="hold">
                                          <p:stCondLst>
                                            <p:cond delay="0"/>
                                          </p:stCondLst>
                                        </p:cTn>
                                        <p:tgtEl>
                                          <p:spTgt spid="25"/>
                                        </p:tgtEl>
                                        <p:attrNameLst>
                                          <p:attrName>style.visibility</p:attrName>
                                        </p:attrNameLst>
                                      </p:cBhvr>
                                      <p:to>
                                        <p:strVal val="visible"/>
                                      </p:to>
                                    </p:set>
                                    <p:anim calcmode="lin" valueType="num">
                                      <p:cBhvr>
                                        <p:cTn id="96" dur="500" fill="hold"/>
                                        <p:tgtEl>
                                          <p:spTgt spid="25"/>
                                        </p:tgtEl>
                                        <p:attrNameLst>
                                          <p:attrName>ppt_w</p:attrName>
                                        </p:attrNameLst>
                                      </p:cBhvr>
                                      <p:tavLst>
                                        <p:tav tm="0">
                                          <p:val>
                                            <p:fltVal val="0"/>
                                          </p:val>
                                        </p:tav>
                                        <p:tav tm="100000">
                                          <p:val>
                                            <p:strVal val="#ppt_w"/>
                                          </p:val>
                                        </p:tav>
                                      </p:tavLst>
                                    </p:anim>
                                    <p:anim calcmode="lin" valueType="num">
                                      <p:cBhvr>
                                        <p:cTn id="97" dur="500" fill="hold"/>
                                        <p:tgtEl>
                                          <p:spTgt spid="25"/>
                                        </p:tgtEl>
                                        <p:attrNameLst>
                                          <p:attrName>ppt_h</p:attrName>
                                        </p:attrNameLst>
                                      </p:cBhvr>
                                      <p:tavLst>
                                        <p:tav tm="0">
                                          <p:val>
                                            <p:fltVal val="0"/>
                                          </p:val>
                                        </p:tav>
                                        <p:tav tm="100000">
                                          <p:val>
                                            <p:strVal val="#ppt_h"/>
                                          </p:val>
                                        </p:tav>
                                      </p:tavLst>
                                    </p:anim>
                                    <p:animEffect transition="in" filter="fade">
                                      <p:cBhvr>
                                        <p:cTn id="98" dur="500"/>
                                        <p:tgtEl>
                                          <p:spTgt spid="25"/>
                                        </p:tgtEl>
                                      </p:cBhvr>
                                    </p:animEffect>
                                  </p:childTnLst>
                                </p:cTn>
                              </p:par>
                              <p:par>
                                <p:cTn id="99" presetID="53" presetClass="entr" presetSubtype="16" fill="hold" grpId="0" nodeType="withEffect">
                                  <p:stCondLst>
                                    <p:cond delay="1000"/>
                                  </p:stCondLst>
                                  <p:childTnLst>
                                    <p:set>
                                      <p:cBhvr>
                                        <p:cTn id="100" dur="1" fill="hold">
                                          <p:stCondLst>
                                            <p:cond delay="0"/>
                                          </p:stCondLst>
                                        </p:cTn>
                                        <p:tgtEl>
                                          <p:spTgt spid="34"/>
                                        </p:tgtEl>
                                        <p:attrNameLst>
                                          <p:attrName>style.visibility</p:attrName>
                                        </p:attrNameLst>
                                      </p:cBhvr>
                                      <p:to>
                                        <p:strVal val="visible"/>
                                      </p:to>
                                    </p:set>
                                    <p:anim calcmode="lin" valueType="num">
                                      <p:cBhvr>
                                        <p:cTn id="101" dur="500" fill="hold"/>
                                        <p:tgtEl>
                                          <p:spTgt spid="34"/>
                                        </p:tgtEl>
                                        <p:attrNameLst>
                                          <p:attrName>ppt_w</p:attrName>
                                        </p:attrNameLst>
                                      </p:cBhvr>
                                      <p:tavLst>
                                        <p:tav tm="0">
                                          <p:val>
                                            <p:fltVal val="0"/>
                                          </p:val>
                                        </p:tav>
                                        <p:tav tm="100000">
                                          <p:val>
                                            <p:strVal val="#ppt_w"/>
                                          </p:val>
                                        </p:tav>
                                      </p:tavLst>
                                    </p:anim>
                                    <p:anim calcmode="lin" valueType="num">
                                      <p:cBhvr>
                                        <p:cTn id="102" dur="500" fill="hold"/>
                                        <p:tgtEl>
                                          <p:spTgt spid="34"/>
                                        </p:tgtEl>
                                        <p:attrNameLst>
                                          <p:attrName>ppt_h</p:attrName>
                                        </p:attrNameLst>
                                      </p:cBhvr>
                                      <p:tavLst>
                                        <p:tav tm="0">
                                          <p:val>
                                            <p:fltVal val="0"/>
                                          </p:val>
                                        </p:tav>
                                        <p:tav tm="100000">
                                          <p:val>
                                            <p:strVal val="#ppt_h"/>
                                          </p:val>
                                        </p:tav>
                                      </p:tavLst>
                                    </p:anim>
                                    <p:animEffect transition="in" filter="fade">
                                      <p:cBhvr>
                                        <p:cTn id="103" dur="500"/>
                                        <p:tgtEl>
                                          <p:spTgt spid="34"/>
                                        </p:tgtEl>
                                      </p:cBhvr>
                                    </p:animEffect>
                                  </p:childTnLst>
                                </p:cTn>
                              </p:par>
                              <p:par>
                                <p:cTn id="104" presetID="53" presetClass="entr" presetSubtype="16" fill="hold" grpId="0" nodeType="withEffect">
                                  <p:stCondLst>
                                    <p:cond delay="1000"/>
                                  </p:stCondLst>
                                  <p:childTnLst>
                                    <p:set>
                                      <p:cBhvr>
                                        <p:cTn id="105" dur="1" fill="hold">
                                          <p:stCondLst>
                                            <p:cond delay="0"/>
                                          </p:stCondLst>
                                        </p:cTn>
                                        <p:tgtEl>
                                          <p:spTgt spid="3"/>
                                        </p:tgtEl>
                                        <p:attrNameLst>
                                          <p:attrName>style.visibility</p:attrName>
                                        </p:attrNameLst>
                                      </p:cBhvr>
                                      <p:to>
                                        <p:strVal val="visible"/>
                                      </p:to>
                                    </p:set>
                                    <p:anim calcmode="lin" valueType="num">
                                      <p:cBhvr>
                                        <p:cTn id="106" dur="500" fill="hold"/>
                                        <p:tgtEl>
                                          <p:spTgt spid="3"/>
                                        </p:tgtEl>
                                        <p:attrNameLst>
                                          <p:attrName>ppt_w</p:attrName>
                                        </p:attrNameLst>
                                      </p:cBhvr>
                                      <p:tavLst>
                                        <p:tav tm="0">
                                          <p:val>
                                            <p:fltVal val="0"/>
                                          </p:val>
                                        </p:tav>
                                        <p:tav tm="100000">
                                          <p:val>
                                            <p:strVal val="#ppt_w"/>
                                          </p:val>
                                        </p:tav>
                                      </p:tavLst>
                                    </p:anim>
                                    <p:anim calcmode="lin" valueType="num">
                                      <p:cBhvr>
                                        <p:cTn id="107" dur="500" fill="hold"/>
                                        <p:tgtEl>
                                          <p:spTgt spid="3"/>
                                        </p:tgtEl>
                                        <p:attrNameLst>
                                          <p:attrName>ppt_h</p:attrName>
                                        </p:attrNameLst>
                                      </p:cBhvr>
                                      <p:tavLst>
                                        <p:tav tm="0">
                                          <p:val>
                                            <p:fltVal val="0"/>
                                          </p:val>
                                        </p:tav>
                                        <p:tav tm="100000">
                                          <p:val>
                                            <p:strVal val="#ppt_h"/>
                                          </p:val>
                                        </p:tav>
                                      </p:tavLst>
                                    </p:anim>
                                    <p:animEffect transition="in" filter="fade">
                                      <p:cBhvr>
                                        <p:cTn id="108" dur="500"/>
                                        <p:tgtEl>
                                          <p:spTgt spid="3"/>
                                        </p:tgtEl>
                                      </p:cBhvr>
                                    </p:animEffect>
                                  </p:childTnLst>
                                </p:cTn>
                              </p:par>
                              <p:par>
                                <p:cTn id="109" presetID="53" presetClass="entr" presetSubtype="16" fill="hold" grpId="0" nodeType="withEffect">
                                  <p:stCondLst>
                                    <p:cond delay="1000"/>
                                  </p:stCondLst>
                                  <p:childTnLst>
                                    <p:set>
                                      <p:cBhvr>
                                        <p:cTn id="110" dur="1" fill="hold">
                                          <p:stCondLst>
                                            <p:cond delay="0"/>
                                          </p:stCondLst>
                                        </p:cTn>
                                        <p:tgtEl>
                                          <p:spTgt spid="26"/>
                                        </p:tgtEl>
                                        <p:attrNameLst>
                                          <p:attrName>style.visibility</p:attrName>
                                        </p:attrNameLst>
                                      </p:cBhvr>
                                      <p:to>
                                        <p:strVal val="visible"/>
                                      </p:to>
                                    </p:set>
                                    <p:anim calcmode="lin" valueType="num">
                                      <p:cBhvr>
                                        <p:cTn id="111" dur="500" fill="hold"/>
                                        <p:tgtEl>
                                          <p:spTgt spid="26"/>
                                        </p:tgtEl>
                                        <p:attrNameLst>
                                          <p:attrName>ppt_w</p:attrName>
                                        </p:attrNameLst>
                                      </p:cBhvr>
                                      <p:tavLst>
                                        <p:tav tm="0">
                                          <p:val>
                                            <p:fltVal val="0"/>
                                          </p:val>
                                        </p:tav>
                                        <p:tav tm="100000">
                                          <p:val>
                                            <p:strVal val="#ppt_w"/>
                                          </p:val>
                                        </p:tav>
                                      </p:tavLst>
                                    </p:anim>
                                    <p:anim calcmode="lin" valueType="num">
                                      <p:cBhvr>
                                        <p:cTn id="112" dur="500" fill="hold"/>
                                        <p:tgtEl>
                                          <p:spTgt spid="26"/>
                                        </p:tgtEl>
                                        <p:attrNameLst>
                                          <p:attrName>ppt_h</p:attrName>
                                        </p:attrNameLst>
                                      </p:cBhvr>
                                      <p:tavLst>
                                        <p:tav tm="0">
                                          <p:val>
                                            <p:fltVal val="0"/>
                                          </p:val>
                                        </p:tav>
                                        <p:tav tm="100000">
                                          <p:val>
                                            <p:strVal val="#ppt_h"/>
                                          </p:val>
                                        </p:tav>
                                      </p:tavLst>
                                    </p:anim>
                                    <p:animEffect transition="in" filter="fade">
                                      <p:cBhvr>
                                        <p:cTn id="113" dur="500"/>
                                        <p:tgtEl>
                                          <p:spTgt spid="26"/>
                                        </p:tgtEl>
                                      </p:cBhvr>
                                    </p:animEffect>
                                  </p:childTnLst>
                                </p:cTn>
                              </p:par>
                              <p:par>
                                <p:cTn id="114" presetID="53" presetClass="entr" presetSubtype="16" fill="hold" grpId="0" nodeType="withEffect">
                                  <p:stCondLst>
                                    <p:cond delay="1000"/>
                                  </p:stCondLst>
                                  <p:childTnLst>
                                    <p:set>
                                      <p:cBhvr>
                                        <p:cTn id="115" dur="1" fill="hold">
                                          <p:stCondLst>
                                            <p:cond delay="0"/>
                                          </p:stCondLst>
                                        </p:cTn>
                                        <p:tgtEl>
                                          <p:spTgt spid="23"/>
                                        </p:tgtEl>
                                        <p:attrNameLst>
                                          <p:attrName>style.visibility</p:attrName>
                                        </p:attrNameLst>
                                      </p:cBhvr>
                                      <p:to>
                                        <p:strVal val="visible"/>
                                      </p:to>
                                    </p:set>
                                    <p:anim calcmode="lin" valueType="num">
                                      <p:cBhvr>
                                        <p:cTn id="116" dur="500" fill="hold"/>
                                        <p:tgtEl>
                                          <p:spTgt spid="23"/>
                                        </p:tgtEl>
                                        <p:attrNameLst>
                                          <p:attrName>ppt_w</p:attrName>
                                        </p:attrNameLst>
                                      </p:cBhvr>
                                      <p:tavLst>
                                        <p:tav tm="0">
                                          <p:val>
                                            <p:fltVal val="0"/>
                                          </p:val>
                                        </p:tav>
                                        <p:tav tm="100000">
                                          <p:val>
                                            <p:strVal val="#ppt_w"/>
                                          </p:val>
                                        </p:tav>
                                      </p:tavLst>
                                    </p:anim>
                                    <p:anim calcmode="lin" valueType="num">
                                      <p:cBhvr>
                                        <p:cTn id="117" dur="500" fill="hold"/>
                                        <p:tgtEl>
                                          <p:spTgt spid="23"/>
                                        </p:tgtEl>
                                        <p:attrNameLst>
                                          <p:attrName>ppt_h</p:attrName>
                                        </p:attrNameLst>
                                      </p:cBhvr>
                                      <p:tavLst>
                                        <p:tav tm="0">
                                          <p:val>
                                            <p:fltVal val="0"/>
                                          </p:val>
                                        </p:tav>
                                        <p:tav tm="100000">
                                          <p:val>
                                            <p:strVal val="#ppt_h"/>
                                          </p:val>
                                        </p:tav>
                                      </p:tavLst>
                                    </p:anim>
                                    <p:animEffect transition="in" filter="fade">
                                      <p:cBhvr>
                                        <p:cTn id="118" dur="500"/>
                                        <p:tgtEl>
                                          <p:spTgt spid="23"/>
                                        </p:tgtEl>
                                      </p:cBhvr>
                                    </p:animEffect>
                                  </p:childTnLst>
                                </p:cTn>
                              </p:par>
                              <p:par>
                                <p:cTn id="119" presetID="53" presetClass="entr" presetSubtype="16" fill="hold" grpId="0" nodeType="withEffect">
                                  <p:stCondLst>
                                    <p:cond delay="1000"/>
                                  </p:stCondLst>
                                  <p:childTnLst>
                                    <p:set>
                                      <p:cBhvr>
                                        <p:cTn id="120" dur="1" fill="hold">
                                          <p:stCondLst>
                                            <p:cond delay="0"/>
                                          </p:stCondLst>
                                        </p:cTn>
                                        <p:tgtEl>
                                          <p:spTgt spid="24"/>
                                        </p:tgtEl>
                                        <p:attrNameLst>
                                          <p:attrName>style.visibility</p:attrName>
                                        </p:attrNameLst>
                                      </p:cBhvr>
                                      <p:to>
                                        <p:strVal val="visible"/>
                                      </p:to>
                                    </p:set>
                                    <p:anim calcmode="lin" valueType="num">
                                      <p:cBhvr>
                                        <p:cTn id="121" dur="500" fill="hold"/>
                                        <p:tgtEl>
                                          <p:spTgt spid="24"/>
                                        </p:tgtEl>
                                        <p:attrNameLst>
                                          <p:attrName>ppt_w</p:attrName>
                                        </p:attrNameLst>
                                      </p:cBhvr>
                                      <p:tavLst>
                                        <p:tav tm="0">
                                          <p:val>
                                            <p:fltVal val="0"/>
                                          </p:val>
                                        </p:tav>
                                        <p:tav tm="100000">
                                          <p:val>
                                            <p:strVal val="#ppt_w"/>
                                          </p:val>
                                        </p:tav>
                                      </p:tavLst>
                                    </p:anim>
                                    <p:anim calcmode="lin" valueType="num">
                                      <p:cBhvr>
                                        <p:cTn id="122" dur="500" fill="hold"/>
                                        <p:tgtEl>
                                          <p:spTgt spid="24"/>
                                        </p:tgtEl>
                                        <p:attrNameLst>
                                          <p:attrName>ppt_h</p:attrName>
                                        </p:attrNameLst>
                                      </p:cBhvr>
                                      <p:tavLst>
                                        <p:tav tm="0">
                                          <p:val>
                                            <p:fltVal val="0"/>
                                          </p:val>
                                        </p:tav>
                                        <p:tav tm="100000">
                                          <p:val>
                                            <p:strVal val="#ppt_h"/>
                                          </p:val>
                                        </p:tav>
                                      </p:tavLst>
                                    </p:anim>
                                    <p:animEffect transition="in" filter="fade">
                                      <p:cBhvr>
                                        <p:cTn id="123" dur="500"/>
                                        <p:tgtEl>
                                          <p:spTgt spid="24"/>
                                        </p:tgtEl>
                                      </p:cBhvr>
                                    </p:animEffect>
                                  </p:childTnLst>
                                </p:cTn>
                              </p:par>
                              <p:par>
                                <p:cTn id="124" presetID="53" presetClass="entr" presetSubtype="16" fill="hold" grpId="0" nodeType="withEffect">
                                  <p:stCondLst>
                                    <p:cond delay="1000"/>
                                  </p:stCondLst>
                                  <p:childTnLst>
                                    <p:set>
                                      <p:cBhvr>
                                        <p:cTn id="125" dur="1" fill="hold">
                                          <p:stCondLst>
                                            <p:cond delay="0"/>
                                          </p:stCondLst>
                                        </p:cTn>
                                        <p:tgtEl>
                                          <p:spTgt spid="37"/>
                                        </p:tgtEl>
                                        <p:attrNameLst>
                                          <p:attrName>style.visibility</p:attrName>
                                        </p:attrNameLst>
                                      </p:cBhvr>
                                      <p:to>
                                        <p:strVal val="visible"/>
                                      </p:to>
                                    </p:set>
                                    <p:anim calcmode="lin" valueType="num">
                                      <p:cBhvr>
                                        <p:cTn id="126" dur="500" fill="hold"/>
                                        <p:tgtEl>
                                          <p:spTgt spid="37"/>
                                        </p:tgtEl>
                                        <p:attrNameLst>
                                          <p:attrName>ppt_w</p:attrName>
                                        </p:attrNameLst>
                                      </p:cBhvr>
                                      <p:tavLst>
                                        <p:tav tm="0">
                                          <p:val>
                                            <p:fltVal val="0"/>
                                          </p:val>
                                        </p:tav>
                                        <p:tav tm="100000">
                                          <p:val>
                                            <p:strVal val="#ppt_w"/>
                                          </p:val>
                                        </p:tav>
                                      </p:tavLst>
                                    </p:anim>
                                    <p:anim calcmode="lin" valueType="num">
                                      <p:cBhvr>
                                        <p:cTn id="127" dur="500" fill="hold"/>
                                        <p:tgtEl>
                                          <p:spTgt spid="37"/>
                                        </p:tgtEl>
                                        <p:attrNameLst>
                                          <p:attrName>ppt_h</p:attrName>
                                        </p:attrNameLst>
                                      </p:cBhvr>
                                      <p:tavLst>
                                        <p:tav tm="0">
                                          <p:val>
                                            <p:fltVal val="0"/>
                                          </p:val>
                                        </p:tav>
                                        <p:tav tm="100000">
                                          <p:val>
                                            <p:strVal val="#ppt_h"/>
                                          </p:val>
                                        </p:tav>
                                      </p:tavLst>
                                    </p:anim>
                                    <p:animEffect transition="in" filter="fade">
                                      <p:cBhvr>
                                        <p:cTn id="128"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8" grpId="0"/>
      <p:bldP spid="20" grpId="0"/>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2" grpId="0" animBg="1"/>
      <p:bldP spid="33" grpId="0"/>
      <p:bldP spid="34" grpId="0" animBg="1"/>
      <p:bldP spid="35" grpId="0" animBg="1"/>
      <p:bldP spid="37" grpId="0" animBg="1"/>
      <p:bldP spid="38" grpId="0" animBg="1"/>
      <p:bldP spid="39" grpId="0" animBg="1"/>
      <p:bldP spid="3" grpId="0" animBg="1"/>
      <p:bldP spid="41" grpId="0" animBg="1"/>
      <p:bldP spid="36" grpId="0" animBg="1"/>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25396" y="1661036"/>
            <a:ext cx="4675119" cy="774451"/>
          </a:xfrm>
        </p:spPr>
        <p:txBody>
          <a:bodyPr>
            <a:noAutofit/>
          </a:bodyPr>
          <a:lstStyle/>
          <a:p>
            <a:pPr marL="0" indent="0">
              <a:buNone/>
            </a:pPr>
            <a:r>
              <a:rPr lang="fr-CH" sz="3600" b="1" dirty="0" err="1" smtClean="0">
                <a:solidFill>
                  <a:srgbClr val="0B387C"/>
                </a:solidFill>
                <a:latin typeface="Arial" panose="020B0604020202020204" pitchFamily="34" charset="0"/>
                <a:cs typeface="Arial" panose="020B0604020202020204" pitchFamily="34" charset="0"/>
              </a:rPr>
              <a:t>What</a:t>
            </a:r>
            <a:r>
              <a:rPr lang="fr-CH" sz="3600" b="1" dirty="0" smtClean="0">
                <a:solidFill>
                  <a:srgbClr val="0B387C"/>
                </a:solidFill>
                <a:latin typeface="Arial" panose="020B0604020202020204" pitchFamily="34" charset="0"/>
                <a:cs typeface="Arial" panose="020B0604020202020204" pitchFamily="34" charset="0"/>
              </a:rPr>
              <a:t> </a:t>
            </a:r>
            <a:r>
              <a:rPr lang="fr-CH" sz="3600" b="1" dirty="0" err="1" smtClean="0">
                <a:solidFill>
                  <a:srgbClr val="0B387C"/>
                </a:solidFill>
                <a:latin typeface="Arial" panose="020B0604020202020204" pitchFamily="34" charset="0"/>
                <a:cs typeface="Arial" panose="020B0604020202020204" pitchFamily="34" charset="0"/>
              </a:rPr>
              <a:t>does</a:t>
            </a:r>
            <a:r>
              <a:rPr lang="fr-CH" sz="3600" b="1" dirty="0" smtClean="0">
                <a:solidFill>
                  <a:srgbClr val="0B387C"/>
                </a:solidFill>
                <a:latin typeface="Arial" panose="020B0604020202020204" pitchFamily="34" charset="0"/>
                <a:cs typeface="Arial" panose="020B0604020202020204" pitchFamily="34" charset="0"/>
              </a:rPr>
              <a:t> </a:t>
            </a:r>
            <a:r>
              <a:rPr lang="fr-CH" sz="3600" b="1" dirty="0" err="1" smtClean="0">
                <a:solidFill>
                  <a:srgbClr val="0B387C"/>
                </a:solidFill>
                <a:latin typeface="Arial" panose="020B0604020202020204" pitchFamily="34" charset="0"/>
                <a:cs typeface="Arial" panose="020B0604020202020204" pitchFamily="34" charset="0"/>
              </a:rPr>
              <a:t>it</a:t>
            </a:r>
            <a:r>
              <a:rPr lang="fr-CH" sz="3600" b="1" dirty="0" smtClean="0">
                <a:solidFill>
                  <a:srgbClr val="0B387C"/>
                </a:solidFill>
                <a:latin typeface="Arial" panose="020B0604020202020204" pitchFamily="34" charset="0"/>
                <a:cs typeface="Arial" panose="020B0604020202020204" pitchFamily="34" charset="0"/>
              </a:rPr>
              <a:t> </a:t>
            </a:r>
            <a:r>
              <a:rPr lang="fr-CH" sz="3600" b="1" dirty="0" err="1" smtClean="0">
                <a:solidFill>
                  <a:srgbClr val="0B387C"/>
                </a:solidFill>
                <a:latin typeface="Arial" panose="020B0604020202020204" pitchFamily="34" charset="0"/>
                <a:cs typeface="Arial" panose="020B0604020202020204" pitchFamily="34" charset="0"/>
              </a:rPr>
              <a:t>mean</a:t>
            </a:r>
            <a:r>
              <a:rPr lang="fr-CH" sz="3600" b="1" dirty="0" smtClean="0">
                <a:solidFill>
                  <a:srgbClr val="0B387C"/>
                </a:solidFill>
                <a:latin typeface="Arial" panose="020B0604020202020204" pitchFamily="34" charset="0"/>
                <a:cs typeface="Arial" panose="020B0604020202020204" pitchFamily="34" charset="0"/>
              </a:rPr>
              <a:t> ? </a:t>
            </a:r>
          </a:p>
        </p:txBody>
      </p:sp>
      <p:sp>
        <p:nvSpPr>
          <p:cNvPr id="6" name="Title 1"/>
          <p:cNvSpPr txBox="1">
            <a:spLocks/>
          </p:cNvSpPr>
          <p:nvPr/>
        </p:nvSpPr>
        <p:spPr>
          <a:xfrm>
            <a:off x="628650" y="174626"/>
            <a:ext cx="7886700" cy="80644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CH" sz="3600" b="1" dirty="0" smtClean="0">
                <a:solidFill>
                  <a:srgbClr val="0B387C"/>
                </a:solidFill>
                <a:latin typeface="Arial" panose="020B0604020202020204" pitchFamily="34" charset="0"/>
                <a:cs typeface="Arial" panose="020B0604020202020204" pitchFamily="34" charset="0"/>
              </a:rPr>
              <a:t>Learning </a:t>
            </a:r>
            <a:r>
              <a:rPr lang="fr-CH" sz="3600" b="1" dirty="0" err="1" smtClean="0">
                <a:solidFill>
                  <a:srgbClr val="0B387C"/>
                </a:solidFill>
                <a:latin typeface="Arial" panose="020B0604020202020204" pitchFamily="34" charset="0"/>
                <a:cs typeface="Arial" panose="020B0604020202020204" pitchFamily="34" charset="0"/>
              </a:rPr>
              <a:t>priorities</a:t>
            </a:r>
            <a:endParaRPr lang="en-US" sz="3600" b="1" dirty="0">
              <a:solidFill>
                <a:srgbClr val="0B387C"/>
              </a:solidFill>
              <a:latin typeface="Arial" panose="020B0604020202020204" pitchFamily="34" charset="0"/>
              <a:cs typeface="Arial" panose="020B0604020202020204" pitchFamily="34" charset="0"/>
            </a:endParaRPr>
          </a:p>
        </p:txBody>
      </p:sp>
      <p:sp>
        <p:nvSpPr>
          <p:cNvPr id="7" name="Content Placeholder 2"/>
          <p:cNvSpPr txBox="1">
            <a:spLocks/>
          </p:cNvSpPr>
          <p:nvPr/>
        </p:nvSpPr>
        <p:spPr>
          <a:xfrm>
            <a:off x="804904" y="3204376"/>
            <a:ext cx="7886700" cy="2385392"/>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600"/>
              </a:spcBef>
              <a:spcAft>
                <a:spcPts val="600"/>
              </a:spcAft>
              <a:buNone/>
            </a:pPr>
            <a:r>
              <a:rPr lang="en-GB" sz="2000" b="1" u="sng" dirty="0" smtClean="0">
                <a:solidFill>
                  <a:srgbClr val="0B387C"/>
                </a:solidFill>
                <a:latin typeface="Arial" panose="020B0604020202020204" pitchFamily="34" charset="0"/>
                <a:ea typeface="Calibri"/>
                <a:cs typeface="Arial" panose="020B0604020202020204" pitchFamily="34" charset="0"/>
              </a:rPr>
              <a:t>Mandatory </a:t>
            </a:r>
            <a:r>
              <a:rPr lang="en-GB" sz="2000" b="1" dirty="0" smtClean="0">
                <a:solidFill>
                  <a:srgbClr val="0B387C"/>
                </a:solidFill>
                <a:latin typeface="Arial" panose="020B0604020202020204" pitchFamily="34" charset="0"/>
                <a:ea typeface="Calibri"/>
                <a:cs typeface="Arial" panose="020B0604020202020204" pitchFamily="34" charset="0"/>
              </a:rPr>
              <a:t>to perform a function or a role in the Organization</a:t>
            </a:r>
          </a:p>
          <a:p>
            <a:pPr marL="0" indent="0">
              <a:spcBef>
                <a:spcPts val="600"/>
              </a:spcBef>
              <a:spcAft>
                <a:spcPts val="600"/>
              </a:spcAft>
              <a:buNone/>
            </a:pPr>
            <a:endParaRPr lang="en-GB" sz="2000" b="1" dirty="0" smtClean="0">
              <a:solidFill>
                <a:srgbClr val="0B387C"/>
              </a:solidFill>
              <a:latin typeface="Arial" panose="020B0604020202020204" pitchFamily="34" charset="0"/>
              <a:ea typeface="Calibri"/>
              <a:cs typeface="Arial" panose="020B0604020202020204" pitchFamily="34" charset="0"/>
            </a:endParaRPr>
          </a:p>
          <a:p>
            <a:pPr marL="0" indent="0" algn="ctr">
              <a:spcBef>
                <a:spcPts val="600"/>
              </a:spcBef>
              <a:spcAft>
                <a:spcPts val="600"/>
              </a:spcAft>
              <a:buNone/>
            </a:pPr>
            <a:r>
              <a:rPr lang="en-GB" sz="2000" b="1" dirty="0" smtClean="0">
                <a:solidFill>
                  <a:srgbClr val="0B387C"/>
                </a:solidFill>
                <a:latin typeface="Arial" panose="020B0604020202020204" pitchFamily="34" charset="0"/>
                <a:ea typeface="Calibri"/>
                <a:cs typeface="Arial" panose="020B0604020202020204" pitchFamily="34" charset="0"/>
              </a:rPr>
              <a:t>AND / OR</a:t>
            </a:r>
          </a:p>
          <a:p>
            <a:pPr marL="0" indent="0" algn="ctr">
              <a:spcBef>
                <a:spcPts val="600"/>
              </a:spcBef>
              <a:spcAft>
                <a:spcPts val="600"/>
              </a:spcAft>
              <a:buNone/>
            </a:pPr>
            <a:endParaRPr lang="en-US" sz="2000" b="1" dirty="0" smtClean="0">
              <a:solidFill>
                <a:srgbClr val="0B387C"/>
              </a:solidFill>
              <a:latin typeface="Arial" panose="020B0604020202020204" pitchFamily="34" charset="0"/>
              <a:ea typeface="Calibri"/>
              <a:cs typeface="Arial" panose="020B0604020202020204" pitchFamily="34" charset="0"/>
            </a:endParaRPr>
          </a:p>
          <a:p>
            <a:pPr marL="0" indent="0" algn="just">
              <a:spcBef>
                <a:spcPts val="600"/>
              </a:spcBef>
              <a:spcAft>
                <a:spcPts val="600"/>
              </a:spcAft>
              <a:buNone/>
              <a:tabLst>
                <a:tab pos="900430" algn="l"/>
              </a:tabLst>
            </a:pPr>
            <a:r>
              <a:rPr lang="en-GB" sz="2000" b="1" u="sng" dirty="0" smtClean="0">
                <a:solidFill>
                  <a:srgbClr val="0B387C"/>
                </a:solidFill>
                <a:latin typeface="Arial" panose="020B0604020202020204" pitchFamily="34" charset="0"/>
                <a:ea typeface="Calibri"/>
                <a:cs typeface="Arial" panose="020B0604020202020204" pitchFamily="34" charset="0"/>
              </a:rPr>
              <a:t>Necessary</a:t>
            </a:r>
            <a:r>
              <a:rPr lang="en-GB" sz="2000" b="1" dirty="0" smtClean="0">
                <a:solidFill>
                  <a:srgbClr val="0B387C"/>
                </a:solidFill>
                <a:latin typeface="Arial" panose="020B0604020202020204" pitchFamily="34" charset="0"/>
                <a:ea typeface="Calibri"/>
                <a:cs typeface="Arial" panose="020B0604020202020204" pitchFamily="34" charset="0"/>
              </a:rPr>
              <a:t> to ensure a successful integration in the Organization and/or the local area</a:t>
            </a:r>
          </a:p>
        </p:txBody>
      </p:sp>
      <p:grpSp>
        <p:nvGrpSpPr>
          <p:cNvPr id="8" name="Group 7"/>
          <p:cNvGrpSpPr/>
          <p:nvPr/>
        </p:nvGrpSpPr>
        <p:grpSpPr>
          <a:xfrm>
            <a:off x="8173562" y="88145"/>
            <a:ext cx="882097" cy="879806"/>
            <a:chOff x="7766327" y="152752"/>
            <a:chExt cx="1144491" cy="1005214"/>
          </a:xfrm>
        </p:grpSpPr>
        <p:sp>
          <p:nvSpPr>
            <p:cNvPr id="9" name="Oval 8"/>
            <p:cNvSpPr/>
            <p:nvPr/>
          </p:nvSpPr>
          <p:spPr>
            <a:xfrm>
              <a:off x="7766327" y="152752"/>
              <a:ext cx="1144491" cy="1005214"/>
            </a:xfrm>
            <a:prstGeom prst="ellipse">
              <a:avLst/>
            </a:prstGeom>
            <a:solidFill>
              <a:srgbClr val="EF5091"/>
            </a:solidFill>
            <a:ln>
              <a:solidFill>
                <a:srgbClr val="CC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7766327" y="416710"/>
              <a:ext cx="1118622" cy="527471"/>
            </a:xfrm>
            <a:prstGeom prst="rect">
              <a:avLst/>
            </a:prstGeom>
            <a:noFill/>
          </p:spPr>
          <p:txBody>
            <a:bodyPr wrap="none" rtlCol="0">
              <a:spAutoFit/>
            </a:bodyPr>
            <a:lstStyle/>
            <a:p>
              <a:r>
                <a:rPr lang="fr-FR" sz="2400" b="1" dirty="0" smtClean="0">
                  <a:solidFill>
                    <a:schemeClr val="bg1"/>
                  </a:solidFill>
                </a:rPr>
                <a:t>HOW</a:t>
              </a:r>
              <a:endParaRPr lang="en-US" sz="2400" b="1" dirty="0">
                <a:solidFill>
                  <a:schemeClr val="bg1"/>
                </a:solidFill>
              </a:endParaRPr>
            </a:p>
          </p:txBody>
        </p:sp>
      </p:grpSp>
    </p:spTree>
    <p:extLst>
      <p:ext uri="{BB962C8B-B14F-4D97-AF65-F5344CB8AC3E}">
        <p14:creationId xmlns:p14="http://schemas.microsoft.com/office/powerpoint/2010/main" val="3717561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10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par>
                          <p:cTn id="11" fill="hold">
                            <p:stCondLst>
                              <p:cond delay="2000"/>
                            </p:stCondLst>
                            <p:childTnLst>
                              <p:par>
                                <p:cTn id="12" presetID="37" presetClass="entr" presetSubtype="0" fill="hold" grpId="0" nodeType="afterEffect">
                                  <p:stCondLst>
                                    <p:cond delay="50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900" decel="100000" fill="hold"/>
                                        <p:tgtEl>
                                          <p:spTgt spid="7"/>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25396" y="1642745"/>
            <a:ext cx="5223759" cy="822159"/>
          </a:xfrm>
        </p:spPr>
        <p:txBody>
          <a:bodyPr>
            <a:noAutofit/>
          </a:bodyPr>
          <a:lstStyle/>
          <a:p>
            <a:pPr marL="0" indent="0">
              <a:buNone/>
            </a:pPr>
            <a:r>
              <a:rPr lang="fr-CH" sz="3600" b="1" dirty="0" err="1" smtClean="0">
                <a:solidFill>
                  <a:srgbClr val="0B387C"/>
                </a:solidFill>
                <a:latin typeface="Arial" panose="020B0604020202020204" pitchFamily="34" charset="0"/>
                <a:cs typeface="Arial" panose="020B0604020202020204" pitchFamily="34" charset="0"/>
              </a:rPr>
              <a:t>What</a:t>
            </a:r>
            <a:r>
              <a:rPr lang="fr-CH" sz="3600" b="1" dirty="0" smtClean="0">
                <a:solidFill>
                  <a:srgbClr val="0B387C"/>
                </a:solidFill>
                <a:latin typeface="Arial" panose="020B0604020202020204" pitchFamily="34" charset="0"/>
                <a:cs typeface="Arial" panose="020B0604020202020204" pitchFamily="34" charset="0"/>
              </a:rPr>
              <a:t> </a:t>
            </a:r>
            <a:r>
              <a:rPr lang="fr-CH" sz="3600" b="1" dirty="0" err="1" smtClean="0">
                <a:solidFill>
                  <a:srgbClr val="0B387C"/>
                </a:solidFill>
                <a:latin typeface="Arial" panose="020B0604020202020204" pitchFamily="34" charset="0"/>
                <a:cs typeface="Arial" panose="020B0604020202020204" pitchFamily="34" charset="0"/>
              </a:rPr>
              <a:t>does</a:t>
            </a:r>
            <a:r>
              <a:rPr lang="fr-CH" sz="3600" b="1" dirty="0" smtClean="0">
                <a:solidFill>
                  <a:srgbClr val="0B387C"/>
                </a:solidFill>
                <a:latin typeface="Arial" panose="020B0604020202020204" pitchFamily="34" charset="0"/>
                <a:cs typeface="Arial" panose="020B0604020202020204" pitchFamily="34" charset="0"/>
              </a:rPr>
              <a:t> </a:t>
            </a:r>
            <a:r>
              <a:rPr lang="fr-CH" sz="3600" b="1" dirty="0" err="1" smtClean="0">
                <a:solidFill>
                  <a:srgbClr val="0B387C"/>
                </a:solidFill>
                <a:latin typeface="Arial" panose="020B0604020202020204" pitchFamily="34" charset="0"/>
                <a:cs typeface="Arial" panose="020B0604020202020204" pitchFamily="34" charset="0"/>
              </a:rPr>
              <a:t>it</a:t>
            </a:r>
            <a:r>
              <a:rPr lang="fr-CH" sz="3600" b="1" dirty="0" smtClean="0">
                <a:solidFill>
                  <a:srgbClr val="0B387C"/>
                </a:solidFill>
                <a:latin typeface="Arial" panose="020B0604020202020204" pitchFamily="34" charset="0"/>
                <a:cs typeface="Arial" panose="020B0604020202020204" pitchFamily="34" charset="0"/>
              </a:rPr>
              <a:t> </a:t>
            </a:r>
            <a:r>
              <a:rPr lang="fr-CH" sz="3600" b="1" dirty="0" err="1" smtClean="0">
                <a:solidFill>
                  <a:srgbClr val="0B387C"/>
                </a:solidFill>
                <a:latin typeface="Arial" panose="020B0604020202020204" pitchFamily="34" charset="0"/>
                <a:cs typeface="Arial" panose="020B0604020202020204" pitchFamily="34" charset="0"/>
              </a:rPr>
              <a:t>include</a:t>
            </a:r>
            <a:r>
              <a:rPr lang="fr-CH" sz="3600" b="1" dirty="0" smtClean="0">
                <a:solidFill>
                  <a:srgbClr val="0B387C"/>
                </a:solidFill>
                <a:latin typeface="Arial" panose="020B0604020202020204" pitchFamily="34" charset="0"/>
                <a:cs typeface="Arial" panose="020B0604020202020204" pitchFamily="34" charset="0"/>
              </a:rPr>
              <a:t>? </a:t>
            </a:r>
          </a:p>
          <a:p>
            <a:pPr marL="0" indent="0">
              <a:buNone/>
            </a:pPr>
            <a:endParaRPr lang="en-US" sz="3200" dirty="0"/>
          </a:p>
        </p:txBody>
      </p:sp>
      <p:sp>
        <p:nvSpPr>
          <p:cNvPr id="6" name="Title 1"/>
          <p:cNvSpPr txBox="1">
            <a:spLocks/>
          </p:cNvSpPr>
          <p:nvPr/>
        </p:nvSpPr>
        <p:spPr>
          <a:xfrm>
            <a:off x="628650" y="174626"/>
            <a:ext cx="7886700" cy="80644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CH" sz="3600" b="1" dirty="0" smtClean="0">
                <a:solidFill>
                  <a:srgbClr val="0B387C"/>
                </a:solidFill>
                <a:latin typeface="Arial" panose="020B0604020202020204" pitchFamily="34" charset="0"/>
                <a:cs typeface="Arial" panose="020B0604020202020204" pitchFamily="34" charset="0"/>
              </a:rPr>
              <a:t>Learning </a:t>
            </a:r>
            <a:r>
              <a:rPr lang="fr-CH" sz="3600" b="1" dirty="0" err="1" smtClean="0">
                <a:solidFill>
                  <a:srgbClr val="0B387C"/>
                </a:solidFill>
                <a:latin typeface="Arial" panose="020B0604020202020204" pitchFamily="34" charset="0"/>
                <a:cs typeface="Arial" panose="020B0604020202020204" pitchFamily="34" charset="0"/>
              </a:rPr>
              <a:t>priorities</a:t>
            </a:r>
            <a:endParaRPr lang="en-US" sz="3600" b="1" dirty="0">
              <a:solidFill>
                <a:srgbClr val="0B387C"/>
              </a:solidFill>
              <a:latin typeface="Arial" panose="020B0604020202020204" pitchFamily="34" charset="0"/>
              <a:cs typeface="Arial" panose="020B0604020202020204" pitchFamily="34" charset="0"/>
            </a:endParaRPr>
          </a:p>
        </p:txBody>
      </p:sp>
      <p:sp>
        <p:nvSpPr>
          <p:cNvPr id="7" name="Content Placeholder 2"/>
          <p:cNvSpPr txBox="1">
            <a:spLocks/>
          </p:cNvSpPr>
          <p:nvPr/>
        </p:nvSpPr>
        <p:spPr>
          <a:xfrm>
            <a:off x="391436" y="2727297"/>
            <a:ext cx="8283838" cy="3124863"/>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642938" lvl="2" indent="-285750" algn="just">
              <a:spcAft>
                <a:spcPts val="600"/>
              </a:spcAft>
              <a:buFont typeface="Courier New" panose="02070309020205020404" pitchFamily="49" charset="0"/>
              <a:buChar char="o"/>
            </a:pPr>
            <a:r>
              <a:rPr lang="en-GB" sz="1800" b="1" dirty="0" smtClean="0">
                <a:solidFill>
                  <a:srgbClr val="0B387C"/>
                </a:solidFill>
                <a:latin typeface="Arial" panose="020B0604020202020204" pitchFamily="34" charset="0"/>
                <a:ea typeface="Calibri"/>
                <a:cs typeface="Arial" panose="020B0604020202020204" pitchFamily="34" charset="0"/>
              </a:rPr>
              <a:t>Onboarding</a:t>
            </a:r>
            <a:r>
              <a:rPr lang="en-GB" sz="1800" dirty="0" smtClean="0">
                <a:solidFill>
                  <a:srgbClr val="0B387C"/>
                </a:solidFill>
                <a:latin typeface="Arial" panose="020B0604020202020204" pitchFamily="34" charset="0"/>
                <a:ea typeface="Calibri"/>
                <a:cs typeface="Arial" panose="020B0604020202020204" pitchFamily="34" charset="0"/>
              </a:rPr>
              <a:t> </a:t>
            </a:r>
            <a:r>
              <a:rPr lang="en-GB" sz="1800" dirty="0">
                <a:solidFill>
                  <a:srgbClr val="0B387C"/>
                </a:solidFill>
                <a:latin typeface="Arial" panose="020B0604020202020204" pitchFamily="34" charset="0"/>
                <a:ea typeface="Calibri"/>
                <a:cs typeface="Arial" panose="020B0604020202020204" pitchFamily="34" charset="0"/>
              </a:rPr>
              <a:t>programme </a:t>
            </a:r>
            <a:endParaRPr lang="en-GB" sz="1800" dirty="0" smtClean="0">
              <a:solidFill>
                <a:srgbClr val="0B387C"/>
              </a:solidFill>
              <a:latin typeface="Arial" panose="020B0604020202020204" pitchFamily="34" charset="0"/>
              <a:ea typeface="Calibri"/>
              <a:cs typeface="Arial" panose="020B0604020202020204" pitchFamily="34" charset="0"/>
            </a:endParaRPr>
          </a:p>
          <a:p>
            <a:pPr marL="642938" lvl="2" indent="-285750" algn="just">
              <a:spcAft>
                <a:spcPts val="600"/>
              </a:spcAft>
              <a:buFont typeface="Courier New" panose="02070309020205020404" pitchFamily="49" charset="0"/>
              <a:buChar char="o"/>
            </a:pPr>
            <a:r>
              <a:rPr lang="en-GB" sz="1800" b="1" dirty="0" smtClean="0">
                <a:solidFill>
                  <a:srgbClr val="0B387C"/>
                </a:solidFill>
                <a:latin typeface="Arial" panose="020B0604020202020204" pitchFamily="34" charset="0"/>
                <a:ea typeface="Calibri"/>
                <a:cs typeface="Arial" panose="020B0604020202020204" pitchFamily="34" charset="0"/>
              </a:rPr>
              <a:t>safety</a:t>
            </a:r>
            <a:r>
              <a:rPr lang="en-GB" sz="1800" dirty="0" smtClean="0">
                <a:solidFill>
                  <a:srgbClr val="0B387C"/>
                </a:solidFill>
                <a:latin typeface="Arial" panose="020B0604020202020204" pitchFamily="34" charset="0"/>
                <a:ea typeface="Calibri"/>
                <a:cs typeface="Arial" panose="020B0604020202020204" pitchFamily="34" charset="0"/>
              </a:rPr>
              <a:t>-training </a:t>
            </a:r>
            <a:r>
              <a:rPr lang="en-GB" sz="1800" dirty="0">
                <a:solidFill>
                  <a:srgbClr val="0B387C"/>
                </a:solidFill>
                <a:latin typeface="Arial" panose="020B0604020202020204" pitchFamily="34" charset="0"/>
                <a:ea typeface="Calibri"/>
                <a:cs typeface="Arial" panose="020B0604020202020204" pitchFamily="34" charset="0"/>
              </a:rPr>
              <a:t>and awareness programmes</a:t>
            </a:r>
          </a:p>
          <a:p>
            <a:pPr marL="642938" lvl="2" indent="-285750" algn="just">
              <a:spcAft>
                <a:spcPts val="600"/>
              </a:spcAft>
              <a:buFont typeface="Courier New" panose="02070309020205020404" pitchFamily="49" charset="0"/>
              <a:buChar char="o"/>
            </a:pPr>
            <a:r>
              <a:rPr lang="en-GB" sz="1800" b="1" dirty="0">
                <a:solidFill>
                  <a:srgbClr val="0B387C"/>
                </a:solidFill>
                <a:latin typeface="Arial" panose="020B0604020202020204" pitchFamily="34" charset="0"/>
                <a:ea typeface="Calibri"/>
                <a:cs typeface="Arial" panose="020B0604020202020204" pitchFamily="34" charset="0"/>
              </a:rPr>
              <a:t>technical</a:t>
            </a:r>
            <a:r>
              <a:rPr lang="en-GB" sz="1800" dirty="0">
                <a:solidFill>
                  <a:srgbClr val="0B387C"/>
                </a:solidFill>
                <a:latin typeface="Arial" panose="020B0604020202020204" pitchFamily="34" charset="0"/>
                <a:ea typeface="Calibri"/>
                <a:cs typeface="Arial" panose="020B0604020202020204" pitchFamily="34" charset="0"/>
              </a:rPr>
              <a:t> training improvement programmes </a:t>
            </a:r>
          </a:p>
          <a:p>
            <a:pPr marL="642938" lvl="2" indent="-285750" algn="just">
              <a:spcAft>
                <a:spcPts val="600"/>
              </a:spcAft>
              <a:buFont typeface="Courier New" panose="02070309020205020404" pitchFamily="49" charset="0"/>
              <a:buChar char="o"/>
            </a:pPr>
            <a:r>
              <a:rPr lang="en-GB" sz="1800" b="1" dirty="0">
                <a:solidFill>
                  <a:srgbClr val="0B387C"/>
                </a:solidFill>
                <a:latin typeface="Arial" panose="020B0604020202020204" pitchFamily="34" charset="0"/>
                <a:ea typeface="Calibri"/>
                <a:cs typeface="Arial" panose="020B0604020202020204" pitchFamily="34" charset="0"/>
              </a:rPr>
              <a:t>CERN office software </a:t>
            </a:r>
            <a:r>
              <a:rPr lang="en-GB" sz="1800" dirty="0">
                <a:solidFill>
                  <a:srgbClr val="0B387C"/>
                </a:solidFill>
                <a:latin typeface="Arial" panose="020B0604020202020204" pitchFamily="34" charset="0"/>
                <a:ea typeface="Calibri"/>
                <a:cs typeface="Arial" panose="020B0604020202020204" pitchFamily="34" charset="0"/>
              </a:rPr>
              <a:t>(EDH, HRT, </a:t>
            </a:r>
            <a:r>
              <a:rPr lang="en-GB" sz="1800" dirty="0" err="1">
                <a:solidFill>
                  <a:srgbClr val="0B387C"/>
                </a:solidFill>
                <a:latin typeface="Arial" panose="020B0604020202020204" pitchFamily="34" charset="0"/>
                <a:ea typeface="Calibri"/>
                <a:cs typeface="Arial" panose="020B0604020202020204" pitchFamily="34" charset="0"/>
              </a:rPr>
              <a:t>etc</a:t>
            </a:r>
            <a:r>
              <a:rPr lang="en-GB" sz="1800" dirty="0">
                <a:solidFill>
                  <a:srgbClr val="0B387C"/>
                </a:solidFill>
                <a:latin typeface="Arial" panose="020B0604020202020204" pitchFamily="34" charset="0"/>
                <a:ea typeface="Calibri"/>
                <a:cs typeface="Arial" panose="020B0604020202020204" pitchFamily="34" charset="0"/>
              </a:rPr>
              <a:t>) </a:t>
            </a:r>
          </a:p>
          <a:p>
            <a:pPr marL="642938" lvl="2" indent="-285750" algn="just">
              <a:spcAft>
                <a:spcPts val="600"/>
              </a:spcAft>
              <a:buFont typeface="Courier New" panose="02070309020205020404" pitchFamily="49" charset="0"/>
              <a:buChar char="o"/>
            </a:pPr>
            <a:r>
              <a:rPr lang="en-GB" sz="1800" b="1" dirty="0">
                <a:solidFill>
                  <a:srgbClr val="0B387C"/>
                </a:solidFill>
                <a:latin typeface="Arial" panose="020B0604020202020204" pitchFamily="34" charset="0"/>
                <a:ea typeface="Calibri"/>
                <a:cs typeface="Arial" panose="020B0604020202020204" pitchFamily="34" charset="0"/>
              </a:rPr>
              <a:t>basic language </a:t>
            </a:r>
            <a:r>
              <a:rPr lang="en-GB" sz="1800" dirty="0">
                <a:solidFill>
                  <a:srgbClr val="0B387C"/>
                </a:solidFill>
                <a:latin typeface="Arial" panose="020B0604020202020204" pitchFamily="34" charset="0"/>
                <a:ea typeface="Calibri"/>
                <a:cs typeface="Arial" panose="020B0604020202020204" pitchFamily="34" charset="0"/>
              </a:rPr>
              <a:t>training</a:t>
            </a:r>
            <a:r>
              <a:rPr lang="en-GB" sz="1800" b="1" dirty="0">
                <a:solidFill>
                  <a:srgbClr val="0B387C"/>
                </a:solidFill>
                <a:latin typeface="Arial" panose="020B0604020202020204" pitchFamily="34" charset="0"/>
                <a:ea typeface="Calibri"/>
                <a:cs typeface="Arial" panose="020B0604020202020204" pitchFamily="34" charset="0"/>
              </a:rPr>
              <a:t> </a:t>
            </a:r>
            <a:r>
              <a:rPr lang="en-GB" sz="1800" dirty="0">
                <a:solidFill>
                  <a:srgbClr val="0B387C"/>
                </a:solidFill>
                <a:latin typeface="Arial" panose="020B0604020202020204" pitchFamily="34" charset="0"/>
                <a:ea typeface="Calibri"/>
                <a:cs typeface="Arial" panose="020B0604020202020204" pitchFamily="34" charset="0"/>
              </a:rPr>
              <a:t>(English &amp; French) </a:t>
            </a:r>
            <a:endParaRPr lang="en-US" sz="1800" dirty="0">
              <a:solidFill>
                <a:srgbClr val="0B387C"/>
              </a:solidFill>
              <a:latin typeface="Arial" panose="020B0604020202020204" pitchFamily="34" charset="0"/>
              <a:ea typeface="Calibri"/>
              <a:cs typeface="Arial" panose="020B0604020202020204" pitchFamily="34" charset="0"/>
            </a:endParaRPr>
          </a:p>
          <a:p>
            <a:pPr marL="642938" lvl="2" indent="-285750" algn="just">
              <a:spcAft>
                <a:spcPts val="600"/>
              </a:spcAft>
              <a:buFont typeface="Courier New" panose="02070309020205020404" pitchFamily="49" charset="0"/>
              <a:buChar char="o"/>
              <a:tabLst>
                <a:tab pos="900430" algn="l"/>
              </a:tabLst>
            </a:pPr>
            <a:r>
              <a:rPr lang="en-GB" sz="1800" b="1" dirty="0">
                <a:solidFill>
                  <a:srgbClr val="0B387C"/>
                </a:solidFill>
                <a:latin typeface="Arial" panose="020B0604020202020204" pitchFamily="34" charset="0"/>
                <a:ea typeface="Calibri"/>
                <a:cs typeface="Arial" panose="020B0604020202020204" pitchFamily="34" charset="0"/>
              </a:rPr>
              <a:t>core leadership and supervisory </a:t>
            </a:r>
            <a:r>
              <a:rPr lang="en-GB" sz="1800" dirty="0">
                <a:solidFill>
                  <a:srgbClr val="0B387C"/>
                </a:solidFill>
                <a:latin typeface="Arial" panose="020B0604020202020204" pitchFamily="34" charset="0"/>
                <a:ea typeface="Calibri"/>
                <a:cs typeface="Arial" panose="020B0604020202020204" pitchFamily="34" charset="0"/>
              </a:rPr>
              <a:t>skills  programmes </a:t>
            </a:r>
            <a:endParaRPr lang="en-US" sz="1800" dirty="0">
              <a:solidFill>
                <a:srgbClr val="0B387C"/>
              </a:solidFill>
              <a:latin typeface="Arial" panose="020B0604020202020204" pitchFamily="34" charset="0"/>
              <a:ea typeface="Calibri"/>
              <a:cs typeface="Arial" panose="020B0604020202020204" pitchFamily="34" charset="0"/>
            </a:endParaRPr>
          </a:p>
          <a:p>
            <a:pPr marL="642937" lvl="2" indent="-285750" algn="just">
              <a:spcAft>
                <a:spcPts val="600"/>
              </a:spcAft>
              <a:buFont typeface="Courier New" panose="02070309020205020404" pitchFamily="49" charset="0"/>
              <a:buChar char="o"/>
              <a:tabLst>
                <a:tab pos="900430" algn="l"/>
              </a:tabLst>
            </a:pPr>
            <a:r>
              <a:rPr lang="en-GB" sz="1800" b="1" dirty="0">
                <a:solidFill>
                  <a:srgbClr val="0B387C"/>
                </a:solidFill>
                <a:latin typeface="Arial" panose="020B0604020202020204" pitchFamily="34" charset="0"/>
                <a:ea typeface="Calibri"/>
                <a:cs typeface="Arial" panose="020B0604020202020204" pitchFamily="34" charset="0"/>
              </a:rPr>
              <a:t>core communication </a:t>
            </a:r>
            <a:r>
              <a:rPr lang="en-GB" sz="1800" dirty="0">
                <a:solidFill>
                  <a:srgbClr val="0B387C"/>
                </a:solidFill>
                <a:latin typeface="Arial" panose="020B0604020202020204" pitchFamily="34" charset="0"/>
                <a:ea typeface="Calibri"/>
                <a:cs typeface="Arial" panose="020B0604020202020204" pitchFamily="34" charset="0"/>
              </a:rPr>
              <a:t>programmes</a:t>
            </a:r>
          </a:p>
          <a:p>
            <a:pPr marL="642938" lvl="2" indent="-285750" algn="just">
              <a:spcAft>
                <a:spcPts val="600"/>
              </a:spcAft>
              <a:buFont typeface="Courier New" panose="02070309020205020404" pitchFamily="49" charset="0"/>
              <a:buChar char="o"/>
            </a:pPr>
            <a:r>
              <a:rPr lang="en-GB" sz="1800" b="1" dirty="0">
                <a:solidFill>
                  <a:srgbClr val="0B387C"/>
                </a:solidFill>
                <a:latin typeface="Arial" panose="020B0604020202020204" pitchFamily="34" charset="0"/>
                <a:ea typeface="Calibri"/>
                <a:cs typeface="Arial" panose="020B0604020202020204" pitchFamily="34" charset="0"/>
              </a:rPr>
              <a:t>sensitization to diversity </a:t>
            </a:r>
            <a:r>
              <a:rPr lang="en-GB" sz="1800" dirty="0">
                <a:solidFill>
                  <a:srgbClr val="0B387C"/>
                </a:solidFill>
                <a:latin typeface="Arial" panose="020B0604020202020204" pitchFamily="34" charset="0"/>
                <a:ea typeface="Calibri"/>
                <a:cs typeface="Arial" panose="020B0604020202020204" pitchFamily="34" charset="0"/>
              </a:rPr>
              <a:t>issues in the </a:t>
            </a:r>
            <a:r>
              <a:rPr lang="en-GB" sz="1800" dirty="0" smtClean="0">
                <a:solidFill>
                  <a:srgbClr val="0B387C"/>
                </a:solidFill>
                <a:latin typeface="Arial" panose="020B0604020202020204" pitchFamily="34" charset="0"/>
                <a:ea typeface="Calibri"/>
                <a:cs typeface="Arial" panose="020B0604020202020204" pitchFamily="34" charset="0"/>
              </a:rPr>
              <a:t>workplace</a:t>
            </a:r>
            <a:endParaRPr lang="fr-CH" sz="2400" dirty="0">
              <a:solidFill>
                <a:srgbClr val="0B387C"/>
              </a:solidFill>
              <a:latin typeface="Arial" panose="020B0604020202020204" pitchFamily="34" charset="0"/>
              <a:cs typeface="Arial" panose="020B0604020202020204" pitchFamily="34" charset="0"/>
            </a:endParaRPr>
          </a:p>
        </p:txBody>
      </p:sp>
      <p:grpSp>
        <p:nvGrpSpPr>
          <p:cNvPr id="5" name="Group 4"/>
          <p:cNvGrpSpPr/>
          <p:nvPr/>
        </p:nvGrpSpPr>
        <p:grpSpPr>
          <a:xfrm>
            <a:off x="8173562" y="88145"/>
            <a:ext cx="882097" cy="879806"/>
            <a:chOff x="7766327" y="152752"/>
            <a:chExt cx="1144491" cy="1005214"/>
          </a:xfrm>
        </p:grpSpPr>
        <p:sp>
          <p:nvSpPr>
            <p:cNvPr id="8" name="Oval 7"/>
            <p:cNvSpPr/>
            <p:nvPr/>
          </p:nvSpPr>
          <p:spPr>
            <a:xfrm>
              <a:off x="7766327" y="152752"/>
              <a:ext cx="1144491" cy="1005214"/>
            </a:xfrm>
            <a:prstGeom prst="ellipse">
              <a:avLst/>
            </a:prstGeom>
            <a:solidFill>
              <a:srgbClr val="EF5091"/>
            </a:solidFill>
            <a:ln>
              <a:solidFill>
                <a:srgbClr val="CC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7766327" y="416710"/>
              <a:ext cx="1118622" cy="527471"/>
            </a:xfrm>
            <a:prstGeom prst="rect">
              <a:avLst/>
            </a:prstGeom>
            <a:noFill/>
          </p:spPr>
          <p:txBody>
            <a:bodyPr wrap="none" rtlCol="0">
              <a:spAutoFit/>
            </a:bodyPr>
            <a:lstStyle/>
            <a:p>
              <a:r>
                <a:rPr lang="fr-FR" sz="2400" b="1" dirty="0" smtClean="0">
                  <a:solidFill>
                    <a:schemeClr val="bg1"/>
                  </a:solidFill>
                </a:rPr>
                <a:t>HOW</a:t>
              </a:r>
              <a:endParaRPr lang="en-US" sz="2400" b="1" dirty="0">
                <a:solidFill>
                  <a:schemeClr val="bg1"/>
                </a:solidFill>
              </a:endParaRPr>
            </a:p>
          </p:txBody>
        </p:sp>
      </p:grpSp>
    </p:spTree>
    <p:extLst>
      <p:ext uri="{BB962C8B-B14F-4D97-AF65-F5344CB8AC3E}">
        <p14:creationId xmlns:p14="http://schemas.microsoft.com/office/powerpoint/2010/main" val="3462252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10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par>
                          <p:cTn id="11" fill="hold">
                            <p:stCondLst>
                              <p:cond delay="2000"/>
                            </p:stCondLst>
                            <p:childTnLst>
                              <p:par>
                                <p:cTn id="12" presetID="37" presetClass="entr" presetSubtype="0" fill="hold" grpId="0" nodeType="afterEffect">
                                  <p:stCondLst>
                                    <p:cond delay="50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900" decel="100000" fill="hold"/>
                                        <p:tgtEl>
                                          <p:spTgt spid="7"/>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628650" y="174626"/>
            <a:ext cx="7886700" cy="80644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CH" sz="3200" b="1" dirty="0" smtClean="0">
                <a:solidFill>
                  <a:srgbClr val="0B387C"/>
                </a:solidFill>
                <a:latin typeface="Arial" panose="020B0604020202020204" pitchFamily="34" charset="0"/>
                <a:cs typeface="Arial" panose="020B0604020202020204" pitchFamily="34" charset="0"/>
              </a:rPr>
              <a:t>CERN Learning Hub </a:t>
            </a:r>
            <a:endParaRPr lang="en-US" sz="3200" b="1" dirty="0">
              <a:solidFill>
                <a:srgbClr val="0B387C"/>
              </a:solidFill>
              <a:latin typeface="Arial" panose="020B0604020202020204" pitchFamily="34" charset="0"/>
              <a:cs typeface="Arial" panose="020B0604020202020204" pitchFamily="34" charset="0"/>
            </a:endParaRPr>
          </a:p>
        </p:txBody>
      </p:sp>
      <p:grpSp>
        <p:nvGrpSpPr>
          <p:cNvPr id="9" name="Group 8"/>
          <p:cNvGrpSpPr/>
          <p:nvPr/>
        </p:nvGrpSpPr>
        <p:grpSpPr>
          <a:xfrm>
            <a:off x="8173562" y="88145"/>
            <a:ext cx="882097" cy="879806"/>
            <a:chOff x="7766327" y="152752"/>
            <a:chExt cx="1144491" cy="1005214"/>
          </a:xfrm>
        </p:grpSpPr>
        <p:sp>
          <p:nvSpPr>
            <p:cNvPr id="10" name="Oval 9"/>
            <p:cNvSpPr/>
            <p:nvPr/>
          </p:nvSpPr>
          <p:spPr>
            <a:xfrm>
              <a:off x="7766327" y="152752"/>
              <a:ext cx="1144491" cy="1005214"/>
            </a:xfrm>
            <a:prstGeom prst="ellipse">
              <a:avLst/>
            </a:prstGeom>
            <a:solidFill>
              <a:srgbClr val="EF5091"/>
            </a:solidFill>
            <a:ln>
              <a:solidFill>
                <a:srgbClr val="CC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7766327" y="416710"/>
              <a:ext cx="1118622" cy="527471"/>
            </a:xfrm>
            <a:prstGeom prst="rect">
              <a:avLst/>
            </a:prstGeom>
            <a:noFill/>
          </p:spPr>
          <p:txBody>
            <a:bodyPr wrap="none" rtlCol="0">
              <a:spAutoFit/>
            </a:bodyPr>
            <a:lstStyle/>
            <a:p>
              <a:r>
                <a:rPr lang="fr-FR" sz="2400" b="1" dirty="0" smtClean="0">
                  <a:solidFill>
                    <a:schemeClr val="bg1"/>
                  </a:solidFill>
                </a:rPr>
                <a:t>HOW</a:t>
              </a:r>
              <a:endParaRPr lang="en-US" sz="2400" b="1" dirty="0">
                <a:solidFill>
                  <a:schemeClr val="bg1"/>
                </a:solidFill>
              </a:endParaRPr>
            </a:p>
          </p:txBody>
        </p:sp>
      </p:grpSp>
      <p:sp>
        <p:nvSpPr>
          <p:cNvPr id="4" name="TextBox 3"/>
          <p:cNvSpPr txBox="1"/>
          <p:nvPr/>
        </p:nvSpPr>
        <p:spPr>
          <a:xfrm>
            <a:off x="628650" y="657909"/>
            <a:ext cx="5349541" cy="584775"/>
          </a:xfrm>
          <a:prstGeom prst="rect">
            <a:avLst/>
          </a:prstGeom>
          <a:noFill/>
        </p:spPr>
        <p:txBody>
          <a:bodyPr wrap="none" rtlCol="0">
            <a:spAutoFit/>
          </a:bodyPr>
          <a:lstStyle/>
          <a:p>
            <a:r>
              <a:rPr lang="fr-FR" sz="3200" b="1" dirty="0">
                <a:solidFill>
                  <a:srgbClr val="00B050"/>
                </a:solidFill>
                <a:latin typeface="Arial" panose="020B0604020202020204" pitchFamily="34" charset="0"/>
                <a:cs typeface="Arial" panose="020B0604020202020204" pitchFamily="34" charset="0"/>
                <a:hlinkClick r:id="rId3"/>
              </a:rPr>
              <a:t>http://learninghub.cern.ch/</a:t>
            </a:r>
            <a:endParaRPr lang="en-US" sz="3200" b="1" dirty="0">
              <a:solidFill>
                <a:srgbClr val="00B050"/>
              </a:solidFill>
              <a:latin typeface="Arial" panose="020B0604020202020204" pitchFamily="34" charset="0"/>
              <a:cs typeface="Arial" panose="020B0604020202020204" pitchFamily="34" charset="0"/>
            </a:endParaRPr>
          </a:p>
        </p:txBody>
      </p:sp>
      <p:pic>
        <p:nvPicPr>
          <p:cNvPr id="12" name="Picture 11"/>
          <p:cNvPicPr>
            <a:picLocks noChangeAspect="1"/>
          </p:cNvPicPr>
          <p:nvPr/>
        </p:nvPicPr>
        <p:blipFill rotWithShape="1">
          <a:blip r:embed="rId4"/>
          <a:srcRect b="7591"/>
          <a:stretch/>
        </p:blipFill>
        <p:spPr>
          <a:xfrm>
            <a:off x="984858" y="1304240"/>
            <a:ext cx="7530492" cy="4688936"/>
          </a:xfrm>
          <a:prstGeom prst="rect">
            <a:avLst/>
          </a:prstGeom>
        </p:spPr>
      </p:pic>
    </p:spTree>
    <p:extLst>
      <p:ext uri="{BB962C8B-B14F-4D97-AF65-F5344CB8AC3E}">
        <p14:creationId xmlns:p14="http://schemas.microsoft.com/office/powerpoint/2010/main" val="4801629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628650" y="174626"/>
            <a:ext cx="7886700" cy="80644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CH" sz="3200" b="1" dirty="0" smtClean="0">
                <a:solidFill>
                  <a:srgbClr val="0B387C"/>
                </a:solidFill>
                <a:latin typeface="Arial" panose="020B0604020202020204" pitchFamily="34" charset="0"/>
                <a:cs typeface="Arial" panose="020B0604020202020204" pitchFamily="34" charset="0"/>
              </a:rPr>
              <a:t>CERN Learning Hub </a:t>
            </a:r>
            <a:endParaRPr lang="en-US" sz="3200" b="1" dirty="0">
              <a:solidFill>
                <a:srgbClr val="0B387C"/>
              </a:solidFill>
              <a:latin typeface="Arial" panose="020B0604020202020204" pitchFamily="34" charset="0"/>
              <a:cs typeface="Arial" panose="020B0604020202020204" pitchFamily="34" charset="0"/>
            </a:endParaRPr>
          </a:p>
        </p:txBody>
      </p:sp>
      <p:grpSp>
        <p:nvGrpSpPr>
          <p:cNvPr id="9" name="Group 8"/>
          <p:cNvGrpSpPr/>
          <p:nvPr/>
        </p:nvGrpSpPr>
        <p:grpSpPr>
          <a:xfrm>
            <a:off x="8173562" y="88145"/>
            <a:ext cx="882097" cy="879806"/>
            <a:chOff x="7766327" y="152752"/>
            <a:chExt cx="1144491" cy="1005214"/>
          </a:xfrm>
        </p:grpSpPr>
        <p:sp>
          <p:nvSpPr>
            <p:cNvPr id="10" name="Oval 9"/>
            <p:cNvSpPr/>
            <p:nvPr/>
          </p:nvSpPr>
          <p:spPr>
            <a:xfrm>
              <a:off x="7766327" y="152752"/>
              <a:ext cx="1144491" cy="1005214"/>
            </a:xfrm>
            <a:prstGeom prst="ellipse">
              <a:avLst/>
            </a:prstGeom>
            <a:solidFill>
              <a:srgbClr val="EF5091"/>
            </a:solidFill>
            <a:ln>
              <a:solidFill>
                <a:srgbClr val="CC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7766327" y="416710"/>
              <a:ext cx="1118622" cy="527471"/>
            </a:xfrm>
            <a:prstGeom prst="rect">
              <a:avLst/>
            </a:prstGeom>
            <a:noFill/>
          </p:spPr>
          <p:txBody>
            <a:bodyPr wrap="none" rtlCol="0">
              <a:spAutoFit/>
            </a:bodyPr>
            <a:lstStyle/>
            <a:p>
              <a:r>
                <a:rPr lang="fr-FR" sz="2400" b="1" dirty="0" smtClean="0">
                  <a:solidFill>
                    <a:schemeClr val="bg1"/>
                  </a:solidFill>
                </a:rPr>
                <a:t>HOW</a:t>
              </a:r>
              <a:endParaRPr lang="en-US" sz="2400" b="1" dirty="0">
                <a:solidFill>
                  <a:schemeClr val="bg1"/>
                </a:solidFill>
              </a:endParaRPr>
            </a:p>
          </p:txBody>
        </p:sp>
      </p:grpSp>
      <p:pic>
        <p:nvPicPr>
          <p:cNvPr id="12" name="Picture 11"/>
          <p:cNvPicPr>
            <a:picLocks noChangeAspect="1"/>
          </p:cNvPicPr>
          <p:nvPr/>
        </p:nvPicPr>
        <p:blipFill rotWithShape="1">
          <a:blip r:embed="rId3"/>
          <a:srcRect b="7591"/>
          <a:stretch/>
        </p:blipFill>
        <p:spPr>
          <a:xfrm>
            <a:off x="984858" y="1304240"/>
            <a:ext cx="7530492" cy="4688936"/>
          </a:xfrm>
          <a:prstGeom prst="rect">
            <a:avLst/>
          </a:prstGeom>
        </p:spPr>
      </p:pic>
      <p:sp>
        <p:nvSpPr>
          <p:cNvPr id="5" name="Oval 4"/>
          <p:cNvSpPr/>
          <p:nvPr/>
        </p:nvSpPr>
        <p:spPr>
          <a:xfrm>
            <a:off x="2016087" y="2831335"/>
            <a:ext cx="1333041" cy="958467"/>
          </a:xfrm>
          <a:prstGeom prst="ellipse">
            <a:avLst/>
          </a:prstGeom>
          <a:noFill/>
          <a:ln w="5715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1759644" y="688687"/>
            <a:ext cx="7200075" cy="584775"/>
          </a:xfrm>
          <a:prstGeom prst="rect">
            <a:avLst/>
          </a:prstGeom>
          <a:noFill/>
        </p:spPr>
        <p:txBody>
          <a:bodyPr wrap="square" rtlCol="0">
            <a:spAutoFit/>
          </a:bodyPr>
          <a:lstStyle/>
          <a:p>
            <a:r>
              <a:rPr lang="en-US" sz="3200" b="1" dirty="0" smtClean="0">
                <a:solidFill>
                  <a:srgbClr val="00B050"/>
                </a:solidFill>
                <a:latin typeface="Arial" panose="020B0604020202020204" pitchFamily="34" charset="0"/>
                <a:cs typeface="Arial" panose="020B0604020202020204" pitchFamily="34" charset="0"/>
              </a:rPr>
              <a:t>How to register to a course?</a:t>
            </a:r>
            <a:endParaRPr lang="en-US" sz="3200" b="1" dirty="0">
              <a:solidFill>
                <a:srgbClr val="00B05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8843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Effect transition="in" filter="fade">
                                      <p:cBhvr>
                                        <p:cTn id="9"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628650" y="174626"/>
            <a:ext cx="7886700" cy="80644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CH" sz="3200" b="1" dirty="0" smtClean="0">
                <a:solidFill>
                  <a:srgbClr val="0B387C"/>
                </a:solidFill>
                <a:latin typeface="Arial" panose="020B0604020202020204" pitchFamily="34" charset="0"/>
                <a:cs typeface="Arial" panose="020B0604020202020204" pitchFamily="34" charset="0"/>
              </a:rPr>
              <a:t>CERN Learning Hub </a:t>
            </a:r>
            <a:endParaRPr lang="en-US" sz="3200" b="1" dirty="0">
              <a:solidFill>
                <a:srgbClr val="0B387C"/>
              </a:solidFill>
              <a:latin typeface="Arial" panose="020B0604020202020204" pitchFamily="34" charset="0"/>
              <a:cs typeface="Arial" panose="020B0604020202020204" pitchFamily="34" charset="0"/>
            </a:endParaRPr>
          </a:p>
        </p:txBody>
      </p:sp>
      <p:grpSp>
        <p:nvGrpSpPr>
          <p:cNvPr id="9" name="Group 8"/>
          <p:cNvGrpSpPr/>
          <p:nvPr/>
        </p:nvGrpSpPr>
        <p:grpSpPr>
          <a:xfrm>
            <a:off x="8173562" y="88145"/>
            <a:ext cx="882097" cy="879806"/>
            <a:chOff x="7766327" y="152752"/>
            <a:chExt cx="1144491" cy="1005214"/>
          </a:xfrm>
        </p:grpSpPr>
        <p:sp>
          <p:nvSpPr>
            <p:cNvPr id="10" name="Oval 9"/>
            <p:cNvSpPr/>
            <p:nvPr/>
          </p:nvSpPr>
          <p:spPr>
            <a:xfrm>
              <a:off x="7766327" y="152752"/>
              <a:ext cx="1144491" cy="1005214"/>
            </a:xfrm>
            <a:prstGeom prst="ellipse">
              <a:avLst/>
            </a:prstGeom>
            <a:solidFill>
              <a:srgbClr val="EF5091"/>
            </a:solidFill>
            <a:ln>
              <a:solidFill>
                <a:srgbClr val="CC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7766327" y="416710"/>
              <a:ext cx="1118622" cy="527471"/>
            </a:xfrm>
            <a:prstGeom prst="rect">
              <a:avLst/>
            </a:prstGeom>
            <a:noFill/>
          </p:spPr>
          <p:txBody>
            <a:bodyPr wrap="none" rtlCol="0">
              <a:spAutoFit/>
            </a:bodyPr>
            <a:lstStyle/>
            <a:p>
              <a:r>
                <a:rPr lang="fr-FR" sz="2400" b="1" dirty="0" smtClean="0">
                  <a:solidFill>
                    <a:schemeClr val="bg1"/>
                  </a:solidFill>
                </a:rPr>
                <a:t>HOW</a:t>
              </a:r>
              <a:endParaRPr lang="en-US" sz="2400" b="1" dirty="0">
                <a:solidFill>
                  <a:schemeClr val="bg1"/>
                </a:solidFill>
              </a:endParaRPr>
            </a:p>
          </p:txBody>
        </p:sp>
      </p:grpSp>
      <p:pic>
        <p:nvPicPr>
          <p:cNvPr id="2" name="Picture 1"/>
          <p:cNvPicPr>
            <a:picLocks noChangeAspect="1"/>
          </p:cNvPicPr>
          <p:nvPr/>
        </p:nvPicPr>
        <p:blipFill>
          <a:blip r:embed="rId3"/>
          <a:stretch>
            <a:fillRect/>
          </a:stretch>
        </p:blipFill>
        <p:spPr>
          <a:xfrm>
            <a:off x="770067" y="1294898"/>
            <a:ext cx="7959271" cy="4654210"/>
          </a:xfrm>
          <a:prstGeom prst="rect">
            <a:avLst/>
          </a:prstGeom>
        </p:spPr>
      </p:pic>
      <p:sp>
        <p:nvSpPr>
          <p:cNvPr id="5" name="Oval 4"/>
          <p:cNvSpPr/>
          <p:nvPr/>
        </p:nvSpPr>
        <p:spPr>
          <a:xfrm>
            <a:off x="4074250" y="2255405"/>
            <a:ext cx="1166261" cy="1192876"/>
          </a:xfrm>
          <a:prstGeom prst="ellipse">
            <a:avLst/>
          </a:prstGeom>
          <a:noFill/>
          <a:ln w="5715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1759644" y="688687"/>
            <a:ext cx="7200075" cy="584775"/>
          </a:xfrm>
          <a:prstGeom prst="rect">
            <a:avLst/>
          </a:prstGeom>
          <a:noFill/>
        </p:spPr>
        <p:txBody>
          <a:bodyPr wrap="square" rtlCol="0">
            <a:spAutoFit/>
          </a:bodyPr>
          <a:lstStyle/>
          <a:p>
            <a:r>
              <a:rPr lang="en-US" sz="3200" b="1" dirty="0" smtClean="0">
                <a:solidFill>
                  <a:srgbClr val="00B050"/>
                </a:solidFill>
                <a:latin typeface="Arial" panose="020B0604020202020204" pitchFamily="34" charset="0"/>
                <a:cs typeface="Arial" panose="020B0604020202020204" pitchFamily="34" charset="0"/>
              </a:rPr>
              <a:t>How to register to a course?</a:t>
            </a:r>
            <a:endParaRPr lang="en-US" sz="3200" b="1" dirty="0">
              <a:solidFill>
                <a:srgbClr val="00B05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66539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Effect transition="in" filter="fade">
                                      <p:cBhvr>
                                        <p:cTn id="9"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628650" y="174626"/>
            <a:ext cx="7886700" cy="80644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CH" sz="3200" b="1" dirty="0" smtClean="0">
                <a:solidFill>
                  <a:srgbClr val="0B387C"/>
                </a:solidFill>
                <a:latin typeface="Arial" panose="020B0604020202020204" pitchFamily="34" charset="0"/>
                <a:cs typeface="Arial" panose="020B0604020202020204" pitchFamily="34" charset="0"/>
              </a:rPr>
              <a:t>CERN Learning Hub </a:t>
            </a:r>
            <a:endParaRPr lang="en-US" sz="3200" b="1" dirty="0">
              <a:solidFill>
                <a:srgbClr val="0B387C"/>
              </a:solidFill>
              <a:latin typeface="Arial" panose="020B0604020202020204" pitchFamily="34" charset="0"/>
              <a:cs typeface="Arial" panose="020B0604020202020204" pitchFamily="34" charset="0"/>
            </a:endParaRPr>
          </a:p>
        </p:txBody>
      </p:sp>
      <p:grpSp>
        <p:nvGrpSpPr>
          <p:cNvPr id="9" name="Group 8"/>
          <p:cNvGrpSpPr/>
          <p:nvPr/>
        </p:nvGrpSpPr>
        <p:grpSpPr>
          <a:xfrm>
            <a:off x="8173562" y="88145"/>
            <a:ext cx="882097" cy="879806"/>
            <a:chOff x="7766327" y="152752"/>
            <a:chExt cx="1144491" cy="1005214"/>
          </a:xfrm>
        </p:grpSpPr>
        <p:sp>
          <p:nvSpPr>
            <p:cNvPr id="10" name="Oval 9"/>
            <p:cNvSpPr/>
            <p:nvPr/>
          </p:nvSpPr>
          <p:spPr>
            <a:xfrm>
              <a:off x="7766327" y="152752"/>
              <a:ext cx="1144491" cy="1005214"/>
            </a:xfrm>
            <a:prstGeom prst="ellipse">
              <a:avLst/>
            </a:prstGeom>
            <a:solidFill>
              <a:srgbClr val="EF5091"/>
            </a:solidFill>
            <a:ln>
              <a:solidFill>
                <a:srgbClr val="CC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7766327" y="416710"/>
              <a:ext cx="1118622" cy="527471"/>
            </a:xfrm>
            <a:prstGeom prst="rect">
              <a:avLst/>
            </a:prstGeom>
            <a:noFill/>
          </p:spPr>
          <p:txBody>
            <a:bodyPr wrap="none" rtlCol="0">
              <a:spAutoFit/>
            </a:bodyPr>
            <a:lstStyle/>
            <a:p>
              <a:r>
                <a:rPr lang="fr-FR" sz="2400" b="1" dirty="0" smtClean="0">
                  <a:solidFill>
                    <a:schemeClr val="bg1"/>
                  </a:solidFill>
                </a:rPr>
                <a:t>HOW</a:t>
              </a:r>
              <a:endParaRPr lang="en-US" sz="2400" b="1" dirty="0">
                <a:solidFill>
                  <a:schemeClr val="bg1"/>
                </a:solidFill>
              </a:endParaRPr>
            </a:p>
          </p:txBody>
        </p:sp>
      </p:grpSp>
      <p:sp>
        <p:nvSpPr>
          <p:cNvPr id="13" name="TextBox 12"/>
          <p:cNvSpPr txBox="1"/>
          <p:nvPr/>
        </p:nvSpPr>
        <p:spPr>
          <a:xfrm>
            <a:off x="1759644" y="688687"/>
            <a:ext cx="7200075" cy="584775"/>
          </a:xfrm>
          <a:prstGeom prst="rect">
            <a:avLst/>
          </a:prstGeom>
          <a:noFill/>
        </p:spPr>
        <p:txBody>
          <a:bodyPr wrap="square" rtlCol="0">
            <a:spAutoFit/>
          </a:bodyPr>
          <a:lstStyle/>
          <a:p>
            <a:r>
              <a:rPr lang="en-US" sz="3200" b="1" dirty="0" smtClean="0">
                <a:solidFill>
                  <a:srgbClr val="00B050"/>
                </a:solidFill>
                <a:latin typeface="Arial" panose="020B0604020202020204" pitchFamily="34" charset="0"/>
                <a:cs typeface="Arial" panose="020B0604020202020204" pitchFamily="34" charset="0"/>
              </a:rPr>
              <a:t>How to register to a course?</a:t>
            </a:r>
            <a:endParaRPr lang="en-US" sz="3200" b="1" dirty="0">
              <a:solidFill>
                <a:srgbClr val="00B050"/>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rotWithShape="1">
          <a:blip r:embed="rId3"/>
          <a:srcRect l="1663" r="2308" b="6383"/>
          <a:stretch/>
        </p:blipFill>
        <p:spPr>
          <a:xfrm>
            <a:off x="461042" y="1350590"/>
            <a:ext cx="8283388" cy="4548945"/>
          </a:xfrm>
          <a:prstGeom prst="rect">
            <a:avLst/>
          </a:prstGeom>
        </p:spPr>
      </p:pic>
      <p:sp>
        <p:nvSpPr>
          <p:cNvPr id="5" name="Oval 4"/>
          <p:cNvSpPr/>
          <p:nvPr/>
        </p:nvSpPr>
        <p:spPr>
          <a:xfrm>
            <a:off x="737398" y="3905147"/>
            <a:ext cx="2174851" cy="319488"/>
          </a:xfrm>
          <a:prstGeom prst="ellipse">
            <a:avLst/>
          </a:prstGeom>
          <a:noFill/>
          <a:ln w="5715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66571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Effect transition="in" filter="fade">
                                      <p:cBhvr>
                                        <p:cTn id="9"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628650" y="174626"/>
            <a:ext cx="7886700" cy="80644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CH" sz="3200" b="1" dirty="0" smtClean="0">
                <a:solidFill>
                  <a:srgbClr val="0B387C"/>
                </a:solidFill>
                <a:latin typeface="Arial" panose="020B0604020202020204" pitchFamily="34" charset="0"/>
                <a:cs typeface="Arial" panose="020B0604020202020204" pitchFamily="34" charset="0"/>
              </a:rPr>
              <a:t>CERN Learning Hub </a:t>
            </a:r>
            <a:endParaRPr lang="en-US" sz="3200" b="1" dirty="0">
              <a:solidFill>
                <a:srgbClr val="0B387C"/>
              </a:solidFill>
              <a:latin typeface="Arial" panose="020B0604020202020204" pitchFamily="34" charset="0"/>
              <a:cs typeface="Arial" panose="020B0604020202020204" pitchFamily="34" charset="0"/>
            </a:endParaRPr>
          </a:p>
        </p:txBody>
      </p:sp>
      <p:grpSp>
        <p:nvGrpSpPr>
          <p:cNvPr id="9" name="Group 8"/>
          <p:cNvGrpSpPr/>
          <p:nvPr/>
        </p:nvGrpSpPr>
        <p:grpSpPr>
          <a:xfrm>
            <a:off x="8173562" y="88145"/>
            <a:ext cx="882097" cy="879806"/>
            <a:chOff x="7766327" y="152752"/>
            <a:chExt cx="1144491" cy="1005214"/>
          </a:xfrm>
        </p:grpSpPr>
        <p:sp>
          <p:nvSpPr>
            <p:cNvPr id="10" name="Oval 9"/>
            <p:cNvSpPr/>
            <p:nvPr/>
          </p:nvSpPr>
          <p:spPr>
            <a:xfrm>
              <a:off x="7766327" y="152752"/>
              <a:ext cx="1144491" cy="1005214"/>
            </a:xfrm>
            <a:prstGeom prst="ellipse">
              <a:avLst/>
            </a:prstGeom>
            <a:solidFill>
              <a:srgbClr val="EF5091"/>
            </a:solidFill>
            <a:ln>
              <a:solidFill>
                <a:srgbClr val="CC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7766327" y="416710"/>
              <a:ext cx="1118622" cy="527471"/>
            </a:xfrm>
            <a:prstGeom prst="rect">
              <a:avLst/>
            </a:prstGeom>
            <a:noFill/>
          </p:spPr>
          <p:txBody>
            <a:bodyPr wrap="none" rtlCol="0">
              <a:spAutoFit/>
            </a:bodyPr>
            <a:lstStyle/>
            <a:p>
              <a:r>
                <a:rPr lang="fr-FR" sz="2400" b="1" dirty="0" smtClean="0">
                  <a:solidFill>
                    <a:schemeClr val="bg1"/>
                  </a:solidFill>
                </a:rPr>
                <a:t>HOW</a:t>
              </a:r>
              <a:endParaRPr lang="en-US" sz="2400" b="1" dirty="0">
                <a:solidFill>
                  <a:schemeClr val="bg1"/>
                </a:solidFill>
              </a:endParaRPr>
            </a:p>
          </p:txBody>
        </p:sp>
      </p:grpSp>
      <p:sp>
        <p:nvSpPr>
          <p:cNvPr id="4" name="TextBox 3"/>
          <p:cNvSpPr txBox="1"/>
          <p:nvPr/>
        </p:nvSpPr>
        <p:spPr>
          <a:xfrm>
            <a:off x="1759644" y="688687"/>
            <a:ext cx="7200075" cy="584775"/>
          </a:xfrm>
          <a:prstGeom prst="rect">
            <a:avLst/>
          </a:prstGeom>
          <a:noFill/>
        </p:spPr>
        <p:txBody>
          <a:bodyPr wrap="square" rtlCol="0">
            <a:spAutoFit/>
          </a:bodyPr>
          <a:lstStyle/>
          <a:p>
            <a:r>
              <a:rPr lang="en-US" sz="3200" b="1" dirty="0" smtClean="0">
                <a:solidFill>
                  <a:srgbClr val="00B050"/>
                </a:solidFill>
                <a:latin typeface="Arial" panose="020B0604020202020204" pitchFamily="34" charset="0"/>
                <a:cs typeface="Arial" panose="020B0604020202020204" pitchFamily="34" charset="0"/>
              </a:rPr>
              <a:t>How to register to a course?</a:t>
            </a:r>
            <a:endParaRPr lang="en-US" sz="3200" b="1" dirty="0">
              <a:solidFill>
                <a:srgbClr val="00B050"/>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rotWithShape="1">
          <a:blip r:embed="rId3"/>
          <a:srcRect t="4815" b="4482"/>
          <a:stretch/>
        </p:blipFill>
        <p:spPr>
          <a:xfrm>
            <a:off x="2236054" y="1273462"/>
            <a:ext cx="4516488" cy="4850713"/>
          </a:xfrm>
          <a:prstGeom prst="rect">
            <a:avLst/>
          </a:prstGeom>
        </p:spPr>
      </p:pic>
      <p:sp>
        <p:nvSpPr>
          <p:cNvPr id="12" name="Oval 11"/>
          <p:cNvSpPr/>
          <p:nvPr/>
        </p:nvSpPr>
        <p:spPr>
          <a:xfrm>
            <a:off x="3249492" y="5884959"/>
            <a:ext cx="1076618" cy="239216"/>
          </a:xfrm>
          <a:prstGeom prst="ellipse">
            <a:avLst/>
          </a:prstGeom>
          <a:noFill/>
          <a:ln w="5715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3249492" y="4995633"/>
            <a:ext cx="1076618" cy="239216"/>
          </a:xfrm>
          <a:prstGeom prst="ellipse">
            <a:avLst/>
          </a:prstGeom>
          <a:noFill/>
          <a:ln w="5715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71744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750" fill="hold"/>
                                        <p:tgtEl>
                                          <p:spTgt spid="12"/>
                                        </p:tgtEl>
                                        <p:attrNameLst>
                                          <p:attrName>ppt_w</p:attrName>
                                        </p:attrNameLst>
                                      </p:cBhvr>
                                      <p:tavLst>
                                        <p:tav tm="0">
                                          <p:val>
                                            <p:fltVal val="0"/>
                                          </p:val>
                                        </p:tav>
                                        <p:tav tm="100000">
                                          <p:val>
                                            <p:strVal val="#ppt_w"/>
                                          </p:val>
                                        </p:tav>
                                      </p:tavLst>
                                    </p:anim>
                                    <p:anim calcmode="lin" valueType="num">
                                      <p:cBhvr>
                                        <p:cTn id="8" dur="750" fill="hold"/>
                                        <p:tgtEl>
                                          <p:spTgt spid="12"/>
                                        </p:tgtEl>
                                        <p:attrNameLst>
                                          <p:attrName>ppt_h</p:attrName>
                                        </p:attrNameLst>
                                      </p:cBhvr>
                                      <p:tavLst>
                                        <p:tav tm="0">
                                          <p:val>
                                            <p:fltVal val="0"/>
                                          </p:val>
                                        </p:tav>
                                        <p:tav tm="100000">
                                          <p:val>
                                            <p:strVal val="#ppt_h"/>
                                          </p:val>
                                        </p:tav>
                                      </p:tavLst>
                                    </p:anim>
                                    <p:animEffect transition="in" filter="fade">
                                      <p:cBhvr>
                                        <p:cTn id="9" dur="750"/>
                                        <p:tgtEl>
                                          <p:spTgt spid="12"/>
                                        </p:tgtEl>
                                      </p:cBhvr>
                                    </p:animEffect>
                                  </p:childTnLst>
                                </p:cTn>
                              </p:par>
                            </p:childTnLst>
                          </p:cTn>
                        </p:par>
                        <p:par>
                          <p:cTn id="10" fill="hold">
                            <p:stCondLst>
                              <p:cond delay="750"/>
                            </p:stCondLst>
                            <p:childTnLst>
                              <p:par>
                                <p:cTn id="11" presetID="53" presetClass="entr" presetSubtype="16"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750" fill="hold"/>
                                        <p:tgtEl>
                                          <p:spTgt spid="13"/>
                                        </p:tgtEl>
                                        <p:attrNameLst>
                                          <p:attrName>ppt_w</p:attrName>
                                        </p:attrNameLst>
                                      </p:cBhvr>
                                      <p:tavLst>
                                        <p:tav tm="0">
                                          <p:val>
                                            <p:fltVal val="0"/>
                                          </p:val>
                                        </p:tav>
                                        <p:tav tm="100000">
                                          <p:val>
                                            <p:strVal val="#ppt_w"/>
                                          </p:val>
                                        </p:tav>
                                      </p:tavLst>
                                    </p:anim>
                                    <p:anim calcmode="lin" valueType="num">
                                      <p:cBhvr>
                                        <p:cTn id="14" dur="750" fill="hold"/>
                                        <p:tgtEl>
                                          <p:spTgt spid="13"/>
                                        </p:tgtEl>
                                        <p:attrNameLst>
                                          <p:attrName>ppt_h</p:attrName>
                                        </p:attrNameLst>
                                      </p:cBhvr>
                                      <p:tavLst>
                                        <p:tav tm="0">
                                          <p:val>
                                            <p:fltVal val="0"/>
                                          </p:val>
                                        </p:tav>
                                        <p:tav tm="100000">
                                          <p:val>
                                            <p:strVal val="#ppt_h"/>
                                          </p:val>
                                        </p:tav>
                                      </p:tavLst>
                                    </p:anim>
                                    <p:animEffect transition="in" filter="fade">
                                      <p:cBhvr>
                                        <p:cTn id="15"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61784" y="2378008"/>
            <a:ext cx="8458200" cy="147002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5400" b="1" dirty="0" smtClean="0">
                <a:solidFill>
                  <a:srgbClr val="0B387C"/>
                </a:solidFill>
                <a:latin typeface="Arial" panose="020B0604020202020204" pitchFamily="34" charset="0"/>
                <a:cs typeface="Arial" panose="020B0604020202020204" pitchFamily="34" charset="0"/>
              </a:rPr>
              <a:t>Learning &amp; </a:t>
            </a:r>
          </a:p>
          <a:p>
            <a:pPr algn="ctr"/>
            <a:r>
              <a:rPr lang="en-US" sz="5400" b="1" dirty="0" smtClean="0">
                <a:solidFill>
                  <a:srgbClr val="0B387C"/>
                </a:solidFill>
                <a:latin typeface="Arial" panose="020B0604020202020204" pitchFamily="34" charset="0"/>
                <a:cs typeface="Arial" panose="020B0604020202020204" pitchFamily="34" charset="0"/>
              </a:rPr>
              <a:t>Development </a:t>
            </a:r>
            <a:br>
              <a:rPr lang="en-US" sz="5400" b="1" dirty="0" smtClean="0">
                <a:solidFill>
                  <a:srgbClr val="0B387C"/>
                </a:solidFill>
                <a:latin typeface="Arial" panose="020B0604020202020204" pitchFamily="34" charset="0"/>
                <a:cs typeface="Arial" panose="020B0604020202020204" pitchFamily="34" charset="0"/>
              </a:rPr>
            </a:br>
            <a:r>
              <a:rPr lang="en-US" sz="5400" b="1" dirty="0" smtClean="0">
                <a:solidFill>
                  <a:srgbClr val="0B387C"/>
                </a:solidFill>
                <a:latin typeface="Arial" panose="020B0604020202020204" pitchFamily="34" charset="0"/>
                <a:cs typeface="Arial" panose="020B0604020202020204" pitchFamily="34" charset="0"/>
              </a:rPr>
              <a:t>@ CERN</a:t>
            </a:r>
            <a:endParaRPr lang="en-GB" sz="5400" b="1" dirty="0">
              <a:solidFill>
                <a:srgbClr val="0B387C"/>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98889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500"/>
                                        <p:tgtEl>
                                          <p:spTgt spid="4"/>
                                        </p:tgtEl>
                                      </p:cBhvr>
                                    </p:animEffect>
                                    <p:anim calcmode="lin" valueType="num">
                                      <p:cBhvr>
                                        <p:cTn id="8" dur="1500" fill="hold"/>
                                        <p:tgtEl>
                                          <p:spTgt spid="4"/>
                                        </p:tgtEl>
                                        <p:attrNameLst>
                                          <p:attrName>ppt_x</p:attrName>
                                        </p:attrNameLst>
                                      </p:cBhvr>
                                      <p:tavLst>
                                        <p:tav tm="0">
                                          <p:val>
                                            <p:strVal val="#ppt_x"/>
                                          </p:val>
                                        </p:tav>
                                        <p:tav tm="100000">
                                          <p:val>
                                            <p:strVal val="#ppt_x"/>
                                          </p:val>
                                        </p:tav>
                                      </p:tavLst>
                                    </p:anim>
                                    <p:anim calcmode="lin" valueType="num">
                                      <p:cBhvr>
                                        <p:cTn id="9" dur="1350" decel="100000" fill="hold"/>
                                        <p:tgtEl>
                                          <p:spTgt spid="4"/>
                                        </p:tgtEl>
                                        <p:attrNameLst>
                                          <p:attrName>ppt_y</p:attrName>
                                        </p:attrNameLst>
                                      </p:cBhvr>
                                      <p:tavLst>
                                        <p:tav tm="0">
                                          <p:val>
                                            <p:strVal val="#ppt_y+1"/>
                                          </p:val>
                                        </p:tav>
                                        <p:tav tm="100000">
                                          <p:val>
                                            <p:strVal val="#ppt_y-.03"/>
                                          </p:val>
                                        </p:tav>
                                      </p:tavLst>
                                    </p:anim>
                                    <p:anim calcmode="lin" valueType="num">
                                      <p:cBhvr>
                                        <p:cTn id="10" dur="150" accel="100000" fill="hold">
                                          <p:stCondLst>
                                            <p:cond delay="135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Oval 15"/>
          <p:cNvSpPr/>
          <p:nvPr/>
        </p:nvSpPr>
        <p:spPr>
          <a:xfrm>
            <a:off x="636927" y="2097128"/>
            <a:ext cx="7977684" cy="9561471"/>
          </a:xfrm>
          <a:prstGeom prst="ellipse">
            <a:avLst/>
          </a:prstGeom>
          <a:noFill/>
          <a:ln w="200025" cap="sq">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28650" y="174626"/>
            <a:ext cx="8515350" cy="806449"/>
          </a:xfrm>
        </p:spPr>
        <p:txBody>
          <a:bodyPr>
            <a:noAutofit/>
          </a:bodyPr>
          <a:lstStyle/>
          <a:p>
            <a:r>
              <a:rPr lang="fr-CH" sz="3600" b="1" dirty="0" err="1" smtClean="0">
                <a:solidFill>
                  <a:srgbClr val="0B387C"/>
                </a:solidFill>
                <a:latin typeface="Arial" panose="020B0604020202020204" pitchFamily="34" charset="0"/>
                <a:cs typeface="Arial" panose="020B0604020202020204" pitchFamily="34" charset="0"/>
              </a:rPr>
              <a:t>Internal</a:t>
            </a:r>
            <a:r>
              <a:rPr lang="fr-CH" sz="3600" b="1" dirty="0" smtClean="0">
                <a:solidFill>
                  <a:srgbClr val="0B387C"/>
                </a:solidFill>
                <a:latin typeface="Arial" panose="020B0604020202020204" pitchFamily="34" charset="0"/>
                <a:cs typeface="Arial" panose="020B0604020202020204" pitchFamily="34" charset="0"/>
              </a:rPr>
              <a:t> </a:t>
            </a:r>
            <a:r>
              <a:rPr lang="fr-CH" sz="3600" b="1" dirty="0" err="1" smtClean="0">
                <a:solidFill>
                  <a:srgbClr val="0B387C"/>
                </a:solidFill>
                <a:latin typeface="Arial" panose="020B0604020202020204" pitchFamily="34" charset="0"/>
                <a:cs typeface="Arial" panose="020B0604020202020204" pitchFamily="34" charset="0"/>
              </a:rPr>
              <a:t>learning</a:t>
            </a:r>
            <a:r>
              <a:rPr lang="fr-CH" sz="3600" b="1" dirty="0" smtClean="0">
                <a:solidFill>
                  <a:srgbClr val="0B387C"/>
                </a:solidFill>
                <a:latin typeface="Arial" panose="020B0604020202020204" pitchFamily="34" charset="0"/>
                <a:cs typeface="Arial" panose="020B0604020202020204" pitchFamily="34" charset="0"/>
              </a:rPr>
              <a:t> </a:t>
            </a:r>
            <a:r>
              <a:rPr lang="fr-CH" sz="3600" b="1" dirty="0">
                <a:solidFill>
                  <a:srgbClr val="0B387C"/>
                </a:solidFill>
                <a:latin typeface="Arial" panose="020B0604020202020204" pitchFamily="34" charset="0"/>
                <a:cs typeface="Arial" panose="020B0604020202020204" pitchFamily="34" charset="0"/>
              </a:rPr>
              <a:t>e</a:t>
            </a:r>
            <a:r>
              <a:rPr lang="fr-CH" sz="3600" b="1" dirty="0" smtClean="0">
                <a:solidFill>
                  <a:srgbClr val="0B387C"/>
                </a:solidFill>
                <a:latin typeface="Arial" panose="020B0604020202020204" pitchFamily="34" charset="0"/>
                <a:cs typeface="Arial" panose="020B0604020202020204" pitchFamily="34" charset="0"/>
              </a:rPr>
              <a:t>xpertise</a:t>
            </a:r>
            <a:endParaRPr lang="en-US" sz="3600" b="1" dirty="0">
              <a:solidFill>
                <a:srgbClr val="0B387C"/>
              </a:solidFill>
              <a:latin typeface="Arial" panose="020B0604020202020204" pitchFamily="34" charset="0"/>
              <a:cs typeface="Arial" panose="020B0604020202020204" pitchFamily="34" charset="0"/>
            </a:endParaRPr>
          </a:p>
        </p:txBody>
      </p:sp>
      <p:pic>
        <p:nvPicPr>
          <p:cNvPr id="8" name="Picture 7"/>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142855" y="3177857"/>
            <a:ext cx="968455" cy="968455"/>
          </a:xfrm>
          <a:prstGeom prst="rect">
            <a:avLst/>
          </a:prstGeom>
        </p:spPr>
      </p:pic>
      <p:pic>
        <p:nvPicPr>
          <p:cNvPr id="17" name="Picture 1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26397" y="4533132"/>
            <a:ext cx="1020512" cy="1020512"/>
          </a:xfrm>
          <a:prstGeom prst="rect">
            <a:avLst/>
          </a:prstGeom>
        </p:spPr>
      </p:pic>
      <p:pic>
        <p:nvPicPr>
          <p:cNvPr id="18" name="Picture 17"/>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7701105" y="4179201"/>
            <a:ext cx="967326" cy="967326"/>
          </a:xfrm>
          <a:prstGeom prst="rect">
            <a:avLst/>
          </a:prstGeom>
        </p:spPr>
      </p:pic>
      <p:pic>
        <p:nvPicPr>
          <p:cNvPr id="20" name="Picture 19"/>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2540826" y="1827177"/>
            <a:ext cx="1035217" cy="1031778"/>
          </a:xfrm>
          <a:prstGeom prst="rect">
            <a:avLst/>
          </a:prstGeom>
        </p:spPr>
      </p:pic>
      <p:pic>
        <p:nvPicPr>
          <p:cNvPr id="21" name="Picture 20"/>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6581666" y="2475800"/>
            <a:ext cx="1043775" cy="1043775"/>
          </a:xfrm>
          <a:prstGeom prst="rect">
            <a:avLst/>
          </a:prstGeom>
        </p:spPr>
      </p:pic>
      <p:pic>
        <p:nvPicPr>
          <p:cNvPr id="22" name="Picture 21"/>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4901057" y="1596580"/>
            <a:ext cx="1086961" cy="1086961"/>
          </a:xfrm>
          <a:prstGeom prst="rect">
            <a:avLst/>
          </a:prstGeom>
        </p:spPr>
      </p:pic>
      <p:pic>
        <p:nvPicPr>
          <p:cNvPr id="27" name="Picture 26"/>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4540491" y="1219597"/>
            <a:ext cx="524052" cy="524052"/>
          </a:xfrm>
          <a:prstGeom prst="rect">
            <a:avLst/>
          </a:prstGeom>
        </p:spPr>
      </p:pic>
      <p:pic>
        <p:nvPicPr>
          <p:cNvPr id="28" name="Picture 27"/>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5167950" y="1016674"/>
            <a:ext cx="484138" cy="484138"/>
          </a:xfrm>
          <a:prstGeom prst="rect">
            <a:avLst/>
          </a:prstGeom>
        </p:spPr>
      </p:pic>
      <p:pic>
        <p:nvPicPr>
          <p:cNvPr id="29" name="Picture 28"/>
          <p:cNvPicPr>
            <a:picLocks noChangeAspect="1"/>
          </p:cNvPicPr>
          <p:nvPr/>
        </p:nvPicPr>
        <p:blipFill>
          <a:blip r:embed="rId10" cstate="email">
            <a:extLst>
              <a:ext uri="{28A0092B-C50C-407E-A947-70E740481C1C}">
                <a14:useLocalDpi xmlns:a14="http://schemas.microsoft.com/office/drawing/2010/main" val="0"/>
              </a:ext>
            </a:extLst>
          </a:blip>
          <a:stretch>
            <a:fillRect/>
          </a:stretch>
        </p:blipFill>
        <p:spPr>
          <a:xfrm>
            <a:off x="5791728" y="1236463"/>
            <a:ext cx="523895" cy="523895"/>
          </a:xfrm>
          <a:prstGeom prst="rect">
            <a:avLst/>
          </a:prstGeom>
        </p:spPr>
      </p:pic>
      <p:pic>
        <p:nvPicPr>
          <p:cNvPr id="30" name="Picture 29"/>
          <p:cNvPicPr>
            <a:picLocks noChangeAspect="1"/>
          </p:cNvPicPr>
          <p:nvPr/>
        </p:nvPicPr>
        <p:blipFill>
          <a:blip r:embed="rId11" cstate="email">
            <a:extLst>
              <a:ext uri="{28A0092B-C50C-407E-A947-70E740481C1C}">
                <a14:useLocalDpi xmlns:a14="http://schemas.microsoft.com/office/drawing/2010/main" val="0"/>
              </a:ext>
            </a:extLst>
          </a:blip>
          <a:stretch>
            <a:fillRect/>
          </a:stretch>
        </p:blipFill>
        <p:spPr>
          <a:xfrm>
            <a:off x="6094434" y="1812524"/>
            <a:ext cx="465896" cy="465896"/>
          </a:xfrm>
          <a:prstGeom prst="rect">
            <a:avLst/>
          </a:prstGeom>
        </p:spPr>
      </p:pic>
      <p:pic>
        <p:nvPicPr>
          <p:cNvPr id="31" name="Picture 30"/>
          <p:cNvPicPr>
            <a:picLocks noChangeAspect="1"/>
          </p:cNvPicPr>
          <p:nvPr/>
        </p:nvPicPr>
        <p:blipFill>
          <a:blip r:embed="rId12" cstate="email">
            <a:extLst>
              <a:ext uri="{28A0092B-C50C-407E-A947-70E740481C1C}">
                <a14:useLocalDpi xmlns:a14="http://schemas.microsoft.com/office/drawing/2010/main" val="0"/>
              </a:ext>
            </a:extLst>
          </a:blip>
          <a:stretch>
            <a:fillRect/>
          </a:stretch>
        </p:blipFill>
        <p:spPr>
          <a:xfrm>
            <a:off x="5965112" y="2730013"/>
            <a:ext cx="457071" cy="457071"/>
          </a:xfrm>
          <a:prstGeom prst="rect">
            <a:avLst/>
          </a:prstGeom>
        </p:spPr>
      </p:pic>
      <p:pic>
        <p:nvPicPr>
          <p:cNvPr id="32" name="Picture 31"/>
          <p:cNvPicPr>
            <a:picLocks noChangeAspect="1"/>
          </p:cNvPicPr>
          <p:nvPr/>
        </p:nvPicPr>
        <p:blipFill>
          <a:blip r:embed="rId13" cstate="email">
            <a:extLst>
              <a:ext uri="{28A0092B-C50C-407E-A947-70E740481C1C}">
                <a14:useLocalDpi xmlns:a14="http://schemas.microsoft.com/office/drawing/2010/main" val="0"/>
              </a:ext>
            </a:extLst>
          </a:blip>
          <a:stretch>
            <a:fillRect/>
          </a:stretch>
        </p:blipFill>
        <p:spPr>
          <a:xfrm>
            <a:off x="6134434" y="3287100"/>
            <a:ext cx="464949" cy="464949"/>
          </a:xfrm>
          <a:prstGeom prst="rect">
            <a:avLst/>
          </a:prstGeom>
        </p:spPr>
      </p:pic>
      <p:pic>
        <p:nvPicPr>
          <p:cNvPr id="33" name="Picture 32"/>
          <p:cNvPicPr>
            <a:picLocks noChangeAspect="1"/>
          </p:cNvPicPr>
          <p:nvPr/>
        </p:nvPicPr>
        <p:blipFill>
          <a:blip r:embed="rId14" cstate="email">
            <a:extLst>
              <a:ext uri="{28A0092B-C50C-407E-A947-70E740481C1C}">
                <a14:useLocalDpi xmlns:a14="http://schemas.microsoft.com/office/drawing/2010/main" val="0"/>
              </a:ext>
            </a:extLst>
          </a:blip>
          <a:stretch>
            <a:fillRect/>
          </a:stretch>
        </p:blipFill>
        <p:spPr>
          <a:xfrm>
            <a:off x="6497889" y="3715278"/>
            <a:ext cx="442394" cy="442394"/>
          </a:xfrm>
          <a:prstGeom prst="rect">
            <a:avLst/>
          </a:prstGeom>
        </p:spPr>
      </p:pic>
      <p:pic>
        <p:nvPicPr>
          <p:cNvPr id="34" name="Picture 33"/>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7053073" y="3774796"/>
            <a:ext cx="462954" cy="462954"/>
          </a:xfrm>
          <a:prstGeom prst="rect">
            <a:avLst/>
          </a:prstGeom>
        </p:spPr>
      </p:pic>
      <p:pic>
        <p:nvPicPr>
          <p:cNvPr id="35" name="Picture 34"/>
          <p:cNvPicPr>
            <a:picLocks noChangeAspect="1"/>
          </p:cNvPicPr>
          <p:nvPr/>
        </p:nvPicPr>
        <p:blipFill>
          <a:blip r:embed="rId16" cstate="email">
            <a:extLst>
              <a:ext uri="{28A0092B-C50C-407E-A947-70E740481C1C}">
                <a14:useLocalDpi xmlns:a14="http://schemas.microsoft.com/office/drawing/2010/main" val="0"/>
              </a:ext>
            </a:extLst>
          </a:blip>
          <a:stretch>
            <a:fillRect/>
          </a:stretch>
        </p:blipFill>
        <p:spPr>
          <a:xfrm>
            <a:off x="1433489" y="2671089"/>
            <a:ext cx="458158" cy="458158"/>
          </a:xfrm>
          <a:prstGeom prst="rect">
            <a:avLst/>
          </a:prstGeom>
        </p:spPr>
      </p:pic>
      <p:pic>
        <p:nvPicPr>
          <p:cNvPr id="36" name="Picture 35"/>
          <p:cNvPicPr>
            <a:picLocks noChangeAspect="1"/>
          </p:cNvPicPr>
          <p:nvPr/>
        </p:nvPicPr>
        <p:blipFill>
          <a:blip r:embed="rId17" cstate="email">
            <a:extLst>
              <a:ext uri="{28A0092B-C50C-407E-A947-70E740481C1C}">
                <a14:useLocalDpi xmlns:a14="http://schemas.microsoft.com/office/drawing/2010/main" val="0"/>
              </a:ext>
            </a:extLst>
          </a:blip>
          <a:stretch>
            <a:fillRect/>
          </a:stretch>
        </p:blipFill>
        <p:spPr>
          <a:xfrm>
            <a:off x="655630" y="3404061"/>
            <a:ext cx="458158" cy="458158"/>
          </a:xfrm>
          <a:prstGeom prst="rect">
            <a:avLst/>
          </a:prstGeom>
        </p:spPr>
      </p:pic>
      <p:pic>
        <p:nvPicPr>
          <p:cNvPr id="37" name="Picture 36"/>
          <p:cNvPicPr>
            <a:picLocks noChangeAspect="1"/>
          </p:cNvPicPr>
          <p:nvPr/>
        </p:nvPicPr>
        <p:blipFill>
          <a:blip r:embed="rId18" cstate="email">
            <a:extLst>
              <a:ext uri="{28A0092B-C50C-407E-A947-70E740481C1C}">
                <a14:useLocalDpi xmlns:a14="http://schemas.microsoft.com/office/drawing/2010/main" val="0"/>
              </a:ext>
            </a:extLst>
          </a:blip>
          <a:stretch>
            <a:fillRect/>
          </a:stretch>
        </p:blipFill>
        <p:spPr>
          <a:xfrm>
            <a:off x="823661" y="2881534"/>
            <a:ext cx="450345" cy="450345"/>
          </a:xfrm>
          <a:prstGeom prst="rect">
            <a:avLst/>
          </a:prstGeom>
        </p:spPr>
      </p:pic>
      <p:pic>
        <p:nvPicPr>
          <p:cNvPr id="38" name="Picture 37"/>
          <p:cNvPicPr>
            <a:picLocks noChangeAspect="1"/>
          </p:cNvPicPr>
          <p:nvPr/>
        </p:nvPicPr>
        <p:blipFill>
          <a:blip r:embed="rId19" cstate="email">
            <a:extLst>
              <a:ext uri="{28A0092B-C50C-407E-A947-70E740481C1C}">
                <a14:useLocalDpi xmlns:a14="http://schemas.microsoft.com/office/drawing/2010/main" val="0"/>
              </a:ext>
            </a:extLst>
          </a:blip>
          <a:stretch>
            <a:fillRect/>
          </a:stretch>
        </p:blipFill>
        <p:spPr>
          <a:xfrm>
            <a:off x="1493326" y="5052809"/>
            <a:ext cx="497466" cy="497466"/>
          </a:xfrm>
          <a:prstGeom prst="rect">
            <a:avLst/>
          </a:prstGeom>
        </p:spPr>
      </p:pic>
      <p:pic>
        <p:nvPicPr>
          <p:cNvPr id="39" name="Picture 38"/>
          <p:cNvPicPr>
            <a:picLocks noChangeAspect="1"/>
          </p:cNvPicPr>
          <p:nvPr/>
        </p:nvPicPr>
        <p:blipFill>
          <a:blip r:embed="rId20" cstate="email">
            <a:extLst>
              <a:ext uri="{28A0092B-C50C-407E-A947-70E740481C1C}">
                <a14:useLocalDpi xmlns:a14="http://schemas.microsoft.com/office/drawing/2010/main" val="0"/>
              </a:ext>
            </a:extLst>
          </a:blip>
          <a:stretch>
            <a:fillRect/>
          </a:stretch>
        </p:blipFill>
        <p:spPr>
          <a:xfrm>
            <a:off x="1077616" y="5478281"/>
            <a:ext cx="468962" cy="468962"/>
          </a:xfrm>
          <a:prstGeom prst="rect">
            <a:avLst/>
          </a:prstGeom>
        </p:spPr>
      </p:pic>
      <p:pic>
        <p:nvPicPr>
          <p:cNvPr id="41" name="Picture 40"/>
          <p:cNvPicPr>
            <a:picLocks noChangeAspect="1"/>
          </p:cNvPicPr>
          <p:nvPr/>
        </p:nvPicPr>
        <p:blipFill>
          <a:blip r:embed="rId21" cstate="email">
            <a:extLst>
              <a:ext uri="{28A0092B-C50C-407E-A947-70E740481C1C}">
                <a14:useLocalDpi xmlns:a14="http://schemas.microsoft.com/office/drawing/2010/main" val="0"/>
              </a:ext>
            </a:extLst>
          </a:blip>
          <a:stretch>
            <a:fillRect/>
          </a:stretch>
        </p:blipFill>
        <p:spPr>
          <a:xfrm>
            <a:off x="1485514" y="4503903"/>
            <a:ext cx="452397" cy="452397"/>
          </a:xfrm>
          <a:prstGeom prst="rect">
            <a:avLst/>
          </a:prstGeom>
        </p:spPr>
      </p:pic>
      <p:pic>
        <p:nvPicPr>
          <p:cNvPr id="42" name="Picture 41"/>
          <p:cNvPicPr>
            <a:picLocks noChangeAspect="1"/>
          </p:cNvPicPr>
          <p:nvPr/>
        </p:nvPicPr>
        <p:blipFill>
          <a:blip r:embed="rId22" cstate="email">
            <a:extLst>
              <a:ext uri="{28A0092B-C50C-407E-A947-70E740481C1C}">
                <a14:useLocalDpi xmlns:a14="http://schemas.microsoft.com/office/drawing/2010/main" val="0"/>
              </a:ext>
            </a:extLst>
          </a:blip>
          <a:stretch>
            <a:fillRect/>
          </a:stretch>
        </p:blipFill>
        <p:spPr>
          <a:xfrm>
            <a:off x="8614611" y="3981042"/>
            <a:ext cx="485248" cy="485248"/>
          </a:xfrm>
          <a:prstGeom prst="rect">
            <a:avLst/>
          </a:prstGeom>
        </p:spPr>
      </p:pic>
      <p:pic>
        <p:nvPicPr>
          <p:cNvPr id="43" name="Picture 42"/>
          <p:cNvPicPr>
            <a:picLocks noChangeAspect="1"/>
          </p:cNvPicPr>
          <p:nvPr/>
        </p:nvPicPr>
        <p:blipFill>
          <a:blip r:embed="rId23" cstate="email">
            <a:extLst>
              <a:ext uri="{28A0092B-C50C-407E-A947-70E740481C1C}">
                <a14:useLocalDpi xmlns:a14="http://schemas.microsoft.com/office/drawing/2010/main" val="0"/>
              </a:ext>
            </a:extLst>
          </a:blip>
          <a:stretch>
            <a:fillRect/>
          </a:stretch>
        </p:blipFill>
        <p:spPr>
          <a:xfrm>
            <a:off x="8083454" y="3640312"/>
            <a:ext cx="467738" cy="467738"/>
          </a:xfrm>
          <a:prstGeom prst="rect">
            <a:avLst/>
          </a:prstGeom>
        </p:spPr>
      </p:pic>
      <p:pic>
        <p:nvPicPr>
          <p:cNvPr id="44" name="Picture 43"/>
          <p:cNvPicPr>
            <a:picLocks noChangeAspect="1"/>
          </p:cNvPicPr>
          <p:nvPr/>
        </p:nvPicPr>
        <p:blipFill>
          <a:blip r:embed="rId24" cstate="email">
            <a:extLst>
              <a:ext uri="{28A0092B-C50C-407E-A947-70E740481C1C}">
                <a14:useLocalDpi xmlns:a14="http://schemas.microsoft.com/office/drawing/2010/main" val="0"/>
              </a:ext>
            </a:extLst>
          </a:blip>
          <a:stretch>
            <a:fillRect/>
          </a:stretch>
        </p:blipFill>
        <p:spPr>
          <a:xfrm>
            <a:off x="3485599" y="1461524"/>
            <a:ext cx="493302" cy="493302"/>
          </a:xfrm>
          <a:prstGeom prst="rect">
            <a:avLst/>
          </a:prstGeom>
        </p:spPr>
      </p:pic>
      <p:pic>
        <p:nvPicPr>
          <p:cNvPr id="45" name="Picture 44"/>
          <p:cNvPicPr>
            <a:picLocks noChangeAspect="1"/>
          </p:cNvPicPr>
          <p:nvPr/>
        </p:nvPicPr>
        <p:blipFill>
          <a:blip r:embed="rId25" cstate="email">
            <a:extLst>
              <a:ext uri="{28A0092B-C50C-407E-A947-70E740481C1C}">
                <a14:useLocalDpi xmlns:a14="http://schemas.microsoft.com/office/drawing/2010/main" val="0"/>
              </a:ext>
            </a:extLst>
          </a:blip>
          <a:stretch>
            <a:fillRect/>
          </a:stretch>
        </p:blipFill>
        <p:spPr>
          <a:xfrm>
            <a:off x="3564877" y="2810274"/>
            <a:ext cx="490124" cy="490124"/>
          </a:xfrm>
          <a:prstGeom prst="rect">
            <a:avLst/>
          </a:prstGeom>
        </p:spPr>
      </p:pic>
      <p:pic>
        <p:nvPicPr>
          <p:cNvPr id="46" name="Picture 45"/>
          <p:cNvPicPr>
            <a:picLocks noChangeAspect="1"/>
          </p:cNvPicPr>
          <p:nvPr/>
        </p:nvPicPr>
        <p:blipFill>
          <a:blip r:embed="rId26" cstate="email">
            <a:extLst>
              <a:ext uri="{28A0092B-C50C-407E-A947-70E740481C1C}">
                <a14:useLocalDpi xmlns:a14="http://schemas.microsoft.com/office/drawing/2010/main" val="0"/>
              </a:ext>
            </a:extLst>
          </a:blip>
          <a:stretch>
            <a:fillRect/>
          </a:stretch>
        </p:blipFill>
        <p:spPr>
          <a:xfrm>
            <a:off x="2457503" y="2931910"/>
            <a:ext cx="488456" cy="488456"/>
          </a:xfrm>
          <a:prstGeom prst="rect">
            <a:avLst/>
          </a:prstGeom>
        </p:spPr>
      </p:pic>
      <p:pic>
        <p:nvPicPr>
          <p:cNvPr id="47" name="Picture 46"/>
          <p:cNvPicPr>
            <a:picLocks noChangeAspect="1"/>
          </p:cNvPicPr>
          <p:nvPr/>
        </p:nvPicPr>
        <p:blipFill>
          <a:blip r:embed="rId27" cstate="email">
            <a:extLst>
              <a:ext uri="{28A0092B-C50C-407E-A947-70E740481C1C}">
                <a14:useLocalDpi xmlns:a14="http://schemas.microsoft.com/office/drawing/2010/main" val="0"/>
              </a:ext>
            </a:extLst>
          </a:blip>
          <a:stretch>
            <a:fillRect/>
          </a:stretch>
        </p:blipFill>
        <p:spPr>
          <a:xfrm>
            <a:off x="3773888" y="2315250"/>
            <a:ext cx="477990" cy="477990"/>
          </a:xfrm>
          <a:prstGeom prst="rect">
            <a:avLst/>
          </a:prstGeom>
        </p:spPr>
      </p:pic>
      <p:pic>
        <p:nvPicPr>
          <p:cNvPr id="48" name="Picture 47"/>
          <p:cNvPicPr>
            <a:picLocks noChangeAspect="1"/>
          </p:cNvPicPr>
          <p:nvPr/>
        </p:nvPicPr>
        <p:blipFill>
          <a:blip r:embed="rId28" cstate="email">
            <a:extLst>
              <a:ext uri="{28A0092B-C50C-407E-A947-70E740481C1C}">
                <a14:useLocalDpi xmlns:a14="http://schemas.microsoft.com/office/drawing/2010/main" val="0"/>
              </a:ext>
            </a:extLst>
          </a:blip>
          <a:stretch>
            <a:fillRect/>
          </a:stretch>
        </p:blipFill>
        <p:spPr>
          <a:xfrm>
            <a:off x="1976017" y="2004588"/>
            <a:ext cx="483833" cy="483833"/>
          </a:xfrm>
          <a:prstGeom prst="rect">
            <a:avLst/>
          </a:prstGeom>
        </p:spPr>
      </p:pic>
      <p:pic>
        <p:nvPicPr>
          <p:cNvPr id="49" name="Picture 48"/>
          <p:cNvPicPr>
            <a:picLocks noChangeAspect="1"/>
          </p:cNvPicPr>
          <p:nvPr/>
        </p:nvPicPr>
        <p:blipFill>
          <a:blip r:embed="rId29" cstate="email">
            <a:extLst>
              <a:ext uri="{28A0092B-C50C-407E-A947-70E740481C1C}">
                <a14:useLocalDpi xmlns:a14="http://schemas.microsoft.com/office/drawing/2010/main" val="0"/>
              </a:ext>
            </a:extLst>
          </a:blip>
          <a:stretch>
            <a:fillRect/>
          </a:stretch>
        </p:blipFill>
        <p:spPr>
          <a:xfrm>
            <a:off x="2217934" y="1425902"/>
            <a:ext cx="483833" cy="483833"/>
          </a:xfrm>
          <a:prstGeom prst="rect">
            <a:avLst/>
          </a:prstGeom>
        </p:spPr>
      </p:pic>
      <p:pic>
        <p:nvPicPr>
          <p:cNvPr id="50" name="Picture 49"/>
          <p:cNvPicPr>
            <a:picLocks noChangeAspect="1"/>
          </p:cNvPicPr>
          <p:nvPr/>
        </p:nvPicPr>
        <p:blipFill>
          <a:blip r:embed="rId30" cstate="email">
            <a:extLst>
              <a:ext uri="{28A0092B-C50C-407E-A947-70E740481C1C}">
                <a14:useLocalDpi xmlns:a14="http://schemas.microsoft.com/office/drawing/2010/main" val="0"/>
              </a:ext>
            </a:extLst>
          </a:blip>
          <a:stretch>
            <a:fillRect/>
          </a:stretch>
        </p:blipFill>
        <p:spPr>
          <a:xfrm>
            <a:off x="2880563" y="1259368"/>
            <a:ext cx="482887" cy="482887"/>
          </a:xfrm>
          <a:prstGeom prst="rect">
            <a:avLst/>
          </a:prstGeom>
        </p:spPr>
      </p:pic>
      <p:pic>
        <p:nvPicPr>
          <p:cNvPr id="51" name="Picture 50"/>
          <p:cNvPicPr>
            <a:picLocks noChangeAspect="1"/>
          </p:cNvPicPr>
          <p:nvPr/>
        </p:nvPicPr>
        <p:blipFill>
          <a:blip r:embed="rId31" cstate="email">
            <a:extLst>
              <a:ext uri="{28A0092B-C50C-407E-A947-70E740481C1C}">
                <a14:useLocalDpi xmlns:a14="http://schemas.microsoft.com/office/drawing/2010/main" val="0"/>
              </a:ext>
            </a:extLst>
          </a:blip>
          <a:stretch>
            <a:fillRect/>
          </a:stretch>
        </p:blipFill>
        <p:spPr>
          <a:xfrm>
            <a:off x="3019334" y="3023987"/>
            <a:ext cx="497989" cy="497989"/>
          </a:xfrm>
          <a:prstGeom prst="rect">
            <a:avLst/>
          </a:prstGeom>
        </p:spPr>
      </p:pic>
      <p:sp>
        <p:nvSpPr>
          <p:cNvPr id="52" name="Content Placeholder 3"/>
          <p:cNvSpPr>
            <a:spLocks noGrp="1"/>
          </p:cNvSpPr>
          <p:nvPr>
            <p:ph idx="1"/>
          </p:nvPr>
        </p:nvSpPr>
        <p:spPr>
          <a:xfrm>
            <a:off x="2464897" y="4466290"/>
            <a:ext cx="4321743" cy="1163791"/>
          </a:xfrm>
        </p:spPr>
        <p:txBody>
          <a:bodyPr>
            <a:noAutofit/>
          </a:bodyPr>
          <a:lstStyle/>
          <a:p>
            <a:pPr marL="0" indent="0" algn="ctr">
              <a:buNone/>
            </a:pPr>
            <a:r>
              <a:rPr lang="fr-FR" sz="3600" b="1" dirty="0" smtClean="0">
                <a:solidFill>
                  <a:srgbClr val="0B387C"/>
                </a:solidFill>
              </a:rPr>
              <a:t>High </a:t>
            </a:r>
            <a:r>
              <a:rPr lang="fr-FR" sz="3600" b="1" dirty="0" err="1" smtClean="0">
                <a:solidFill>
                  <a:srgbClr val="0B387C"/>
                </a:solidFill>
              </a:rPr>
              <a:t>level</a:t>
            </a:r>
            <a:r>
              <a:rPr lang="fr-FR" sz="3600" b="1" dirty="0" smtClean="0">
                <a:solidFill>
                  <a:srgbClr val="0B387C"/>
                </a:solidFill>
              </a:rPr>
              <a:t> </a:t>
            </a:r>
            <a:r>
              <a:rPr lang="fr-FR" sz="3600" b="1" dirty="0" err="1" smtClean="0">
                <a:solidFill>
                  <a:srgbClr val="0B387C"/>
                </a:solidFill>
              </a:rPr>
              <a:t>quality</a:t>
            </a:r>
            <a:r>
              <a:rPr lang="fr-FR" sz="3600" b="1" dirty="0" smtClean="0">
                <a:solidFill>
                  <a:srgbClr val="0B387C"/>
                </a:solidFill>
              </a:rPr>
              <a:t> </a:t>
            </a:r>
            <a:r>
              <a:rPr lang="fr-FR" sz="3600" b="1" dirty="0" err="1" smtClean="0">
                <a:solidFill>
                  <a:srgbClr val="0B387C"/>
                </a:solidFill>
              </a:rPr>
              <a:t>learning</a:t>
            </a:r>
            <a:r>
              <a:rPr lang="fr-FR" sz="3600" b="1" dirty="0" smtClean="0">
                <a:solidFill>
                  <a:srgbClr val="0B387C"/>
                </a:solidFill>
              </a:rPr>
              <a:t> portfolios</a:t>
            </a:r>
          </a:p>
          <a:p>
            <a:pPr marL="0" indent="0" algn="ctr">
              <a:buNone/>
            </a:pPr>
            <a:endParaRPr lang="en-US" sz="3600" b="1" dirty="0">
              <a:solidFill>
                <a:schemeClr val="bg1"/>
              </a:solidFill>
            </a:endParaRPr>
          </a:p>
        </p:txBody>
      </p:sp>
      <p:grpSp>
        <p:nvGrpSpPr>
          <p:cNvPr id="40" name="Group 39"/>
          <p:cNvGrpSpPr/>
          <p:nvPr/>
        </p:nvGrpSpPr>
        <p:grpSpPr>
          <a:xfrm>
            <a:off x="8173562" y="88145"/>
            <a:ext cx="882097" cy="879806"/>
            <a:chOff x="7766327" y="152752"/>
            <a:chExt cx="1144491" cy="1005214"/>
          </a:xfrm>
        </p:grpSpPr>
        <p:sp>
          <p:nvSpPr>
            <p:cNvPr id="53" name="Oval 52"/>
            <p:cNvSpPr/>
            <p:nvPr/>
          </p:nvSpPr>
          <p:spPr>
            <a:xfrm>
              <a:off x="7766327" y="152752"/>
              <a:ext cx="1144491" cy="1005214"/>
            </a:xfrm>
            <a:prstGeom prst="ellipse">
              <a:avLst/>
            </a:prstGeom>
            <a:solidFill>
              <a:srgbClr val="EF5091"/>
            </a:solidFill>
            <a:ln>
              <a:solidFill>
                <a:srgbClr val="CC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p:cNvSpPr txBox="1"/>
            <p:nvPr/>
          </p:nvSpPr>
          <p:spPr>
            <a:xfrm>
              <a:off x="7766327" y="416710"/>
              <a:ext cx="1118622" cy="527471"/>
            </a:xfrm>
            <a:prstGeom prst="rect">
              <a:avLst/>
            </a:prstGeom>
            <a:noFill/>
          </p:spPr>
          <p:txBody>
            <a:bodyPr wrap="none" rtlCol="0">
              <a:spAutoFit/>
            </a:bodyPr>
            <a:lstStyle/>
            <a:p>
              <a:r>
                <a:rPr lang="fr-FR" sz="2400" b="1" dirty="0" smtClean="0">
                  <a:solidFill>
                    <a:schemeClr val="bg1"/>
                  </a:solidFill>
                </a:rPr>
                <a:t>HOW</a:t>
              </a:r>
              <a:endParaRPr lang="en-US" sz="2400" b="1" dirty="0">
                <a:solidFill>
                  <a:schemeClr val="bg1"/>
                </a:solidFill>
              </a:endParaRPr>
            </a:p>
          </p:txBody>
        </p:sp>
      </p:grpSp>
    </p:spTree>
    <p:extLst>
      <p:ext uri="{BB962C8B-B14F-4D97-AF65-F5344CB8AC3E}">
        <p14:creationId xmlns:p14="http://schemas.microsoft.com/office/powerpoint/2010/main" val="4054591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5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childTnLst>
                                </p:cTn>
                              </p:par>
                              <p:par>
                                <p:cTn id="8" presetID="10" presetClass="entr" presetSubtype="0" fill="hold" nodeType="withEffect">
                                  <p:stCondLst>
                                    <p:cond delay="250"/>
                                  </p:stCondLst>
                                  <p:childTnLst>
                                    <p:set>
                                      <p:cBhvr>
                                        <p:cTn id="9" dur="1" fill="hold">
                                          <p:stCondLst>
                                            <p:cond delay="0"/>
                                          </p:stCondLst>
                                        </p:cTn>
                                        <p:tgtEl>
                                          <p:spTgt spid="41"/>
                                        </p:tgtEl>
                                        <p:attrNameLst>
                                          <p:attrName>style.visibility</p:attrName>
                                        </p:attrNameLst>
                                      </p:cBhvr>
                                      <p:to>
                                        <p:strVal val="visible"/>
                                      </p:to>
                                    </p:set>
                                    <p:animEffect transition="in" filter="fade">
                                      <p:cBhvr>
                                        <p:cTn id="10" dur="1000"/>
                                        <p:tgtEl>
                                          <p:spTgt spid="41"/>
                                        </p:tgtEl>
                                      </p:cBhvr>
                                    </p:animEffect>
                                  </p:childTnLst>
                                </p:cTn>
                              </p:par>
                              <p:par>
                                <p:cTn id="11" presetID="10" presetClass="entr" presetSubtype="0" fill="hold" nodeType="withEffect">
                                  <p:stCondLst>
                                    <p:cond delay="25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1000"/>
                                        <p:tgtEl>
                                          <p:spTgt spid="38"/>
                                        </p:tgtEl>
                                      </p:cBhvr>
                                    </p:animEffect>
                                  </p:childTnLst>
                                </p:cTn>
                              </p:par>
                              <p:par>
                                <p:cTn id="14" presetID="10" presetClass="entr" presetSubtype="0" fill="hold" nodeType="withEffect">
                                  <p:stCondLst>
                                    <p:cond delay="250"/>
                                  </p:stCondLst>
                                  <p:childTnLst>
                                    <p:set>
                                      <p:cBhvr>
                                        <p:cTn id="15" dur="1" fill="hold">
                                          <p:stCondLst>
                                            <p:cond delay="0"/>
                                          </p:stCondLst>
                                        </p:cTn>
                                        <p:tgtEl>
                                          <p:spTgt spid="39"/>
                                        </p:tgtEl>
                                        <p:attrNameLst>
                                          <p:attrName>style.visibility</p:attrName>
                                        </p:attrNameLst>
                                      </p:cBhvr>
                                      <p:to>
                                        <p:strVal val="visible"/>
                                      </p:to>
                                    </p:set>
                                    <p:animEffect transition="in" filter="fade">
                                      <p:cBhvr>
                                        <p:cTn id="16" dur="1000"/>
                                        <p:tgtEl>
                                          <p:spTgt spid="39"/>
                                        </p:tgtEl>
                                      </p:cBhvr>
                                    </p:animEffect>
                                  </p:childTnLst>
                                </p:cTn>
                              </p:par>
                            </p:childTnLst>
                          </p:cTn>
                        </p:par>
                        <p:par>
                          <p:cTn id="17" fill="hold">
                            <p:stCondLst>
                              <p:cond delay="1250"/>
                            </p:stCondLst>
                            <p:childTnLst>
                              <p:par>
                                <p:cTn id="18" presetID="10" presetClass="entr" presetSubtype="0" fill="hold" nodeType="afterEffect">
                                  <p:stCondLst>
                                    <p:cond delay="75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1000"/>
                                        <p:tgtEl>
                                          <p:spTgt spid="8"/>
                                        </p:tgtEl>
                                      </p:cBhvr>
                                    </p:animEffect>
                                  </p:childTnLst>
                                </p:cTn>
                              </p:par>
                              <p:par>
                                <p:cTn id="21" presetID="10" presetClass="entr" presetSubtype="0" fill="hold" nodeType="withEffect">
                                  <p:stCondLst>
                                    <p:cond delay="75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1000"/>
                                        <p:tgtEl>
                                          <p:spTgt spid="36"/>
                                        </p:tgtEl>
                                      </p:cBhvr>
                                    </p:animEffect>
                                  </p:childTnLst>
                                </p:cTn>
                              </p:par>
                              <p:par>
                                <p:cTn id="24" presetID="10" presetClass="entr" presetSubtype="0" fill="hold" nodeType="withEffect">
                                  <p:stCondLst>
                                    <p:cond delay="750"/>
                                  </p:stCondLst>
                                  <p:childTnLst>
                                    <p:set>
                                      <p:cBhvr>
                                        <p:cTn id="25" dur="1" fill="hold">
                                          <p:stCondLst>
                                            <p:cond delay="0"/>
                                          </p:stCondLst>
                                        </p:cTn>
                                        <p:tgtEl>
                                          <p:spTgt spid="37"/>
                                        </p:tgtEl>
                                        <p:attrNameLst>
                                          <p:attrName>style.visibility</p:attrName>
                                        </p:attrNameLst>
                                      </p:cBhvr>
                                      <p:to>
                                        <p:strVal val="visible"/>
                                      </p:to>
                                    </p:set>
                                    <p:animEffect transition="in" filter="fade">
                                      <p:cBhvr>
                                        <p:cTn id="26" dur="1000"/>
                                        <p:tgtEl>
                                          <p:spTgt spid="37"/>
                                        </p:tgtEl>
                                      </p:cBhvr>
                                    </p:animEffect>
                                  </p:childTnLst>
                                </p:cTn>
                              </p:par>
                              <p:par>
                                <p:cTn id="27" presetID="10" presetClass="entr" presetSubtype="0" fill="hold" nodeType="withEffect">
                                  <p:stCondLst>
                                    <p:cond delay="750"/>
                                  </p:stCondLst>
                                  <p:childTnLst>
                                    <p:set>
                                      <p:cBhvr>
                                        <p:cTn id="28" dur="1" fill="hold">
                                          <p:stCondLst>
                                            <p:cond delay="0"/>
                                          </p:stCondLst>
                                        </p:cTn>
                                        <p:tgtEl>
                                          <p:spTgt spid="35"/>
                                        </p:tgtEl>
                                        <p:attrNameLst>
                                          <p:attrName>style.visibility</p:attrName>
                                        </p:attrNameLst>
                                      </p:cBhvr>
                                      <p:to>
                                        <p:strVal val="visible"/>
                                      </p:to>
                                    </p:set>
                                    <p:animEffect transition="in" filter="fade">
                                      <p:cBhvr>
                                        <p:cTn id="29" dur="1000"/>
                                        <p:tgtEl>
                                          <p:spTgt spid="35"/>
                                        </p:tgtEl>
                                      </p:cBhvr>
                                    </p:animEffect>
                                  </p:childTnLst>
                                </p:cTn>
                              </p:par>
                            </p:childTnLst>
                          </p:cTn>
                        </p:par>
                        <p:par>
                          <p:cTn id="30" fill="hold">
                            <p:stCondLst>
                              <p:cond delay="3000"/>
                            </p:stCondLst>
                            <p:childTnLst>
                              <p:par>
                                <p:cTn id="31" presetID="10" presetClass="entr" presetSubtype="0" fill="hold" nodeType="afterEffect">
                                  <p:stCondLst>
                                    <p:cond delay="250"/>
                                  </p:stCondLst>
                                  <p:childTnLst>
                                    <p:set>
                                      <p:cBhvr>
                                        <p:cTn id="32" dur="1" fill="hold">
                                          <p:stCondLst>
                                            <p:cond delay="0"/>
                                          </p:stCondLst>
                                        </p:cTn>
                                        <p:tgtEl>
                                          <p:spTgt spid="48"/>
                                        </p:tgtEl>
                                        <p:attrNameLst>
                                          <p:attrName>style.visibility</p:attrName>
                                        </p:attrNameLst>
                                      </p:cBhvr>
                                      <p:to>
                                        <p:strVal val="visible"/>
                                      </p:to>
                                    </p:set>
                                    <p:animEffect transition="in" filter="fade">
                                      <p:cBhvr>
                                        <p:cTn id="33" dur="1000"/>
                                        <p:tgtEl>
                                          <p:spTgt spid="48"/>
                                        </p:tgtEl>
                                      </p:cBhvr>
                                    </p:animEffect>
                                  </p:childTnLst>
                                </p:cTn>
                              </p:par>
                              <p:par>
                                <p:cTn id="34" presetID="10" presetClass="entr" presetSubtype="0" fill="hold" nodeType="withEffect">
                                  <p:stCondLst>
                                    <p:cond delay="250"/>
                                  </p:stCondLst>
                                  <p:childTnLst>
                                    <p:set>
                                      <p:cBhvr>
                                        <p:cTn id="35" dur="1" fill="hold">
                                          <p:stCondLst>
                                            <p:cond delay="0"/>
                                          </p:stCondLst>
                                        </p:cTn>
                                        <p:tgtEl>
                                          <p:spTgt spid="49"/>
                                        </p:tgtEl>
                                        <p:attrNameLst>
                                          <p:attrName>style.visibility</p:attrName>
                                        </p:attrNameLst>
                                      </p:cBhvr>
                                      <p:to>
                                        <p:strVal val="visible"/>
                                      </p:to>
                                    </p:set>
                                    <p:animEffect transition="in" filter="fade">
                                      <p:cBhvr>
                                        <p:cTn id="36" dur="1000"/>
                                        <p:tgtEl>
                                          <p:spTgt spid="49"/>
                                        </p:tgtEl>
                                      </p:cBhvr>
                                    </p:animEffect>
                                  </p:childTnLst>
                                </p:cTn>
                              </p:par>
                              <p:par>
                                <p:cTn id="37" presetID="10" presetClass="entr" presetSubtype="0" fill="hold" nodeType="withEffect">
                                  <p:stCondLst>
                                    <p:cond delay="250"/>
                                  </p:stCondLst>
                                  <p:childTnLst>
                                    <p:set>
                                      <p:cBhvr>
                                        <p:cTn id="38" dur="1" fill="hold">
                                          <p:stCondLst>
                                            <p:cond delay="0"/>
                                          </p:stCondLst>
                                        </p:cTn>
                                        <p:tgtEl>
                                          <p:spTgt spid="50"/>
                                        </p:tgtEl>
                                        <p:attrNameLst>
                                          <p:attrName>style.visibility</p:attrName>
                                        </p:attrNameLst>
                                      </p:cBhvr>
                                      <p:to>
                                        <p:strVal val="visible"/>
                                      </p:to>
                                    </p:set>
                                    <p:animEffect transition="in" filter="fade">
                                      <p:cBhvr>
                                        <p:cTn id="39" dur="1000"/>
                                        <p:tgtEl>
                                          <p:spTgt spid="50"/>
                                        </p:tgtEl>
                                      </p:cBhvr>
                                    </p:animEffect>
                                  </p:childTnLst>
                                </p:cTn>
                              </p:par>
                              <p:par>
                                <p:cTn id="40" presetID="10" presetClass="entr" presetSubtype="0" fill="hold" nodeType="withEffect">
                                  <p:stCondLst>
                                    <p:cond delay="250"/>
                                  </p:stCondLst>
                                  <p:childTnLst>
                                    <p:set>
                                      <p:cBhvr>
                                        <p:cTn id="41" dur="1" fill="hold">
                                          <p:stCondLst>
                                            <p:cond delay="0"/>
                                          </p:stCondLst>
                                        </p:cTn>
                                        <p:tgtEl>
                                          <p:spTgt spid="44"/>
                                        </p:tgtEl>
                                        <p:attrNameLst>
                                          <p:attrName>style.visibility</p:attrName>
                                        </p:attrNameLst>
                                      </p:cBhvr>
                                      <p:to>
                                        <p:strVal val="visible"/>
                                      </p:to>
                                    </p:set>
                                    <p:animEffect transition="in" filter="fade">
                                      <p:cBhvr>
                                        <p:cTn id="42" dur="1000"/>
                                        <p:tgtEl>
                                          <p:spTgt spid="44"/>
                                        </p:tgtEl>
                                      </p:cBhvr>
                                    </p:animEffect>
                                  </p:childTnLst>
                                </p:cTn>
                              </p:par>
                              <p:par>
                                <p:cTn id="43" presetID="10" presetClass="entr" presetSubtype="0" fill="hold" nodeType="withEffect">
                                  <p:stCondLst>
                                    <p:cond delay="250"/>
                                  </p:stCondLst>
                                  <p:childTnLst>
                                    <p:set>
                                      <p:cBhvr>
                                        <p:cTn id="44" dur="1" fill="hold">
                                          <p:stCondLst>
                                            <p:cond delay="0"/>
                                          </p:stCondLst>
                                        </p:cTn>
                                        <p:tgtEl>
                                          <p:spTgt spid="47"/>
                                        </p:tgtEl>
                                        <p:attrNameLst>
                                          <p:attrName>style.visibility</p:attrName>
                                        </p:attrNameLst>
                                      </p:cBhvr>
                                      <p:to>
                                        <p:strVal val="visible"/>
                                      </p:to>
                                    </p:set>
                                    <p:animEffect transition="in" filter="fade">
                                      <p:cBhvr>
                                        <p:cTn id="45" dur="1000"/>
                                        <p:tgtEl>
                                          <p:spTgt spid="47"/>
                                        </p:tgtEl>
                                      </p:cBhvr>
                                    </p:animEffect>
                                  </p:childTnLst>
                                </p:cTn>
                              </p:par>
                              <p:par>
                                <p:cTn id="46" presetID="10" presetClass="entr" presetSubtype="0" fill="hold" nodeType="withEffect">
                                  <p:stCondLst>
                                    <p:cond delay="250"/>
                                  </p:stCondLst>
                                  <p:childTnLst>
                                    <p:set>
                                      <p:cBhvr>
                                        <p:cTn id="47" dur="1" fill="hold">
                                          <p:stCondLst>
                                            <p:cond delay="0"/>
                                          </p:stCondLst>
                                        </p:cTn>
                                        <p:tgtEl>
                                          <p:spTgt spid="45"/>
                                        </p:tgtEl>
                                        <p:attrNameLst>
                                          <p:attrName>style.visibility</p:attrName>
                                        </p:attrNameLst>
                                      </p:cBhvr>
                                      <p:to>
                                        <p:strVal val="visible"/>
                                      </p:to>
                                    </p:set>
                                    <p:animEffect transition="in" filter="fade">
                                      <p:cBhvr>
                                        <p:cTn id="48" dur="1000"/>
                                        <p:tgtEl>
                                          <p:spTgt spid="45"/>
                                        </p:tgtEl>
                                      </p:cBhvr>
                                    </p:animEffect>
                                  </p:childTnLst>
                                </p:cTn>
                              </p:par>
                              <p:par>
                                <p:cTn id="49" presetID="10" presetClass="entr" presetSubtype="0" fill="hold" nodeType="withEffect">
                                  <p:stCondLst>
                                    <p:cond delay="250"/>
                                  </p:stCondLst>
                                  <p:childTnLst>
                                    <p:set>
                                      <p:cBhvr>
                                        <p:cTn id="50" dur="1" fill="hold">
                                          <p:stCondLst>
                                            <p:cond delay="0"/>
                                          </p:stCondLst>
                                        </p:cTn>
                                        <p:tgtEl>
                                          <p:spTgt spid="51"/>
                                        </p:tgtEl>
                                        <p:attrNameLst>
                                          <p:attrName>style.visibility</p:attrName>
                                        </p:attrNameLst>
                                      </p:cBhvr>
                                      <p:to>
                                        <p:strVal val="visible"/>
                                      </p:to>
                                    </p:set>
                                    <p:animEffect transition="in" filter="fade">
                                      <p:cBhvr>
                                        <p:cTn id="51" dur="1000"/>
                                        <p:tgtEl>
                                          <p:spTgt spid="51"/>
                                        </p:tgtEl>
                                      </p:cBhvr>
                                    </p:animEffect>
                                  </p:childTnLst>
                                </p:cTn>
                              </p:par>
                              <p:par>
                                <p:cTn id="52" presetID="10" presetClass="entr" presetSubtype="0" fill="hold" nodeType="withEffect">
                                  <p:stCondLst>
                                    <p:cond delay="250"/>
                                  </p:stCondLst>
                                  <p:childTnLst>
                                    <p:set>
                                      <p:cBhvr>
                                        <p:cTn id="53" dur="1" fill="hold">
                                          <p:stCondLst>
                                            <p:cond delay="0"/>
                                          </p:stCondLst>
                                        </p:cTn>
                                        <p:tgtEl>
                                          <p:spTgt spid="46"/>
                                        </p:tgtEl>
                                        <p:attrNameLst>
                                          <p:attrName>style.visibility</p:attrName>
                                        </p:attrNameLst>
                                      </p:cBhvr>
                                      <p:to>
                                        <p:strVal val="visible"/>
                                      </p:to>
                                    </p:set>
                                    <p:animEffect transition="in" filter="fade">
                                      <p:cBhvr>
                                        <p:cTn id="54" dur="1000"/>
                                        <p:tgtEl>
                                          <p:spTgt spid="46"/>
                                        </p:tgtEl>
                                      </p:cBhvr>
                                    </p:animEffect>
                                  </p:childTnLst>
                                </p:cTn>
                              </p:par>
                              <p:par>
                                <p:cTn id="55" presetID="10" presetClass="entr" presetSubtype="0" fill="hold" nodeType="withEffect">
                                  <p:stCondLst>
                                    <p:cond delay="250"/>
                                  </p:stCondLst>
                                  <p:childTnLst>
                                    <p:set>
                                      <p:cBhvr>
                                        <p:cTn id="56" dur="1" fill="hold">
                                          <p:stCondLst>
                                            <p:cond delay="0"/>
                                          </p:stCondLst>
                                        </p:cTn>
                                        <p:tgtEl>
                                          <p:spTgt spid="20"/>
                                        </p:tgtEl>
                                        <p:attrNameLst>
                                          <p:attrName>style.visibility</p:attrName>
                                        </p:attrNameLst>
                                      </p:cBhvr>
                                      <p:to>
                                        <p:strVal val="visible"/>
                                      </p:to>
                                    </p:set>
                                    <p:animEffect transition="in" filter="fade">
                                      <p:cBhvr>
                                        <p:cTn id="57" dur="1000"/>
                                        <p:tgtEl>
                                          <p:spTgt spid="20"/>
                                        </p:tgtEl>
                                      </p:cBhvr>
                                    </p:animEffect>
                                  </p:childTnLst>
                                </p:cTn>
                              </p:par>
                            </p:childTnLst>
                          </p:cTn>
                        </p:par>
                        <p:par>
                          <p:cTn id="58" fill="hold">
                            <p:stCondLst>
                              <p:cond delay="4250"/>
                            </p:stCondLst>
                            <p:childTnLst>
                              <p:par>
                                <p:cTn id="59" presetID="10" presetClass="entr" presetSubtype="0" fill="hold" nodeType="afterEffect">
                                  <p:stCondLst>
                                    <p:cond delay="250"/>
                                  </p:stCondLst>
                                  <p:childTnLst>
                                    <p:set>
                                      <p:cBhvr>
                                        <p:cTn id="60" dur="1" fill="hold">
                                          <p:stCondLst>
                                            <p:cond delay="0"/>
                                          </p:stCondLst>
                                        </p:cTn>
                                        <p:tgtEl>
                                          <p:spTgt spid="27"/>
                                        </p:tgtEl>
                                        <p:attrNameLst>
                                          <p:attrName>style.visibility</p:attrName>
                                        </p:attrNameLst>
                                      </p:cBhvr>
                                      <p:to>
                                        <p:strVal val="visible"/>
                                      </p:to>
                                    </p:set>
                                    <p:animEffect transition="in" filter="fade">
                                      <p:cBhvr>
                                        <p:cTn id="61" dur="1000"/>
                                        <p:tgtEl>
                                          <p:spTgt spid="27"/>
                                        </p:tgtEl>
                                      </p:cBhvr>
                                    </p:animEffect>
                                  </p:childTnLst>
                                </p:cTn>
                              </p:par>
                              <p:par>
                                <p:cTn id="62" presetID="10" presetClass="entr" presetSubtype="0" fill="hold" nodeType="withEffect">
                                  <p:stCondLst>
                                    <p:cond delay="250"/>
                                  </p:stCondLst>
                                  <p:childTnLst>
                                    <p:set>
                                      <p:cBhvr>
                                        <p:cTn id="63" dur="1" fill="hold">
                                          <p:stCondLst>
                                            <p:cond delay="0"/>
                                          </p:stCondLst>
                                        </p:cTn>
                                        <p:tgtEl>
                                          <p:spTgt spid="28"/>
                                        </p:tgtEl>
                                        <p:attrNameLst>
                                          <p:attrName>style.visibility</p:attrName>
                                        </p:attrNameLst>
                                      </p:cBhvr>
                                      <p:to>
                                        <p:strVal val="visible"/>
                                      </p:to>
                                    </p:set>
                                    <p:animEffect transition="in" filter="fade">
                                      <p:cBhvr>
                                        <p:cTn id="64" dur="1000"/>
                                        <p:tgtEl>
                                          <p:spTgt spid="28"/>
                                        </p:tgtEl>
                                      </p:cBhvr>
                                    </p:animEffect>
                                  </p:childTnLst>
                                </p:cTn>
                              </p:par>
                              <p:par>
                                <p:cTn id="65" presetID="10" presetClass="entr" presetSubtype="0" fill="hold" nodeType="withEffect">
                                  <p:stCondLst>
                                    <p:cond delay="250"/>
                                  </p:stCondLst>
                                  <p:childTnLst>
                                    <p:set>
                                      <p:cBhvr>
                                        <p:cTn id="66" dur="1" fill="hold">
                                          <p:stCondLst>
                                            <p:cond delay="0"/>
                                          </p:stCondLst>
                                        </p:cTn>
                                        <p:tgtEl>
                                          <p:spTgt spid="29"/>
                                        </p:tgtEl>
                                        <p:attrNameLst>
                                          <p:attrName>style.visibility</p:attrName>
                                        </p:attrNameLst>
                                      </p:cBhvr>
                                      <p:to>
                                        <p:strVal val="visible"/>
                                      </p:to>
                                    </p:set>
                                    <p:animEffect transition="in" filter="fade">
                                      <p:cBhvr>
                                        <p:cTn id="67" dur="1000"/>
                                        <p:tgtEl>
                                          <p:spTgt spid="29"/>
                                        </p:tgtEl>
                                      </p:cBhvr>
                                    </p:animEffect>
                                  </p:childTnLst>
                                </p:cTn>
                              </p:par>
                              <p:par>
                                <p:cTn id="68" presetID="10" presetClass="entr" presetSubtype="0" fill="hold" nodeType="withEffect">
                                  <p:stCondLst>
                                    <p:cond delay="250"/>
                                  </p:stCondLst>
                                  <p:childTnLst>
                                    <p:set>
                                      <p:cBhvr>
                                        <p:cTn id="69" dur="1" fill="hold">
                                          <p:stCondLst>
                                            <p:cond delay="0"/>
                                          </p:stCondLst>
                                        </p:cTn>
                                        <p:tgtEl>
                                          <p:spTgt spid="30"/>
                                        </p:tgtEl>
                                        <p:attrNameLst>
                                          <p:attrName>style.visibility</p:attrName>
                                        </p:attrNameLst>
                                      </p:cBhvr>
                                      <p:to>
                                        <p:strVal val="visible"/>
                                      </p:to>
                                    </p:set>
                                    <p:animEffect transition="in" filter="fade">
                                      <p:cBhvr>
                                        <p:cTn id="70" dur="1000"/>
                                        <p:tgtEl>
                                          <p:spTgt spid="30"/>
                                        </p:tgtEl>
                                      </p:cBhvr>
                                    </p:animEffect>
                                  </p:childTnLst>
                                </p:cTn>
                              </p:par>
                              <p:par>
                                <p:cTn id="71" presetID="10" presetClass="entr" presetSubtype="0" fill="hold" nodeType="withEffect">
                                  <p:stCondLst>
                                    <p:cond delay="250"/>
                                  </p:stCondLst>
                                  <p:childTnLst>
                                    <p:set>
                                      <p:cBhvr>
                                        <p:cTn id="72" dur="1" fill="hold">
                                          <p:stCondLst>
                                            <p:cond delay="0"/>
                                          </p:stCondLst>
                                        </p:cTn>
                                        <p:tgtEl>
                                          <p:spTgt spid="22"/>
                                        </p:tgtEl>
                                        <p:attrNameLst>
                                          <p:attrName>style.visibility</p:attrName>
                                        </p:attrNameLst>
                                      </p:cBhvr>
                                      <p:to>
                                        <p:strVal val="visible"/>
                                      </p:to>
                                    </p:set>
                                    <p:animEffect transition="in" filter="fade">
                                      <p:cBhvr>
                                        <p:cTn id="73" dur="1000"/>
                                        <p:tgtEl>
                                          <p:spTgt spid="22"/>
                                        </p:tgtEl>
                                      </p:cBhvr>
                                    </p:animEffect>
                                  </p:childTnLst>
                                </p:cTn>
                              </p:par>
                            </p:childTnLst>
                          </p:cTn>
                        </p:par>
                        <p:par>
                          <p:cTn id="74" fill="hold">
                            <p:stCondLst>
                              <p:cond delay="5500"/>
                            </p:stCondLst>
                            <p:childTnLst>
                              <p:par>
                                <p:cTn id="75" presetID="10" presetClass="entr" presetSubtype="0" fill="hold" nodeType="afterEffect">
                                  <p:stCondLst>
                                    <p:cond delay="250"/>
                                  </p:stCondLst>
                                  <p:childTnLst>
                                    <p:set>
                                      <p:cBhvr>
                                        <p:cTn id="76" dur="1" fill="hold">
                                          <p:stCondLst>
                                            <p:cond delay="0"/>
                                          </p:stCondLst>
                                        </p:cTn>
                                        <p:tgtEl>
                                          <p:spTgt spid="21"/>
                                        </p:tgtEl>
                                        <p:attrNameLst>
                                          <p:attrName>style.visibility</p:attrName>
                                        </p:attrNameLst>
                                      </p:cBhvr>
                                      <p:to>
                                        <p:strVal val="visible"/>
                                      </p:to>
                                    </p:set>
                                    <p:animEffect transition="in" filter="fade">
                                      <p:cBhvr>
                                        <p:cTn id="77" dur="1000"/>
                                        <p:tgtEl>
                                          <p:spTgt spid="21"/>
                                        </p:tgtEl>
                                      </p:cBhvr>
                                    </p:animEffect>
                                  </p:childTnLst>
                                </p:cTn>
                              </p:par>
                              <p:par>
                                <p:cTn id="78" presetID="10" presetClass="entr" presetSubtype="0" fill="hold" nodeType="withEffect">
                                  <p:stCondLst>
                                    <p:cond delay="250"/>
                                  </p:stCondLst>
                                  <p:childTnLst>
                                    <p:set>
                                      <p:cBhvr>
                                        <p:cTn id="79" dur="1" fill="hold">
                                          <p:stCondLst>
                                            <p:cond delay="0"/>
                                          </p:stCondLst>
                                        </p:cTn>
                                        <p:tgtEl>
                                          <p:spTgt spid="31"/>
                                        </p:tgtEl>
                                        <p:attrNameLst>
                                          <p:attrName>style.visibility</p:attrName>
                                        </p:attrNameLst>
                                      </p:cBhvr>
                                      <p:to>
                                        <p:strVal val="visible"/>
                                      </p:to>
                                    </p:set>
                                    <p:animEffect transition="in" filter="fade">
                                      <p:cBhvr>
                                        <p:cTn id="80" dur="1000"/>
                                        <p:tgtEl>
                                          <p:spTgt spid="31"/>
                                        </p:tgtEl>
                                      </p:cBhvr>
                                    </p:animEffect>
                                  </p:childTnLst>
                                </p:cTn>
                              </p:par>
                              <p:par>
                                <p:cTn id="81" presetID="10" presetClass="entr" presetSubtype="0" fill="hold" nodeType="withEffect">
                                  <p:stCondLst>
                                    <p:cond delay="250"/>
                                  </p:stCondLst>
                                  <p:childTnLst>
                                    <p:set>
                                      <p:cBhvr>
                                        <p:cTn id="82" dur="1" fill="hold">
                                          <p:stCondLst>
                                            <p:cond delay="0"/>
                                          </p:stCondLst>
                                        </p:cTn>
                                        <p:tgtEl>
                                          <p:spTgt spid="32"/>
                                        </p:tgtEl>
                                        <p:attrNameLst>
                                          <p:attrName>style.visibility</p:attrName>
                                        </p:attrNameLst>
                                      </p:cBhvr>
                                      <p:to>
                                        <p:strVal val="visible"/>
                                      </p:to>
                                    </p:set>
                                    <p:animEffect transition="in" filter="fade">
                                      <p:cBhvr>
                                        <p:cTn id="83" dur="1000"/>
                                        <p:tgtEl>
                                          <p:spTgt spid="32"/>
                                        </p:tgtEl>
                                      </p:cBhvr>
                                    </p:animEffect>
                                  </p:childTnLst>
                                </p:cTn>
                              </p:par>
                              <p:par>
                                <p:cTn id="84" presetID="10" presetClass="entr" presetSubtype="0" fill="hold" nodeType="withEffect">
                                  <p:stCondLst>
                                    <p:cond delay="250"/>
                                  </p:stCondLst>
                                  <p:childTnLst>
                                    <p:set>
                                      <p:cBhvr>
                                        <p:cTn id="85" dur="1" fill="hold">
                                          <p:stCondLst>
                                            <p:cond delay="0"/>
                                          </p:stCondLst>
                                        </p:cTn>
                                        <p:tgtEl>
                                          <p:spTgt spid="33"/>
                                        </p:tgtEl>
                                        <p:attrNameLst>
                                          <p:attrName>style.visibility</p:attrName>
                                        </p:attrNameLst>
                                      </p:cBhvr>
                                      <p:to>
                                        <p:strVal val="visible"/>
                                      </p:to>
                                    </p:set>
                                    <p:animEffect transition="in" filter="fade">
                                      <p:cBhvr>
                                        <p:cTn id="86" dur="1000"/>
                                        <p:tgtEl>
                                          <p:spTgt spid="33"/>
                                        </p:tgtEl>
                                      </p:cBhvr>
                                    </p:animEffect>
                                  </p:childTnLst>
                                </p:cTn>
                              </p:par>
                              <p:par>
                                <p:cTn id="87" presetID="10" presetClass="entr" presetSubtype="0" fill="hold" nodeType="withEffect">
                                  <p:stCondLst>
                                    <p:cond delay="250"/>
                                  </p:stCondLst>
                                  <p:childTnLst>
                                    <p:set>
                                      <p:cBhvr>
                                        <p:cTn id="88" dur="1" fill="hold">
                                          <p:stCondLst>
                                            <p:cond delay="0"/>
                                          </p:stCondLst>
                                        </p:cTn>
                                        <p:tgtEl>
                                          <p:spTgt spid="34"/>
                                        </p:tgtEl>
                                        <p:attrNameLst>
                                          <p:attrName>style.visibility</p:attrName>
                                        </p:attrNameLst>
                                      </p:cBhvr>
                                      <p:to>
                                        <p:strVal val="visible"/>
                                      </p:to>
                                    </p:set>
                                    <p:animEffect transition="in" filter="fade">
                                      <p:cBhvr>
                                        <p:cTn id="89" dur="1000"/>
                                        <p:tgtEl>
                                          <p:spTgt spid="34"/>
                                        </p:tgtEl>
                                      </p:cBhvr>
                                    </p:animEffect>
                                  </p:childTnLst>
                                </p:cTn>
                              </p:par>
                            </p:childTnLst>
                          </p:cTn>
                        </p:par>
                        <p:par>
                          <p:cTn id="90" fill="hold">
                            <p:stCondLst>
                              <p:cond delay="6750"/>
                            </p:stCondLst>
                            <p:childTnLst>
                              <p:par>
                                <p:cTn id="91" presetID="10" presetClass="entr" presetSubtype="0" fill="hold" nodeType="afterEffect">
                                  <p:stCondLst>
                                    <p:cond delay="250"/>
                                  </p:stCondLst>
                                  <p:childTnLst>
                                    <p:set>
                                      <p:cBhvr>
                                        <p:cTn id="92" dur="1" fill="hold">
                                          <p:stCondLst>
                                            <p:cond delay="0"/>
                                          </p:stCondLst>
                                        </p:cTn>
                                        <p:tgtEl>
                                          <p:spTgt spid="18"/>
                                        </p:tgtEl>
                                        <p:attrNameLst>
                                          <p:attrName>style.visibility</p:attrName>
                                        </p:attrNameLst>
                                      </p:cBhvr>
                                      <p:to>
                                        <p:strVal val="visible"/>
                                      </p:to>
                                    </p:set>
                                    <p:animEffect transition="in" filter="fade">
                                      <p:cBhvr>
                                        <p:cTn id="93" dur="1000"/>
                                        <p:tgtEl>
                                          <p:spTgt spid="18"/>
                                        </p:tgtEl>
                                      </p:cBhvr>
                                    </p:animEffect>
                                  </p:childTnLst>
                                </p:cTn>
                              </p:par>
                              <p:par>
                                <p:cTn id="94" presetID="10" presetClass="entr" presetSubtype="0" fill="hold" nodeType="withEffect">
                                  <p:stCondLst>
                                    <p:cond delay="250"/>
                                  </p:stCondLst>
                                  <p:childTnLst>
                                    <p:set>
                                      <p:cBhvr>
                                        <p:cTn id="95" dur="1" fill="hold">
                                          <p:stCondLst>
                                            <p:cond delay="0"/>
                                          </p:stCondLst>
                                        </p:cTn>
                                        <p:tgtEl>
                                          <p:spTgt spid="43"/>
                                        </p:tgtEl>
                                        <p:attrNameLst>
                                          <p:attrName>style.visibility</p:attrName>
                                        </p:attrNameLst>
                                      </p:cBhvr>
                                      <p:to>
                                        <p:strVal val="visible"/>
                                      </p:to>
                                    </p:set>
                                    <p:animEffect transition="in" filter="fade">
                                      <p:cBhvr>
                                        <p:cTn id="96" dur="1000"/>
                                        <p:tgtEl>
                                          <p:spTgt spid="43"/>
                                        </p:tgtEl>
                                      </p:cBhvr>
                                    </p:animEffect>
                                  </p:childTnLst>
                                </p:cTn>
                              </p:par>
                              <p:par>
                                <p:cTn id="97" presetID="10" presetClass="entr" presetSubtype="0" fill="hold" nodeType="withEffect">
                                  <p:stCondLst>
                                    <p:cond delay="250"/>
                                  </p:stCondLst>
                                  <p:childTnLst>
                                    <p:set>
                                      <p:cBhvr>
                                        <p:cTn id="98" dur="1" fill="hold">
                                          <p:stCondLst>
                                            <p:cond delay="0"/>
                                          </p:stCondLst>
                                        </p:cTn>
                                        <p:tgtEl>
                                          <p:spTgt spid="42"/>
                                        </p:tgtEl>
                                        <p:attrNameLst>
                                          <p:attrName>style.visibility</p:attrName>
                                        </p:attrNameLst>
                                      </p:cBhvr>
                                      <p:to>
                                        <p:strVal val="visible"/>
                                      </p:to>
                                    </p:set>
                                    <p:animEffect transition="in" filter="fade">
                                      <p:cBhvr>
                                        <p:cTn id="99" dur="1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Oval 15"/>
          <p:cNvSpPr/>
          <p:nvPr/>
        </p:nvSpPr>
        <p:spPr>
          <a:xfrm>
            <a:off x="636927" y="2097128"/>
            <a:ext cx="7977684" cy="9561471"/>
          </a:xfrm>
          <a:prstGeom prst="ellipse">
            <a:avLst/>
          </a:prstGeom>
          <a:noFill/>
          <a:ln w="200025" cap="sq">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B387C"/>
              </a:solidFill>
            </a:endParaRPr>
          </a:p>
        </p:txBody>
      </p:sp>
      <p:sp>
        <p:nvSpPr>
          <p:cNvPr id="2" name="Title 1"/>
          <p:cNvSpPr>
            <a:spLocks noGrp="1"/>
          </p:cNvSpPr>
          <p:nvPr>
            <p:ph type="title"/>
          </p:nvPr>
        </p:nvSpPr>
        <p:spPr>
          <a:xfrm>
            <a:off x="628650" y="174626"/>
            <a:ext cx="7886700" cy="806449"/>
          </a:xfrm>
        </p:spPr>
        <p:txBody>
          <a:bodyPr>
            <a:normAutofit fontScale="90000"/>
          </a:bodyPr>
          <a:lstStyle/>
          <a:p>
            <a:r>
              <a:rPr lang="fr-CH" sz="3600" b="1" dirty="0" err="1">
                <a:solidFill>
                  <a:srgbClr val="0B387C"/>
                </a:solidFill>
                <a:latin typeface="Arial" panose="020B0604020202020204" pitchFamily="34" charset="0"/>
                <a:cs typeface="Arial" panose="020B0604020202020204" pitchFamily="34" charset="0"/>
              </a:rPr>
              <a:t>Your</a:t>
            </a:r>
            <a:r>
              <a:rPr lang="fr-CH" sz="3600" b="1" dirty="0">
                <a:solidFill>
                  <a:srgbClr val="0B387C"/>
                </a:solidFill>
                <a:latin typeface="Arial" panose="020B0604020202020204" pitchFamily="34" charset="0"/>
                <a:cs typeface="Arial" panose="020B0604020202020204" pitchFamily="34" charset="0"/>
              </a:rPr>
              <a:t> contacts – </a:t>
            </a:r>
            <a:r>
              <a:rPr lang="fr-CH" sz="3600" b="1" dirty="0" smtClean="0">
                <a:solidFill>
                  <a:srgbClr val="0B387C"/>
                </a:solidFill>
                <a:latin typeface="Arial" panose="020B0604020202020204" pitchFamily="34" charset="0"/>
                <a:cs typeface="Arial" panose="020B0604020202020204" pitchFamily="34" charset="0"/>
              </a:rPr>
              <a:t>HR Learning </a:t>
            </a:r>
            <a:r>
              <a:rPr lang="fr-CH" sz="3600" b="1" dirty="0">
                <a:solidFill>
                  <a:srgbClr val="0B387C"/>
                </a:solidFill>
                <a:latin typeface="Arial" panose="020B0604020202020204" pitchFamily="34" charset="0"/>
                <a:cs typeface="Arial" panose="020B0604020202020204" pitchFamily="34" charset="0"/>
              </a:rPr>
              <a:t>Experts </a:t>
            </a:r>
            <a:endParaRPr lang="en-US" sz="3600" b="1" dirty="0">
              <a:solidFill>
                <a:srgbClr val="0B387C"/>
              </a:solidFill>
              <a:latin typeface="Arial" panose="020B0604020202020204" pitchFamily="34" charset="0"/>
              <a:cs typeface="Arial" panose="020B0604020202020204" pitchFamily="34" charset="0"/>
            </a:endParaRPr>
          </a:p>
        </p:txBody>
      </p:sp>
      <p:sp>
        <p:nvSpPr>
          <p:cNvPr id="4" name="Content Placeholder 3"/>
          <p:cNvSpPr>
            <a:spLocks noGrp="1"/>
          </p:cNvSpPr>
          <p:nvPr>
            <p:ph idx="1"/>
          </p:nvPr>
        </p:nvSpPr>
        <p:spPr>
          <a:xfrm>
            <a:off x="2499436" y="3798329"/>
            <a:ext cx="4321059" cy="1348869"/>
          </a:xfrm>
        </p:spPr>
        <p:txBody>
          <a:bodyPr>
            <a:noAutofit/>
          </a:bodyPr>
          <a:lstStyle/>
          <a:p>
            <a:pPr marL="0" indent="0" algn="ctr">
              <a:buNone/>
            </a:pPr>
            <a:r>
              <a:rPr lang="fr-FR" sz="3200" b="1" dirty="0" smtClean="0">
                <a:solidFill>
                  <a:srgbClr val="0B387C"/>
                </a:solidFill>
              </a:rPr>
              <a:t>Learning and Development Team</a:t>
            </a:r>
            <a:endParaRPr lang="en-US" sz="3200" b="1" dirty="0">
              <a:solidFill>
                <a:srgbClr val="0B387C"/>
              </a:solidFill>
            </a:endParaRPr>
          </a:p>
        </p:txBody>
      </p:sp>
      <p:grpSp>
        <p:nvGrpSpPr>
          <p:cNvPr id="5" name="Group 4"/>
          <p:cNvGrpSpPr/>
          <p:nvPr/>
        </p:nvGrpSpPr>
        <p:grpSpPr>
          <a:xfrm>
            <a:off x="8173562" y="88145"/>
            <a:ext cx="882097" cy="879806"/>
            <a:chOff x="7766327" y="152752"/>
            <a:chExt cx="1144491" cy="1005214"/>
          </a:xfrm>
        </p:grpSpPr>
        <p:sp>
          <p:nvSpPr>
            <p:cNvPr id="6" name="Oval 5"/>
            <p:cNvSpPr/>
            <p:nvPr/>
          </p:nvSpPr>
          <p:spPr>
            <a:xfrm>
              <a:off x="7766327" y="152752"/>
              <a:ext cx="1144491" cy="1005214"/>
            </a:xfrm>
            <a:prstGeom prst="ellipse">
              <a:avLst/>
            </a:prstGeom>
            <a:solidFill>
              <a:srgbClr val="F9A25E"/>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7766327" y="416710"/>
              <a:ext cx="865943" cy="461665"/>
            </a:xfrm>
            <a:prstGeom prst="rect">
              <a:avLst/>
            </a:prstGeom>
            <a:noFill/>
          </p:spPr>
          <p:txBody>
            <a:bodyPr wrap="none" rtlCol="0">
              <a:spAutoFit/>
            </a:bodyPr>
            <a:lstStyle/>
            <a:p>
              <a:r>
                <a:rPr lang="fr-FR" sz="2400" b="1" dirty="0" smtClean="0">
                  <a:solidFill>
                    <a:schemeClr val="bg1"/>
                  </a:solidFill>
                </a:rPr>
                <a:t>WHO</a:t>
              </a:r>
              <a:endParaRPr lang="en-US" sz="2400" b="1" dirty="0">
                <a:solidFill>
                  <a:schemeClr val="bg1"/>
                </a:solidFill>
              </a:endParaRPr>
            </a:p>
          </p:txBody>
        </p:sp>
      </p:grpSp>
      <p:sp>
        <p:nvSpPr>
          <p:cNvPr id="10" name="Oval 9"/>
          <p:cNvSpPr/>
          <p:nvPr/>
        </p:nvSpPr>
        <p:spPr>
          <a:xfrm>
            <a:off x="2100688" y="2353182"/>
            <a:ext cx="960373" cy="956841"/>
          </a:xfrm>
          <a:prstGeom prst="ellipse">
            <a:avLst/>
          </a:prstGeom>
          <a:blipFill>
            <a:blip r:embed="rId2"/>
            <a:stretch>
              <a:fillRect/>
            </a:stretch>
          </a:blipFill>
          <a:ln>
            <a:solidFill>
              <a:srgbClr val="00B1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CC3399"/>
                </a:solidFill>
              </a:ln>
              <a:solidFill>
                <a:srgbClr val="0B387C"/>
              </a:solidFill>
            </a:endParaRPr>
          </a:p>
        </p:txBody>
      </p:sp>
      <p:sp>
        <p:nvSpPr>
          <p:cNvPr id="11" name="Oval 10"/>
          <p:cNvSpPr/>
          <p:nvPr/>
        </p:nvSpPr>
        <p:spPr>
          <a:xfrm>
            <a:off x="5282850" y="1854479"/>
            <a:ext cx="915452" cy="988940"/>
          </a:xfrm>
          <a:prstGeom prst="ellipse">
            <a:avLst/>
          </a:prstGeom>
          <a:blipFill>
            <a:blip r:embed="rId3">
              <a:extLst>
                <a:ext uri="{BEBA8EAE-BF5A-486C-A8C5-ECC9F3942E4B}">
                  <a14:imgProps xmlns:a14="http://schemas.microsoft.com/office/drawing/2010/main">
                    <a14:imgLayer r:embed="rId4">
                      <a14:imgEffect>
                        <a14:brightnessContrast bright="20000" contrast="-20000"/>
                      </a14:imgEffect>
                    </a14:imgLayer>
                  </a14:imgProps>
                </a:ext>
              </a:extLst>
            </a:blip>
            <a:stretch>
              <a:fillRect/>
            </a:stretch>
          </a:blipFill>
          <a:ln>
            <a:solidFill>
              <a:srgbClr val="00B1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CC3399"/>
                </a:solidFill>
              </a:ln>
              <a:solidFill>
                <a:srgbClr val="0B387C"/>
              </a:solidFill>
            </a:endParaRPr>
          </a:p>
        </p:txBody>
      </p:sp>
      <p:sp>
        <p:nvSpPr>
          <p:cNvPr id="12" name="Oval 11"/>
          <p:cNvSpPr/>
          <p:nvPr/>
        </p:nvSpPr>
        <p:spPr>
          <a:xfrm>
            <a:off x="4203877" y="1594291"/>
            <a:ext cx="932328" cy="902327"/>
          </a:xfrm>
          <a:prstGeom prst="ellipse">
            <a:avLst/>
          </a:prstGeom>
          <a:blipFill>
            <a:blip r:embed="rId5"/>
            <a:stretch>
              <a:fillRect/>
            </a:stretch>
          </a:blipFill>
          <a:ln>
            <a:solidFill>
              <a:srgbClr val="00B1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CC3399"/>
                </a:solidFill>
              </a:ln>
              <a:solidFill>
                <a:srgbClr val="0B387C"/>
              </a:solidFill>
            </a:endParaRPr>
          </a:p>
        </p:txBody>
      </p:sp>
      <p:sp>
        <p:nvSpPr>
          <p:cNvPr id="13" name="Oval 12"/>
          <p:cNvSpPr/>
          <p:nvPr/>
        </p:nvSpPr>
        <p:spPr>
          <a:xfrm>
            <a:off x="3061061" y="1776568"/>
            <a:ext cx="940312" cy="968927"/>
          </a:xfrm>
          <a:prstGeom prst="ellipse">
            <a:avLst/>
          </a:prstGeom>
          <a:blipFill>
            <a:blip r:embed="rId6"/>
            <a:stretch>
              <a:fillRect/>
            </a:stretch>
          </a:blipFill>
          <a:ln>
            <a:solidFill>
              <a:srgbClr val="00B1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CC3399"/>
                </a:solidFill>
              </a:ln>
              <a:solidFill>
                <a:srgbClr val="0B387C"/>
              </a:solidFill>
            </a:endParaRPr>
          </a:p>
        </p:txBody>
      </p:sp>
      <p:sp>
        <p:nvSpPr>
          <p:cNvPr id="14" name="Oval 13"/>
          <p:cNvSpPr/>
          <p:nvPr/>
        </p:nvSpPr>
        <p:spPr>
          <a:xfrm>
            <a:off x="1328590" y="3180211"/>
            <a:ext cx="915452" cy="988940"/>
          </a:xfrm>
          <a:prstGeom prst="ellipse">
            <a:avLst/>
          </a:prstGeom>
          <a:blipFill>
            <a:blip r:embed="rId7"/>
            <a:stretch>
              <a:fillRect/>
            </a:stretch>
          </a:blipFill>
          <a:ln>
            <a:solidFill>
              <a:srgbClr val="00B1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CC3399"/>
                </a:solidFill>
              </a:ln>
              <a:solidFill>
                <a:srgbClr val="0B387C"/>
              </a:solidFill>
            </a:endParaRPr>
          </a:p>
        </p:txBody>
      </p:sp>
      <p:sp>
        <p:nvSpPr>
          <p:cNvPr id="15" name="Oval 14"/>
          <p:cNvSpPr/>
          <p:nvPr/>
        </p:nvSpPr>
        <p:spPr>
          <a:xfrm>
            <a:off x="584628" y="4101550"/>
            <a:ext cx="915452" cy="988940"/>
          </a:xfrm>
          <a:prstGeom prst="ellipse">
            <a:avLst/>
          </a:prstGeom>
          <a:blipFill>
            <a:blip r:embed="rId8"/>
            <a:stretch>
              <a:fillRect/>
            </a:stretch>
          </a:blipFill>
          <a:ln>
            <a:solidFill>
              <a:srgbClr val="00B1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CC3399"/>
                </a:solidFill>
              </a:ln>
              <a:solidFill>
                <a:srgbClr val="0B387C"/>
              </a:solidFill>
            </a:endParaRPr>
          </a:p>
        </p:txBody>
      </p:sp>
      <p:sp>
        <p:nvSpPr>
          <p:cNvPr id="17" name="TextBox 16"/>
          <p:cNvSpPr txBox="1"/>
          <p:nvPr/>
        </p:nvSpPr>
        <p:spPr>
          <a:xfrm>
            <a:off x="7022258" y="1884340"/>
            <a:ext cx="1693605" cy="646331"/>
          </a:xfrm>
          <a:prstGeom prst="rect">
            <a:avLst/>
          </a:prstGeom>
          <a:noFill/>
        </p:spPr>
        <p:txBody>
          <a:bodyPr wrap="none" rtlCol="0">
            <a:spAutoFit/>
          </a:bodyPr>
          <a:lstStyle/>
          <a:p>
            <a:pPr algn="ctr"/>
            <a:r>
              <a:rPr lang="fr-FR" dirty="0" smtClean="0">
                <a:solidFill>
                  <a:srgbClr val="0B387C"/>
                </a:solidFill>
              </a:rPr>
              <a:t>Margot </a:t>
            </a:r>
            <a:br>
              <a:rPr lang="fr-FR" dirty="0" smtClean="0">
                <a:solidFill>
                  <a:srgbClr val="0B387C"/>
                </a:solidFill>
              </a:rPr>
            </a:br>
            <a:r>
              <a:rPr lang="fr-FR" dirty="0" smtClean="0">
                <a:solidFill>
                  <a:srgbClr val="0B387C"/>
                </a:solidFill>
              </a:rPr>
              <a:t>MONTASSINE</a:t>
            </a:r>
            <a:endParaRPr lang="en-US" dirty="0">
              <a:solidFill>
                <a:srgbClr val="0B387C"/>
              </a:solidFill>
            </a:endParaRPr>
          </a:p>
        </p:txBody>
      </p:sp>
      <p:sp>
        <p:nvSpPr>
          <p:cNvPr id="26" name="TextBox 25"/>
          <p:cNvSpPr txBox="1"/>
          <p:nvPr/>
        </p:nvSpPr>
        <p:spPr>
          <a:xfrm>
            <a:off x="783432" y="2144816"/>
            <a:ext cx="1338828" cy="646331"/>
          </a:xfrm>
          <a:prstGeom prst="rect">
            <a:avLst/>
          </a:prstGeom>
          <a:noFill/>
        </p:spPr>
        <p:txBody>
          <a:bodyPr wrap="none" rtlCol="0">
            <a:spAutoFit/>
          </a:bodyPr>
          <a:lstStyle/>
          <a:p>
            <a:pPr algn="ctr"/>
            <a:r>
              <a:rPr lang="fr-FR" dirty="0" smtClean="0">
                <a:solidFill>
                  <a:srgbClr val="0B387C"/>
                </a:solidFill>
              </a:rPr>
              <a:t>Nathalie</a:t>
            </a:r>
            <a:br>
              <a:rPr lang="fr-FR" dirty="0" smtClean="0">
                <a:solidFill>
                  <a:srgbClr val="0B387C"/>
                </a:solidFill>
              </a:rPr>
            </a:br>
            <a:r>
              <a:rPr lang="fr-FR" dirty="0" smtClean="0">
                <a:solidFill>
                  <a:srgbClr val="0B387C"/>
                </a:solidFill>
              </a:rPr>
              <a:t>DUMEAUX</a:t>
            </a:r>
            <a:endParaRPr lang="en-US" dirty="0">
              <a:solidFill>
                <a:srgbClr val="0B387C"/>
              </a:solidFill>
            </a:endParaRPr>
          </a:p>
        </p:txBody>
      </p:sp>
      <p:sp>
        <p:nvSpPr>
          <p:cNvPr id="27" name="TextBox 26"/>
          <p:cNvSpPr txBox="1"/>
          <p:nvPr/>
        </p:nvSpPr>
        <p:spPr>
          <a:xfrm>
            <a:off x="3719110" y="988545"/>
            <a:ext cx="1813317" cy="646331"/>
          </a:xfrm>
          <a:prstGeom prst="rect">
            <a:avLst/>
          </a:prstGeom>
          <a:noFill/>
        </p:spPr>
        <p:txBody>
          <a:bodyPr wrap="none" rtlCol="0">
            <a:spAutoFit/>
          </a:bodyPr>
          <a:lstStyle/>
          <a:p>
            <a:pPr algn="ctr"/>
            <a:r>
              <a:rPr lang="fr-FR" dirty="0" smtClean="0">
                <a:solidFill>
                  <a:srgbClr val="0B387C"/>
                </a:solidFill>
              </a:rPr>
              <a:t>Erwin</a:t>
            </a:r>
            <a:br>
              <a:rPr lang="fr-FR" dirty="0" smtClean="0">
                <a:solidFill>
                  <a:srgbClr val="0B387C"/>
                </a:solidFill>
              </a:rPr>
            </a:br>
            <a:r>
              <a:rPr lang="fr-FR" dirty="0" smtClean="0">
                <a:solidFill>
                  <a:srgbClr val="0B387C"/>
                </a:solidFill>
              </a:rPr>
              <a:t>MOSSELMANS</a:t>
            </a:r>
            <a:endParaRPr lang="en-US" dirty="0">
              <a:solidFill>
                <a:srgbClr val="0B387C"/>
              </a:solidFill>
            </a:endParaRPr>
          </a:p>
        </p:txBody>
      </p:sp>
      <p:sp>
        <p:nvSpPr>
          <p:cNvPr id="28" name="TextBox 27"/>
          <p:cNvSpPr txBox="1"/>
          <p:nvPr/>
        </p:nvSpPr>
        <p:spPr>
          <a:xfrm>
            <a:off x="97131" y="2781175"/>
            <a:ext cx="1402949" cy="646331"/>
          </a:xfrm>
          <a:prstGeom prst="rect">
            <a:avLst/>
          </a:prstGeom>
          <a:noFill/>
        </p:spPr>
        <p:txBody>
          <a:bodyPr wrap="none" rtlCol="0">
            <a:spAutoFit/>
          </a:bodyPr>
          <a:lstStyle/>
          <a:p>
            <a:pPr algn="ctr"/>
            <a:r>
              <a:rPr lang="fr-FR" dirty="0" smtClean="0">
                <a:solidFill>
                  <a:srgbClr val="0B387C"/>
                </a:solidFill>
              </a:rPr>
              <a:t>Maria</a:t>
            </a:r>
            <a:br>
              <a:rPr lang="fr-FR" dirty="0" smtClean="0">
                <a:solidFill>
                  <a:srgbClr val="0B387C"/>
                </a:solidFill>
              </a:rPr>
            </a:br>
            <a:r>
              <a:rPr lang="fr-FR" dirty="0" smtClean="0">
                <a:solidFill>
                  <a:srgbClr val="0B387C"/>
                </a:solidFill>
              </a:rPr>
              <a:t>FIASCARIS</a:t>
            </a:r>
            <a:endParaRPr lang="en-US" dirty="0">
              <a:solidFill>
                <a:srgbClr val="0B387C"/>
              </a:solidFill>
            </a:endParaRPr>
          </a:p>
        </p:txBody>
      </p:sp>
      <p:sp>
        <p:nvSpPr>
          <p:cNvPr id="29" name="TextBox 28"/>
          <p:cNvSpPr txBox="1"/>
          <p:nvPr/>
        </p:nvSpPr>
        <p:spPr>
          <a:xfrm>
            <a:off x="1773528" y="1449137"/>
            <a:ext cx="1287533" cy="646331"/>
          </a:xfrm>
          <a:prstGeom prst="rect">
            <a:avLst/>
          </a:prstGeom>
          <a:noFill/>
        </p:spPr>
        <p:txBody>
          <a:bodyPr wrap="none" rtlCol="0">
            <a:spAutoFit/>
          </a:bodyPr>
          <a:lstStyle/>
          <a:p>
            <a:pPr algn="ctr"/>
            <a:r>
              <a:rPr lang="fr-FR" dirty="0" smtClean="0">
                <a:solidFill>
                  <a:srgbClr val="0B387C"/>
                </a:solidFill>
              </a:rPr>
              <a:t>Marie</a:t>
            </a:r>
            <a:br>
              <a:rPr lang="fr-FR" dirty="0" smtClean="0">
                <a:solidFill>
                  <a:srgbClr val="0B387C"/>
                </a:solidFill>
              </a:rPr>
            </a:br>
            <a:r>
              <a:rPr lang="fr-FR" dirty="0" smtClean="0">
                <a:solidFill>
                  <a:srgbClr val="0B387C"/>
                </a:solidFill>
              </a:rPr>
              <a:t>LAHCHIMI</a:t>
            </a:r>
            <a:endParaRPr lang="en-US" dirty="0">
              <a:solidFill>
                <a:srgbClr val="0B387C"/>
              </a:solidFill>
            </a:endParaRPr>
          </a:p>
        </p:txBody>
      </p:sp>
      <p:sp>
        <p:nvSpPr>
          <p:cNvPr id="30" name="TextBox 29"/>
          <p:cNvSpPr txBox="1"/>
          <p:nvPr/>
        </p:nvSpPr>
        <p:spPr>
          <a:xfrm>
            <a:off x="2406646" y="5147198"/>
            <a:ext cx="1069524" cy="646331"/>
          </a:xfrm>
          <a:prstGeom prst="rect">
            <a:avLst/>
          </a:prstGeom>
          <a:noFill/>
        </p:spPr>
        <p:txBody>
          <a:bodyPr wrap="none" rtlCol="0">
            <a:spAutoFit/>
          </a:bodyPr>
          <a:lstStyle/>
          <a:p>
            <a:pPr algn="ctr"/>
            <a:r>
              <a:rPr lang="fr-FR" dirty="0" smtClean="0">
                <a:solidFill>
                  <a:srgbClr val="0B387C"/>
                </a:solidFill>
              </a:rPr>
              <a:t>Pascale </a:t>
            </a:r>
            <a:br>
              <a:rPr lang="fr-FR" dirty="0" smtClean="0">
                <a:solidFill>
                  <a:srgbClr val="0B387C"/>
                </a:solidFill>
              </a:rPr>
            </a:br>
            <a:r>
              <a:rPr lang="fr-FR" dirty="0" smtClean="0">
                <a:solidFill>
                  <a:srgbClr val="0B387C"/>
                </a:solidFill>
              </a:rPr>
              <a:t>GOY</a:t>
            </a:r>
            <a:endParaRPr lang="en-US" dirty="0">
              <a:solidFill>
                <a:srgbClr val="0B387C"/>
              </a:solidFill>
            </a:endParaRPr>
          </a:p>
        </p:txBody>
      </p:sp>
      <p:sp>
        <p:nvSpPr>
          <p:cNvPr id="31" name="TextBox 30"/>
          <p:cNvSpPr txBox="1"/>
          <p:nvPr/>
        </p:nvSpPr>
        <p:spPr>
          <a:xfrm>
            <a:off x="5779509" y="1271125"/>
            <a:ext cx="2569935" cy="646331"/>
          </a:xfrm>
          <a:prstGeom prst="rect">
            <a:avLst/>
          </a:prstGeom>
          <a:noFill/>
        </p:spPr>
        <p:txBody>
          <a:bodyPr wrap="none" rtlCol="0">
            <a:spAutoFit/>
          </a:bodyPr>
          <a:lstStyle/>
          <a:p>
            <a:pPr algn="ctr"/>
            <a:r>
              <a:rPr lang="fr-FR" dirty="0" smtClean="0">
                <a:solidFill>
                  <a:srgbClr val="0B387C"/>
                </a:solidFill>
              </a:rPr>
              <a:t>Elizabeth</a:t>
            </a:r>
            <a:br>
              <a:rPr lang="fr-FR" dirty="0" smtClean="0">
                <a:solidFill>
                  <a:srgbClr val="0B387C"/>
                </a:solidFill>
              </a:rPr>
            </a:br>
            <a:r>
              <a:rPr lang="fr-FR" dirty="0" smtClean="0">
                <a:solidFill>
                  <a:srgbClr val="0B387C"/>
                </a:solidFill>
              </a:rPr>
              <a:t>EASTWOOD-BARZDO</a:t>
            </a:r>
            <a:endParaRPr lang="en-US" dirty="0">
              <a:solidFill>
                <a:srgbClr val="0B387C"/>
              </a:solidFill>
            </a:endParaRPr>
          </a:p>
        </p:txBody>
      </p:sp>
      <p:sp>
        <p:nvSpPr>
          <p:cNvPr id="32" name="TextBox 31"/>
          <p:cNvSpPr txBox="1"/>
          <p:nvPr/>
        </p:nvSpPr>
        <p:spPr>
          <a:xfrm>
            <a:off x="-52426" y="3475163"/>
            <a:ext cx="1428596" cy="646331"/>
          </a:xfrm>
          <a:prstGeom prst="rect">
            <a:avLst/>
          </a:prstGeom>
          <a:noFill/>
        </p:spPr>
        <p:txBody>
          <a:bodyPr wrap="none" rtlCol="0">
            <a:spAutoFit/>
          </a:bodyPr>
          <a:lstStyle/>
          <a:p>
            <a:pPr algn="ctr"/>
            <a:r>
              <a:rPr lang="fr-FR" dirty="0" smtClean="0">
                <a:solidFill>
                  <a:srgbClr val="0B387C"/>
                </a:solidFill>
              </a:rPr>
              <a:t>Marie-Laure</a:t>
            </a:r>
          </a:p>
          <a:p>
            <a:pPr algn="ctr"/>
            <a:r>
              <a:rPr lang="fr-FR" dirty="0" smtClean="0">
                <a:solidFill>
                  <a:srgbClr val="0B387C"/>
                </a:solidFill>
              </a:rPr>
              <a:t>LECOQ</a:t>
            </a:r>
            <a:endParaRPr lang="en-US" dirty="0">
              <a:solidFill>
                <a:srgbClr val="0B387C"/>
              </a:solidFill>
            </a:endParaRPr>
          </a:p>
        </p:txBody>
      </p:sp>
      <p:sp>
        <p:nvSpPr>
          <p:cNvPr id="34" name="Oval 33"/>
          <p:cNvSpPr/>
          <p:nvPr/>
        </p:nvSpPr>
        <p:spPr>
          <a:xfrm>
            <a:off x="7808558" y="4580210"/>
            <a:ext cx="1044568" cy="1020560"/>
          </a:xfrm>
          <a:prstGeom prst="ellipse">
            <a:avLst/>
          </a:prstGeom>
          <a:solidFill>
            <a:srgbClr val="0B387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bg1"/>
                </a:solidFill>
              </a:rPr>
              <a:t>HSE</a:t>
            </a:r>
            <a:r>
              <a:rPr lang="fr-FR" sz="1200" dirty="0">
                <a:solidFill>
                  <a:schemeClr val="bg1"/>
                </a:solidFill>
              </a:rPr>
              <a:t/>
            </a:r>
            <a:br>
              <a:rPr lang="fr-FR" sz="1200" dirty="0">
                <a:solidFill>
                  <a:schemeClr val="bg1"/>
                </a:solidFill>
              </a:rPr>
            </a:br>
            <a:r>
              <a:rPr lang="fr-FR" sz="1200" dirty="0">
                <a:solidFill>
                  <a:schemeClr val="bg1"/>
                </a:solidFill>
              </a:rPr>
              <a:t>Safety Training</a:t>
            </a:r>
            <a:endParaRPr lang="en-US" sz="1200" dirty="0">
              <a:solidFill>
                <a:schemeClr val="bg1"/>
              </a:solidFill>
            </a:endParaRPr>
          </a:p>
        </p:txBody>
      </p:sp>
      <p:sp>
        <p:nvSpPr>
          <p:cNvPr id="35" name="Oval 34"/>
          <p:cNvSpPr/>
          <p:nvPr/>
        </p:nvSpPr>
        <p:spPr>
          <a:xfrm>
            <a:off x="6321649" y="2405762"/>
            <a:ext cx="943738" cy="976612"/>
          </a:xfrm>
          <a:prstGeom prst="ellipse">
            <a:avLst/>
          </a:prstGeom>
          <a:blipFill>
            <a:blip r:embed="rId9"/>
            <a:stretch>
              <a:fillRect/>
            </a:stretch>
          </a:blipFill>
          <a:ln>
            <a:solidFill>
              <a:srgbClr val="00B1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CC3399"/>
                </a:solidFill>
              </a:ln>
              <a:solidFill>
                <a:srgbClr val="0B387C"/>
              </a:solidFill>
            </a:endParaRPr>
          </a:p>
        </p:txBody>
      </p:sp>
      <p:sp>
        <p:nvSpPr>
          <p:cNvPr id="25" name="Oval 24"/>
          <p:cNvSpPr/>
          <p:nvPr/>
        </p:nvSpPr>
        <p:spPr>
          <a:xfrm>
            <a:off x="1529372" y="4962897"/>
            <a:ext cx="915452" cy="988940"/>
          </a:xfrm>
          <a:prstGeom prst="ellipse">
            <a:avLst/>
          </a:prstGeom>
          <a:blipFill>
            <a:blip r:embed="rId10"/>
            <a:stretch>
              <a:fillRect/>
            </a:stretch>
          </a:blipFill>
          <a:ln>
            <a:solidFill>
              <a:srgbClr val="00B1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n>
                <a:solidFill>
                  <a:srgbClr val="CC3399"/>
                </a:solidFill>
              </a:ln>
              <a:solidFill>
                <a:srgbClr val="0B387C"/>
              </a:solidFill>
            </a:endParaRPr>
          </a:p>
        </p:txBody>
      </p:sp>
      <p:sp>
        <p:nvSpPr>
          <p:cNvPr id="33" name="Oval 32"/>
          <p:cNvSpPr/>
          <p:nvPr/>
        </p:nvSpPr>
        <p:spPr>
          <a:xfrm>
            <a:off x="7118978" y="3186375"/>
            <a:ext cx="943738" cy="976612"/>
          </a:xfrm>
          <a:prstGeom prst="ellipse">
            <a:avLst/>
          </a:prstGeom>
          <a:blipFill dpi="0" rotWithShape="1">
            <a:blip r:embed="rId11"/>
            <a:srcRect/>
            <a:stretch>
              <a:fillRect/>
            </a:stretch>
          </a:blipFill>
          <a:ln>
            <a:solidFill>
              <a:srgbClr val="00B1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CC3399"/>
                </a:solidFill>
              </a:ln>
              <a:solidFill>
                <a:srgbClr val="0B387C"/>
              </a:solidFill>
            </a:endParaRPr>
          </a:p>
        </p:txBody>
      </p:sp>
      <p:sp>
        <p:nvSpPr>
          <p:cNvPr id="36" name="TextBox 35"/>
          <p:cNvSpPr txBox="1"/>
          <p:nvPr/>
        </p:nvSpPr>
        <p:spPr>
          <a:xfrm>
            <a:off x="7750561" y="2633357"/>
            <a:ext cx="1197765" cy="646331"/>
          </a:xfrm>
          <a:prstGeom prst="rect">
            <a:avLst/>
          </a:prstGeom>
          <a:noFill/>
        </p:spPr>
        <p:txBody>
          <a:bodyPr wrap="none" rtlCol="0">
            <a:spAutoFit/>
          </a:bodyPr>
          <a:lstStyle/>
          <a:p>
            <a:pPr algn="ctr"/>
            <a:r>
              <a:rPr lang="fr-FR" dirty="0" smtClean="0">
                <a:solidFill>
                  <a:srgbClr val="0B387C"/>
                </a:solidFill>
              </a:rPr>
              <a:t>Nathalie</a:t>
            </a:r>
            <a:br>
              <a:rPr lang="fr-FR" dirty="0" smtClean="0">
                <a:solidFill>
                  <a:srgbClr val="0B387C"/>
                </a:solidFill>
              </a:rPr>
            </a:br>
            <a:r>
              <a:rPr lang="fr-FR" dirty="0" smtClean="0">
                <a:solidFill>
                  <a:srgbClr val="0B387C"/>
                </a:solidFill>
              </a:rPr>
              <a:t>PERKINS</a:t>
            </a:r>
            <a:endParaRPr lang="en-US" dirty="0">
              <a:solidFill>
                <a:srgbClr val="0B387C"/>
              </a:solidFill>
            </a:endParaRPr>
          </a:p>
        </p:txBody>
      </p:sp>
    </p:spTree>
    <p:extLst>
      <p:ext uri="{BB962C8B-B14F-4D97-AF65-F5344CB8AC3E}">
        <p14:creationId xmlns:p14="http://schemas.microsoft.com/office/powerpoint/2010/main" val="186226671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p:txBody>
          <a:bodyPr/>
          <a:lstStyle/>
          <a:p>
            <a:fld id="{17918391-D411-FE40-AAD7-861AE5233E0E}" type="slidenum">
              <a:rPr lang="en-US" smtClean="0">
                <a:solidFill>
                  <a:srgbClr val="0055A0">
                    <a:tint val="75000"/>
                  </a:srgbClr>
                </a:solidFill>
              </a:rPr>
              <a:pPr/>
              <a:t>22</a:t>
            </a:fld>
            <a:endParaRPr lang="en-US" dirty="0">
              <a:solidFill>
                <a:srgbClr val="0055A0">
                  <a:tint val="75000"/>
                </a:srgbClr>
              </a:solidFill>
            </a:endParaRPr>
          </a:p>
        </p:txBody>
      </p:sp>
      <p:sp>
        <p:nvSpPr>
          <p:cNvPr id="3" name="Rounded Rectangle 2"/>
          <p:cNvSpPr/>
          <p:nvPr/>
        </p:nvSpPr>
        <p:spPr>
          <a:xfrm>
            <a:off x="743515" y="3148975"/>
            <a:ext cx="1473138" cy="396505"/>
          </a:xfrm>
          <a:prstGeom prst="roundRect">
            <a:avLst/>
          </a:prstGeom>
          <a:solidFill>
            <a:srgbClr val="001844"/>
          </a:solidFill>
          <a:ln w="38100">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fr-CH" sz="1200" b="1" dirty="0" err="1">
                <a:solidFill>
                  <a:schemeClr val="bg1"/>
                </a:solidFill>
              </a:rPr>
              <a:t>Accelerators</a:t>
            </a:r>
            <a:r>
              <a:rPr lang="fr-CH" sz="1200" dirty="0">
                <a:solidFill>
                  <a:schemeClr val="tx2"/>
                </a:solidFill>
              </a:rPr>
              <a:t> </a:t>
            </a:r>
            <a:r>
              <a:rPr lang="fr-CH" sz="1200" b="1" dirty="0">
                <a:solidFill>
                  <a:schemeClr val="bg1"/>
                </a:solidFill>
              </a:rPr>
              <a:t>and </a:t>
            </a:r>
            <a:r>
              <a:rPr lang="fr-CH" sz="1200" b="1" dirty="0" err="1">
                <a:solidFill>
                  <a:schemeClr val="bg1"/>
                </a:solidFill>
              </a:rPr>
              <a:t>Technology</a:t>
            </a:r>
            <a:endParaRPr lang="en-GB" sz="1200" b="1" dirty="0">
              <a:solidFill>
                <a:schemeClr val="bg1"/>
              </a:solidFill>
            </a:endParaRPr>
          </a:p>
        </p:txBody>
      </p:sp>
      <p:sp>
        <p:nvSpPr>
          <p:cNvPr id="78" name="Rounded Rectangle 77"/>
          <p:cNvSpPr/>
          <p:nvPr/>
        </p:nvSpPr>
        <p:spPr>
          <a:xfrm>
            <a:off x="3161751" y="3145404"/>
            <a:ext cx="1688737" cy="382729"/>
          </a:xfrm>
          <a:prstGeom prst="roundRect">
            <a:avLst/>
          </a:prstGeom>
          <a:solidFill>
            <a:srgbClr val="D7DF23"/>
          </a:solidFill>
          <a:ln w="38100">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fr-CH" sz="1200" b="1" dirty="0">
                <a:solidFill>
                  <a:srgbClr val="4D4D4D">
                    <a:lumMod val="50000"/>
                  </a:srgbClr>
                </a:solidFill>
              </a:rPr>
              <a:t>Finance and </a:t>
            </a:r>
            <a:r>
              <a:rPr lang="fr-CH" sz="1200" b="1" dirty="0" err="1">
                <a:solidFill>
                  <a:srgbClr val="4D4D4D">
                    <a:lumMod val="50000"/>
                  </a:srgbClr>
                </a:solidFill>
              </a:rPr>
              <a:t>Human</a:t>
            </a:r>
            <a:r>
              <a:rPr lang="fr-CH" sz="1200" b="1" dirty="0">
                <a:solidFill>
                  <a:srgbClr val="4D4D4D">
                    <a:lumMod val="50000"/>
                  </a:srgbClr>
                </a:solidFill>
              </a:rPr>
              <a:t> </a:t>
            </a:r>
            <a:r>
              <a:rPr lang="fr-CH" sz="1200" b="1" dirty="0" err="1">
                <a:solidFill>
                  <a:srgbClr val="4D4D4D">
                    <a:lumMod val="50000"/>
                  </a:srgbClr>
                </a:solidFill>
              </a:rPr>
              <a:t>Resources</a:t>
            </a:r>
            <a:endParaRPr lang="en-GB" sz="1200" b="1" dirty="0">
              <a:solidFill>
                <a:srgbClr val="4D4D4D">
                  <a:lumMod val="50000"/>
                </a:srgbClr>
              </a:solidFill>
            </a:endParaRPr>
          </a:p>
        </p:txBody>
      </p:sp>
      <p:sp>
        <p:nvSpPr>
          <p:cNvPr id="79" name="Rounded Rectangle 78"/>
          <p:cNvSpPr/>
          <p:nvPr/>
        </p:nvSpPr>
        <p:spPr>
          <a:xfrm>
            <a:off x="5442693" y="3156696"/>
            <a:ext cx="1780529" cy="381062"/>
          </a:xfrm>
          <a:prstGeom prst="roundRect">
            <a:avLst/>
          </a:prstGeom>
          <a:solidFill>
            <a:srgbClr val="00B1B0"/>
          </a:solidFill>
          <a:ln w="38100">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fr-CH" sz="1200" b="1" dirty="0" err="1">
                <a:solidFill>
                  <a:srgbClr val="001844"/>
                </a:solidFill>
              </a:rPr>
              <a:t>Research</a:t>
            </a:r>
            <a:r>
              <a:rPr lang="fr-CH" sz="1200" b="1" dirty="0">
                <a:solidFill>
                  <a:srgbClr val="001844"/>
                </a:solidFill>
              </a:rPr>
              <a:t> &amp; </a:t>
            </a:r>
            <a:r>
              <a:rPr lang="fr-CH" sz="1200" b="1" dirty="0" err="1">
                <a:solidFill>
                  <a:srgbClr val="001844"/>
                </a:solidFill>
              </a:rPr>
              <a:t>Computing</a:t>
            </a:r>
            <a:endParaRPr lang="en-GB" sz="1200" b="1" dirty="0">
              <a:solidFill>
                <a:srgbClr val="001844"/>
              </a:solidFill>
            </a:endParaRPr>
          </a:p>
        </p:txBody>
      </p:sp>
      <p:sp>
        <p:nvSpPr>
          <p:cNvPr id="4" name="Rectangle 3"/>
          <p:cNvSpPr/>
          <p:nvPr/>
        </p:nvSpPr>
        <p:spPr>
          <a:xfrm>
            <a:off x="1253423" y="3674322"/>
            <a:ext cx="1524122" cy="276999"/>
          </a:xfrm>
          <a:prstGeom prst="rect">
            <a:avLst/>
          </a:prstGeom>
        </p:spPr>
        <p:txBody>
          <a:bodyPr wrap="square">
            <a:spAutoFit/>
          </a:bodyPr>
          <a:lstStyle/>
          <a:p>
            <a:pPr fontAlgn="b"/>
            <a:r>
              <a:rPr lang="en-US" sz="1200" dirty="0">
                <a:solidFill>
                  <a:srgbClr val="0B387C"/>
                </a:solidFill>
                <a:latin typeface="Arial" panose="020B0604020202020204" pitchFamily="34" charset="0"/>
                <a:cs typeface="Arial" panose="020B0604020202020204" pitchFamily="34" charset="0"/>
              </a:rPr>
              <a:t>MONTESINOS Eric</a:t>
            </a:r>
          </a:p>
        </p:txBody>
      </p:sp>
      <p:sp>
        <p:nvSpPr>
          <p:cNvPr id="7" name="Rectangle 6"/>
          <p:cNvSpPr/>
          <p:nvPr/>
        </p:nvSpPr>
        <p:spPr>
          <a:xfrm>
            <a:off x="1264057" y="4086002"/>
            <a:ext cx="1819024" cy="276999"/>
          </a:xfrm>
          <a:prstGeom prst="rect">
            <a:avLst/>
          </a:prstGeom>
        </p:spPr>
        <p:txBody>
          <a:bodyPr wrap="none">
            <a:spAutoFit/>
          </a:bodyPr>
          <a:lstStyle/>
          <a:p>
            <a:pPr fontAlgn="b"/>
            <a:r>
              <a:rPr lang="en-US" sz="1200" dirty="0" smtClean="0">
                <a:solidFill>
                  <a:srgbClr val="0B387C"/>
                </a:solidFill>
                <a:latin typeface="Arial" panose="020B0604020202020204" pitchFamily="34" charset="0"/>
                <a:cs typeface="Arial" panose="020B0604020202020204" pitchFamily="34" charset="0"/>
              </a:rPr>
              <a:t>NICQUEVERT Bertrand</a:t>
            </a:r>
            <a:endParaRPr lang="en-US" sz="1200" dirty="0">
              <a:solidFill>
                <a:srgbClr val="0B387C"/>
              </a:solidFill>
              <a:latin typeface="Arial" panose="020B0604020202020204" pitchFamily="34" charset="0"/>
              <a:cs typeface="Arial" panose="020B0604020202020204" pitchFamily="34" charset="0"/>
            </a:endParaRPr>
          </a:p>
        </p:txBody>
      </p:sp>
      <p:sp>
        <p:nvSpPr>
          <p:cNvPr id="10" name="Rectangle 9"/>
          <p:cNvSpPr/>
          <p:nvPr/>
        </p:nvSpPr>
        <p:spPr>
          <a:xfrm>
            <a:off x="3094070" y="1935595"/>
            <a:ext cx="1473801" cy="461665"/>
          </a:xfrm>
          <a:prstGeom prst="rect">
            <a:avLst/>
          </a:prstGeom>
        </p:spPr>
        <p:txBody>
          <a:bodyPr wrap="none">
            <a:spAutoFit/>
          </a:bodyPr>
          <a:lstStyle/>
          <a:p>
            <a:pPr marL="36576" fontAlgn="b"/>
            <a:r>
              <a:rPr lang="en-US" sz="1200" dirty="0">
                <a:solidFill>
                  <a:srgbClr val="0B387C"/>
                </a:solidFill>
                <a:latin typeface="Arial" panose="020B0604020202020204" pitchFamily="34" charset="0"/>
                <a:cs typeface="Arial" panose="020B0604020202020204" pitchFamily="34" charset="0"/>
              </a:rPr>
              <a:t>MEICHTRY Lynda</a:t>
            </a:r>
          </a:p>
          <a:p>
            <a:pPr marL="36576" fontAlgn="b"/>
            <a:endParaRPr lang="en-GB" sz="1200" dirty="0">
              <a:solidFill>
                <a:srgbClr val="001844"/>
              </a:solidFill>
            </a:endParaRPr>
          </a:p>
        </p:txBody>
      </p:sp>
      <p:sp>
        <p:nvSpPr>
          <p:cNvPr id="13" name="Rectangle 12"/>
          <p:cNvSpPr/>
          <p:nvPr/>
        </p:nvSpPr>
        <p:spPr>
          <a:xfrm>
            <a:off x="3715587" y="4449175"/>
            <a:ext cx="1884606" cy="276999"/>
          </a:xfrm>
          <a:prstGeom prst="rect">
            <a:avLst/>
          </a:prstGeom>
        </p:spPr>
        <p:txBody>
          <a:bodyPr wrap="square">
            <a:spAutoFit/>
          </a:bodyPr>
          <a:lstStyle/>
          <a:p>
            <a:pPr fontAlgn="b"/>
            <a:r>
              <a:rPr lang="en-US" sz="1200" dirty="0">
                <a:solidFill>
                  <a:srgbClr val="0B387C"/>
                </a:solidFill>
                <a:latin typeface="Arial" panose="020B0604020202020204" pitchFamily="34" charset="0"/>
                <a:cs typeface="Arial" panose="020B0604020202020204" pitchFamily="34" charset="0"/>
              </a:rPr>
              <a:t>ANGELINI </a:t>
            </a:r>
            <a:r>
              <a:rPr lang="en-US" sz="1200" smtClean="0">
                <a:solidFill>
                  <a:srgbClr val="0B387C"/>
                </a:solidFill>
                <a:latin typeface="Arial" panose="020B0604020202020204" pitchFamily="34" charset="0"/>
                <a:cs typeface="Arial" panose="020B0604020202020204" pitchFamily="34" charset="0"/>
              </a:rPr>
              <a:t>Véronique</a:t>
            </a:r>
            <a:endParaRPr lang="en-US" sz="1200">
              <a:solidFill>
                <a:srgbClr val="0B387C"/>
              </a:solidFill>
              <a:latin typeface="Arial" panose="020B0604020202020204" pitchFamily="34" charset="0"/>
              <a:cs typeface="Arial" panose="020B0604020202020204" pitchFamily="34" charset="0"/>
            </a:endParaRPr>
          </a:p>
        </p:txBody>
      </p:sp>
      <p:sp>
        <p:nvSpPr>
          <p:cNvPr id="14" name="Rectangle 13"/>
          <p:cNvSpPr/>
          <p:nvPr/>
        </p:nvSpPr>
        <p:spPr>
          <a:xfrm>
            <a:off x="911366" y="1947515"/>
            <a:ext cx="1580783" cy="276999"/>
          </a:xfrm>
          <a:prstGeom prst="rect">
            <a:avLst/>
          </a:prstGeom>
        </p:spPr>
        <p:txBody>
          <a:bodyPr wrap="square">
            <a:spAutoFit/>
          </a:bodyPr>
          <a:lstStyle/>
          <a:p>
            <a:pPr fontAlgn="b"/>
            <a:r>
              <a:rPr lang="en-US" sz="1200" dirty="0" smtClean="0">
                <a:solidFill>
                  <a:srgbClr val="0B387C"/>
                </a:solidFill>
                <a:latin typeface="Arial" panose="020B0604020202020204" pitchFamily="34" charset="0"/>
                <a:cs typeface="Arial" panose="020B0604020202020204" pitchFamily="34" charset="0"/>
              </a:rPr>
              <a:t>KNOORS Nathalie</a:t>
            </a:r>
            <a:endParaRPr lang="en-US" sz="1200" dirty="0">
              <a:solidFill>
                <a:srgbClr val="0B387C"/>
              </a:solidFill>
              <a:latin typeface="Arial" panose="020B0604020202020204" pitchFamily="34" charset="0"/>
              <a:cs typeface="Arial" panose="020B0604020202020204" pitchFamily="34" charset="0"/>
            </a:endParaRPr>
          </a:p>
        </p:txBody>
      </p:sp>
      <p:sp>
        <p:nvSpPr>
          <p:cNvPr id="18" name="Rectangle 17"/>
          <p:cNvSpPr/>
          <p:nvPr/>
        </p:nvSpPr>
        <p:spPr>
          <a:xfrm>
            <a:off x="922955" y="2343881"/>
            <a:ext cx="1414170" cy="276999"/>
          </a:xfrm>
          <a:prstGeom prst="rect">
            <a:avLst/>
          </a:prstGeom>
        </p:spPr>
        <p:txBody>
          <a:bodyPr wrap="none">
            <a:spAutoFit/>
          </a:bodyPr>
          <a:lstStyle/>
          <a:p>
            <a:pPr fontAlgn="b"/>
            <a:r>
              <a:rPr lang="en-US" sz="1200" dirty="0">
                <a:solidFill>
                  <a:srgbClr val="0B387C"/>
                </a:solidFill>
                <a:latin typeface="Arial" panose="020B0604020202020204" pitchFamily="34" charset="0"/>
                <a:cs typeface="Arial" panose="020B0604020202020204" pitchFamily="34" charset="0"/>
              </a:rPr>
              <a:t>FROMM Christina</a:t>
            </a:r>
          </a:p>
        </p:txBody>
      </p:sp>
      <p:sp>
        <p:nvSpPr>
          <p:cNvPr id="19" name="Rectangle 18"/>
          <p:cNvSpPr/>
          <p:nvPr/>
        </p:nvSpPr>
        <p:spPr>
          <a:xfrm>
            <a:off x="3708924" y="4789997"/>
            <a:ext cx="1793889" cy="461665"/>
          </a:xfrm>
          <a:prstGeom prst="rect">
            <a:avLst/>
          </a:prstGeom>
        </p:spPr>
        <p:txBody>
          <a:bodyPr wrap="none">
            <a:spAutoFit/>
          </a:bodyPr>
          <a:lstStyle/>
          <a:p>
            <a:pPr fontAlgn="b"/>
            <a:r>
              <a:rPr lang="en-US" sz="1200" dirty="0" smtClean="0">
                <a:solidFill>
                  <a:srgbClr val="0B387C"/>
                </a:solidFill>
                <a:latin typeface="Arial" panose="020B0604020202020204" pitchFamily="34" charset="0"/>
                <a:cs typeface="Arial" panose="020B0604020202020204" pitchFamily="34" charset="0"/>
              </a:rPr>
              <a:t>CARVALHO CORREIA </a:t>
            </a:r>
            <a:br>
              <a:rPr lang="en-US" sz="1200" dirty="0" smtClean="0">
                <a:solidFill>
                  <a:srgbClr val="0B387C"/>
                </a:solidFill>
                <a:latin typeface="Arial" panose="020B0604020202020204" pitchFamily="34" charset="0"/>
                <a:cs typeface="Arial" panose="020B0604020202020204" pitchFamily="34" charset="0"/>
              </a:rPr>
            </a:br>
            <a:r>
              <a:rPr lang="en-US" sz="1200" dirty="0" smtClean="0">
                <a:solidFill>
                  <a:srgbClr val="0B387C"/>
                </a:solidFill>
                <a:latin typeface="Arial" panose="020B0604020202020204" pitchFamily="34" charset="0"/>
                <a:cs typeface="Arial" panose="020B0604020202020204" pitchFamily="34" charset="0"/>
              </a:rPr>
              <a:t>Paula</a:t>
            </a:r>
            <a:endParaRPr lang="en-US" sz="1200" dirty="0">
              <a:solidFill>
                <a:srgbClr val="0B387C"/>
              </a:solidFill>
              <a:latin typeface="Arial" panose="020B0604020202020204" pitchFamily="34" charset="0"/>
              <a:cs typeface="Arial" panose="020B0604020202020204" pitchFamily="34" charset="0"/>
            </a:endParaRPr>
          </a:p>
        </p:txBody>
      </p:sp>
      <p:sp>
        <p:nvSpPr>
          <p:cNvPr id="20" name="Rectangle 19"/>
          <p:cNvSpPr/>
          <p:nvPr/>
        </p:nvSpPr>
        <p:spPr>
          <a:xfrm>
            <a:off x="1264057" y="4936586"/>
            <a:ext cx="1524776" cy="276999"/>
          </a:xfrm>
          <a:prstGeom prst="rect">
            <a:avLst/>
          </a:prstGeom>
        </p:spPr>
        <p:txBody>
          <a:bodyPr wrap="none">
            <a:spAutoFit/>
          </a:bodyPr>
          <a:lstStyle/>
          <a:p>
            <a:pPr fontAlgn="b"/>
            <a:r>
              <a:rPr lang="en-US" sz="1200" dirty="0">
                <a:solidFill>
                  <a:srgbClr val="0B387C"/>
                </a:solidFill>
                <a:latin typeface="Arial" panose="020B0604020202020204" pitchFamily="34" charset="0"/>
                <a:cs typeface="Arial" panose="020B0604020202020204" pitchFamily="34" charset="0"/>
              </a:rPr>
              <a:t>HOBGEN Georgina</a:t>
            </a:r>
          </a:p>
        </p:txBody>
      </p:sp>
      <p:sp>
        <p:nvSpPr>
          <p:cNvPr id="21" name="Rectangle 20"/>
          <p:cNvSpPr/>
          <p:nvPr/>
        </p:nvSpPr>
        <p:spPr>
          <a:xfrm>
            <a:off x="5977269" y="4052056"/>
            <a:ext cx="1455848" cy="276999"/>
          </a:xfrm>
          <a:prstGeom prst="rect">
            <a:avLst/>
          </a:prstGeom>
        </p:spPr>
        <p:txBody>
          <a:bodyPr wrap="none">
            <a:spAutoFit/>
          </a:bodyPr>
          <a:lstStyle/>
          <a:p>
            <a:pPr fontAlgn="b"/>
            <a:r>
              <a:rPr lang="en-US" sz="1200" dirty="0">
                <a:solidFill>
                  <a:srgbClr val="0B387C"/>
                </a:solidFill>
                <a:latin typeface="Arial" panose="020B0604020202020204" pitchFamily="34" charset="0"/>
                <a:cs typeface="Arial" panose="020B0604020202020204" pitchFamily="34" charset="0"/>
              </a:rPr>
              <a:t>KNOORS Nathalie</a:t>
            </a:r>
          </a:p>
        </p:txBody>
      </p:sp>
      <p:sp>
        <p:nvSpPr>
          <p:cNvPr id="26" name="Rectangle 25"/>
          <p:cNvSpPr/>
          <p:nvPr/>
        </p:nvSpPr>
        <p:spPr>
          <a:xfrm>
            <a:off x="5976343" y="4453545"/>
            <a:ext cx="1700271" cy="276999"/>
          </a:xfrm>
          <a:prstGeom prst="rect">
            <a:avLst/>
          </a:prstGeom>
        </p:spPr>
        <p:txBody>
          <a:bodyPr wrap="square">
            <a:spAutoFit/>
          </a:bodyPr>
          <a:lstStyle/>
          <a:p>
            <a:pPr marL="36576" fontAlgn="b">
              <a:spcBef>
                <a:spcPct val="20000"/>
              </a:spcBef>
              <a:buClr>
                <a:srgbClr val="0055A0"/>
              </a:buClr>
              <a:buSzPct val="80000"/>
            </a:pPr>
            <a:r>
              <a:rPr lang="en-US" sz="1200" dirty="0">
                <a:solidFill>
                  <a:srgbClr val="0B387C"/>
                </a:solidFill>
                <a:latin typeface="Arial" panose="020B0604020202020204" pitchFamily="34" charset="0"/>
                <a:cs typeface="Arial" panose="020B0604020202020204" pitchFamily="34" charset="0"/>
              </a:rPr>
              <a:t>KNOORS </a:t>
            </a:r>
            <a:r>
              <a:rPr lang="en-US" sz="1200" dirty="0" smtClean="0">
                <a:solidFill>
                  <a:srgbClr val="0B387C"/>
                </a:solidFill>
                <a:latin typeface="Arial" panose="020B0604020202020204" pitchFamily="34" charset="0"/>
                <a:cs typeface="Arial" panose="020B0604020202020204" pitchFamily="34" charset="0"/>
              </a:rPr>
              <a:t>Nathalie</a:t>
            </a:r>
            <a:endParaRPr lang="en-US" sz="1200" dirty="0">
              <a:solidFill>
                <a:srgbClr val="0B387C"/>
              </a:solidFill>
              <a:latin typeface="Arial" panose="020B0604020202020204" pitchFamily="34" charset="0"/>
              <a:cs typeface="Arial" panose="020B0604020202020204" pitchFamily="34" charset="0"/>
            </a:endParaRPr>
          </a:p>
        </p:txBody>
      </p:sp>
      <p:sp>
        <p:nvSpPr>
          <p:cNvPr id="29" name="Rectangle 28"/>
          <p:cNvSpPr/>
          <p:nvPr/>
        </p:nvSpPr>
        <p:spPr>
          <a:xfrm>
            <a:off x="5209490" y="1970785"/>
            <a:ext cx="1252522" cy="276999"/>
          </a:xfrm>
          <a:prstGeom prst="rect">
            <a:avLst/>
          </a:prstGeom>
        </p:spPr>
        <p:txBody>
          <a:bodyPr wrap="none">
            <a:spAutoFit/>
          </a:bodyPr>
          <a:lstStyle/>
          <a:p>
            <a:pPr fontAlgn="b"/>
            <a:r>
              <a:rPr lang="en-US" sz="1200" dirty="0" smtClean="0">
                <a:solidFill>
                  <a:srgbClr val="0B387C"/>
                </a:solidFill>
                <a:latin typeface="Arial" panose="020B0604020202020204" pitchFamily="34" charset="0"/>
                <a:cs typeface="Arial" panose="020B0604020202020204" pitchFamily="34" charset="0"/>
              </a:rPr>
              <a:t>LEDEUL Adrien</a:t>
            </a:r>
            <a:endParaRPr lang="en-US" sz="1200" dirty="0">
              <a:solidFill>
                <a:srgbClr val="0B387C"/>
              </a:solidFill>
              <a:latin typeface="Arial" panose="020B0604020202020204" pitchFamily="34" charset="0"/>
              <a:cs typeface="Arial" panose="020B0604020202020204" pitchFamily="34" charset="0"/>
            </a:endParaRPr>
          </a:p>
        </p:txBody>
      </p:sp>
      <p:sp>
        <p:nvSpPr>
          <p:cNvPr id="8" name="Rectangle 7"/>
          <p:cNvSpPr/>
          <p:nvPr/>
        </p:nvSpPr>
        <p:spPr>
          <a:xfrm>
            <a:off x="764875" y="3622490"/>
            <a:ext cx="511387" cy="328831"/>
          </a:xfrm>
          <a:prstGeom prst="rect">
            <a:avLst/>
          </a:prstGeom>
          <a:solidFill>
            <a:srgbClr val="001844"/>
          </a:solidFill>
          <a:ln w="38100">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GB" sz="1200" b="1" dirty="0">
                <a:solidFill>
                  <a:schemeClr val="bg1"/>
                </a:solidFill>
              </a:rPr>
              <a:t>BE</a:t>
            </a:r>
          </a:p>
        </p:txBody>
      </p:sp>
      <p:sp>
        <p:nvSpPr>
          <p:cNvPr id="35" name="Rectangle 34"/>
          <p:cNvSpPr/>
          <p:nvPr/>
        </p:nvSpPr>
        <p:spPr>
          <a:xfrm>
            <a:off x="774120" y="4011641"/>
            <a:ext cx="521829" cy="328831"/>
          </a:xfrm>
          <a:prstGeom prst="rect">
            <a:avLst/>
          </a:prstGeom>
          <a:solidFill>
            <a:srgbClr val="00184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b="1" dirty="0">
                <a:solidFill>
                  <a:schemeClr val="bg1"/>
                </a:solidFill>
              </a:rPr>
              <a:t>EN</a:t>
            </a:r>
          </a:p>
        </p:txBody>
      </p:sp>
      <p:sp>
        <p:nvSpPr>
          <p:cNvPr id="36" name="Rectangle 35"/>
          <p:cNvSpPr/>
          <p:nvPr/>
        </p:nvSpPr>
        <p:spPr>
          <a:xfrm>
            <a:off x="763066" y="4411250"/>
            <a:ext cx="521458" cy="410432"/>
          </a:xfrm>
          <a:prstGeom prst="rect">
            <a:avLst/>
          </a:prstGeom>
          <a:solidFill>
            <a:srgbClr val="00184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b="1" dirty="0" smtClean="0">
                <a:solidFill>
                  <a:schemeClr val="bg1"/>
                </a:solidFill>
              </a:rPr>
              <a:t>TE</a:t>
            </a:r>
            <a:endParaRPr lang="en-GB" sz="1200" b="1" dirty="0">
              <a:solidFill>
                <a:schemeClr val="bg1"/>
              </a:solidFill>
            </a:endParaRPr>
          </a:p>
        </p:txBody>
      </p:sp>
      <p:sp>
        <p:nvSpPr>
          <p:cNvPr id="38" name="Rectangle 37"/>
          <p:cNvSpPr/>
          <p:nvPr/>
        </p:nvSpPr>
        <p:spPr>
          <a:xfrm>
            <a:off x="5453542" y="4439454"/>
            <a:ext cx="511387" cy="314604"/>
          </a:xfrm>
          <a:prstGeom prst="rect">
            <a:avLst/>
          </a:prstGeom>
          <a:solidFill>
            <a:srgbClr val="00B1B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b="1" dirty="0">
                <a:solidFill>
                  <a:schemeClr val="tx1">
                    <a:lumMod val="50000"/>
                  </a:schemeClr>
                </a:solidFill>
              </a:rPr>
              <a:t>EP</a:t>
            </a:r>
          </a:p>
        </p:txBody>
      </p:sp>
      <p:sp>
        <p:nvSpPr>
          <p:cNvPr id="39" name="Rectangle 38"/>
          <p:cNvSpPr/>
          <p:nvPr/>
        </p:nvSpPr>
        <p:spPr>
          <a:xfrm>
            <a:off x="4675729" y="1942304"/>
            <a:ext cx="527133" cy="328831"/>
          </a:xfrm>
          <a:prstGeom prst="rect">
            <a:avLst/>
          </a:prstGeom>
          <a:solidFill>
            <a:srgbClr val="24E8DF"/>
          </a:solidFill>
          <a:ln w="38100">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GB" sz="1200" b="1" dirty="0">
                <a:solidFill>
                  <a:srgbClr val="4D4D4D">
                    <a:lumMod val="50000"/>
                  </a:srgbClr>
                </a:solidFill>
              </a:rPr>
              <a:t>HSE</a:t>
            </a:r>
          </a:p>
        </p:txBody>
      </p:sp>
      <p:sp>
        <p:nvSpPr>
          <p:cNvPr id="41" name="Rectangle 40"/>
          <p:cNvSpPr/>
          <p:nvPr/>
        </p:nvSpPr>
        <p:spPr>
          <a:xfrm>
            <a:off x="2566484" y="1914466"/>
            <a:ext cx="529374" cy="307756"/>
          </a:xfrm>
          <a:prstGeom prst="rect">
            <a:avLst/>
          </a:prstGeom>
          <a:solidFill>
            <a:srgbClr val="6878F0"/>
          </a:solidFill>
          <a:ln w="38100">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GB" sz="1200" b="1" dirty="0">
                <a:solidFill>
                  <a:srgbClr val="4D4D4D">
                    <a:lumMod val="50000"/>
                  </a:srgbClr>
                </a:solidFill>
              </a:rPr>
              <a:t>DG</a:t>
            </a:r>
          </a:p>
        </p:txBody>
      </p:sp>
      <p:sp>
        <p:nvSpPr>
          <p:cNvPr id="42" name="Rectangle 41"/>
          <p:cNvSpPr/>
          <p:nvPr/>
        </p:nvSpPr>
        <p:spPr>
          <a:xfrm>
            <a:off x="3175792" y="4431725"/>
            <a:ext cx="533133" cy="328831"/>
          </a:xfrm>
          <a:prstGeom prst="rect">
            <a:avLst/>
          </a:prstGeom>
          <a:solidFill>
            <a:srgbClr val="D7DF23"/>
          </a:solidFill>
          <a:ln w="38100">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GB" sz="1200" b="1" dirty="0">
                <a:solidFill>
                  <a:srgbClr val="4D4D4D">
                    <a:lumMod val="50000"/>
                  </a:srgbClr>
                </a:solidFill>
              </a:rPr>
              <a:t>IPT</a:t>
            </a:r>
          </a:p>
        </p:txBody>
      </p:sp>
      <p:sp>
        <p:nvSpPr>
          <p:cNvPr id="43" name="Rectangle 42"/>
          <p:cNvSpPr/>
          <p:nvPr/>
        </p:nvSpPr>
        <p:spPr>
          <a:xfrm>
            <a:off x="444946" y="2332926"/>
            <a:ext cx="524634" cy="328831"/>
          </a:xfrm>
          <a:prstGeom prst="rect">
            <a:avLst/>
          </a:prstGeom>
          <a:solidFill>
            <a:srgbClr val="F9A25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b="1" dirty="0">
                <a:solidFill>
                  <a:srgbClr val="001844"/>
                </a:solidFill>
              </a:rPr>
              <a:t>IR</a:t>
            </a:r>
          </a:p>
        </p:txBody>
      </p:sp>
      <p:sp>
        <p:nvSpPr>
          <p:cNvPr id="45" name="Rectangle 44"/>
          <p:cNvSpPr/>
          <p:nvPr/>
        </p:nvSpPr>
        <p:spPr>
          <a:xfrm>
            <a:off x="444946" y="1914560"/>
            <a:ext cx="523826" cy="328831"/>
          </a:xfrm>
          <a:prstGeom prst="rect">
            <a:avLst/>
          </a:prstGeom>
          <a:solidFill>
            <a:srgbClr val="F9A25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b="1" dirty="0">
                <a:solidFill>
                  <a:srgbClr val="001844"/>
                </a:solidFill>
              </a:rPr>
              <a:t>RCS</a:t>
            </a:r>
          </a:p>
        </p:txBody>
      </p:sp>
      <p:sp>
        <p:nvSpPr>
          <p:cNvPr id="46" name="Rectangle 45"/>
          <p:cNvSpPr/>
          <p:nvPr/>
        </p:nvSpPr>
        <p:spPr>
          <a:xfrm>
            <a:off x="3175791" y="4832012"/>
            <a:ext cx="533134" cy="328831"/>
          </a:xfrm>
          <a:prstGeom prst="rect">
            <a:avLst/>
          </a:prstGeom>
          <a:solidFill>
            <a:srgbClr val="D7DF23"/>
          </a:solidFill>
          <a:ln w="38100">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GB" sz="1200" b="1" dirty="0">
                <a:solidFill>
                  <a:srgbClr val="4D4D4D">
                    <a:lumMod val="50000"/>
                  </a:srgbClr>
                </a:solidFill>
              </a:rPr>
              <a:t>SMB</a:t>
            </a:r>
          </a:p>
        </p:txBody>
      </p:sp>
      <p:sp>
        <p:nvSpPr>
          <p:cNvPr id="50" name="Rectangle 49"/>
          <p:cNvSpPr/>
          <p:nvPr/>
        </p:nvSpPr>
        <p:spPr>
          <a:xfrm>
            <a:off x="3718631" y="3655354"/>
            <a:ext cx="1355564" cy="276999"/>
          </a:xfrm>
          <a:prstGeom prst="rect">
            <a:avLst/>
          </a:prstGeom>
        </p:spPr>
        <p:txBody>
          <a:bodyPr wrap="none">
            <a:spAutoFit/>
          </a:bodyPr>
          <a:lstStyle/>
          <a:p>
            <a:pPr fontAlgn="b"/>
            <a:r>
              <a:rPr lang="en-US" sz="1200" dirty="0" smtClean="0">
                <a:solidFill>
                  <a:srgbClr val="0B387C"/>
                </a:solidFill>
                <a:latin typeface="Arial" panose="020B0604020202020204" pitchFamily="34" charset="0"/>
                <a:cs typeface="Arial" panose="020B0604020202020204" pitchFamily="34" charset="0"/>
              </a:rPr>
              <a:t>ROZYCKA </a:t>
            </a:r>
            <a:r>
              <a:rPr lang="en-US" sz="1200" dirty="0" err="1" smtClean="0">
                <a:solidFill>
                  <a:srgbClr val="0B387C"/>
                </a:solidFill>
                <a:latin typeface="Arial" panose="020B0604020202020204" pitchFamily="34" charset="0"/>
                <a:cs typeface="Arial" panose="020B0604020202020204" pitchFamily="34" charset="0"/>
              </a:rPr>
              <a:t>Agata</a:t>
            </a:r>
            <a:endParaRPr lang="en-US" sz="1200" dirty="0">
              <a:solidFill>
                <a:srgbClr val="0B387C"/>
              </a:solidFill>
              <a:latin typeface="Arial" panose="020B0604020202020204" pitchFamily="34" charset="0"/>
              <a:cs typeface="Arial" panose="020B0604020202020204" pitchFamily="34" charset="0"/>
            </a:endParaRPr>
          </a:p>
        </p:txBody>
      </p:sp>
      <p:sp>
        <p:nvSpPr>
          <p:cNvPr id="51" name="Rectangle 50"/>
          <p:cNvSpPr/>
          <p:nvPr/>
        </p:nvSpPr>
        <p:spPr>
          <a:xfrm>
            <a:off x="3163298" y="3625990"/>
            <a:ext cx="545627" cy="328831"/>
          </a:xfrm>
          <a:prstGeom prst="rect">
            <a:avLst/>
          </a:prstGeom>
          <a:solidFill>
            <a:srgbClr val="D7DF23"/>
          </a:solidFill>
          <a:ln w="38100">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GB" sz="1200" b="1" dirty="0">
                <a:solidFill>
                  <a:srgbClr val="4D4D4D">
                    <a:lumMod val="50000"/>
                  </a:srgbClr>
                </a:solidFill>
              </a:rPr>
              <a:t>FAP</a:t>
            </a:r>
          </a:p>
        </p:txBody>
      </p:sp>
      <p:sp>
        <p:nvSpPr>
          <p:cNvPr id="52" name="Rectangle 51"/>
          <p:cNvSpPr/>
          <p:nvPr/>
        </p:nvSpPr>
        <p:spPr>
          <a:xfrm>
            <a:off x="3721388" y="4053802"/>
            <a:ext cx="1762470" cy="276999"/>
          </a:xfrm>
          <a:prstGeom prst="rect">
            <a:avLst/>
          </a:prstGeom>
        </p:spPr>
        <p:txBody>
          <a:bodyPr wrap="none">
            <a:spAutoFit/>
          </a:bodyPr>
          <a:lstStyle/>
          <a:p>
            <a:pPr fontAlgn="b"/>
            <a:r>
              <a:rPr lang="en-US" sz="1200" dirty="0">
                <a:solidFill>
                  <a:srgbClr val="0B387C"/>
                </a:solidFill>
                <a:latin typeface="Arial" panose="020B0604020202020204" pitchFamily="34" charset="0"/>
                <a:cs typeface="Arial" panose="020B0604020202020204" pitchFamily="34" charset="0"/>
              </a:rPr>
              <a:t>ALOT BARAJAS </a:t>
            </a:r>
            <a:r>
              <a:rPr lang="en-US" sz="1200" dirty="0" smtClean="0">
                <a:solidFill>
                  <a:srgbClr val="0B387C"/>
                </a:solidFill>
                <a:latin typeface="Arial" panose="020B0604020202020204" pitchFamily="34" charset="0"/>
                <a:cs typeface="Arial" panose="020B0604020202020204" pitchFamily="34" charset="0"/>
              </a:rPr>
              <a:t>Rocio</a:t>
            </a:r>
            <a:endParaRPr lang="en-US" sz="1200" dirty="0">
              <a:solidFill>
                <a:srgbClr val="0B387C"/>
              </a:solidFill>
              <a:latin typeface="Arial" panose="020B0604020202020204" pitchFamily="34" charset="0"/>
              <a:cs typeface="Arial" panose="020B0604020202020204" pitchFamily="34" charset="0"/>
            </a:endParaRPr>
          </a:p>
        </p:txBody>
      </p:sp>
      <p:sp>
        <p:nvSpPr>
          <p:cNvPr id="53" name="Rectangle 52"/>
          <p:cNvSpPr/>
          <p:nvPr/>
        </p:nvSpPr>
        <p:spPr>
          <a:xfrm>
            <a:off x="3170376" y="4027292"/>
            <a:ext cx="538548" cy="328831"/>
          </a:xfrm>
          <a:prstGeom prst="rect">
            <a:avLst/>
          </a:prstGeom>
          <a:solidFill>
            <a:srgbClr val="D7DF23"/>
          </a:solidFill>
          <a:ln w="38100">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GB" sz="1200" b="1" dirty="0">
                <a:solidFill>
                  <a:srgbClr val="4D4D4D">
                    <a:lumMod val="50000"/>
                  </a:srgbClr>
                </a:solidFill>
              </a:rPr>
              <a:t>HR</a:t>
            </a:r>
          </a:p>
        </p:txBody>
      </p:sp>
      <p:sp>
        <p:nvSpPr>
          <p:cNvPr id="54" name="Rounded Rectangle 53"/>
          <p:cNvSpPr/>
          <p:nvPr/>
        </p:nvSpPr>
        <p:spPr>
          <a:xfrm>
            <a:off x="426744" y="1455833"/>
            <a:ext cx="1688737" cy="382729"/>
          </a:xfrm>
          <a:prstGeom prst="roundRect">
            <a:avLst/>
          </a:prstGeom>
          <a:solidFill>
            <a:srgbClr val="F9A25E"/>
          </a:solidFill>
          <a:ln w="38100">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fr-CH" sz="1200" b="1" dirty="0">
                <a:solidFill>
                  <a:srgbClr val="001844"/>
                </a:solidFill>
              </a:rPr>
              <a:t>International Relations</a:t>
            </a:r>
            <a:endParaRPr lang="en-GB" sz="1200" b="1" dirty="0">
              <a:solidFill>
                <a:srgbClr val="001844"/>
              </a:solidFill>
            </a:endParaRPr>
          </a:p>
        </p:txBody>
      </p:sp>
      <p:sp>
        <p:nvSpPr>
          <p:cNvPr id="55" name="Rectangle 54"/>
          <p:cNvSpPr/>
          <p:nvPr/>
        </p:nvSpPr>
        <p:spPr>
          <a:xfrm>
            <a:off x="5973794" y="3674455"/>
            <a:ext cx="1353063" cy="276999"/>
          </a:xfrm>
          <a:prstGeom prst="rect">
            <a:avLst/>
          </a:prstGeom>
        </p:spPr>
        <p:txBody>
          <a:bodyPr wrap="none">
            <a:spAutoFit/>
          </a:bodyPr>
          <a:lstStyle/>
          <a:p>
            <a:pPr fontAlgn="b"/>
            <a:r>
              <a:rPr lang="en-US" sz="1200" dirty="0">
                <a:solidFill>
                  <a:srgbClr val="0B387C"/>
                </a:solidFill>
                <a:latin typeface="Arial" panose="020B0604020202020204" pitchFamily="34" charset="0"/>
                <a:cs typeface="Arial" panose="020B0604020202020204" pitchFamily="34" charset="0"/>
              </a:rPr>
              <a:t>KWIATEK Michal</a:t>
            </a:r>
          </a:p>
        </p:txBody>
      </p:sp>
      <p:sp>
        <p:nvSpPr>
          <p:cNvPr id="58" name="Rectangle 57"/>
          <p:cNvSpPr/>
          <p:nvPr/>
        </p:nvSpPr>
        <p:spPr>
          <a:xfrm>
            <a:off x="5445764" y="4038297"/>
            <a:ext cx="523826" cy="328831"/>
          </a:xfrm>
          <a:prstGeom prst="rect">
            <a:avLst/>
          </a:prstGeom>
          <a:solidFill>
            <a:srgbClr val="00B1B0"/>
          </a:solidFill>
          <a:ln w="38100">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GB" sz="1200" b="1" dirty="0">
                <a:solidFill>
                  <a:srgbClr val="001844"/>
                </a:solidFill>
              </a:rPr>
              <a:t>TH</a:t>
            </a:r>
          </a:p>
        </p:txBody>
      </p:sp>
      <p:sp>
        <p:nvSpPr>
          <p:cNvPr id="59" name="Rectangle 58"/>
          <p:cNvSpPr/>
          <p:nvPr/>
        </p:nvSpPr>
        <p:spPr>
          <a:xfrm>
            <a:off x="5445764" y="3626461"/>
            <a:ext cx="519164" cy="328831"/>
          </a:xfrm>
          <a:prstGeom prst="rect">
            <a:avLst/>
          </a:prstGeom>
          <a:solidFill>
            <a:srgbClr val="00B1B0"/>
          </a:solidFill>
          <a:ln w="38100">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GB" sz="1200" b="1" dirty="0">
                <a:solidFill>
                  <a:srgbClr val="001844"/>
                </a:solidFill>
              </a:rPr>
              <a:t>IT</a:t>
            </a:r>
          </a:p>
        </p:txBody>
      </p:sp>
      <p:sp>
        <p:nvSpPr>
          <p:cNvPr id="48" name="Rounded Rectangle 47"/>
          <p:cNvSpPr/>
          <p:nvPr/>
        </p:nvSpPr>
        <p:spPr>
          <a:xfrm>
            <a:off x="4673154" y="1461577"/>
            <a:ext cx="1688737" cy="372091"/>
          </a:xfrm>
          <a:prstGeom prst="roundRect">
            <a:avLst/>
          </a:prstGeom>
          <a:solidFill>
            <a:srgbClr val="24E8DF"/>
          </a:solidFill>
          <a:ln w="38100">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GB" sz="1200" b="1" dirty="0">
                <a:solidFill>
                  <a:schemeClr val="tx1">
                    <a:lumMod val="50000"/>
                  </a:schemeClr>
                </a:solidFill>
              </a:rPr>
              <a:t>Health &amp; Safety and Environmental unit</a:t>
            </a:r>
          </a:p>
        </p:txBody>
      </p:sp>
      <p:sp>
        <p:nvSpPr>
          <p:cNvPr id="61" name="Rounded Rectangle 60"/>
          <p:cNvSpPr/>
          <p:nvPr/>
        </p:nvSpPr>
        <p:spPr>
          <a:xfrm>
            <a:off x="2572730" y="1455085"/>
            <a:ext cx="1688737" cy="382729"/>
          </a:xfrm>
          <a:prstGeom prst="roundRect">
            <a:avLst/>
          </a:prstGeom>
          <a:solidFill>
            <a:srgbClr val="6878F0"/>
          </a:solidFill>
          <a:ln w="38100">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fr-CH" sz="1200" b="1" dirty="0" err="1">
                <a:solidFill>
                  <a:srgbClr val="001844"/>
                </a:solidFill>
              </a:rPr>
              <a:t>Director</a:t>
            </a:r>
            <a:r>
              <a:rPr lang="fr-CH" sz="1200" b="1" dirty="0">
                <a:solidFill>
                  <a:srgbClr val="001844"/>
                </a:solidFill>
              </a:rPr>
              <a:t> General </a:t>
            </a:r>
            <a:r>
              <a:rPr lang="fr-CH" sz="1200" b="1" dirty="0" err="1">
                <a:solidFill>
                  <a:srgbClr val="001844"/>
                </a:solidFill>
              </a:rPr>
              <a:t>Units</a:t>
            </a:r>
            <a:endParaRPr lang="en-GB" sz="1200" b="1" dirty="0">
              <a:solidFill>
                <a:srgbClr val="001844"/>
              </a:solidFill>
            </a:endParaRPr>
          </a:p>
        </p:txBody>
      </p:sp>
      <p:sp>
        <p:nvSpPr>
          <p:cNvPr id="49" name="Rectangle 48"/>
          <p:cNvSpPr/>
          <p:nvPr/>
        </p:nvSpPr>
        <p:spPr>
          <a:xfrm>
            <a:off x="7096271" y="1993872"/>
            <a:ext cx="2036264" cy="276999"/>
          </a:xfrm>
          <a:prstGeom prst="rect">
            <a:avLst/>
          </a:prstGeom>
        </p:spPr>
        <p:txBody>
          <a:bodyPr wrap="square">
            <a:spAutoFit/>
          </a:bodyPr>
          <a:lstStyle/>
          <a:p>
            <a:pPr fontAlgn="b"/>
            <a:r>
              <a:rPr lang="en-US" sz="1200" dirty="0">
                <a:solidFill>
                  <a:srgbClr val="0B387C"/>
                </a:solidFill>
                <a:latin typeface="Arial" panose="020B0604020202020204" pitchFamily="34" charset="0"/>
                <a:cs typeface="Arial" panose="020B0604020202020204" pitchFamily="34" charset="0"/>
              </a:rPr>
              <a:t>MARME Ghislaine</a:t>
            </a:r>
          </a:p>
        </p:txBody>
      </p:sp>
      <p:sp>
        <p:nvSpPr>
          <p:cNvPr id="56" name="Rectangle 55"/>
          <p:cNvSpPr/>
          <p:nvPr/>
        </p:nvSpPr>
        <p:spPr>
          <a:xfrm>
            <a:off x="6546810" y="1967130"/>
            <a:ext cx="542115" cy="328831"/>
          </a:xfrm>
          <a:prstGeom prst="rect">
            <a:avLst/>
          </a:prstGeom>
          <a:solidFill>
            <a:srgbClr val="EF5091"/>
          </a:solidFill>
          <a:ln w="38100">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GB" sz="1200" b="1" dirty="0">
                <a:solidFill>
                  <a:srgbClr val="4D4D4D">
                    <a:lumMod val="50000"/>
                  </a:srgbClr>
                </a:solidFill>
              </a:rPr>
              <a:t>PF</a:t>
            </a:r>
          </a:p>
        </p:txBody>
      </p:sp>
      <p:sp>
        <p:nvSpPr>
          <p:cNvPr id="57" name="Rounded Rectangle 56"/>
          <p:cNvSpPr/>
          <p:nvPr/>
        </p:nvSpPr>
        <p:spPr>
          <a:xfrm>
            <a:off x="6546810" y="1457413"/>
            <a:ext cx="1688737" cy="382729"/>
          </a:xfrm>
          <a:prstGeom prst="roundRect">
            <a:avLst/>
          </a:prstGeom>
          <a:solidFill>
            <a:srgbClr val="EF5091"/>
          </a:solidFill>
          <a:ln w="38100">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fr-CH" sz="1200" b="1" dirty="0">
                <a:solidFill>
                  <a:srgbClr val="001844"/>
                </a:solidFill>
              </a:rPr>
              <a:t>Pension </a:t>
            </a:r>
            <a:r>
              <a:rPr lang="fr-CH" sz="1200" b="1" dirty="0" err="1">
                <a:solidFill>
                  <a:srgbClr val="001844"/>
                </a:solidFill>
              </a:rPr>
              <a:t>Fund</a:t>
            </a:r>
            <a:endParaRPr lang="en-GB" sz="1200" b="1" dirty="0">
              <a:solidFill>
                <a:srgbClr val="001844"/>
              </a:solidFill>
            </a:endParaRPr>
          </a:p>
        </p:txBody>
      </p:sp>
      <p:sp>
        <p:nvSpPr>
          <p:cNvPr id="60" name="Rectangle 59"/>
          <p:cNvSpPr/>
          <p:nvPr/>
        </p:nvSpPr>
        <p:spPr>
          <a:xfrm>
            <a:off x="5984429" y="4842341"/>
            <a:ext cx="1493037" cy="276999"/>
          </a:xfrm>
          <a:prstGeom prst="rect">
            <a:avLst/>
          </a:prstGeom>
        </p:spPr>
        <p:txBody>
          <a:bodyPr wrap="none">
            <a:spAutoFit/>
          </a:bodyPr>
          <a:lstStyle/>
          <a:p>
            <a:pPr marL="36576" fontAlgn="b">
              <a:spcBef>
                <a:spcPct val="20000"/>
              </a:spcBef>
              <a:buClr>
                <a:srgbClr val="0055A0"/>
              </a:buClr>
              <a:buSzPct val="80000"/>
            </a:pPr>
            <a:r>
              <a:rPr lang="en-US" sz="1200" dirty="0">
                <a:solidFill>
                  <a:srgbClr val="0B387C"/>
                </a:solidFill>
                <a:latin typeface="Arial" panose="020B0604020202020204" pitchFamily="34" charset="0"/>
                <a:cs typeface="Arial" panose="020B0604020202020204" pitchFamily="34" charset="0"/>
              </a:rPr>
              <a:t>KNOORS Nathalie</a:t>
            </a:r>
          </a:p>
        </p:txBody>
      </p:sp>
      <p:sp>
        <p:nvSpPr>
          <p:cNvPr id="62" name="Rectangle 61"/>
          <p:cNvSpPr/>
          <p:nvPr/>
        </p:nvSpPr>
        <p:spPr>
          <a:xfrm>
            <a:off x="5453541" y="4833971"/>
            <a:ext cx="523826" cy="328831"/>
          </a:xfrm>
          <a:prstGeom prst="rect">
            <a:avLst/>
          </a:prstGeom>
          <a:solidFill>
            <a:srgbClr val="00B1B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b="1" dirty="0">
                <a:solidFill>
                  <a:srgbClr val="001844"/>
                </a:solidFill>
              </a:rPr>
              <a:t>RCS</a:t>
            </a:r>
          </a:p>
        </p:txBody>
      </p:sp>
      <p:sp>
        <p:nvSpPr>
          <p:cNvPr id="44" name="Title 1"/>
          <p:cNvSpPr txBox="1">
            <a:spLocks/>
          </p:cNvSpPr>
          <p:nvPr/>
        </p:nvSpPr>
        <p:spPr>
          <a:xfrm>
            <a:off x="628650" y="174626"/>
            <a:ext cx="7886700" cy="806449"/>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fr-CH" sz="3600" b="1" smtClean="0">
                <a:solidFill>
                  <a:srgbClr val="0B387C"/>
                </a:solidFill>
                <a:latin typeface="Arial" panose="020B0604020202020204" pitchFamily="34" charset="0"/>
                <a:cs typeface="Arial" panose="020B0604020202020204" pitchFamily="34" charset="0"/>
              </a:rPr>
              <a:t>Your DTO*</a:t>
            </a:r>
            <a:endParaRPr lang="en-US" sz="3600" b="1" dirty="0">
              <a:solidFill>
                <a:srgbClr val="0B387C"/>
              </a:solidFill>
              <a:latin typeface="Arial" panose="020B0604020202020204" pitchFamily="34" charset="0"/>
              <a:cs typeface="Arial" panose="020B0604020202020204" pitchFamily="34" charset="0"/>
            </a:endParaRPr>
          </a:p>
        </p:txBody>
      </p:sp>
      <p:grpSp>
        <p:nvGrpSpPr>
          <p:cNvPr id="63" name="Group 62"/>
          <p:cNvGrpSpPr/>
          <p:nvPr/>
        </p:nvGrpSpPr>
        <p:grpSpPr>
          <a:xfrm>
            <a:off x="8173562" y="88145"/>
            <a:ext cx="882097" cy="879806"/>
            <a:chOff x="7766327" y="152752"/>
            <a:chExt cx="1144491" cy="1005214"/>
          </a:xfrm>
        </p:grpSpPr>
        <p:sp>
          <p:nvSpPr>
            <p:cNvPr id="64" name="Oval 63"/>
            <p:cNvSpPr/>
            <p:nvPr/>
          </p:nvSpPr>
          <p:spPr>
            <a:xfrm>
              <a:off x="7766327" y="152752"/>
              <a:ext cx="1144491" cy="1005214"/>
            </a:xfrm>
            <a:prstGeom prst="ellipse">
              <a:avLst/>
            </a:prstGeom>
            <a:solidFill>
              <a:srgbClr val="F9A25E"/>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p:cNvSpPr txBox="1"/>
            <p:nvPr/>
          </p:nvSpPr>
          <p:spPr>
            <a:xfrm>
              <a:off x="7766327" y="416710"/>
              <a:ext cx="865943" cy="461665"/>
            </a:xfrm>
            <a:prstGeom prst="rect">
              <a:avLst/>
            </a:prstGeom>
            <a:noFill/>
          </p:spPr>
          <p:txBody>
            <a:bodyPr wrap="none" rtlCol="0">
              <a:spAutoFit/>
            </a:bodyPr>
            <a:lstStyle/>
            <a:p>
              <a:r>
                <a:rPr lang="fr-FR" sz="2400" b="1" dirty="0" smtClean="0">
                  <a:solidFill>
                    <a:schemeClr val="bg1"/>
                  </a:solidFill>
                </a:rPr>
                <a:t>WHO</a:t>
              </a:r>
              <a:endParaRPr lang="en-US" sz="2400" b="1" dirty="0">
                <a:solidFill>
                  <a:schemeClr val="bg1"/>
                </a:solidFill>
              </a:endParaRPr>
            </a:p>
          </p:txBody>
        </p:sp>
      </p:grpSp>
      <p:sp>
        <p:nvSpPr>
          <p:cNvPr id="66" name="TextBox 65"/>
          <p:cNvSpPr txBox="1"/>
          <p:nvPr/>
        </p:nvSpPr>
        <p:spPr>
          <a:xfrm>
            <a:off x="2703900" y="5759595"/>
            <a:ext cx="4094134" cy="369332"/>
          </a:xfrm>
          <a:prstGeom prst="rect">
            <a:avLst/>
          </a:prstGeom>
          <a:noFill/>
        </p:spPr>
        <p:txBody>
          <a:bodyPr wrap="none" rtlCol="0">
            <a:spAutoFit/>
          </a:bodyPr>
          <a:lstStyle/>
          <a:p>
            <a:r>
              <a:rPr lang="fr-CH" dirty="0" smtClean="0">
                <a:solidFill>
                  <a:srgbClr val="0B387C"/>
                </a:solidFill>
                <a:latin typeface="Arial" panose="020B0604020202020204" pitchFamily="34" charset="0"/>
                <a:cs typeface="Arial" panose="020B0604020202020204" pitchFamily="34" charset="0"/>
              </a:rPr>
              <a:t>*DTO = </a:t>
            </a:r>
            <a:r>
              <a:rPr lang="fr-CH" dirty="0" err="1" smtClean="0">
                <a:solidFill>
                  <a:srgbClr val="0B387C"/>
                </a:solidFill>
                <a:latin typeface="Arial" panose="020B0604020202020204" pitchFamily="34" charset="0"/>
                <a:cs typeface="Arial" panose="020B0604020202020204" pitchFamily="34" charset="0"/>
              </a:rPr>
              <a:t>Departmental</a:t>
            </a:r>
            <a:r>
              <a:rPr lang="fr-CH" dirty="0" smtClean="0">
                <a:solidFill>
                  <a:srgbClr val="0B387C"/>
                </a:solidFill>
                <a:latin typeface="Arial" panose="020B0604020202020204" pitchFamily="34" charset="0"/>
                <a:cs typeface="Arial" panose="020B0604020202020204" pitchFamily="34" charset="0"/>
              </a:rPr>
              <a:t> Training </a:t>
            </a:r>
            <a:r>
              <a:rPr lang="fr-CH" dirty="0" err="1" smtClean="0">
                <a:solidFill>
                  <a:srgbClr val="0B387C"/>
                </a:solidFill>
                <a:latin typeface="Arial" panose="020B0604020202020204" pitchFamily="34" charset="0"/>
                <a:cs typeface="Arial" panose="020B0604020202020204" pitchFamily="34" charset="0"/>
              </a:rPr>
              <a:t>Officer</a:t>
            </a:r>
            <a:r>
              <a:rPr lang="fr-CH" dirty="0" smtClean="0">
                <a:solidFill>
                  <a:srgbClr val="0B387C"/>
                </a:solidFill>
                <a:latin typeface="Arial" panose="020B0604020202020204" pitchFamily="34" charset="0"/>
                <a:cs typeface="Arial" panose="020B0604020202020204" pitchFamily="34" charset="0"/>
              </a:rPr>
              <a:t> </a:t>
            </a:r>
            <a:endParaRPr lang="en-US" dirty="0">
              <a:solidFill>
                <a:srgbClr val="0B387C"/>
              </a:solidFill>
              <a:latin typeface="Arial" panose="020B0604020202020204" pitchFamily="34" charset="0"/>
              <a:cs typeface="Arial" panose="020B0604020202020204" pitchFamily="34" charset="0"/>
            </a:endParaRPr>
          </a:p>
        </p:txBody>
      </p:sp>
      <p:sp>
        <p:nvSpPr>
          <p:cNvPr id="69" name="Rectangle 68"/>
          <p:cNvSpPr/>
          <p:nvPr/>
        </p:nvSpPr>
        <p:spPr>
          <a:xfrm>
            <a:off x="764875" y="4911158"/>
            <a:ext cx="521458" cy="410432"/>
          </a:xfrm>
          <a:prstGeom prst="rect">
            <a:avLst/>
          </a:prstGeom>
          <a:solidFill>
            <a:srgbClr val="00184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b="1" dirty="0" smtClean="0">
                <a:solidFill>
                  <a:schemeClr val="bg1"/>
                </a:solidFill>
              </a:rPr>
              <a:t>ATS</a:t>
            </a:r>
            <a:endParaRPr lang="en-GB" sz="1200" b="1" dirty="0">
              <a:solidFill>
                <a:schemeClr val="bg1"/>
              </a:solidFill>
            </a:endParaRPr>
          </a:p>
        </p:txBody>
      </p:sp>
      <p:sp>
        <p:nvSpPr>
          <p:cNvPr id="70" name="Rectangle 69"/>
          <p:cNvSpPr/>
          <p:nvPr/>
        </p:nvSpPr>
        <p:spPr>
          <a:xfrm>
            <a:off x="1253423" y="4508374"/>
            <a:ext cx="1524776" cy="276999"/>
          </a:xfrm>
          <a:prstGeom prst="rect">
            <a:avLst/>
          </a:prstGeom>
        </p:spPr>
        <p:txBody>
          <a:bodyPr wrap="none">
            <a:spAutoFit/>
          </a:bodyPr>
          <a:lstStyle/>
          <a:p>
            <a:pPr fontAlgn="b"/>
            <a:r>
              <a:rPr lang="en-US" sz="1200" dirty="0">
                <a:solidFill>
                  <a:srgbClr val="0B387C"/>
                </a:solidFill>
                <a:latin typeface="Arial" panose="020B0604020202020204" pitchFamily="34" charset="0"/>
                <a:cs typeface="Arial" panose="020B0604020202020204" pitchFamily="34" charset="0"/>
              </a:rPr>
              <a:t>HOBGEN Georgina</a:t>
            </a:r>
          </a:p>
        </p:txBody>
      </p:sp>
    </p:spTree>
    <p:extLst>
      <p:ext uri="{BB962C8B-B14F-4D97-AF65-F5344CB8AC3E}">
        <p14:creationId xmlns:p14="http://schemas.microsoft.com/office/powerpoint/2010/main" val="2174862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491490"/>
            <a:ext cx="9144000" cy="5143500"/>
          </a:xfrm>
          <a:prstGeom prst="rect">
            <a:avLst/>
          </a:prstGeom>
        </p:spPr>
      </p:pic>
    </p:spTree>
    <p:extLst>
      <p:ext uri="{BB962C8B-B14F-4D97-AF65-F5344CB8AC3E}">
        <p14:creationId xmlns:p14="http://schemas.microsoft.com/office/powerpoint/2010/main" val="353770404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2457905" y="1089328"/>
            <a:ext cx="3767965" cy="3665551"/>
            <a:chOff x="7766327" y="152752"/>
            <a:chExt cx="1144491" cy="1005214"/>
          </a:xfrm>
        </p:grpSpPr>
        <p:sp>
          <p:nvSpPr>
            <p:cNvPr id="12" name="Oval 11"/>
            <p:cNvSpPr/>
            <p:nvPr/>
          </p:nvSpPr>
          <p:spPr>
            <a:xfrm>
              <a:off x="7766327" y="152752"/>
              <a:ext cx="1144491" cy="1005214"/>
            </a:xfrm>
            <a:prstGeom prst="ellipse">
              <a:avLst/>
            </a:prstGeom>
            <a:solidFill>
              <a:srgbClr val="F9A25E"/>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7920010" y="449646"/>
              <a:ext cx="732941" cy="430452"/>
            </a:xfrm>
            <a:prstGeom prst="rect">
              <a:avLst/>
            </a:prstGeom>
            <a:noFill/>
          </p:spPr>
          <p:txBody>
            <a:bodyPr wrap="none" rtlCol="0">
              <a:spAutoFit/>
            </a:bodyPr>
            <a:lstStyle/>
            <a:p>
              <a:r>
                <a:rPr lang="fr-FR" sz="9600" b="1" dirty="0" smtClean="0">
                  <a:solidFill>
                    <a:schemeClr val="bg1"/>
                  </a:solidFill>
                </a:rPr>
                <a:t>YOU</a:t>
              </a:r>
              <a:endParaRPr lang="en-US" sz="9600" b="1" dirty="0">
                <a:solidFill>
                  <a:schemeClr val="bg1"/>
                </a:solidFill>
              </a:endParaRPr>
            </a:p>
          </p:txBody>
        </p:sp>
      </p:grpSp>
      <p:grpSp>
        <p:nvGrpSpPr>
          <p:cNvPr id="8" name="Group 7"/>
          <p:cNvGrpSpPr/>
          <p:nvPr/>
        </p:nvGrpSpPr>
        <p:grpSpPr>
          <a:xfrm>
            <a:off x="8173562" y="88145"/>
            <a:ext cx="882097" cy="879806"/>
            <a:chOff x="7766327" y="152752"/>
            <a:chExt cx="1144491" cy="1005214"/>
          </a:xfrm>
        </p:grpSpPr>
        <p:sp>
          <p:nvSpPr>
            <p:cNvPr id="9" name="Oval 8"/>
            <p:cNvSpPr/>
            <p:nvPr/>
          </p:nvSpPr>
          <p:spPr>
            <a:xfrm>
              <a:off x="7766327" y="152752"/>
              <a:ext cx="1144491" cy="1005214"/>
            </a:xfrm>
            <a:prstGeom prst="ellipse">
              <a:avLst/>
            </a:prstGeom>
            <a:solidFill>
              <a:srgbClr val="F9A25E"/>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7766327" y="416710"/>
              <a:ext cx="865943" cy="461665"/>
            </a:xfrm>
            <a:prstGeom prst="rect">
              <a:avLst/>
            </a:prstGeom>
            <a:noFill/>
          </p:spPr>
          <p:txBody>
            <a:bodyPr wrap="none" rtlCol="0">
              <a:spAutoFit/>
            </a:bodyPr>
            <a:lstStyle/>
            <a:p>
              <a:r>
                <a:rPr lang="fr-FR" sz="2400" b="1" dirty="0" smtClean="0">
                  <a:solidFill>
                    <a:schemeClr val="bg1"/>
                  </a:solidFill>
                </a:rPr>
                <a:t>WHO</a:t>
              </a:r>
              <a:endParaRPr lang="en-US" sz="2400" b="1" dirty="0">
                <a:solidFill>
                  <a:schemeClr val="bg1"/>
                </a:solidFill>
              </a:endParaRPr>
            </a:p>
          </p:txBody>
        </p:sp>
      </p:grpSp>
    </p:spTree>
    <p:extLst>
      <p:ext uri="{BB962C8B-B14F-4D97-AF65-F5344CB8AC3E}">
        <p14:creationId xmlns:p14="http://schemas.microsoft.com/office/powerpoint/2010/main" val="2097541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900" decel="100000" fill="hold"/>
                                        <p:tgtEl>
                                          <p:spTgt spid="1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364269"/>
            <a:ext cx="9144000" cy="5143500"/>
          </a:xfrm>
          <a:prstGeom prst="rect">
            <a:avLst/>
          </a:prstGeom>
        </p:spPr>
      </p:pic>
    </p:spTree>
    <p:extLst>
      <p:ext uri="{BB962C8B-B14F-4D97-AF65-F5344CB8AC3E}">
        <p14:creationId xmlns:p14="http://schemas.microsoft.com/office/powerpoint/2010/main" val="2937155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207530" y="1535077"/>
            <a:ext cx="4762832" cy="3528417"/>
          </a:xfrm>
          <a:prstGeom prst="rect">
            <a:avLst/>
          </a:prstGeom>
        </p:spPr>
      </p:pic>
      <p:sp>
        <p:nvSpPr>
          <p:cNvPr id="5" name="Title 1"/>
          <p:cNvSpPr>
            <a:spLocks noGrp="1"/>
          </p:cNvSpPr>
          <p:nvPr>
            <p:ph type="title"/>
          </p:nvPr>
        </p:nvSpPr>
        <p:spPr>
          <a:xfrm>
            <a:off x="1354127" y="5245957"/>
            <a:ext cx="6469639" cy="724839"/>
          </a:xfrm>
          <a:noFill/>
        </p:spPr>
        <p:txBody>
          <a:bodyPr>
            <a:noAutofit/>
          </a:bodyPr>
          <a:lstStyle/>
          <a:p>
            <a:r>
              <a:rPr lang="fr-CH" sz="3600" b="1" dirty="0" err="1" smtClean="0">
                <a:solidFill>
                  <a:srgbClr val="0B387C"/>
                </a:solidFill>
                <a:cs typeface="Arial" panose="020B0604020202020204" pitchFamily="34" charset="0"/>
              </a:rPr>
              <a:t>Thank</a:t>
            </a:r>
            <a:r>
              <a:rPr lang="fr-CH" sz="3600" b="1" dirty="0" smtClean="0">
                <a:solidFill>
                  <a:srgbClr val="0B387C"/>
                </a:solidFill>
                <a:cs typeface="Arial" panose="020B0604020202020204" pitchFamily="34" charset="0"/>
              </a:rPr>
              <a:t> </a:t>
            </a:r>
            <a:r>
              <a:rPr lang="fr-CH" sz="3600" b="1" dirty="0" err="1" smtClean="0">
                <a:solidFill>
                  <a:srgbClr val="0B387C"/>
                </a:solidFill>
                <a:cs typeface="Arial" panose="020B0604020202020204" pitchFamily="34" charset="0"/>
              </a:rPr>
              <a:t>you</a:t>
            </a:r>
            <a:r>
              <a:rPr lang="fr-CH" sz="3600" b="1" dirty="0" smtClean="0">
                <a:solidFill>
                  <a:srgbClr val="0B387C"/>
                </a:solidFill>
                <a:cs typeface="Arial" panose="020B0604020202020204" pitchFamily="34" charset="0"/>
              </a:rPr>
              <a:t> for </a:t>
            </a:r>
            <a:r>
              <a:rPr lang="fr-CH" sz="3600" b="1" dirty="0" err="1" smtClean="0">
                <a:solidFill>
                  <a:srgbClr val="0B387C"/>
                </a:solidFill>
                <a:cs typeface="Arial" panose="020B0604020202020204" pitchFamily="34" charset="0"/>
              </a:rPr>
              <a:t>your</a:t>
            </a:r>
            <a:r>
              <a:rPr lang="fr-CH" sz="3600" b="1" dirty="0" smtClean="0">
                <a:solidFill>
                  <a:srgbClr val="0B387C"/>
                </a:solidFill>
                <a:cs typeface="Arial" panose="020B0604020202020204" pitchFamily="34" charset="0"/>
              </a:rPr>
              <a:t> attention</a:t>
            </a:r>
            <a:endParaRPr lang="en-US" sz="3600" b="1" dirty="0">
              <a:solidFill>
                <a:srgbClr val="0B387C"/>
              </a:solidFill>
              <a:cs typeface="Arial" panose="020B0604020202020204" pitchFamily="34" charset="0"/>
            </a:endParaRPr>
          </a:p>
        </p:txBody>
      </p:sp>
      <p:sp>
        <p:nvSpPr>
          <p:cNvPr id="6" name="Content Placeholder 2"/>
          <p:cNvSpPr>
            <a:spLocks noGrp="1"/>
          </p:cNvSpPr>
          <p:nvPr>
            <p:ph idx="1"/>
          </p:nvPr>
        </p:nvSpPr>
        <p:spPr>
          <a:xfrm>
            <a:off x="1035758" y="140205"/>
            <a:ext cx="7106378" cy="1068443"/>
          </a:xfrm>
          <a:noFill/>
        </p:spPr>
        <p:txBody>
          <a:bodyPr>
            <a:normAutofit fontScale="92500" lnSpcReduction="20000"/>
          </a:bodyPr>
          <a:lstStyle/>
          <a:p>
            <a:pPr marL="0" indent="0" algn="ctr">
              <a:buNone/>
            </a:pPr>
            <a:r>
              <a:rPr lang="fr-CH" sz="4000" b="1" dirty="0" err="1" smtClean="0">
                <a:solidFill>
                  <a:srgbClr val="0B387C"/>
                </a:solidFill>
              </a:rPr>
              <a:t>Ready</a:t>
            </a:r>
            <a:r>
              <a:rPr lang="fr-CH" sz="4000" b="1" dirty="0" smtClean="0">
                <a:solidFill>
                  <a:srgbClr val="0B387C"/>
                </a:solidFill>
              </a:rPr>
              <a:t> to ‘</a:t>
            </a:r>
            <a:r>
              <a:rPr lang="fr-CH" sz="4000" b="1" dirty="0" err="1" smtClean="0">
                <a:solidFill>
                  <a:srgbClr val="0B387C"/>
                </a:solidFill>
              </a:rPr>
              <a:t>accelerate</a:t>
            </a:r>
            <a:r>
              <a:rPr lang="fr-CH" sz="4000" b="1" dirty="0" smtClean="0">
                <a:solidFill>
                  <a:srgbClr val="0B387C"/>
                </a:solidFill>
              </a:rPr>
              <a:t>’ </a:t>
            </a:r>
            <a:r>
              <a:rPr lang="fr-CH" sz="4000" b="1" dirty="0" err="1" smtClean="0">
                <a:solidFill>
                  <a:srgbClr val="0B387C"/>
                </a:solidFill>
              </a:rPr>
              <a:t>your</a:t>
            </a:r>
            <a:r>
              <a:rPr lang="fr-CH" sz="4000" b="1" dirty="0" smtClean="0">
                <a:solidFill>
                  <a:srgbClr val="0B387C"/>
                </a:solidFill>
              </a:rPr>
              <a:t> </a:t>
            </a:r>
            <a:r>
              <a:rPr lang="fr-CH" sz="4000" b="1" dirty="0" err="1" smtClean="0">
                <a:solidFill>
                  <a:srgbClr val="0B387C"/>
                </a:solidFill>
              </a:rPr>
              <a:t>learning</a:t>
            </a:r>
            <a:r>
              <a:rPr lang="fr-CH" sz="4000" b="1" dirty="0" smtClean="0">
                <a:solidFill>
                  <a:srgbClr val="0B387C"/>
                </a:solidFill>
              </a:rPr>
              <a:t> </a:t>
            </a:r>
            <a:r>
              <a:rPr lang="fr-CH" sz="4000" b="1" dirty="0" err="1" smtClean="0">
                <a:solidFill>
                  <a:srgbClr val="0B387C"/>
                </a:solidFill>
              </a:rPr>
              <a:t>journey</a:t>
            </a:r>
            <a:r>
              <a:rPr lang="fr-CH" sz="4000" b="1" dirty="0" smtClean="0">
                <a:solidFill>
                  <a:srgbClr val="0B387C"/>
                </a:solidFill>
              </a:rPr>
              <a:t> at CERN ? </a:t>
            </a:r>
          </a:p>
        </p:txBody>
      </p:sp>
    </p:spTree>
    <p:extLst>
      <p:ext uri="{BB962C8B-B14F-4D97-AF65-F5344CB8AC3E}">
        <p14:creationId xmlns:p14="http://schemas.microsoft.com/office/powerpoint/2010/main" val="29290062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 name="Flowchart: Connector 19"/>
          <p:cNvSpPr/>
          <p:nvPr/>
        </p:nvSpPr>
        <p:spPr>
          <a:xfrm>
            <a:off x="29487" y="2511415"/>
            <a:ext cx="2009776" cy="1859632"/>
          </a:xfrm>
          <a:prstGeom prst="flowChartConnector">
            <a:avLst/>
          </a:prstGeom>
          <a:solidFill>
            <a:schemeClr val="bg1"/>
          </a:solid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rgbClr val="0B387C"/>
                </a:solidFill>
              </a:rPr>
              <a:t>Learning</a:t>
            </a:r>
            <a:endParaRPr lang="en-US" dirty="0">
              <a:solidFill>
                <a:srgbClr val="0B387C"/>
              </a:solidFill>
            </a:endParaRPr>
          </a:p>
        </p:txBody>
      </p:sp>
      <p:sp>
        <p:nvSpPr>
          <p:cNvPr id="21" name="Flowchart: Connector 20"/>
          <p:cNvSpPr/>
          <p:nvPr/>
        </p:nvSpPr>
        <p:spPr>
          <a:xfrm>
            <a:off x="1819664" y="1472850"/>
            <a:ext cx="2009776" cy="1859632"/>
          </a:xfrm>
          <a:prstGeom prst="flowChartConnector">
            <a:avLst/>
          </a:prstGeom>
          <a:solidFill>
            <a:schemeClr val="bg1"/>
          </a:solid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rgbClr val="0B387C"/>
                </a:solidFill>
              </a:rPr>
              <a:t>Knowledge</a:t>
            </a:r>
            <a:endParaRPr lang="en-US" dirty="0">
              <a:solidFill>
                <a:srgbClr val="0B387C"/>
              </a:solidFill>
            </a:endParaRPr>
          </a:p>
        </p:txBody>
      </p:sp>
      <p:sp>
        <p:nvSpPr>
          <p:cNvPr id="22" name="Flowchart: Connector 21"/>
          <p:cNvSpPr/>
          <p:nvPr/>
        </p:nvSpPr>
        <p:spPr>
          <a:xfrm>
            <a:off x="1758014" y="3549980"/>
            <a:ext cx="2009776" cy="1859632"/>
          </a:xfrm>
          <a:prstGeom prst="flowChartConnector">
            <a:avLst/>
          </a:prstGeom>
          <a:solidFill>
            <a:schemeClr val="bg1"/>
          </a:solid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smtClean="0">
                <a:solidFill>
                  <a:srgbClr val="0B387C"/>
                </a:solidFill>
              </a:rPr>
              <a:t>Development</a:t>
            </a:r>
            <a:endParaRPr lang="en-US" sz="1600" dirty="0">
              <a:solidFill>
                <a:srgbClr val="0B387C"/>
              </a:solidFill>
            </a:endParaRPr>
          </a:p>
        </p:txBody>
      </p:sp>
      <p:sp>
        <p:nvSpPr>
          <p:cNvPr id="23" name="Flowchart: Connector 22"/>
          <p:cNvSpPr/>
          <p:nvPr/>
        </p:nvSpPr>
        <p:spPr>
          <a:xfrm>
            <a:off x="3486541" y="363434"/>
            <a:ext cx="2009776" cy="1859632"/>
          </a:xfrm>
          <a:prstGeom prst="flowChartConnector">
            <a:avLst/>
          </a:prstGeom>
          <a:solidFill>
            <a:schemeClr val="bg1"/>
          </a:solid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rgbClr val="0B387C"/>
                </a:solidFill>
              </a:rPr>
              <a:t>Training</a:t>
            </a:r>
            <a:endParaRPr lang="en-US" dirty="0">
              <a:solidFill>
                <a:srgbClr val="0B387C"/>
              </a:solidFill>
            </a:endParaRPr>
          </a:p>
        </p:txBody>
      </p:sp>
      <p:sp>
        <p:nvSpPr>
          <p:cNvPr id="24" name="Flowchart: Connector 23"/>
          <p:cNvSpPr/>
          <p:nvPr/>
        </p:nvSpPr>
        <p:spPr>
          <a:xfrm>
            <a:off x="3578047" y="2499866"/>
            <a:ext cx="2009776" cy="1859632"/>
          </a:xfrm>
          <a:prstGeom prst="flowChartConnector">
            <a:avLst/>
          </a:prstGeom>
          <a:solidFill>
            <a:schemeClr val="bg1"/>
          </a:solid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rgbClr val="0B387C"/>
                </a:solidFill>
              </a:rPr>
              <a:t>Leadership</a:t>
            </a:r>
            <a:endParaRPr lang="en-US" dirty="0">
              <a:solidFill>
                <a:srgbClr val="0B387C"/>
              </a:solidFill>
            </a:endParaRPr>
          </a:p>
        </p:txBody>
      </p:sp>
      <p:sp>
        <p:nvSpPr>
          <p:cNvPr id="26" name="Flowchart: Connector 25"/>
          <p:cNvSpPr/>
          <p:nvPr/>
        </p:nvSpPr>
        <p:spPr>
          <a:xfrm>
            <a:off x="5295328" y="1331133"/>
            <a:ext cx="2009776" cy="1859632"/>
          </a:xfrm>
          <a:prstGeom prst="flowChartConnector">
            <a:avLst/>
          </a:prstGeom>
          <a:solidFill>
            <a:schemeClr val="bg1"/>
          </a:solid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rgbClr val="0B387C"/>
                </a:solidFill>
              </a:rPr>
              <a:t>Expertise</a:t>
            </a:r>
            <a:endParaRPr lang="en-US" dirty="0">
              <a:solidFill>
                <a:srgbClr val="0B387C"/>
              </a:solidFill>
            </a:endParaRPr>
          </a:p>
        </p:txBody>
      </p:sp>
      <p:sp>
        <p:nvSpPr>
          <p:cNvPr id="27" name="Flowchart: Connector 26"/>
          <p:cNvSpPr/>
          <p:nvPr/>
        </p:nvSpPr>
        <p:spPr>
          <a:xfrm>
            <a:off x="5273935" y="3746249"/>
            <a:ext cx="2009776" cy="1859632"/>
          </a:xfrm>
          <a:prstGeom prst="flowChartConnector">
            <a:avLst/>
          </a:prstGeom>
          <a:solidFill>
            <a:schemeClr val="bg1"/>
          </a:solid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rgbClr val="0B387C"/>
                </a:solidFill>
              </a:rPr>
              <a:t>Motivation</a:t>
            </a:r>
            <a:endParaRPr lang="en-US" dirty="0">
              <a:solidFill>
                <a:srgbClr val="0B387C"/>
              </a:solidFill>
            </a:endParaRPr>
          </a:p>
        </p:txBody>
      </p:sp>
      <p:sp>
        <p:nvSpPr>
          <p:cNvPr id="28" name="Flowchart: Connector 27"/>
          <p:cNvSpPr/>
          <p:nvPr/>
        </p:nvSpPr>
        <p:spPr>
          <a:xfrm>
            <a:off x="7002462" y="108468"/>
            <a:ext cx="2009776" cy="1859632"/>
          </a:xfrm>
          <a:prstGeom prst="flowChartConnector">
            <a:avLst/>
          </a:prstGeom>
          <a:solidFill>
            <a:schemeClr val="bg1"/>
          </a:solid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rgbClr val="0B387C"/>
                </a:solidFill>
              </a:rPr>
              <a:t>Excellence</a:t>
            </a:r>
            <a:endParaRPr lang="en-US" dirty="0">
              <a:solidFill>
                <a:srgbClr val="0B387C"/>
              </a:solidFill>
            </a:endParaRPr>
          </a:p>
        </p:txBody>
      </p:sp>
      <p:sp>
        <p:nvSpPr>
          <p:cNvPr id="29" name="Flowchart: Connector 28"/>
          <p:cNvSpPr/>
          <p:nvPr/>
        </p:nvSpPr>
        <p:spPr>
          <a:xfrm>
            <a:off x="7039170" y="2491900"/>
            <a:ext cx="2009776" cy="1859632"/>
          </a:xfrm>
          <a:prstGeom prst="flowChartConnector">
            <a:avLst/>
          </a:prstGeom>
          <a:solidFill>
            <a:schemeClr val="bg1"/>
          </a:solid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rgbClr val="0B387C"/>
                </a:solidFill>
              </a:rPr>
              <a:t>Teaching</a:t>
            </a:r>
            <a:endParaRPr lang="en-US" dirty="0">
              <a:solidFill>
                <a:srgbClr val="0B387C"/>
              </a:solidFill>
            </a:endParaRPr>
          </a:p>
        </p:txBody>
      </p:sp>
      <p:sp>
        <p:nvSpPr>
          <p:cNvPr id="3" name="Rectangle 2"/>
          <p:cNvSpPr/>
          <p:nvPr/>
        </p:nvSpPr>
        <p:spPr>
          <a:xfrm>
            <a:off x="-246490" y="6031702"/>
            <a:ext cx="9589273" cy="1156277"/>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chemeClr val="bg1"/>
                </a:solidFill>
              </a:ln>
            </a:endParaRPr>
          </a:p>
        </p:txBody>
      </p:sp>
      <p:sp>
        <p:nvSpPr>
          <p:cNvPr id="15" name="Title 1"/>
          <p:cNvSpPr txBox="1">
            <a:spLocks/>
          </p:cNvSpPr>
          <p:nvPr/>
        </p:nvSpPr>
        <p:spPr>
          <a:xfrm>
            <a:off x="134995" y="337803"/>
            <a:ext cx="2627907" cy="95544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800" b="1" dirty="0" smtClean="0">
                <a:solidFill>
                  <a:srgbClr val="0B387C"/>
                </a:solidFill>
                <a:latin typeface="Arial" panose="020B0604020202020204" pitchFamily="34" charset="0"/>
                <a:cs typeface="Arial" panose="020B0604020202020204" pitchFamily="34" charset="0"/>
              </a:rPr>
              <a:t>Learning &amp; Development </a:t>
            </a:r>
            <a:br>
              <a:rPr lang="en-US" sz="2800" b="1" dirty="0" smtClean="0">
                <a:solidFill>
                  <a:srgbClr val="0B387C"/>
                </a:solidFill>
                <a:latin typeface="Arial" panose="020B0604020202020204" pitchFamily="34" charset="0"/>
                <a:cs typeface="Arial" panose="020B0604020202020204" pitchFamily="34" charset="0"/>
              </a:rPr>
            </a:br>
            <a:r>
              <a:rPr lang="en-US" sz="2800" b="1" dirty="0" smtClean="0">
                <a:solidFill>
                  <a:srgbClr val="0B387C"/>
                </a:solidFill>
                <a:latin typeface="Arial" panose="020B0604020202020204" pitchFamily="34" charset="0"/>
                <a:cs typeface="Arial" panose="020B0604020202020204" pitchFamily="34" charset="0"/>
              </a:rPr>
              <a:t>@ CERN</a:t>
            </a:r>
            <a:endParaRPr lang="en-GB" sz="2800" b="1" dirty="0">
              <a:solidFill>
                <a:srgbClr val="0B387C"/>
              </a:solidFill>
              <a:latin typeface="Arial" panose="020B0604020202020204" pitchFamily="34" charset="0"/>
              <a:cs typeface="Arial" panose="020B0604020202020204" pitchFamily="34" charset="0"/>
            </a:endParaRPr>
          </a:p>
        </p:txBody>
      </p:sp>
      <p:sp>
        <p:nvSpPr>
          <p:cNvPr id="16" name="Flowchart: Connector 15"/>
          <p:cNvSpPr/>
          <p:nvPr/>
        </p:nvSpPr>
        <p:spPr>
          <a:xfrm>
            <a:off x="29487" y="4777353"/>
            <a:ext cx="2009776" cy="1859632"/>
          </a:xfrm>
          <a:prstGeom prst="flowChartConnector">
            <a:avLst/>
          </a:prstGeom>
          <a:solidFill>
            <a:schemeClr val="bg1"/>
          </a:solid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solidFill>
                  <a:srgbClr val="0B387C"/>
                </a:solidFill>
              </a:rPr>
              <a:t>Passion</a:t>
            </a:r>
            <a:endParaRPr lang="en-US" sz="1600" dirty="0">
              <a:solidFill>
                <a:srgbClr val="0B387C"/>
              </a:solidFill>
            </a:endParaRPr>
          </a:p>
        </p:txBody>
      </p:sp>
      <p:sp>
        <p:nvSpPr>
          <p:cNvPr id="30" name="Flowchart: Connector 29"/>
          <p:cNvSpPr/>
          <p:nvPr/>
        </p:nvSpPr>
        <p:spPr>
          <a:xfrm>
            <a:off x="7061329" y="4777353"/>
            <a:ext cx="2009776" cy="1859632"/>
          </a:xfrm>
          <a:prstGeom prst="flowChartConnector">
            <a:avLst/>
          </a:prstGeom>
          <a:solidFill>
            <a:schemeClr val="bg1"/>
          </a:solid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rgbClr val="0B387C"/>
                </a:solidFill>
              </a:rPr>
              <a:t>Coaching</a:t>
            </a:r>
            <a:endParaRPr lang="en-US" dirty="0">
              <a:solidFill>
                <a:srgbClr val="0B387C"/>
              </a:solidFill>
            </a:endParaRPr>
          </a:p>
        </p:txBody>
      </p:sp>
      <p:sp>
        <p:nvSpPr>
          <p:cNvPr id="25" name="Flowchart: Connector 24"/>
          <p:cNvSpPr/>
          <p:nvPr/>
        </p:nvSpPr>
        <p:spPr>
          <a:xfrm>
            <a:off x="3419061" y="4777352"/>
            <a:ext cx="2077256" cy="1846179"/>
          </a:xfrm>
          <a:prstGeom prst="flowChartConnector">
            <a:avLst/>
          </a:prstGeom>
          <a:solidFill>
            <a:schemeClr val="bg1"/>
          </a:solid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B387C"/>
              </a:solidFill>
            </a:endParaRPr>
          </a:p>
        </p:txBody>
      </p:sp>
      <p:sp>
        <p:nvSpPr>
          <p:cNvPr id="2" name="TextBox 1"/>
          <p:cNvSpPr txBox="1"/>
          <p:nvPr/>
        </p:nvSpPr>
        <p:spPr>
          <a:xfrm>
            <a:off x="3634747" y="5522503"/>
            <a:ext cx="1659429" cy="369332"/>
          </a:xfrm>
          <a:prstGeom prst="rect">
            <a:avLst/>
          </a:prstGeom>
          <a:noFill/>
        </p:spPr>
        <p:txBody>
          <a:bodyPr wrap="none" rtlCol="0">
            <a:spAutoFit/>
          </a:bodyPr>
          <a:lstStyle/>
          <a:p>
            <a:r>
              <a:rPr lang="fr-FR" dirty="0" smtClean="0">
                <a:solidFill>
                  <a:srgbClr val="0B387C"/>
                </a:solidFill>
              </a:rPr>
              <a:t>Competencies</a:t>
            </a:r>
            <a:endParaRPr lang="en-US" dirty="0">
              <a:solidFill>
                <a:srgbClr val="0B387C"/>
              </a:solidFill>
            </a:endParaRPr>
          </a:p>
        </p:txBody>
      </p:sp>
    </p:spTree>
    <p:extLst>
      <p:ext uri="{BB962C8B-B14F-4D97-AF65-F5344CB8AC3E}">
        <p14:creationId xmlns:p14="http://schemas.microsoft.com/office/powerpoint/2010/main" val="950602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100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900" decel="100000" fill="hold"/>
                                        <p:tgtEl>
                                          <p:spTgt spid="1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par>
                          <p:cTn id="11" fill="hold">
                            <p:stCondLst>
                              <p:cond delay="2000"/>
                            </p:stCondLst>
                            <p:childTnLst>
                              <p:par>
                                <p:cTn id="12" presetID="10" presetClass="entr" presetSubtype="0" fill="hold" grpId="0" nodeType="after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fade">
                                      <p:cBhvr>
                                        <p:cTn id="14" dur="750"/>
                                        <p:tgtEl>
                                          <p:spTgt spid="20"/>
                                        </p:tgtEl>
                                      </p:cBhvr>
                                    </p:animEffect>
                                  </p:childTnLst>
                                </p:cTn>
                              </p:par>
                            </p:childTnLst>
                          </p:cTn>
                        </p:par>
                        <p:par>
                          <p:cTn id="15" fill="hold">
                            <p:stCondLst>
                              <p:cond delay="2750"/>
                            </p:stCondLst>
                            <p:childTnLst>
                              <p:par>
                                <p:cTn id="16" presetID="10" presetClass="entr" presetSubtype="0" fill="hold" grpId="0" nodeType="after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500"/>
                                        <p:tgtEl>
                                          <p:spTgt spid="21"/>
                                        </p:tgtEl>
                                      </p:cBhvr>
                                    </p:animEffect>
                                  </p:childTnLst>
                                </p:cTn>
                              </p:par>
                            </p:childTnLst>
                          </p:cTn>
                        </p:par>
                        <p:par>
                          <p:cTn id="19" fill="hold">
                            <p:stCondLst>
                              <p:cond delay="3250"/>
                            </p:stCondLst>
                            <p:childTnLst>
                              <p:par>
                                <p:cTn id="20" presetID="10" presetClass="entr" presetSubtype="0" fill="hold" grpId="0"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par>
                          <p:cTn id="23" fill="hold">
                            <p:stCondLst>
                              <p:cond delay="3750"/>
                            </p:stCondLst>
                            <p:childTnLst>
                              <p:par>
                                <p:cTn id="24" presetID="10" presetClass="entr" presetSubtype="0" fill="hold" grpId="0" nodeType="afterEffect">
                                  <p:stCondLst>
                                    <p:cond delay="50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500"/>
                                        <p:tgtEl>
                                          <p:spTgt spid="22"/>
                                        </p:tgtEl>
                                      </p:cBhvr>
                                    </p:animEffect>
                                  </p:childTnLst>
                                </p:cTn>
                              </p:par>
                            </p:childTnLst>
                          </p:cTn>
                        </p:par>
                        <p:par>
                          <p:cTn id="27" fill="hold">
                            <p:stCondLst>
                              <p:cond delay="4750"/>
                            </p:stCondLst>
                            <p:childTnLst>
                              <p:par>
                                <p:cTn id="28" presetID="10" presetClass="entr" presetSubtype="0" fill="hold" grpId="0" nodeType="afterEffect">
                                  <p:stCondLst>
                                    <p:cond delay="50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500"/>
                                        <p:tgtEl>
                                          <p:spTgt spid="23"/>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childTnLst>
                          </p:cTn>
                        </p:par>
                        <p:par>
                          <p:cTn id="34" fill="hold">
                            <p:stCondLst>
                              <p:cond delay="5750"/>
                            </p:stCondLst>
                            <p:childTnLst>
                              <p:par>
                                <p:cTn id="35" presetID="10" presetClass="entr" presetSubtype="0"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childTnLst>
                                </p:cTn>
                              </p:par>
                            </p:childTnLst>
                          </p:cTn>
                        </p:par>
                        <p:par>
                          <p:cTn id="38" fill="hold">
                            <p:stCondLst>
                              <p:cond delay="6250"/>
                            </p:stCondLst>
                            <p:childTnLst>
                              <p:par>
                                <p:cTn id="39" presetID="10" presetClass="entr" presetSubtype="0"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fade">
                                      <p:cBhvr>
                                        <p:cTn id="41" dur="500"/>
                                        <p:tgtEl>
                                          <p:spTgt spid="2"/>
                                        </p:tgtEl>
                                      </p:cBhvr>
                                    </p:animEffect>
                                  </p:childTnLst>
                                </p:cTn>
                              </p:par>
                            </p:childTnLst>
                          </p:cTn>
                        </p:par>
                        <p:par>
                          <p:cTn id="42" fill="hold">
                            <p:stCondLst>
                              <p:cond delay="6750"/>
                            </p:stCondLst>
                            <p:childTnLst>
                              <p:par>
                                <p:cTn id="43" presetID="10" presetClass="entr" presetSubtype="0" fill="hold" grpId="0" nodeType="afterEffect">
                                  <p:stCondLst>
                                    <p:cond delay="50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500"/>
                                        <p:tgtEl>
                                          <p:spTgt spid="2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fade">
                                      <p:cBhvr>
                                        <p:cTn id="48" dur="500"/>
                                        <p:tgtEl>
                                          <p:spTgt spid="27"/>
                                        </p:tgtEl>
                                      </p:cBhvr>
                                    </p:animEffect>
                                  </p:childTnLst>
                                </p:cTn>
                              </p:par>
                            </p:childTnLst>
                          </p:cTn>
                        </p:par>
                        <p:par>
                          <p:cTn id="49" fill="hold">
                            <p:stCondLst>
                              <p:cond delay="7750"/>
                            </p:stCondLst>
                            <p:childTnLst>
                              <p:par>
                                <p:cTn id="50" presetID="10" presetClass="entr" presetSubtype="0" fill="hold" grpId="0" nodeType="after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fade">
                                      <p:cBhvr>
                                        <p:cTn id="52" dur="500"/>
                                        <p:tgtEl>
                                          <p:spTgt spid="29"/>
                                        </p:tgtEl>
                                      </p:cBhvr>
                                    </p:animEffect>
                                  </p:childTnLst>
                                </p:cTn>
                              </p:par>
                            </p:childTnLst>
                          </p:cTn>
                        </p:par>
                        <p:par>
                          <p:cTn id="53" fill="hold">
                            <p:stCondLst>
                              <p:cond delay="8250"/>
                            </p:stCondLst>
                            <p:childTnLst>
                              <p:par>
                                <p:cTn id="54" presetID="10" presetClass="entr" presetSubtype="0" fill="hold" grpId="0" nodeType="after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500"/>
                                        <p:tgtEl>
                                          <p:spTgt spid="28"/>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fade">
                                      <p:cBhvr>
                                        <p:cTn id="5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6" grpId="0" animBg="1"/>
      <p:bldP spid="27" grpId="0" animBg="1"/>
      <p:bldP spid="28" grpId="0" animBg="1"/>
      <p:bldP spid="29" grpId="0" animBg="1"/>
      <p:bldP spid="15" grpId="0"/>
      <p:bldP spid="16" grpId="0" animBg="1"/>
      <p:bldP spid="30" grpId="0" animBg="1"/>
      <p:bldP spid="25" grpId="0" animBg="1"/>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 name="Flowchart: Connector 19"/>
          <p:cNvSpPr/>
          <p:nvPr/>
        </p:nvSpPr>
        <p:spPr>
          <a:xfrm>
            <a:off x="29487" y="2511415"/>
            <a:ext cx="2009776" cy="1859632"/>
          </a:xfrm>
          <a:prstGeom prst="flowChartConnector">
            <a:avLst/>
          </a:prstGeom>
          <a:blipFill>
            <a:blip r:embed="rId3">
              <a:extLst>
                <a:ext uri="{BEBA8EAE-BF5A-486C-A8C5-ECC9F3942E4B}">
                  <a14:imgProps xmlns:a14="http://schemas.microsoft.com/office/drawing/2010/main">
                    <a14:imgLayer r:embed="rId4">
                      <a14:imgEffect>
                        <a14:brightnessContrast bright="20000" contrast="-40000"/>
                      </a14:imgEffect>
                    </a14:imgLayer>
                  </a14:imgProps>
                </a:ext>
              </a:extLst>
            </a:blip>
            <a:stretch>
              <a:fillRect/>
            </a:stretch>
          </a:blip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lowchart: Connector 20"/>
          <p:cNvSpPr/>
          <p:nvPr/>
        </p:nvSpPr>
        <p:spPr>
          <a:xfrm>
            <a:off x="1819664" y="1472850"/>
            <a:ext cx="2009776" cy="1859632"/>
          </a:xfrm>
          <a:prstGeom prst="flowChartConnector">
            <a:avLst/>
          </a:prstGeom>
          <a:blipFill>
            <a:blip r:embed="rId5">
              <a:extLst>
                <a:ext uri="{BEBA8EAE-BF5A-486C-A8C5-ECC9F3942E4B}">
                  <a14:imgProps xmlns:a14="http://schemas.microsoft.com/office/drawing/2010/main">
                    <a14:imgLayer r:embed="rId6">
                      <a14:imgEffect>
                        <a14:brightnessContrast bright="20000" contrast="-40000"/>
                      </a14:imgEffect>
                    </a14:imgLayer>
                  </a14:imgProps>
                </a:ext>
              </a:extLst>
            </a:blip>
            <a:stretch>
              <a:fillRect/>
            </a:stretch>
          </a:blip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lowchart: Connector 21"/>
          <p:cNvSpPr/>
          <p:nvPr/>
        </p:nvSpPr>
        <p:spPr>
          <a:xfrm>
            <a:off x="1758014" y="3549980"/>
            <a:ext cx="2009776" cy="1859632"/>
          </a:xfrm>
          <a:prstGeom prst="flowChartConnector">
            <a:avLst/>
          </a:prstGeom>
          <a:blipFill>
            <a:blip r:embed="rId7"/>
            <a:stretch>
              <a:fillRect/>
            </a:stretch>
          </a:blip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lowchart: Connector 22"/>
          <p:cNvSpPr/>
          <p:nvPr/>
        </p:nvSpPr>
        <p:spPr>
          <a:xfrm>
            <a:off x="3466565" y="319755"/>
            <a:ext cx="2009776" cy="1859632"/>
          </a:xfrm>
          <a:prstGeom prst="flowChartConnector">
            <a:avLst/>
          </a:prstGeom>
          <a:blipFill>
            <a:blip r:embed="rId8"/>
            <a:stretch>
              <a:fillRect/>
            </a:stretch>
          </a:blip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lowchart: Connector 23"/>
          <p:cNvSpPr/>
          <p:nvPr/>
        </p:nvSpPr>
        <p:spPr>
          <a:xfrm>
            <a:off x="3578047" y="2499866"/>
            <a:ext cx="2009776" cy="1859632"/>
          </a:xfrm>
          <a:prstGeom prst="flowChartConnector">
            <a:avLst/>
          </a:prstGeom>
          <a:blipFill dpi="0" rotWithShape="1">
            <a:blip r:embed="rId9">
              <a:extLst>
                <a:ext uri="{BEBA8EAE-BF5A-486C-A8C5-ECC9F3942E4B}">
                  <a14:imgProps xmlns:a14="http://schemas.microsoft.com/office/drawing/2010/main">
                    <a14:imgLayer r:embed="rId10">
                      <a14:imgEffect>
                        <a14:brightnessContrast bright="40000" contrast="-40000"/>
                      </a14:imgEffect>
                    </a14:imgLayer>
                  </a14:imgProps>
                </a:ext>
              </a:extLst>
            </a:blip>
            <a:srcRect/>
            <a:stretch>
              <a:fillRect/>
            </a:stretch>
          </a:blip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lowchart: Connector 25"/>
          <p:cNvSpPr/>
          <p:nvPr/>
        </p:nvSpPr>
        <p:spPr>
          <a:xfrm>
            <a:off x="5295328" y="1331133"/>
            <a:ext cx="2009776" cy="1859632"/>
          </a:xfrm>
          <a:prstGeom prst="flowChartConnector">
            <a:avLst/>
          </a:prstGeom>
          <a:blipFill>
            <a:blip r:embed="rId11"/>
            <a:stretch>
              <a:fillRect/>
            </a:stretch>
          </a:blip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lowchart: Connector 26"/>
          <p:cNvSpPr/>
          <p:nvPr/>
        </p:nvSpPr>
        <p:spPr>
          <a:xfrm>
            <a:off x="5273935" y="3713786"/>
            <a:ext cx="2009776" cy="1859632"/>
          </a:xfrm>
          <a:prstGeom prst="flowChartConnector">
            <a:avLst/>
          </a:prstGeom>
          <a:blipFill>
            <a:blip r:embed="rId12"/>
            <a:stretch>
              <a:fillRect/>
            </a:stretch>
          </a:blip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lowchart: Connector 27"/>
          <p:cNvSpPr/>
          <p:nvPr/>
        </p:nvSpPr>
        <p:spPr>
          <a:xfrm>
            <a:off x="7002462" y="108468"/>
            <a:ext cx="2009776" cy="1859632"/>
          </a:xfrm>
          <a:prstGeom prst="flowChartConnector">
            <a:avLst/>
          </a:prstGeom>
          <a:blipFill>
            <a:blip r:embed="rId13"/>
            <a:stretch>
              <a:fillRect/>
            </a:stretch>
          </a:blip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lowchart: Connector 28"/>
          <p:cNvSpPr/>
          <p:nvPr/>
        </p:nvSpPr>
        <p:spPr>
          <a:xfrm>
            <a:off x="7039170" y="2491900"/>
            <a:ext cx="2009776" cy="1859632"/>
          </a:xfrm>
          <a:prstGeom prst="flowChartConnector">
            <a:avLst/>
          </a:prstGeom>
          <a:blipFill>
            <a:blip r:embed="rId14"/>
            <a:stretch>
              <a:fillRect/>
            </a:stretch>
          </a:blip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p:cNvSpPr txBox="1">
            <a:spLocks/>
          </p:cNvSpPr>
          <p:nvPr/>
        </p:nvSpPr>
        <p:spPr>
          <a:xfrm>
            <a:off x="134995" y="337803"/>
            <a:ext cx="2627907" cy="95544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800" b="1" dirty="0" smtClean="0">
                <a:solidFill>
                  <a:srgbClr val="0B387C"/>
                </a:solidFill>
                <a:latin typeface="Arial" panose="020B0604020202020204" pitchFamily="34" charset="0"/>
                <a:cs typeface="Arial" panose="020B0604020202020204" pitchFamily="34" charset="0"/>
              </a:rPr>
              <a:t>Learning &amp; Development </a:t>
            </a:r>
            <a:br>
              <a:rPr lang="en-US" sz="2800" b="1" dirty="0" smtClean="0">
                <a:solidFill>
                  <a:srgbClr val="0B387C"/>
                </a:solidFill>
                <a:latin typeface="Arial" panose="020B0604020202020204" pitchFamily="34" charset="0"/>
                <a:cs typeface="Arial" panose="020B0604020202020204" pitchFamily="34" charset="0"/>
              </a:rPr>
            </a:br>
            <a:r>
              <a:rPr lang="en-US" sz="2800" b="1" dirty="0" smtClean="0">
                <a:solidFill>
                  <a:srgbClr val="0B387C"/>
                </a:solidFill>
                <a:latin typeface="Arial" panose="020B0604020202020204" pitchFamily="34" charset="0"/>
                <a:cs typeface="Arial" panose="020B0604020202020204" pitchFamily="34" charset="0"/>
              </a:rPr>
              <a:t>@ CERN</a:t>
            </a:r>
            <a:endParaRPr lang="en-GB" sz="2800" b="1" dirty="0">
              <a:solidFill>
                <a:srgbClr val="0B387C"/>
              </a:solidFill>
              <a:latin typeface="Arial" panose="020B0604020202020204" pitchFamily="34" charset="0"/>
              <a:cs typeface="Arial" panose="020B0604020202020204" pitchFamily="34" charset="0"/>
            </a:endParaRPr>
          </a:p>
        </p:txBody>
      </p:sp>
      <p:sp>
        <p:nvSpPr>
          <p:cNvPr id="16" name="Rectangle 15"/>
          <p:cNvSpPr/>
          <p:nvPr/>
        </p:nvSpPr>
        <p:spPr>
          <a:xfrm>
            <a:off x="-246490" y="6031702"/>
            <a:ext cx="9589273" cy="1156277"/>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chemeClr val="bg1"/>
                </a:solidFill>
              </a:ln>
            </a:endParaRPr>
          </a:p>
        </p:txBody>
      </p:sp>
      <p:sp>
        <p:nvSpPr>
          <p:cNvPr id="15" name="Flowchart: Connector 14"/>
          <p:cNvSpPr/>
          <p:nvPr/>
        </p:nvSpPr>
        <p:spPr>
          <a:xfrm>
            <a:off x="29487" y="4777353"/>
            <a:ext cx="2009776" cy="1859632"/>
          </a:xfrm>
          <a:prstGeom prst="flowChartConnector">
            <a:avLst/>
          </a:prstGeom>
          <a:blipFill>
            <a:blip r:embed="rId15"/>
            <a:stretch>
              <a:fillRect/>
            </a:stretch>
          </a:blip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25" name="Flowchart: Connector 24"/>
          <p:cNvSpPr/>
          <p:nvPr/>
        </p:nvSpPr>
        <p:spPr>
          <a:xfrm>
            <a:off x="3486541" y="4763900"/>
            <a:ext cx="2009776" cy="1859632"/>
          </a:xfrm>
          <a:prstGeom prst="flowChartConnector">
            <a:avLst/>
          </a:prstGeom>
          <a:blipFill>
            <a:blip r:embed="rId16"/>
            <a:stretch>
              <a:fillRect/>
            </a:stretch>
          </a:blip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lowchart: Connector 29"/>
          <p:cNvSpPr/>
          <p:nvPr/>
        </p:nvSpPr>
        <p:spPr>
          <a:xfrm>
            <a:off x="7061329" y="4777353"/>
            <a:ext cx="2009776" cy="1859632"/>
          </a:xfrm>
          <a:prstGeom prst="flowChartConnector">
            <a:avLst/>
          </a:prstGeom>
          <a:blipFill>
            <a:blip r:embed="rId17">
              <a:extLst>
                <a:ext uri="{BEBA8EAE-BF5A-486C-A8C5-ECC9F3942E4B}">
                  <a14:imgProps xmlns:a14="http://schemas.microsoft.com/office/drawing/2010/main">
                    <a14:imgLayer r:embed="rId18">
                      <a14:imgEffect>
                        <a14:brightnessContrast bright="20000" contrast="-40000"/>
                      </a14:imgEffect>
                    </a14:imgLayer>
                  </a14:imgProps>
                </a:ext>
              </a:extLst>
            </a:blip>
            <a:stretch>
              <a:fillRect/>
            </a:stretch>
          </a:blip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564890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3512673.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flipH="1">
            <a:off x="-295676" y="-321707"/>
            <a:ext cx="11852697" cy="6488143"/>
          </a:xfrm>
          <a:prstGeom prst="rect">
            <a:avLst/>
          </a:prstGeom>
        </p:spPr>
      </p:pic>
      <p:sp>
        <p:nvSpPr>
          <p:cNvPr id="5" name="TextBox 4"/>
          <p:cNvSpPr txBox="1"/>
          <p:nvPr/>
        </p:nvSpPr>
        <p:spPr>
          <a:xfrm rot="20245305">
            <a:off x="3150157" y="698786"/>
            <a:ext cx="3310843" cy="707886"/>
          </a:xfrm>
          <a:prstGeom prst="rect">
            <a:avLst/>
          </a:prstGeom>
          <a:noFill/>
        </p:spPr>
        <p:txBody>
          <a:bodyPr wrap="none" rtlCol="0">
            <a:spAutoFit/>
          </a:bodyPr>
          <a:lstStyle/>
          <a:p>
            <a:r>
              <a:rPr lang="en-US" sz="4000" dirty="0" smtClean="0">
                <a:solidFill>
                  <a:srgbClr val="FFFFFF"/>
                </a:solidFill>
                <a:latin typeface="Arial Black"/>
                <a:cs typeface="Arial Black"/>
              </a:rPr>
              <a:t>RESEARCH</a:t>
            </a:r>
            <a:endParaRPr lang="en-US" sz="4000" dirty="0">
              <a:solidFill>
                <a:srgbClr val="FFFFFF"/>
              </a:solidFill>
              <a:latin typeface="Arial Black"/>
              <a:cs typeface="Arial Black"/>
            </a:endParaRPr>
          </a:p>
        </p:txBody>
      </p:sp>
      <p:sp>
        <p:nvSpPr>
          <p:cNvPr id="6" name="TextBox 5"/>
          <p:cNvSpPr txBox="1"/>
          <p:nvPr/>
        </p:nvSpPr>
        <p:spPr>
          <a:xfrm rot="20678825">
            <a:off x="3761508" y="1434086"/>
            <a:ext cx="3571747" cy="707886"/>
          </a:xfrm>
          <a:prstGeom prst="rect">
            <a:avLst/>
          </a:prstGeom>
          <a:noFill/>
        </p:spPr>
        <p:txBody>
          <a:bodyPr wrap="none" rtlCol="0">
            <a:spAutoFit/>
          </a:bodyPr>
          <a:lstStyle/>
          <a:p>
            <a:r>
              <a:rPr lang="en-US" sz="4000" dirty="0" smtClean="0">
                <a:solidFill>
                  <a:schemeClr val="bg1"/>
                </a:solidFill>
                <a:latin typeface="Arial Black"/>
                <a:cs typeface="Arial Black"/>
              </a:rPr>
              <a:t>EDUCATION</a:t>
            </a:r>
            <a:endParaRPr lang="en-US" sz="4000" dirty="0">
              <a:solidFill>
                <a:schemeClr val="bg1"/>
              </a:solidFill>
              <a:latin typeface="Arial Black"/>
              <a:cs typeface="Arial Black"/>
            </a:endParaRPr>
          </a:p>
        </p:txBody>
      </p:sp>
      <p:sp>
        <p:nvSpPr>
          <p:cNvPr id="7" name="TextBox 6"/>
          <p:cNvSpPr txBox="1"/>
          <p:nvPr/>
        </p:nvSpPr>
        <p:spPr>
          <a:xfrm rot="741992">
            <a:off x="3572396" y="5123055"/>
            <a:ext cx="5110630" cy="707886"/>
          </a:xfrm>
          <a:prstGeom prst="rect">
            <a:avLst/>
          </a:prstGeom>
          <a:noFill/>
        </p:spPr>
        <p:txBody>
          <a:bodyPr wrap="none" rtlCol="0">
            <a:spAutoFit/>
          </a:bodyPr>
          <a:lstStyle/>
          <a:p>
            <a:r>
              <a:rPr lang="en-US" sz="4000" dirty="0" smtClean="0">
                <a:solidFill>
                  <a:srgbClr val="FFFFFF"/>
                </a:solidFill>
                <a:latin typeface="Arial Black"/>
                <a:cs typeface="Arial Black"/>
              </a:rPr>
              <a:t>COLLABORATION</a:t>
            </a:r>
            <a:endParaRPr lang="en-US" sz="4000" dirty="0">
              <a:solidFill>
                <a:srgbClr val="FFFFFF"/>
              </a:solidFill>
              <a:latin typeface="Arial Black"/>
              <a:cs typeface="Arial Black"/>
            </a:endParaRPr>
          </a:p>
        </p:txBody>
      </p:sp>
      <p:sp>
        <p:nvSpPr>
          <p:cNvPr id="8" name="TextBox 7"/>
          <p:cNvSpPr txBox="1"/>
          <p:nvPr/>
        </p:nvSpPr>
        <p:spPr>
          <a:xfrm rot="368434">
            <a:off x="4029605" y="4070833"/>
            <a:ext cx="4196213" cy="707886"/>
          </a:xfrm>
          <a:prstGeom prst="rect">
            <a:avLst/>
          </a:prstGeom>
          <a:noFill/>
        </p:spPr>
        <p:txBody>
          <a:bodyPr wrap="none" rtlCol="0">
            <a:spAutoFit/>
          </a:bodyPr>
          <a:lstStyle/>
          <a:p>
            <a:r>
              <a:rPr lang="en-US" sz="4000" dirty="0">
                <a:solidFill>
                  <a:schemeClr val="bg1"/>
                </a:solidFill>
                <a:latin typeface="Arial Black"/>
                <a:cs typeface="Arial Black"/>
              </a:rPr>
              <a:t>TECHNOLOGY</a:t>
            </a:r>
          </a:p>
        </p:txBody>
      </p:sp>
      <p:graphicFrame>
        <p:nvGraphicFramePr>
          <p:cNvPr id="2" name="Diagram 1"/>
          <p:cNvGraphicFramePr/>
          <p:nvPr>
            <p:extLst/>
          </p:nvPr>
        </p:nvGraphicFramePr>
        <p:xfrm>
          <a:off x="5082346" y="1650141"/>
          <a:ext cx="4668644"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0" name="TextBox 9"/>
          <p:cNvSpPr txBox="1"/>
          <p:nvPr/>
        </p:nvSpPr>
        <p:spPr>
          <a:xfrm>
            <a:off x="6635813" y="3169573"/>
            <a:ext cx="1561710" cy="461665"/>
          </a:xfrm>
          <a:prstGeom prst="rect">
            <a:avLst/>
          </a:prstGeom>
          <a:noFill/>
        </p:spPr>
        <p:txBody>
          <a:bodyPr wrap="none" rtlCol="0">
            <a:spAutoFit/>
          </a:bodyPr>
          <a:lstStyle/>
          <a:p>
            <a:r>
              <a:rPr lang="en-US" sz="2400" dirty="0" smtClean="0">
                <a:solidFill>
                  <a:schemeClr val="bg1"/>
                </a:solidFill>
                <a:latin typeface="Arial Black"/>
                <a:cs typeface="Arial Black"/>
              </a:rPr>
              <a:t>Training</a:t>
            </a:r>
            <a:endParaRPr lang="en-US" sz="2400" dirty="0">
              <a:solidFill>
                <a:schemeClr val="bg1"/>
              </a:solidFill>
              <a:latin typeface="Arial Black"/>
              <a:cs typeface="Arial Black"/>
            </a:endParaRPr>
          </a:p>
        </p:txBody>
      </p:sp>
      <p:sp>
        <p:nvSpPr>
          <p:cNvPr id="11" name="TextBox 10"/>
          <p:cNvSpPr txBox="1"/>
          <p:nvPr/>
        </p:nvSpPr>
        <p:spPr>
          <a:xfrm>
            <a:off x="6581696" y="2657841"/>
            <a:ext cx="1669944" cy="461665"/>
          </a:xfrm>
          <a:prstGeom prst="rect">
            <a:avLst/>
          </a:prstGeom>
          <a:noFill/>
        </p:spPr>
        <p:txBody>
          <a:bodyPr wrap="none" rtlCol="0">
            <a:spAutoFit/>
          </a:bodyPr>
          <a:lstStyle/>
          <a:p>
            <a:r>
              <a:rPr lang="en-US" sz="2400" dirty="0" smtClean="0">
                <a:solidFill>
                  <a:schemeClr val="bg1"/>
                </a:solidFill>
                <a:latin typeface="Arial Black"/>
                <a:cs typeface="Arial Black"/>
              </a:rPr>
              <a:t>Learning</a:t>
            </a:r>
            <a:endParaRPr lang="en-US" sz="2400" dirty="0">
              <a:solidFill>
                <a:schemeClr val="bg1"/>
              </a:solidFill>
              <a:latin typeface="Arial Black"/>
              <a:cs typeface="Arial Black"/>
            </a:endParaRPr>
          </a:p>
        </p:txBody>
      </p:sp>
      <p:sp>
        <p:nvSpPr>
          <p:cNvPr id="12" name="TextBox 11"/>
          <p:cNvSpPr txBox="1"/>
          <p:nvPr/>
        </p:nvSpPr>
        <p:spPr>
          <a:xfrm>
            <a:off x="6276521" y="2194297"/>
            <a:ext cx="2372894" cy="461665"/>
          </a:xfrm>
          <a:prstGeom prst="rect">
            <a:avLst/>
          </a:prstGeom>
          <a:noFill/>
        </p:spPr>
        <p:txBody>
          <a:bodyPr wrap="none" rtlCol="0">
            <a:spAutoFit/>
          </a:bodyPr>
          <a:lstStyle/>
          <a:p>
            <a:r>
              <a:rPr lang="en-US" sz="2400" dirty="0" smtClean="0">
                <a:solidFill>
                  <a:schemeClr val="bg1"/>
                </a:solidFill>
                <a:latin typeface="Arial Black"/>
                <a:cs typeface="Arial Black"/>
              </a:rPr>
              <a:t>Development</a:t>
            </a:r>
            <a:endParaRPr lang="en-US" sz="2400" dirty="0">
              <a:solidFill>
                <a:schemeClr val="bg1"/>
              </a:solidFill>
              <a:latin typeface="Arial Black"/>
              <a:cs typeface="Arial Black"/>
            </a:endParaRPr>
          </a:p>
        </p:txBody>
      </p:sp>
    </p:spTree>
    <p:extLst>
      <p:ext uri="{BB962C8B-B14F-4D97-AF65-F5344CB8AC3E}">
        <p14:creationId xmlns:p14="http://schemas.microsoft.com/office/powerpoint/2010/main" val="3568207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50"/>
                                        <p:tgtEl>
                                          <p:spTgt spid="5"/>
                                        </p:tgtEl>
                                      </p:cBhvr>
                                    </p:animEffect>
                                  </p:childTnLst>
                                </p:cTn>
                              </p:par>
                            </p:childTnLst>
                          </p:cTn>
                        </p:par>
                        <p:par>
                          <p:cTn id="8" fill="hold">
                            <p:stCondLst>
                              <p:cond delay="1250"/>
                            </p:stCondLst>
                            <p:childTnLst>
                              <p:par>
                                <p:cTn id="9" presetID="10" presetClass="entr" presetSubtype="0" fill="hold" grpId="0" nodeType="afterEffect">
                                  <p:stCondLst>
                                    <p:cond delay="50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750"/>
                                        <p:tgtEl>
                                          <p:spTgt spid="6"/>
                                        </p:tgtEl>
                                      </p:cBhvr>
                                    </p:animEffect>
                                  </p:childTnLst>
                                </p:cTn>
                              </p:par>
                            </p:childTnLst>
                          </p:cTn>
                        </p:par>
                        <p:par>
                          <p:cTn id="12" fill="hold">
                            <p:stCondLst>
                              <p:cond delay="2500"/>
                            </p:stCondLst>
                            <p:childTnLst>
                              <p:par>
                                <p:cTn id="13" presetID="10" presetClass="entr" presetSubtype="0" fill="hold" grpId="0" nodeType="afterEffect">
                                  <p:stCondLst>
                                    <p:cond delay="50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750"/>
                                        <p:tgtEl>
                                          <p:spTgt spid="8"/>
                                        </p:tgtEl>
                                      </p:cBhvr>
                                    </p:animEffect>
                                  </p:childTnLst>
                                </p:cTn>
                              </p:par>
                            </p:childTnLst>
                          </p:cTn>
                        </p:par>
                        <p:par>
                          <p:cTn id="16" fill="hold">
                            <p:stCondLst>
                              <p:cond delay="3750"/>
                            </p:stCondLst>
                            <p:childTnLst>
                              <p:par>
                                <p:cTn id="17" presetID="10" presetClass="entr" presetSubtype="0" fill="hold" grpId="0" nodeType="afterEffect">
                                  <p:stCondLst>
                                    <p:cond delay="50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750"/>
                                        <p:tgtEl>
                                          <p:spTgt spid="7"/>
                                        </p:tgtEl>
                                      </p:cBhvr>
                                    </p:animEffect>
                                  </p:childTnLst>
                                </p:cTn>
                              </p:par>
                            </p:childTnLst>
                          </p:cTn>
                        </p:par>
                        <p:par>
                          <p:cTn id="20" fill="hold">
                            <p:stCondLst>
                              <p:cond delay="5000"/>
                            </p:stCondLst>
                            <p:childTnLst>
                              <p:par>
                                <p:cTn id="21" presetID="37" presetClass="entr" presetSubtype="0"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900" decel="100000" fill="hold"/>
                                        <p:tgtEl>
                                          <p:spTgt spid="2"/>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par>
                          <p:cTn id="27" fill="hold">
                            <p:stCondLst>
                              <p:cond delay="6000"/>
                            </p:stCondLst>
                            <p:childTnLst>
                              <p:par>
                                <p:cTn id="28" presetID="10" presetClass="entr" presetSubtype="0"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500"/>
                                        <p:tgtEl>
                                          <p:spTgt spid="12"/>
                                        </p:tgtEl>
                                      </p:cBhvr>
                                    </p:animEffect>
                                  </p:childTnLst>
                                </p:cTn>
                              </p:par>
                            </p:childTnLst>
                          </p:cTn>
                        </p:par>
                        <p:par>
                          <p:cTn id="31" fill="hold">
                            <p:stCondLst>
                              <p:cond delay="6500"/>
                            </p:stCondLst>
                            <p:childTnLst>
                              <p:par>
                                <p:cTn id="32" presetID="10" presetClass="entr" presetSubtype="0" fill="hold" grpId="0" nodeType="afterEffect">
                                  <p:stCondLst>
                                    <p:cond delay="50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childTnLst>
                          </p:cTn>
                        </p:par>
                        <p:par>
                          <p:cTn id="35" fill="hold">
                            <p:stCondLst>
                              <p:cond delay="7500"/>
                            </p:stCondLst>
                            <p:childTnLst>
                              <p:par>
                                <p:cTn id="36" presetID="10" presetClass="entr" presetSubtype="0"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Graphic spid="2" grpId="0">
        <p:bldAsOne/>
      </p:bldGraphic>
      <p:bldP spid="10" grpId="0"/>
      <p:bldP spid="11"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74626"/>
            <a:ext cx="7886700" cy="806449"/>
          </a:xfrm>
        </p:spPr>
        <p:txBody>
          <a:bodyPr>
            <a:noAutofit/>
          </a:bodyPr>
          <a:lstStyle/>
          <a:p>
            <a:r>
              <a:rPr lang="en-US" sz="3600" b="1" dirty="0" smtClean="0">
                <a:solidFill>
                  <a:srgbClr val="0B387C"/>
                </a:solidFill>
                <a:latin typeface="Arial" panose="020B0604020202020204" pitchFamily="34" charset="0"/>
                <a:cs typeface="Arial" panose="020B0604020202020204" pitchFamily="34" charset="0"/>
              </a:rPr>
              <a:t>Learning &amp; Development @ CERN</a:t>
            </a:r>
            <a:endParaRPr lang="en-US" sz="3600" b="1" dirty="0">
              <a:solidFill>
                <a:srgbClr val="0B387C"/>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495985" y="1654148"/>
            <a:ext cx="4257904" cy="3611524"/>
          </a:xfrm>
          <a:noFill/>
        </p:spPr>
        <p:txBody>
          <a:bodyPr>
            <a:normAutofit/>
          </a:bodyPr>
          <a:lstStyle/>
          <a:p>
            <a:endParaRPr lang="en-US" sz="2000" b="1" dirty="0">
              <a:cs typeface="Calibri" pitchFamily="34" charset="0"/>
            </a:endParaRPr>
          </a:p>
          <a:p>
            <a:pPr marL="0" indent="0" algn="ctr">
              <a:buNone/>
            </a:pPr>
            <a:r>
              <a:rPr lang="en-GB" sz="2800" dirty="0" smtClean="0">
                <a:solidFill>
                  <a:srgbClr val="0B387C"/>
                </a:solidFill>
                <a:cs typeface="Arial" panose="020B0604020202020204" pitchFamily="34" charset="0"/>
              </a:rPr>
              <a:t>Sponsored at the </a:t>
            </a:r>
            <a:r>
              <a:rPr lang="en-GB" sz="2800" b="1" dirty="0" smtClean="0">
                <a:solidFill>
                  <a:srgbClr val="0B387C"/>
                </a:solidFill>
                <a:cs typeface="Arial" panose="020B0604020202020204" pitchFamily="34" charset="0"/>
              </a:rPr>
              <a:t>highest level of CERN</a:t>
            </a:r>
            <a:r>
              <a:rPr lang="en-GB" sz="2800" dirty="0" smtClean="0">
                <a:solidFill>
                  <a:srgbClr val="0B387C"/>
                </a:solidFill>
                <a:cs typeface="Arial" panose="020B0604020202020204" pitchFamily="34" charset="0"/>
              </a:rPr>
              <a:t>, </a:t>
            </a:r>
            <a:r>
              <a:rPr lang="en-GB" sz="2800" b="1" u="sng" dirty="0" smtClean="0">
                <a:solidFill>
                  <a:srgbClr val="0B387C"/>
                </a:solidFill>
                <a:cs typeface="Arial" panose="020B0604020202020204" pitchFamily="34" charset="0"/>
              </a:rPr>
              <a:t>learning</a:t>
            </a:r>
            <a:r>
              <a:rPr lang="en-GB" sz="2800" dirty="0" smtClean="0">
                <a:solidFill>
                  <a:srgbClr val="0B387C"/>
                </a:solidFill>
                <a:cs typeface="Arial" panose="020B0604020202020204" pitchFamily="34" charset="0"/>
              </a:rPr>
              <a:t> is positioned as a </a:t>
            </a:r>
            <a:r>
              <a:rPr lang="en-GB" sz="2800" b="1" dirty="0" smtClean="0">
                <a:solidFill>
                  <a:srgbClr val="0B387C"/>
                </a:solidFill>
                <a:cs typeface="Arial" panose="020B0604020202020204" pitchFamily="34" charset="0"/>
              </a:rPr>
              <a:t>strategic activity </a:t>
            </a:r>
            <a:r>
              <a:rPr lang="en-GB" sz="2800" dirty="0" smtClean="0">
                <a:solidFill>
                  <a:srgbClr val="0B387C"/>
                </a:solidFill>
                <a:cs typeface="Arial" panose="020B0604020202020204" pitchFamily="34" charset="0"/>
              </a:rPr>
              <a:t>for achieving the mission of the Organization</a:t>
            </a:r>
          </a:p>
          <a:p>
            <a:endParaRPr lang="en-US" dirty="0">
              <a:solidFill>
                <a:schemeClr val="bg1"/>
              </a:solidFill>
            </a:endParaRPr>
          </a:p>
        </p:txBody>
      </p:sp>
      <p:sp>
        <p:nvSpPr>
          <p:cNvPr id="5" name="Flowchart: Connector 4"/>
          <p:cNvSpPr/>
          <p:nvPr/>
        </p:nvSpPr>
        <p:spPr>
          <a:xfrm>
            <a:off x="477576" y="1847247"/>
            <a:ext cx="3733436" cy="3352906"/>
          </a:xfrm>
          <a:prstGeom prst="flowChartConnector">
            <a:avLst/>
          </a:prstGeom>
          <a:blipFill dpi="0" rotWithShape="1">
            <a:blip r:embed="rId3">
              <a:extLst>
                <a:ext uri="{BEBA8EAE-BF5A-486C-A8C5-ECC9F3942E4B}">
                  <a14:imgProps xmlns:a14="http://schemas.microsoft.com/office/drawing/2010/main">
                    <a14:imgLayer r:embed="rId4">
                      <a14:imgEffect>
                        <a14:brightnessContrast bright="20000" contrast="-20000"/>
                      </a14:imgEffect>
                    </a14:imgLayer>
                  </a14:imgProps>
                </a:ext>
              </a:extLst>
            </a:blip>
            <a:srcRect/>
            <a:stretch>
              <a:fillRect/>
            </a:stretch>
          </a:blip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p:nvPr/>
        </p:nvGrpSpPr>
        <p:grpSpPr>
          <a:xfrm>
            <a:off x="8173562" y="88145"/>
            <a:ext cx="882097" cy="879806"/>
            <a:chOff x="7766327" y="152752"/>
            <a:chExt cx="1144491" cy="1005214"/>
          </a:xfrm>
        </p:grpSpPr>
        <p:sp>
          <p:nvSpPr>
            <p:cNvPr id="7" name="Oval 6"/>
            <p:cNvSpPr/>
            <p:nvPr/>
          </p:nvSpPr>
          <p:spPr>
            <a:xfrm>
              <a:off x="7766327" y="152752"/>
              <a:ext cx="1144491" cy="1005214"/>
            </a:xfrm>
            <a:prstGeom prst="ellipse">
              <a:avLst/>
            </a:prstGeom>
            <a:solidFill>
              <a:srgbClr val="00B1B0"/>
            </a:solid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7766327" y="416710"/>
              <a:ext cx="1061137" cy="527471"/>
            </a:xfrm>
            <a:prstGeom prst="rect">
              <a:avLst/>
            </a:prstGeom>
            <a:noFill/>
          </p:spPr>
          <p:txBody>
            <a:bodyPr wrap="none" rtlCol="0">
              <a:spAutoFit/>
            </a:bodyPr>
            <a:lstStyle/>
            <a:p>
              <a:r>
                <a:rPr lang="fr-FR" sz="2400" b="1" dirty="0" smtClean="0">
                  <a:solidFill>
                    <a:schemeClr val="bg1"/>
                  </a:solidFill>
                </a:rPr>
                <a:t>WHY</a:t>
              </a:r>
              <a:endParaRPr lang="en-US" sz="2400" b="1" dirty="0">
                <a:solidFill>
                  <a:schemeClr val="bg1"/>
                </a:solidFill>
              </a:endParaRPr>
            </a:p>
          </p:txBody>
        </p:sp>
      </p:grpSp>
    </p:spTree>
    <p:extLst>
      <p:ext uri="{BB962C8B-B14F-4D97-AF65-F5344CB8AC3E}">
        <p14:creationId xmlns:p14="http://schemas.microsoft.com/office/powerpoint/2010/main" val="435005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4" descr="Bildergebnis für cern glob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565" y="0"/>
            <a:ext cx="9641434" cy="6170212"/>
          </a:xfrm>
          <a:prstGeom prst="rect">
            <a:avLst/>
          </a:prstGeom>
          <a:noFill/>
          <a:extLst>
            <a:ext uri="{909E8E84-426E-40DD-AFC4-6F175D3DCCD1}">
              <a14:hiddenFill xmlns:a14="http://schemas.microsoft.com/office/drawing/2010/main">
                <a:solidFill>
                  <a:srgbClr val="FFFFFF"/>
                </a:solidFill>
              </a14:hiddenFill>
            </a:ext>
          </a:extLst>
        </p:spPr>
      </p:pic>
      <p:sp>
        <p:nvSpPr>
          <p:cNvPr id="5" name="Oval 4"/>
          <p:cNvSpPr/>
          <p:nvPr/>
        </p:nvSpPr>
        <p:spPr>
          <a:xfrm>
            <a:off x="1112833" y="1021384"/>
            <a:ext cx="4086971" cy="3948226"/>
          </a:xfrm>
          <a:prstGeom prst="ellipse">
            <a:avLst/>
          </a:prstGeom>
          <a:noFill/>
          <a:ln w="200025" cap="sq">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p:nvPr/>
        </p:nvGrpSpPr>
        <p:grpSpPr>
          <a:xfrm>
            <a:off x="176072" y="1995664"/>
            <a:ext cx="2048442" cy="1831581"/>
            <a:chOff x="1149704" y="4301034"/>
            <a:chExt cx="2757383" cy="2371056"/>
          </a:xfrm>
        </p:grpSpPr>
        <p:sp>
          <p:nvSpPr>
            <p:cNvPr id="7" name="Oval 6"/>
            <p:cNvSpPr/>
            <p:nvPr/>
          </p:nvSpPr>
          <p:spPr>
            <a:xfrm>
              <a:off x="1168964" y="4301034"/>
              <a:ext cx="2722343" cy="2371056"/>
            </a:xfrm>
            <a:prstGeom prst="ellipse">
              <a:avLst/>
            </a:prstGeom>
            <a:solidFill>
              <a:srgbClr val="00B1B0"/>
            </a:solid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fr-CH" sz="1600" dirty="0">
                <a:solidFill>
                  <a:schemeClr val="bg1"/>
                </a:solidFill>
                <a:latin typeface="Arial" panose="020B0604020202020204" pitchFamily="34" charset="0"/>
                <a:cs typeface="Arial" panose="020B0604020202020204" pitchFamily="34" charset="0"/>
              </a:endParaRPr>
            </a:p>
          </p:txBody>
        </p:sp>
        <p:sp>
          <p:nvSpPr>
            <p:cNvPr id="8" name="TextBox 7"/>
            <p:cNvSpPr txBox="1"/>
            <p:nvPr/>
          </p:nvSpPr>
          <p:spPr>
            <a:xfrm>
              <a:off x="1149704" y="4790787"/>
              <a:ext cx="2757383" cy="1354867"/>
            </a:xfrm>
            <a:prstGeom prst="rect">
              <a:avLst/>
            </a:prstGeom>
            <a:noFill/>
          </p:spPr>
          <p:txBody>
            <a:bodyPr wrap="square" rtlCol="0">
              <a:spAutoFit/>
            </a:bodyPr>
            <a:lstStyle/>
            <a:p>
              <a:pPr algn="ctr"/>
              <a:r>
                <a:rPr lang="fr-CH" b="1" dirty="0">
                  <a:solidFill>
                    <a:schemeClr val="bg1"/>
                  </a:solidFill>
                  <a:latin typeface="Arial" panose="020B0604020202020204" pitchFamily="34" charset="0"/>
                  <a:cs typeface="Arial" panose="020B0604020202020204" pitchFamily="34" charset="0"/>
                </a:rPr>
                <a:t>CORE &amp; </a:t>
              </a:r>
              <a:r>
                <a:rPr lang="fr-CH" b="1" dirty="0" smtClean="0">
                  <a:solidFill>
                    <a:schemeClr val="bg1"/>
                  </a:solidFill>
                  <a:latin typeface="Arial" panose="020B0604020202020204" pitchFamily="34" charset="0"/>
                  <a:cs typeface="Arial" panose="020B0604020202020204" pitchFamily="34" charset="0"/>
                </a:rPr>
                <a:t>LEADERSHIP </a:t>
              </a:r>
              <a:r>
                <a:rPr lang="fr-CH" b="1" dirty="0">
                  <a:solidFill>
                    <a:schemeClr val="bg1"/>
                  </a:solidFill>
                  <a:latin typeface="Arial" panose="020B0604020202020204" pitchFamily="34" charset="0"/>
                  <a:cs typeface="Arial" panose="020B0604020202020204" pitchFamily="34" charset="0"/>
                </a:rPr>
                <a:t>COMPETENCIES</a:t>
              </a:r>
              <a:r>
                <a:rPr lang="fr-CH" dirty="0">
                  <a:solidFill>
                    <a:schemeClr val="bg1"/>
                  </a:solidFill>
                  <a:latin typeface="Arial" panose="020B0604020202020204" pitchFamily="34" charset="0"/>
                  <a:cs typeface="Arial" panose="020B0604020202020204" pitchFamily="34" charset="0"/>
                </a:rPr>
                <a:t> </a:t>
              </a:r>
            </a:p>
            <a:p>
              <a:endParaRPr lang="en-US" sz="1600" dirty="0"/>
            </a:p>
          </p:txBody>
        </p:sp>
      </p:grpSp>
      <p:grpSp>
        <p:nvGrpSpPr>
          <p:cNvPr id="9" name="Group 8"/>
          <p:cNvGrpSpPr/>
          <p:nvPr/>
        </p:nvGrpSpPr>
        <p:grpSpPr>
          <a:xfrm>
            <a:off x="2237171" y="217630"/>
            <a:ext cx="2007752" cy="1901796"/>
            <a:chOff x="1201613" y="4286425"/>
            <a:chExt cx="2758033" cy="2371056"/>
          </a:xfrm>
        </p:grpSpPr>
        <p:sp>
          <p:nvSpPr>
            <p:cNvPr id="10" name="Oval 9"/>
            <p:cNvSpPr/>
            <p:nvPr/>
          </p:nvSpPr>
          <p:spPr>
            <a:xfrm>
              <a:off x="1201613" y="4286425"/>
              <a:ext cx="2722343" cy="2371056"/>
            </a:xfrm>
            <a:prstGeom prst="ellipse">
              <a:avLst/>
            </a:prstGeom>
            <a:solidFill>
              <a:srgbClr val="00B1B0"/>
            </a:solid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fr-CH" sz="1600" dirty="0">
                <a:solidFill>
                  <a:schemeClr val="bg1"/>
                </a:solidFill>
                <a:latin typeface="Arial" panose="020B0604020202020204" pitchFamily="34" charset="0"/>
                <a:cs typeface="Arial" panose="020B0604020202020204" pitchFamily="34" charset="0"/>
              </a:endParaRPr>
            </a:p>
          </p:txBody>
        </p:sp>
        <p:sp>
          <p:nvSpPr>
            <p:cNvPr id="11" name="TextBox 10"/>
            <p:cNvSpPr txBox="1"/>
            <p:nvPr/>
          </p:nvSpPr>
          <p:spPr>
            <a:xfrm>
              <a:off x="1202263" y="4687255"/>
              <a:ext cx="2757383" cy="1818374"/>
            </a:xfrm>
            <a:prstGeom prst="rect">
              <a:avLst/>
            </a:prstGeom>
            <a:noFill/>
          </p:spPr>
          <p:txBody>
            <a:bodyPr wrap="square" rtlCol="0">
              <a:spAutoFit/>
            </a:bodyPr>
            <a:lstStyle/>
            <a:p>
              <a:pPr algn="ctr"/>
              <a:r>
                <a:rPr lang="fr-CH" b="1" dirty="0" smtClean="0">
                  <a:solidFill>
                    <a:schemeClr val="bg1"/>
                  </a:solidFill>
                  <a:latin typeface="Arial" panose="020B0604020202020204" pitchFamily="34" charset="0"/>
                  <a:cs typeface="Arial" panose="020B0604020202020204" pitchFamily="34" charset="0"/>
                </a:rPr>
                <a:t>HIGHLY QUALIFIED AND MOTIVATED WORKFORCE</a:t>
              </a:r>
              <a:endParaRPr lang="fr-CH" dirty="0" smtClean="0">
                <a:solidFill>
                  <a:schemeClr val="bg1"/>
                </a:solidFill>
                <a:latin typeface="Arial" panose="020B0604020202020204" pitchFamily="34" charset="0"/>
                <a:cs typeface="Arial" panose="020B0604020202020204" pitchFamily="34" charset="0"/>
              </a:endParaRPr>
            </a:p>
            <a:p>
              <a:endParaRPr lang="en-US" sz="1600" dirty="0"/>
            </a:p>
          </p:txBody>
        </p:sp>
      </p:grpSp>
      <p:grpSp>
        <p:nvGrpSpPr>
          <p:cNvPr id="15" name="Group 14"/>
          <p:cNvGrpSpPr/>
          <p:nvPr/>
        </p:nvGrpSpPr>
        <p:grpSpPr>
          <a:xfrm>
            <a:off x="4324717" y="2025210"/>
            <a:ext cx="1918492" cy="1802035"/>
            <a:chOff x="1149704" y="4245997"/>
            <a:chExt cx="2757383" cy="2371056"/>
          </a:xfrm>
        </p:grpSpPr>
        <p:sp>
          <p:nvSpPr>
            <p:cNvPr id="16" name="Oval 15"/>
            <p:cNvSpPr/>
            <p:nvPr/>
          </p:nvSpPr>
          <p:spPr>
            <a:xfrm>
              <a:off x="1184744" y="4245997"/>
              <a:ext cx="2722343" cy="2371056"/>
            </a:xfrm>
            <a:prstGeom prst="ellipse">
              <a:avLst/>
            </a:prstGeom>
            <a:solidFill>
              <a:srgbClr val="00B1B0"/>
            </a:solid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fr-CH" sz="1600" dirty="0">
                <a:solidFill>
                  <a:schemeClr val="bg1"/>
                </a:solidFill>
                <a:latin typeface="Arial" panose="020B0604020202020204" pitchFamily="34" charset="0"/>
                <a:cs typeface="Arial" panose="020B0604020202020204" pitchFamily="34" charset="0"/>
              </a:endParaRPr>
            </a:p>
          </p:txBody>
        </p:sp>
        <p:sp>
          <p:nvSpPr>
            <p:cNvPr id="17" name="TextBox 16"/>
            <p:cNvSpPr txBox="1"/>
            <p:nvPr/>
          </p:nvSpPr>
          <p:spPr>
            <a:xfrm>
              <a:off x="1149704" y="5032499"/>
              <a:ext cx="2757383" cy="1174389"/>
            </a:xfrm>
            <a:prstGeom prst="rect">
              <a:avLst/>
            </a:prstGeom>
            <a:noFill/>
          </p:spPr>
          <p:txBody>
            <a:bodyPr wrap="square" rtlCol="0">
              <a:spAutoFit/>
            </a:bodyPr>
            <a:lstStyle/>
            <a:p>
              <a:pPr algn="ctr"/>
              <a:r>
                <a:rPr lang="fr-CH" b="1" dirty="0" smtClean="0">
                  <a:solidFill>
                    <a:schemeClr val="bg1"/>
                  </a:solidFill>
                  <a:latin typeface="Arial" panose="020B0604020202020204" pitchFamily="34" charset="0"/>
                  <a:cs typeface="Arial" panose="020B0604020202020204" pitchFamily="34" charset="0"/>
                </a:rPr>
                <a:t>COHERENT</a:t>
              </a:r>
            </a:p>
            <a:p>
              <a:pPr algn="ctr"/>
              <a:r>
                <a:rPr lang="fr-CH" b="1" dirty="0" smtClean="0">
                  <a:solidFill>
                    <a:schemeClr val="bg1"/>
                  </a:solidFill>
                  <a:latin typeface="Arial" panose="020B0604020202020204" pitchFamily="34" charset="0"/>
                  <a:cs typeface="Arial" panose="020B0604020202020204" pitchFamily="34" charset="0"/>
                </a:rPr>
                <a:t>APPROACH</a:t>
              </a:r>
              <a:endParaRPr lang="fr-CH" dirty="0" smtClean="0">
                <a:solidFill>
                  <a:schemeClr val="bg1"/>
                </a:solidFill>
                <a:latin typeface="Arial" panose="020B0604020202020204" pitchFamily="34" charset="0"/>
                <a:cs typeface="Arial" panose="020B0604020202020204" pitchFamily="34" charset="0"/>
              </a:endParaRPr>
            </a:p>
            <a:p>
              <a:endParaRPr lang="en-US" sz="1600" dirty="0"/>
            </a:p>
          </p:txBody>
        </p:sp>
      </p:grpSp>
      <p:grpSp>
        <p:nvGrpSpPr>
          <p:cNvPr id="18" name="Group 17"/>
          <p:cNvGrpSpPr/>
          <p:nvPr/>
        </p:nvGrpSpPr>
        <p:grpSpPr>
          <a:xfrm>
            <a:off x="2304683" y="4134236"/>
            <a:ext cx="2007279" cy="1867849"/>
            <a:chOff x="1149704" y="4245997"/>
            <a:chExt cx="2757383" cy="2371056"/>
          </a:xfrm>
        </p:grpSpPr>
        <p:sp>
          <p:nvSpPr>
            <p:cNvPr id="19" name="Oval 18"/>
            <p:cNvSpPr/>
            <p:nvPr/>
          </p:nvSpPr>
          <p:spPr>
            <a:xfrm>
              <a:off x="1184744" y="4245997"/>
              <a:ext cx="2722343" cy="2371056"/>
            </a:xfrm>
            <a:prstGeom prst="ellipse">
              <a:avLst/>
            </a:prstGeom>
            <a:solidFill>
              <a:srgbClr val="00B1B0"/>
            </a:solid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fr-CH" sz="1600" dirty="0">
                <a:solidFill>
                  <a:schemeClr val="bg1"/>
                </a:solidFill>
                <a:latin typeface="Arial" panose="020B0604020202020204" pitchFamily="34" charset="0"/>
                <a:cs typeface="Arial" panose="020B0604020202020204" pitchFamily="34" charset="0"/>
              </a:endParaRPr>
            </a:p>
          </p:txBody>
        </p:sp>
        <p:sp>
          <p:nvSpPr>
            <p:cNvPr id="20" name="TextBox 19"/>
            <p:cNvSpPr txBox="1"/>
            <p:nvPr/>
          </p:nvSpPr>
          <p:spPr>
            <a:xfrm>
              <a:off x="1149704" y="5032499"/>
              <a:ext cx="2757383" cy="1033978"/>
            </a:xfrm>
            <a:prstGeom prst="rect">
              <a:avLst/>
            </a:prstGeom>
            <a:noFill/>
          </p:spPr>
          <p:txBody>
            <a:bodyPr wrap="square" rtlCol="0">
              <a:spAutoFit/>
            </a:bodyPr>
            <a:lstStyle/>
            <a:p>
              <a:pPr algn="ctr"/>
              <a:r>
                <a:rPr lang="fr-CH" b="1" dirty="0" smtClean="0">
                  <a:solidFill>
                    <a:schemeClr val="bg1"/>
                  </a:solidFill>
                  <a:latin typeface="Arial" panose="020B0604020202020204" pitchFamily="34" charset="0"/>
                  <a:cs typeface="Arial" panose="020B0604020202020204" pitchFamily="34" charset="0"/>
                </a:rPr>
                <a:t>EQUITABLE ACCESS</a:t>
              </a:r>
              <a:endParaRPr lang="fr-CH" dirty="0" smtClean="0">
                <a:solidFill>
                  <a:schemeClr val="bg1"/>
                </a:solidFill>
                <a:latin typeface="Arial" panose="020B0604020202020204" pitchFamily="34" charset="0"/>
                <a:cs typeface="Arial" panose="020B0604020202020204" pitchFamily="34" charset="0"/>
              </a:endParaRPr>
            </a:p>
            <a:p>
              <a:endParaRPr lang="en-US" sz="1600" dirty="0"/>
            </a:p>
          </p:txBody>
        </p:sp>
      </p:grpSp>
      <p:sp>
        <p:nvSpPr>
          <p:cNvPr id="21" name="Title 1"/>
          <p:cNvSpPr>
            <a:spLocks noGrp="1"/>
          </p:cNvSpPr>
          <p:nvPr>
            <p:ph type="title"/>
          </p:nvPr>
        </p:nvSpPr>
        <p:spPr>
          <a:xfrm>
            <a:off x="4243322" y="174541"/>
            <a:ext cx="5075258" cy="1540877"/>
          </a:xfrm>
        </p:spPr>
        <p:txBody>
          <a:bodyPr>
            <a:noAutofit/>
          </a:bodyPr>
          <a:lstStyle/>
          <a:p>
            <a:pPr algn="ctr"/>
            <a:r>
              <a:rPr lang="en-US" sz="3600" b="1" dirty="0">
                <a:solidFill>
                  <a:schemeClr val="bg1"/>
                </a:solidFill>
                <a:latin typeface="Arial" panose="020B0604020202020204" pitchFamily="34" charset="0"/>
                <a:cs typeface="Arial" panose="020B0604020202020204" pitchFamily="34" charset="0"/>
              </a:rPr>
              <a:t>Learning &amp; Development goals</a:t>
            </a:r>
          </a:p>
        </p:txBody>
      </p:sp>
      <p:grpSp>
        <p:nvGrpSpPr>
          <p:cNvPr id="22" name="Group 21"/>
          <p:cNvGrpSpPr/>
          <p:nvPr/>
        </p:nvGrpSpPr>
        <p:grpSpPr>
          <a:xfrm>
            <a:off x="8173562" y="88145"/>
            <a:ext cx="882097" cy="879806"/>
            <a:chOff x="7766327" y="152752"/>
            <a:chExt cx="1144491" cy="1005214"/>
          </a:xfrm>
        </p:grpSpPr>
        <p:sp>
          <p:nvSpPr>
            <p:cNvPr id="23" name="Oval 22"/>
            <p:cNvSpPr/>
            <p:nvPr/>
          </p:nvSpPr>
          <p:spPr>
            <a:xfrm>
              <a:off x="7766327" y="152752"/>
              <a:ext cx="1144491" cy="1005214"/>
            </a:xfrm>
            <a:prstGeom prst="ellipse">
              <a:avLst/>
            </a:prstGeom>
            <a:solidFill>
              <a:srgbClr val="00B1B0"/>
            </a:solid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7766327" y="416710"/>
              <a:ext cx="1061137" cy="527471"/>
            </a:xfrm>
            <a:prstGeom prst="rect">
              <a:avLst/>
            </a:prstGeom>
            <a:noFill/>
          </p:spPr>
          <p:txBody>
            <a:bodyPr wrap="none" rtlCol="0">
              <a:spAutoFit/>
            </a:bodyPr>
            <a:lstStyle/>
            <a:p>
              <a:r>
                <a:rPr lang="fr-FR" sz="2400" b="1" dirty="0" smtClean="0">
                  <a:solidFill>
                    <a:schemeClr val="bg1"/>
                  </a:solidFill>
                </a:rPr>
                <a:t>WHY</a:t>
              </a:r>
              <a:endParaRPr lang="en-US" sz="2400" b="1" dirty="0">
                <a:solidFill>
                  <a:schemeClr val="bg1"/>
                </a:solidFill>
              </a:endParaRPr>
            </a:p>
          </p:txBody>
        </p:sp>
      </p:grpSp>
      <p:grpSp>
        <p:nvGrpSpPr>
          <p:cNvPr id="25" name="Group 24"/>
          <p:cNvGrpSpPr/>
          <p:nvPr/>
        </p:nvGrpSpPr>
        <p:grpSpPr>
          <a:xfrm>
            <a:off x="2769025" y="2497053"/>
            <a:ext cx="1118845" cy="1043916"/>
            <a:chOff x="7766327" y="152752"/>
            <a:chExt cx="1180518" cy="1005214"/>
          </a:xfrm>
        </p:grpSpPr>
        <p:sp>
          <p:nvSpPr>
            <p:cNvPr id="26" name="Oval 25"/>
            <p:cNvSpPr/>
            <p:nvPr/>
          </p:nvSpPr>
          <p:spPr>
            <a:xfrm>
              <a:off x="7766327" y="152752"/>
              <a:ext cx="1144491" cy="1005214"/>
            </a:xfrm>
            <a:prstGeom prst="ellipse">
              <a:avLst/>
            </a:prstGeom>
            <a:solidFill>
              <a:srgbClr val="00B1B0"/>
            </a:solid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7766327" y="320658"/>
              <a:ext cx="1180518" cy="738460"/>
            </a:xfrm>
            <a:prstGeom prst="rect">
              <a:avLst/>
            </a:prstGeom>
            <a:noFill/>
          </p:spPr>
          <p:txBody>
            <a:bodyPr wrap="none" rtlCol="0">
              <a:spAutoFit/>
            </a:bodyPr>
            <a:lstStyle/>
            <a:p>
              <a:pPr algn="ctr"/>
              <a:r>
                <a:rPr lang="fr-FR" b="1" dirty="0" smtClean="0">
                  <a:solidFill>
                    <a:schemeClr val="bg1"/>
                  </a:solidFill>
                </a:rPr>
                <a:t>CERN</a:t>
              </a:r>
              <a:br>
                <a:rPr lang="fr-FR" b="1" dirty="0" smtClean="0">
                  <a:solidFill>
                    <a:schemeClr val="bg1"/>
                  </a:solidFill>
                </a:rPr>
              </a:br>
              <a:r>
                <a:rPr lang="fr-FR" b="1" dirty="0" smtClean="0">
                  <a:solidFill>
                    <a:schemeClr val="bg1"/>
                  </a:solidFill>
                </a:rPr>
                <a:t>VALUES</a:t>
              </a:r>
              <a:endParaRPr lang="en-US" b="1" dirty="0">
                <a:solidFill>
                  <a:schemeClr val="bg1"/>
                </a:solidFill>
              </a:endParaRPr>
            </a:p>
          </p:txBody>
        </p:sp>
      </p:grpSp>
    </p:spTree>
    <p:extLst>
      <p:ext uri="{BB962C8B-B14F-4D97-AF65-F5344CB8AC3E}">
        <p14:creationId xmlns:p14="http://schemas.microsoft.com/office/powerpoint/2010/main" val="19335072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100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2000"/>
                            </p:stCondLst>
                            <p:childTnLst>
                              <p:par>
                                <p:cTn id="12" presetID="10" presetClass="entr" presetSubtype="0" fill="hold" nodeType="after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fade">
                                      <p:cBhvr>
                                        <p:cTn id="14" dur="500"/>
                                        <p:tgtEl>
                                          <p:spTgt spid="25"/>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10" presetClass="entr" presetSubtype="0"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ntr" presetSubtype="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par>
                                <p:cTn id="24" presetID="10" presetClass="entr" presetSubtype="0" fill="hold"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par>
                                <p:cTn id="27" presetID="10" presetClass="entr" presetSubtype="0" fill="hold"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Bildergebnis für cern glob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565" y="0"/>
            <a:ext cx="9641434" cy="6170212"/>
          </a:xfrm>
          <a:prstGeom prst="rect">
            <a:avLst/>
          </a:prstGeom>
          <a:noFill/>
          <a:extLst>
            <a:ext uri="{909E8E84-426E-40DD-AFC4-6F175D3DCCD1}">
              <a14:hiddenFill xmlns:a14="http://schemas.microsoft.com/office/drawing/2010/main">
                <a:solidFill>
                  <a:srgbClr val="FFFFFF"/>
                </a:solidFill>
              </a14:hiddenFill>
            </a:ext>
          </a:extLst>
        </p:spPr>
      </p:pic>
      <p:sp>
        <p:nvSpPr>
          <p:cNvPr id="5" name="Oval 4"/>
          <p:cNvSpPr/>
          <p:nvPr/>
        </p:nvSpPr>
        <p:spPr>
          <a:xfrm>
            <a:off x="1112833" y="1021384"/>
            <a:ext cx="4086971" cy="3948226"/>
          </a:xfrm>
          <a:prstGeom prst="ellipse">
            <a:avLst/>
          </a:prstGeom>
          <a:noFill/>
          <a:ln w="200025" cap="sq">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p:nvPr/>
        </p:nvGrpSpPr>
        <p:grpSpPr>
          <a:xfrm>
            <a:off x="176072" y="1995664"/>
            <a:ext cx="2048442" cy="1831581"/>
            <a:chOff x="1149704" y="4301034"/>
            <a:chExt cx="2757383" cy="2371056"/>
          </a:xfrm>
        </p:grpSpPr>
        <p:sp>
          <p:nvSpPr>
            <p:cNvPr id="7" name="Oval 6"/>
            <p:cNvSpPr/>
            <p:nvPr/>
          </p:nvSpPr>
          <p:spPr>
            <a:xfrm>
              <a:off x="1168964" y="4301034"/>
              <a:ext cx="2722343" cy="2371056"/>
            </a:xfrm>
            <a:prstGeom prst="ellipse">
              <a:avLst/>
            </a:prstGeom>
            <a:solidFill>
              <a:srgbClr val="00B1B0"/>
            </a:solid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fr-CH" sz="1600" dirty="0">
                <a:solidFill>
                  <a:schemeClr val="bg1"/>
                </a:solidFill>
                <a:latin typeface="Arial" panose="020B0604020202020204" pitchFamily="34" charset="0"/>
                <a:cs typeface="Arial" panose="020B0604020202020204" pitchFamily="34" charset="0"/>
              </a:endParaRPr>
            </a:p>
          </p:txBody>
        </p:sp>
        <p:sp>
          <p:nvSpPr>
            <p:cNvPr id="8" name="TextBox 7"/>
            <p:cNvSpPr txBox="1"/>
            <p:nvPr/>
          </p:nvSpPr>
          <p:spPr>
            <a:xfrm>
              <a:off x="1149704" y="4790787"/>
              <a:ext cx="2757383" cy="1514031"/>
            </a:xfrm>
            <a:prstGeom prst="rect">
              <a:avLst/>
            </a:prstGeom>
            <a:noFill/>
          </p:spPr>
          <p:txBody>
            <a:bodyPr wrap="square" rtlCol="0">
              <a:spAutoFit/>
            </a:bodyPr>
            <a:lstStyle/>
            <a:p>
              <a:pPr algn="ctr"/>
              <a:r>
                <a:rPr lang="fr-CH" b="1" dirty="0" smtClean="0">
                  <a:solidFill>
                    <a:schemeClr val="bg1"/>
                  </a:solidFill>
                  <a:latin typeface="Arial" panose="020B0604020202020204" pitchFamily="34" charset="0"/>
                  <a:cs typeface="Arial" panose="020B0604020202020204" pitchFamily="34" charset="0"/>
                </a:rPr>
                <a:t>TECHNICAL </a:t>
              </a:r>
              <a:r>
                <a:rPr lang="fr-CH" b="1" dirty="0">
                  <a:solidFill>
                    <a:schemeClr val="bg1"/>
                  </a:solidFill>
                  <a:latin typeface="Arial" panose="020B0604020202020204" pitchFamily="34" charset="0"/>
                  <a:cs typeface="Arial" panose="020B0604020202020204" pitchFamily="34" charset="0"/>
                </a:rPr>
                <a:t>&amp; </a:t>
              </a:r>
              <a:r>
                <a:rPr lang="fr-CH" b="1" dirty="0" smtClean="0">
                  <a:solidFill>
                    <a:schemeClr val="bg1"/>
                  </a:solidFill>
                  <a:latin typeface="Arial" panose="020B0604020202020204" pitchFamily="34" charset="0"/>
                  <a:cs typeface="Arial" panose="020B0604020202020204" pitchFamily="34" charset="0"/>
                </a:rPr>
                <a:t>BEHAVIORAL </a:t>
              </a:r>
              <a:r>
                <a:rPr lang="fr-CH" b="1" dirty="0">
                  <a:solidFill>
                    <a:schemeClr val="bg1"/>
                  </a:solidFill>
                  <a:latin typeface="Arial" panose="020B0604020202020204" pitchFamily="34" charset="0"/>
                  <a:cs typeface="Arial" panose="020B0604020202020204" pitchFamily="34" charset="0"/>
                </a:rPr>
                <a:t>COMPETENCIES</a:t>
              </a:r>
              <a:r>
                <a:rPr lang="fr-CH" dirty="0">
                  <a:solidFill>
                    <a:schemeClr val="bg1"/>
                  </a:solidFill>
                  <a:latin typeface="Arial" panose="020B0604020202020204" pitchFamily="34" charset="0"/>
                  <a:cs typeface="Arial" panose="020B0604020202020204" pitchFamily="34" charset="0"/>
                </a:rPr>
                <a:t> </a:t>
              </a:r>
            </a:p>
            <a:p>
              <a:endParaRPr lang="en-US" sz="1600" dirty="0"/>
            </a:p>
          </p:txBody>
        </p:sp>
      </p:grpSp>
      <p:grpSp>
        <p:nvGrpSpPr>
          <p:cNvPr id="9" name="Group 8"/>
          <p:cNvGrpSpPr/>
          <p:nvPr/>
        </p:nvGrpSpPr>
        <p:grpSpPr>
          <a:xfrm>
            <a:off x="2237171" y="217630"/>
            <a:ext cx="2007752" cy="1901796"/>
            <a:chOff x="1201613" y="4286425"/>
            <a:chExt cx="2758033" cy="2371056"/>
          </a:xfrm>
        </p:grpSpPr>
        <p:sp>
          <p:nvSpPr>
            <p:cNvPr id="10" name="Oval 9"/>
            <p:cNvSpPr/>
            <p:nvPr/>
          </p:nvSpPr>
          <p:spPr>
            <a:xfrm>
              <a:off x="1201613" y="4286425"/>
              <a:ext cx="2722343" cy="2371056"/>
            </a:xfrm>
            <a:prstGeom prst="ellipse">
              <a:avLst/>
            </a:prstGeom>
            <a:solidFill>
              <a:srgbClr val="00B1B0"/>
            </a:solid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fr-CH" sz="1600" dirty="0">
                <a:solidFill>
                  <a:schemeClr val="bg1"/>
                </a:solidFill>
                <a:latin typeface="Arial" panose="020B0604020202020204" pitchFamily="34" charset="0"/>
                <a:cs typeface="Arial" panose="020B0604020202020204" pitchFamily="34" charset="0"/>
              </a:endParaRPr>
            </a:p>
          </p:txBody>
        </p:sp>
        <p:sp>
          <p:nvSpPr>
            <p:cNvPr id="11" name="TextBox 10"/>
            <p:cNvSpPr txBox="1"/>
            <p:nvPr/>
          </p:nvSpPr>
          <p:spPr>
            <a:xfrm>
              <a:off x="1202263" y="4687255"/>
              <a:ext cx="2757383" cy="1818374"/>
            </a:xfrm>
            <a:prstGeom prst="rect">
              <a:avLst/>
            </a:prstGeom>
            <a:noFill/>
          </p:spPr>
          <p:txBody>
            <a:bodyPr wrap="square" rtlCol="0">
              <a:spAutoFit/>
            </a:bodyPr>
            <a:lstStyle/>
            <a:p>
              <a:pPr algn="ctr"/>
              <a:r>
                <a:rPr lang="fr-CH" b="1" dirty="0" smtClean="0">
                  <a:solidFill>
                    <a:schemeClr val="bg1"/>
                  </a:solidFill>
                  <a:latin typeface="Arial" panose="020B0604020202020204" pitchFamily="34" charset="0"/>
                  <a:cs typeface="Arial" panose="020B0604020202020204" pitchFamily="34" charset="0"/>
                </a:rPr>
                <a:t>HIGHLY QUALIFIED AND MOTIVATED WORKFORCE</a:t>
              </a:r>
              <a:endParaRPr lang="fr-CH" dirty="0" smtClean="0">
                <a:solidFill>
                  <a:schemeClr val="bg1"/>
                </a:solidFill>
                <a:latin typeface="Arial" panose="020B0604020202020204" pitchFamily="34" charset="0"/>
                <a:cs typeface="Arial" panose="020B0604020202020204" pitchFamily="34" charset="0"/>
              </a:endParaRPr>
            </a:p>
            <a:p>
              <a:endParaRPr lang="en-US" sz="1600" dirty="0"/>
            </a:p>
          </p:txBody>
        </p:sp>
      </p:grpSp>
      <p:grpSp>
        <p:nvGrpSpPr>
          <p:cNvPr id="15" name="Group 14"/>
          <p:cNvGrpSpPr/>
          <p:nvPr/>
        </p:nvGrpSpPr>
        <p:grpSpPr>
          <a:xfrm>
            <a:off x="4324717" y="2025210"/>
            <a:ext cx="1918492" cy="1802035"/>
            <a:chOff x="1149704" y="4245997"/>
            <a:chExt cx="2757383" cy="2371056"/>
          </a:xfrm>
        </p:grpSpPr>
        <p:sp>
          <p:nvSpPr>
            <p:cNvPr id="16" name="Oval 15"/>
            <p:cNvSpPr/>
            <p:nvPr/>
          </p:nvSpPr>
          <p:spPr>
            <a:xfrm>
              <a:off x="1184744" y="4245997"/>
              <a:ext cx="2722343" cy="2371056"/>
            </a:xfrm>
            <a:prstGeom prst="ellipse">
              <a:avLst/>
            </a:prstGeom>
            <a:solidFill>
              <a:srgbClr val="00B1B0"/>
            </a:solid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fr-CH" sz="1600" dirty="0">
                <a:solidFill>
                  <a:schemeClr val="bg1"/>
                </a:solidFill>
                <a:latin typeface="Arial" panose="020B0604020202020204" pitchFamily="34" charset="0"/>
                <a:cs typeface="Arial" panose="020B0604020202020204" pitchFamily="34" charset="0"/>
              </a:endParaRPr>
            </a:p>
          </p:txBody>
        </p:sp>
        <p:sp>
          <p:nvSpPr>
            <p:cNvPr id="17" name="TextBox 16"/>
            <p:cNvSpPr txBox="1"/>
            <p:nvPr/>
          </p:nvSpPr>
          <p:spPr>
            <a:xfrm>
              <a:off x="1149704" y="5032499"/>
              <a:ext cx="2757383" cy="1174389"/>
            </a:xfrm>
            <a:prstGeom prst="rect">
              <a:avLst/>
            </a:prstGeom>
            <a:noFill/>
          </p:spPr>
          <p:txBody>
            <a:bodyPr wrap="square" rtlCol="0">
              <a:spAutoFit/>
            </a:bodyPr>
            <a:lstStyle/>
            <a:p>
              <a:pPr algn="ctr"/>
              <a:r>
                <a:rPr lang="fr-CH" b="1" dirty="0" smtClean="0">
                  <a:solidFill>
                    <a:schemeClr val="bg1"/>
                  </a:solidFill>
                  <a:latin typeface="Arial" panose="020B0604020202020204" pitchFamily="34" charset="0"/>
                  <a:cs typeface="Arial" panose="020B0604020202020204" pitchFamily="34" charset="0"/>
                </a:rPr>
                <a:t>COHERENT</a:t>
              </a:r>
            </a:p>
            <a:p>
              <a:pPr algn="ctr"/>
              <a:r>
                <a:rPr lang="fr-CH" b="1" dirty="0" smtClean="0">
                  <a:solidFill>
                    <a:schemeClr val="bg1"/>
                  </a:solidFill>
                  <a:latin typeface="Arial" panose="020B0604020202020204" pitchFamily="34" charset="0"/>
                  <a:cs typeface="Arial" panose="020B0604020202020204" pitchFamily="34" charset="0"/>
                </a:rPr>
                <a:t>APPROACH</a:t>
              </a:r>
              <a:endParaRPr lang="fr-CH" dirty="0" smtClean="0">
                <a:solidFill>
                  <a:schemeClr val="bg1"/>
                </a:solidFill>
                <a:latin typeface="Arial" panose="020B0604020202020204" pitchFamily="34" charset="0"/>
                <a:cs typeface="Arial" panose="020B0604020202020204" pitchFamily="34" charset="0"/>
              </a:endParaRPr>
            </a:p>
            <a:p>
              <a:endParaRPr lang="en-US" sz="1600" dirty="0"/>
            </a:p>
          </p:txBody>
        </p:sp>
      </p:grpSp>
      <p:grpSp>
        <p:nvGrpSpPr>
          <p:cNvPr id="18" name="Group 17"/>
          <p:cNvGrpSpPr/>
          <p:nvPr/>
        </p:nvGrpSpPr>
        <p:grpSpPr>
          <a:xfrm>
            <a:off x="2304683" y="4134236"/>
            <a:ext cx="2007279" cy="1867849"/>
            <a:chOff x="1149704" y="4245997"/>
            <a:chExt cx="2757383" cy="2371056"/>
          </a:xfrm>
        </p:grpSpPr>
        <p:sp>
          <p:nvSpPr>
            <p:cNvPr id="19" name="Oval 18"/>
            <p:cNvSpPr/>
            <p:nvPr/>
          </p:nvSpPr>
          <p:spPr>
            <a:xfrm>
              <a:off x="1184744" y="4245997"/>
              <a:ext cx="2722343" cy="2371056"/>
            </a:xfrm>
            <a:prstGeom prst="ellipse">
              <a:avLst/>
            </a:prstGeom>
            <a:solidFill>
              <a:srgbClr val="00B1B0"/>
            </a:solid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fr-CH" sz="1600" dirty="0">
                <a:solidFill>
                  <a:schemeClr val="bg1"/>
                </a:solidFill>
                <a:latin typeface="Arial" panose="020B0604020202020204" pitchFamily="34" charset="0"/>
                <a:cs typeface="Arial" panose="020B0604020202020204" pitchFamily="34" charset="0"/>
              </a:endParaRPr>
            </a:p>
          </p:txBody>
        </p:sp>
        <p:sp>
          <p:nvSpPr>
            <p:cNvPr id="20" name="TextBox 19"/>
            <p:cNvSpPr txBox="1"/>
            <p:nvPr/>
          </p:nvSpPr>
          <p:spPr>
            <a:xfrm>
              <a:off x="1149704" y="5032499"/>
              <a:ext cx="2757383" cy="1033978"/>
            </a:xfrm>
            <a:prstGeom prst="rect">
              <a:avLst/>
            </a:prstGeom>
            <a:noFill/>
          </p:spPr>
          <p:txBody>
            <a:bodyPr wrap="square" rtlCol="0">
              <a:spAutoFit/>
            </a:bodyPr>
            <a:lstStyle/>
            <a:p>
              <a:pPr algn="ctr"/>
              <a:r>
                <a:rPr lang="fr-CH" b="1" dirty="0" smtClean="0">
                  <a:solidFill>
                    <a:schemeClr val="bg1"/>
                  </a:solidFill>
                  <a:latin typeface="Arial" panose="020B0604020202020204" pitchFamily="34" charset="0"/>
                  <a:cs typeface="Arial" panose="020B0604020202020204" pitchFamily="34" charset="0"/>
                </a:rPr>
                <a:t>EQUITABLE ACCESS</a:t>
              </a:r>
              <a:endParaRPr lang="fr-CH" dirty="0" smtClean="0">
                <a:solidFill>
                  <a:schemeClr val="bg1"/>
                </a:solidFill>
                <a:latin typeface="Arial" panose="020B0604020202020204" pitchFamily="34" charset="0"/>
                <a:cs typeface="Arial" panose="020B0604020202020204" pitchFamily="34" charset="0"/>
              </a:endParaRPr>
            </a:p>
            <a:p>
              <a:endParaRPr lang="en-US" sz="1600" dirty="0"/>
            </a:p>
          </p:txBody>
        </p:sp>
      </p:grpSp>
      <p:sp>
        <p:nvSpPr>
          <p:cNvPr id="21" name="Title 1"/>
          <p:cNvSpPr>
            <a:spLocks noGrp="1"/>
          </p:cNvSpPr>
          <p:nvPr>
            <p:ph type="title"/>
          </p:nvPr>
        </p:nvSpPr>
        <p:spPr>
          <a:xfrm>
            <a:off x="4243322" y="174541"/>
            <a:ext cx="5075258" cy="1540877"/>
          </a:xfrm>
        </p:spPr>
        <p:txBody>
          <a:bodyPr>
            <a:noAutofit/>
          </a:bodyPr>
          <a:lstStyle/>
          <a:p>
            <a:pPr algn="ctr"/>
            <a:r>
              <a:rPr lang="en-US" sz="3600" b="1" dirty="0">
                <a:solidFill>
                  <a:schemeClr val="bg1"/>
                </a:solidFill>
                <a:latin typeface="Arial" panose="020B0604020202020204" pitchFamily="34" charset="0"/>
                <a:cs typeface="Arial" panose="020B0604020202020204" pitchFamily="34" charset="0"/>
              </a:rPr>
              <a:t>Learning &amp; Development goals</a:t>
            </a:r>
          </a:p>
        </p:txBody>
      </p:sp>
      <p:grpSp>
        <p:nvGrpSpPr>
          <p:cNvPr id="22" name="Group 21"/>
          <p:cNvGrpSpPr/>
          <p:nvPr/>
        </p:nvGrpSpPr>
        <p:grpSpPr>
          <a:xfrm>
            <a:off x="8173562" y="88145"/>
            <a:ext cx="882097" cy="879806"/>
            <a:chOff x="7766327" y="152752"/>
            <a:chExt cx="1144491" cy="1005214"/>
          </a:xfrm>
        </p:grpSpPr>
        <p:sp>
          <p:nvSpPr>
            <p:cNvPr id="23" name="Oval 22"/>
            <p:cNvSpPr/>
            <p:nvPr/>
          </p:nvSpPr>
          <p:spPr>
            <a:xfrm>
              <a:off x="7766327" y="152752"/>
              <a:ext cx="1144491" cy="1005214"/>
            </a:xfrm>
            <a:prstGeom prst="ellipse">
              <a:avLst/>
            </a:prstGeom>
            <a:solidFill>
              <a:srgbClr val="00B1B0"/>
            </a:solid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7766327" y="416710"/>
              <a:ext cx="1061137" cy="527471"/>
            </a:xfrm>
            <a:prstGeom prst="rect">
              <a:avLst/>
            </a:prstGeom>
            <a:noFill/>
          </p:spPr>
          <p:txBody>
            <a:bodyPr wrap="none" rtlCol="0">
              <a:spAutoFit/>
            </a:bodyPr>
            <a:lstStyle/>
            <a:p>
              <a:r>
                <a:rPr lang="fr-FR" sz="2400" b="1" dirty="0" smtClean="0">
                  <a:solidFill>
                    <a:schemeClr val="bg1"/>
                  </a:solidFill>
                </a:rPr>
                <a:t>WHY</a:t>
              </a:r>
              <a:endParaRPr lang="en-US" sz="2400" b="1" dirty="0">
                <a:solidFill>
                  <a:schemeClr val="bg1"/>
                </a:solidFill>
              </a:endParaRPr>
            </a:p>
          </p:txBody>
        </p:sp>
      </p:grpSp>
      <p:grpSp>
        <p:nvGrpSpPr>
          <p:cNvPr id="25" name="Group 24"/>
          <p:cNvGrpSpPr/>
          <p:nvPr/>
        </p:nvGrpSpPr>
        <p:grpSpPr>
          <a:xfrm>
            <a:off x="2769025" y="2497053"/>
            <a:ext cx="1118845" cy="1043916"/>
            <a:chOff x="7766327" y="152752"/>
            <a:chExt cx="1180518" cy="1005214"/>
          </a:xfrm>
        </p:grpSpPr>
        <p:sp>
          <p:nvSpPr>
            <p:cNvPr id="26" name="Oval 25"/>
            <p:cNvSpPr/>
            <p:nvPr/>
          </p:nvSpPr>
          <p:spPr>
            <a:xfrm>
              <a:off x="7766327" y="152752"/>
              <a:ext cx="1144491" cy="1005214"/>
            </a:xfrm>
            <a:prstGeom prst="ellipse">
              <a:avLst/>
            </a:prstGeom>
            <a:solidFill>
              <a:srgbClr val="00B1B0"/>
            </a:solidFill>
            <a:ln>
              <a:solidFill>
                <a:srgbClr val="25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7766327" y="320658"/>
              <a:ext cx="1180518" cy="738460"/>
            </a:xfrm>
            <a:prstGeom prst="rect">
              <a:avLst/>
            </a:prstGeom>
            <a:noFill/>
          </p:spPr>
          <p:txBody>
            <a:bodyPr wrap="none" rtlCol="0">
              <a:spAutoFit/>
            </a:bodyPr>
            <a:lstStyle/>
            <a:p>
              <a:pPr algn="ctr"/>
              <a:r>
                <a:rPr lang="fr-FR" b="1" dirty="0" smtClean="0">
                  <a:solidFill>
                    <a:schemeClr val="bg1"/>
                  </a:solidFill>
                </a:rPr>
                <a:t>CERN</a:t>
              </a:r>
              <a:br>
                <a:rPr lang="fr-FR" b="1" dirty="0" smtClean="0">
                  <a:solidFill>
                    <a:schemeClr val="bg1"/>
                  </a:solidFill>
                </a:rPr>
              </a:br>
              <a:r>
                <a:rPr lang="fr-FR" b="1" dirty="0" smtClean="0">
                  <a:solidFill>
                    <a:schemeClr val="bg1"/>
                  </a:solidFill>
                </a:rPr>
                <a:t>VALUES</a:t>
              </a:r>
              <a:endParaRPr lang="en-US" b="1" dirty="0">
                <a:solidFill>
                  <a:schemeClr val="bg1"/>
                </a:solidFill>
              </a:endParaRPr>
            </a:p>
          </p:txBody>
        </p:sp>
      </p:grpSp>
    </p:spTree>
    <p:extLst>
      <p:ext uri="{BB962C8B-B14F-4D97-AF65-F5344CB8AC3E}">
        <p14:creationId xmlns:p14="http://schemas.microsoft.com/office/powerpoint/2010/main" val="3885520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100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2000"/>
                            </p:stCondLst>
                            <p:childTnLst>
                              <p:par>
                                <p:cTn id="12" presetID="10" presetClass="entr" presetSubtype="0" fill="hold" nodeType="after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fade">
                                      <p:cBhvr>
                                        <p:cTn id="14" dur="500"/>
                                        <p:tgtEl>
                                          <p:spTgt spid="25"/>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10" presetClass="entr" presetSubtype="0"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ntr" presetSubtype="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par>
                                <p:cTn id="24" presetID="10" presetClass="entr" presetSubtype="0" fill="hold"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par>
                                <p:cTn id="27" presetID="10" presetClass="entr" presetSubtype="0" fill="hold"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3"/>
          <p:cNvSpPr>
            <a:spLocks noGrp="1"/>
          </p:cNvSpPr>
          <p:nvPr>
            <p:ph idx="1"/>
          </p:nvPr>
        </p:nvSpPr>
        <p:spPr>
          <a:xfrm>
            <a:off x="0" y="86159"/>
            <a:ext cx="7959256" cy="1106538"/>
          </a:xfrm>
          <a:noFill/>
        </p:spPr>
        <p:txBody>
          <a:bodyPr>
            <a:noAutofit/>
          </a:bodyPr>
          <a:lstStyle/>
          <a:p>
            <a:pPr marL="0" indent="0" algn="ctr">
              <a:buNone/>
            </a:pPr>
            <a:r>
              <a:rPr lang="fr-FR" sz="2800" b="1" dirty="0" err="1" smtClean="0">
                <a:solidFill>
                  <a:srgbClr val="0B387C"/>
                </a:solidFill>
              </a:rPr>
              <a:t>Which</a:t>
            </a:r>
            <a:r>
              <a:rPr lang="fr-FR" sz="2800" b="1" dirty="0" smtClean="0">
                <a:solidFill>
                  <a:srgbClr val="0B387C"/>
                </a:solidFill>
              </a:rPr>
              <a:t> </a:t>
            </a:r>
            <a:r>
              <a:rPr lang="fr-FR" sz="2800" b="1" dirty="0" err="1" smtClean="0">
                <a:solidFill>
                  <a:srgbClr val="0B387C"/>
                </a:solidFill>
              </a:rPr>
              <a:t>category</a:t>
            </a:r>
            <a:r>
              <a:rPr lang="fr-FR" sz="2800" b="1" dirty="0" smtClean="0">
                <a:solidFill>
                  <a:srgbClr val="0B387C"/>
                </a:solidFill>
              </a:rPr>
              <a:t> </a:t>
            </a:r>
            <a:r>
              <a:rPr lang="en-GB" sz="2800" b="1" dirty="0" smtClean="0">
                <a:solidFill>
                  <a:srgbClr val="0B387C"/>
                </a:solidFill>
              </a:rPr>
              <a:t>of</a:t>
            </a:r>
            <a:r>
              <a:rPr lang="fr-FR" sz="2800" b="1" dirty="0" smtClean="0">
                <a:solidFill>
                  <a:srgbClr val="0B387C"/>
                </a:solidFill>
              </a:rPr>
              <a:t> personnel </a:t>
            </a:r>
            <a:r>
              <a:rPr lang="fr-FR" sz="2800" b="1" dirty="0" err="1" smtClean="0">
                <a:solidFill>
                  <a:srgbClr val="0B387C"/>
                </a:solidFill>
              </a:rPr>
              <a:t>can</a:t>
            </a:r>
            <a:r>
              <a:rPr lang="fr-FR" sz="2800" b="1" dirty="0" smtClean="0">
                <a:solidFill>
                  <a:srgbClr val="0B387C"/>
                </a:solidFill>
              </a:rPr>
              <a:t> </a:t>
            </a:r>
            <a:r>
              <a:rPr lang="fr-FR" sz="2800" b="1" dirty="0" err="1" smtClean="0">
                <a:solidFill>
                  <a:srgbClr val="0B387C"/>
                </a:solidFill>
              </a:rPr>
              <a:t>benefit</a:t>
            </a:r>
            <a:r>
              <a:rPr lang="fr-FR" sz="2800" b="1" dirty="0" smtClean="0">
                <a:solidFill>
                  <a:srgbClr val="0B387C"/>
                </a:solidFill>
              </a:rPr>
              <a:t> </a:t>
            </a:r>
            <a:r>
              <a:rPr lang="fr-FR" sz="2800" b="1" dirty="0" err="1" smtClean="0">
                <a:solidFill>
                  <a:srgbClr val="0B387C"/>
                </a:solidFill>
              </a:rPr>
              <a:t>from</a:t>
            </a:r>
            <a:r>
              <a:rPr lang="fr-FR" sz="2800" b="1" dirty="0" smtClean="0">
                <a:solidFill>
                  <a:srgbClr val="0B387C"/>
                </a:solidFill>
              </a:rPr>
              <a:t> </a:t>
            </a:r>
            <a:r>
              <a:rPr lang="fr-FR" sz="2800" b="1" dirty="0" err="1" smtClean="0">
                <a:solidFill>
                  <a:srgbClr val="0B387C"/>
                </a:solidFill>
              </a:rPr>
              <a:t>learning</a:t>
            </a:r>
            <a:r>
              <a:rPr lang="fr-FR" sz="2800" b="1" dirty="0" smtClean="0">
                <a:solidFill>
                  <a:srgbClr val="0B387C"/>
                </a:solidFill>
              </a:rPr>
              <a:t> and </a:t>
            </a:r>
            <a:r>
              <a:rPr lang="fr-FR" sz="2800" b="1" dirty="0" err="1" smtClean="0">
                <a:solidFill>
                  <a:srgbClr val="0B387C"/>
                </a:solidFill>
              </a:rPr>
              <a:t>development</a:t>
            </a:r>
            <a:r>
              <a:rPr lang="fr-FR" sz="2800" b="1" dirty="0" smtClean="0">
                <a:solidFill>
                  <a:srgbClr val="0B387C"/>
                </a:solidFill>
              </a:rPr>
              <a:t> ?</a:t>
            </a:r>
          </a:p>
          <a:p>
            <a:pPr marL="0" indent="0" algn="ctr">
              <a:buNone/>
            </a:pPr>
            <a:endParaRPr lang="en-US" sz="3600" b="1" dirty="0">
              <a:solidFill>
                <a:schemeClr val="bg1"/>
              </a:solidFill>
            </a:endParaRPr>
          </a:p>
        </p:txBody>
      </p:sp>
      <p:sp>
        <p:nvSpPr>
          <p:cNvPr id="8" name="Content Placeholder 3"/>
          <p:cNvSpPr txBox="1">
            <a:spLocks/>
          </p:cNvSpPr>
          <p:nvPr/>
        </p:nvSpPr>
        <p:spPr>
          <a:xfrm>
            <a:off x="548011" y="4488258"/>
            <a:ext cx="7959256" cy="1534582"/>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4800" b="1" dirty="0" smtClean="0">
                <a:solidFill>
                  <a:srgbClr val="0B387C"/>
                </a:solidFill>
              </a:rPr>
              <a:t>All categories</a:t>
            </a:r>
          </a:p>
          <a:p>
            <a:pPr marL="0" indent="0" algn="ctr">
              <a:buNone/>
            </a:pPr>
            <a:r>
              <a:rPr lang="en-GB" sz="4800" b="1" dirty="0" smtClean="0">
                <a:solidFill>
                  <a:srgbClr val="0B387C"/>
                </a:solidFill>
              </a:rPr>
              <a:t>everybody can register</a:t>
            </a:r>
            <a:endParaRPr lang="en-US" sz="4800" b="1" dirty="0">
              <a:solidFill>
                <a:srgbClr val="0B387C"/>
              </a:solidFill>
            </a:endParaRPr>
          </a:p>
        </p:txBody>
      </p:sp>
      <p:grpSp>
        <p:nvGrpSpPr>
          <p:cNvPr id="5" name="Group 4"/>
          <p:cNvGrpSpPr/>
          <p:nvPr/>
        </p:nvGrpSpPr>
        <p:grpSpPr>
          <a:xfrm>
            <a:off x="8173562" y="88145"/>
            <a:ext cx="882097" cy="879806"/>
            <a:chOff x="7766327" y="152752"/>
            <a:chExt cx="1144491" cy="1005214"/>
          </a:xfrm>
        </p:grpSpPr>
        <p:sp>
          <p:nvSpPr>
            <p:cNvPr id="6" name="Oval 5"/>
            <p:cNvSpPr/>
            <p:nvPr/>
          </p:nvSpPr>
          <p:spPr>
            <a:xfrm>
              <a:off x="7766327" y="152752"/>
              <a:ext cx="1144491" cy="1005214"/>
            </a:xfrm>
            <a:prstGeom prst="ellipse">
              <a:avLst/>
            </a:prstGeom>
            <a:solidFill>
              <a:srgbClr val="F9A25E"/>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FF6600"/>
                  </a:solidFill>
                </a:ln>
              </a:endParaRPr>
            </a:p>
          </p:txBody>
        </p:sp>
        <p:sp>
          <p:nvSpPr>
            <p:cNvPr id="9" name="TextBox 8"/>
            <p:cNvSpPr txBox="1"/>
            <p:nvPr/>
          </p:nvSpPr>
          <p:spPr>
            <a:xfrm>
              <a:off x="7766327" y="416710"/>
              <a:ext cx="865943" cy="461665"/>
            </a:xfrm>
            <a:prstGeom prst="rect">
              <a:avLst/>
            </a:prstGeom>
            <a:noFill/>
          </p:spPr>
          <p:txBody>
            <a:bodyPr wrap="none" rtlCol="0">
              <a:spAutoFit/>
            </a:bodyPr>
            <a:lstStyle/>
            <a:p>
              <a:r>
                <a:rPr lang="fr-FR" sz="2400" b="1" dirty="0" smtClean="0">
                  <a:solidFill>
                    <a:schemeClr val="bg1"/>
                  </a:solidFill>
                </a:rPr>
                <a:t>WHO</a:t>
              </a:r>
              <a:endParaRPr lang="en-US" sz="2400" b="1" dirty="0">
                <a:solidFill>
                  <a:schemeClr val="bg1"/>
                </a:solidFill>
              </a:endParaRPr>
            </a:p>
          </p:txBody>
        </p:sp>
      </p:grpSp>
      <p:pic>
        <p:nvPicPr>
          <p:cNvPr id="2" name="Picture 1"/>
          <p:cNvPicPr>
            <a:picLocks noChangeAspect="1"/>
          </p:cNvPicPr>
          <p:nvPr/>
        </p:nvPicPr>
        <p:blipFill rotWithShape="1">
          <a:blip r:embed="rId3" cstate="email">
            <a:extLst>
              <a:ext uri="{28A0092B-C50C-407E-A947-70E740481C1C}">
                <a14:useLocalDpi xmlns:a14="http://schemas.microsoft.com/office/drawing/2010/main" val="0"/>
              </a:ext>
            </a:extLst>
          </a:blip>
          <a:srcRect t="15547"/>
          <a:stretch/>
        </p:blipFill>
        <p:spPr>
          <a:xfrm>
            <a:off x="1567732" y="1192697"/>
            <a:ext cx="5716988" cy="3213741"/>
          </a:xfrm>
          <a:prstGeom prst="rect">
            <a:avLst/>
          </a:prstGeom>
        </p:spPr>
      </p:pic>
    </p:spTree>
    <p:extLst>
      <p:ext uri="{BB962C8B-B14F-4D97-AF65-F5344CB8AC3E}">
        <p14:creationId xmlns:p14="http://schemas.microsoft.com/office/powerpoint/2010/main" val="816497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900" decel="100000" fill="hold"/>
                                        <p:tgtEl>
                                          <p:spTgt spid="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tags/tag1.xml><?xml version="1.0" encoding="utf-8"?>
<p:tagLst xmlns:a="http://schemas.openxmlformats.org/drawingml/2006/main" xmlns:r="http://schemas.openxmlformats.org/officeDocument/2006/relationships" xmlns:p="http://schemas.openxmlformats.org/presentationml/2006/main">
  <p:tag name="TPVERSION" val="5"/>
  <p:tag name="TPFULLVERSION" val="5.3.2.24"/>
  <p:tag name="PPTVERSION" val="16"/>
  <p:tag name="TPOS" val="2"/>
</p:tagLst>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CERNCorporate4-3.potx</Template>
  <TotalTime>7793</TotalTime>
  <Words>1212</Words>
  <Application>Microsoft Office PowerPoint</Application>
  <PresentationFormat>On-screen Show (4:3)</PresentationFormat>
  <Paragraphs>245</Paragraphs>
  <Slides>26</Slides>
  <Notes>17</Notes>
  <HiddenSlides>3</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Arial</vt:lpstr>
      <vt:lpstr>Arial Black</vt:lpstr>
      <vt:lpstr>Calibri</vt:lpstr>
      <vt:lpstr>Courier New</vt:lpstr>
      <vt:lpstr>Optima</vt:lpstr>
      <vt:lpstr>CERNCorporate4-3</vt:lpstr>
      <vt:lpstr>PowerPoint Presentation</vt:lpstr>
      <vt:lpstr>PowerPoint Presentation</vt:lpstr>
      <vt:lpstr>PowerPoint Presentation</vt:lpstr>
      <vt:lpstr>PowerPoint Presentation</vt:lpstr>
      <vt:lpstr>PowerPoint Presentation</vt:lpstr>
      <vt:lpstr>Learning &amp; Development @ CERN</vt:lpstr>
      <vt:lpstr>Learning &amp; Development goals</vt:lpstr>
      <vt:lpstr>Learning &amp; Development goals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Internal learning expertise</vt:lpstr>
      <vt:lpstr>Your contacts – HR Learning Experts </vt:lpstr>
      <vt:lpstr>PowerPoint Presentation</vt:lpstr>
      <vt:lpstr>PowerPoint Presentation</vt:lpstr>
      <vt:lpstr>PowerPoint Presentation</vt:lpstr>
      <vt:lpstr>PowerPoint Presentation</vt:lpstr>
      <vt:lpstr>Thank you for your attention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User;Erwin Mosselmans</dc:creator>
  <cp:lastModifiedBy>Margot Lea Josepha Montassine</cp:lastModifiedBy>
  <cp:revision>264</cp:revision>
  <cp:lastPrinted>2017-11-23T09:41:05Z</cp:lastPrinted>
  <dcterms:created xsi:type="dcterms:W3CDTF">2017-10-27T14:16:09Z</dcterms:created>
  <dcterms:modified xsi:type="dcterms:W3CDTF">2019-09-11T12:19:52Z</dcterms:modified>
</cp:coreProperties>
</file>