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74" r:id="rId10"/>
    <p:sldId id="275" r:id="rId11"/>
    <p:sldId id="267" r:id="rId12"/>
    <p:sldId id="263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361" autoAdjust="0"/>
  </p:normalViewPr>
  <p:slideViewPr>
    <p:cSldViewPr>
      <p:cViewPr varScale="1">
        <p:scale>
          <a:sx n="117" d="100"/>
          <a:sy n="117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701262701229849E-4"/>
          <c:y val="1.9984900667602591E-2"/>
          <c:w val="0.84434553568122062"/>
          <c:h val="0.9530262003985372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Junior/Senior</c:v>
                </c:pt>
              </c:strCache>
            </c:strRef>
          </c:tx>
          <c:dPt>
            <c:idx val="0"/>
            <c:bubble3D val="0"/>
            <c:explosion val="14"/>
            <c:extLst>
              <c:ext xmlns:c16="http://schemas.microsoft.com/office/drawing/2014/chart" uri="{C3380CC4-5D6E-409C-BE32-E72D297353CC}">
                <c16:uniqueId val="{00000000-B6A5-4E1D-9E6D-7121A2EEAA29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Junior</c:v>
                </c:pt>
                <c:pt idx="1">
                  <c:v>Senior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290</c:v>
                </c:pt>
                <c:pt idx="1">
                  <c:v>343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A5-4E1D-9E6D-7121A2EEAA2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447918273706531E-2"/>
          <c:y val="2.2024262261458129E-2"/>
          <c:w val="0.91987201418832609"/>
          <c:h val="0.9709100164084332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Research/Applied</c:v>
                </c:pt>
              </c:strCache>
            </c:strRef>
          </c:tx>
          <c:explosion val="7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aseline="0" smtClean="0"/>
                      <a:t>Recherche</a:t>
                    </a:r>
                    <a:r>
                      <a:rPr lang="en-US" baseline="0" dirty="0"/>
                      <a:t>
</a:t>
                    </a:r>
                    <a:fld id="{536CAAB8-E639-4457-BF2F-31328FA85985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373268179674028"/>
                      <c:h val="0.2043207996730521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4939-43EC-8D79-3D8E5978EEC5}"/>
                </c:ext>
              </c:extLst>
            </c:dLbl>
            <c:dLbl>
              <c:idx val="1"/>
              <c:layout>
                <c:manualLayout>
                  <c:x val="-8.6738882382831839E-2"/>
                  <c:y val="3.779341977875475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dirty="0" smtClean="0"/>
                      <a:t>Sciences </a:t>
                    </a:r>
                    <a:r>
                      <a:rPr lang="en-US" dirty="0" err="1" smtClean="0"/>
                      <a:t>Appliquées</a:t>
                    </a:r>
                    <a:r>
                      <a:rPr lang="en-US" dirty="0" smtClean="0"/>
                      <a:t> 83%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271519922194439"/>
                      <c:h val="0.1444812183566905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4939-43EC-8D79-3D8E5978EEC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Research</c:v>
                </c:pt>
                <c:pt idx="1">
                  <c:v>Applied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106</c:v>
                </c:pt>
                <c:pt idx="1">
                  <c:v>527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39-43EC-8D79-3D8E5978EEC5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92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Member States</c:v>
                </c:pt>
              </c:strCache>
            </c:strRef>
          </c:tx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Member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73-4DEE-8757-7E424938B7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 Member States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cat>
            <c:strRef>
              <c:f>Sheet1!$A$2</c:f>
              <c:strCache>
                <c:ptCount val="1"/>
                <c:pt idx="0">
                  <c:v>Member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73-4DEE-8757-7E424938B7B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473532576"/>
        <c:axId val="473532968"/>
      </c:barChart>
      <c:catAx>
        <c:axId val="473532576"/>
        <c:scaling>
          <c:orientation val="minMax"/>
        </c:scaling>
        <c:delete val="1"/>
        <c:axPos val="l"/>
        <c:numFmt formatCode="General" sourceLinked="0"/>
        <c:majorTickMark val="none"/>
        <c:minorTickMark val="none"/>
        <c:tickLblPos val="nextTo"/>
        <c:crossAx val="473532968"/>
        <c:crosses val="autoZero"/>
        <c:auto val="1"/>
        <c:lblAlgn val="ctr"/>
        <c:lblOffset val="100"/>
        <c:noMultiLvlLbl val="0"/>
      </c:catAx>
      <c:valAx>
        <c:axId val="47353296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735325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elete val="1"/>
          </c:dLbls>
          <c:cat>
            <c:strRef>
              <c:f>Sheet1!$A$2:$A$3</c:f>
              <c:strCache>
                <c:ptCount val="2"/>
                <c:pt idx="1">
                  <c:v>TTE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CB-42F8-B42C-4AA28A88BE0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85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176440280136635E-2"/>
          <c:y val="3.5601449729905248E-2"/>
          <c:w val="0.6096805844449108"/>
          <c:h val="0.88414775326917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first position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85%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B3EB-4E8F-8325-B2A7D1CC42F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Nouvelle position </c:v>
                </c:pt>
                <c:pt idx="1">
                  <c:v>Demarrer ma propre compagnie</c:v>
                </c:pt>
                <c:pt idx="2">
                  <c:v>Promotion chez l'ancien employer</c:v>
                </c:pt>
                <c:pt idx="3">
                  <c:v>Retour vers le même emploi</c:v>
                </c:pt>
                <c:pt idx="4">
                  <c:v>Chomage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0.85</c:v>
                </c:pt>
                <c:pt idx="1">
                  <c:v>0.05</c:v>
                </c:pt>
                <c:pt idx="2">
                  <c:v>0.02</c:v>
                </c:pt>
                <c:pt idx="3">
                  <c:v>0.02</c:v>
                </c:pt>
                <c:pt idx="4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EB-4E8F-8325-B2A7D1CC42F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104"/>
        <c:holeSize val="50"/>
      </c:doughnutChart>
    </c:plotArea>
    <c:legend>
      <c:legendPos val="r"/>
      <c:layout>
        <c:manualLayout>
          <c:xMode val="edge"/>
          <c:yMode val="edge"/>
          <c:x val="0.64041180848424706"/>
          <c:y val="6.4424471248929957E-2"/>
          <c:w val="0.33939214676004553"/>
          <c:h val="0.865293469758243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1F824-19D7-40F4-9E70-8D078040A412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548801-89BB-459D-BC6E-2180AC94A3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314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48801-89BB-459D-BC6E-2180AC94A3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936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48801-89BB-459D-BC6E-2180AC94A3B3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459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According to a survey held</a:t>
            </a:r>
            <a:r>
              <a:rPr lang="en-US" baseline="0" dirty="0" smtClean="0"/>
              <a:t> in 2013 </a:t>
            </a:r>
            <a:r>
              <a:rPr lang="en-US" dirty="0" smtClean="0"/>
              <a:t>by Silvia </a:t>
            </a:r>
            <a:r>
              <a:rPr lang="en-US" dirty="0" err="1" smtClean="0"/>
              <a:t>Bruzzi</a:t>
            </a:r>
            <a:r>
              <a:rPr lang="en-US" dirty="0" smtClean="0"/>
              <a:t>, associate professor at University of </a:t>
            </a:r>
            <a:r>
              <a:rPr lang="en-US" dirty="0" err="1" smtClean="0"/>
              <a:t>Genova</a:t>
            </a:r>
            <a:r>
              <a:rPr lang="en-US" dirty="0" smtClean="0"/>
              <a:t>, and was published in </a:t>
            </a:r>
            <a:r>
              <a:rPr lang="fr-FR" dirty="0" smtClean="0"/>
              <a:t>The </a:t>
            </a:r>
            <a:r>
              <a:rPr lang="fr-FR" dirty="0" err="1" smtClean="0"/>
              <a:t>EuroAtlantic</a:t>
            </a:r>
            <a:r>
              <a:rPr lang="fr-FR" dirty="0" smtClean="0"/>
              <a:t> Union </a:t>
            </a:r>
            <a:r>
              <a:rPr lang="fr-FR" dirty="0" err="1" smtClean="0"/>
              <a:t>Review</a:t>
            </a:r>
            <a:r>
              <a:rPr lang="fr-FR" dirty="0" smtClean="0"/>
              <a:t>, Vol. 1 No. 2/2014.</a:t>
            </a:r>
            <a:r>
              <a:rPr lang="fr-FR" baseline="0" dirty="0" smtClean="0"/>
              <a:t> Data </a:t>
            </a:r>
            <a:r>
              <a:rPr lang="fr-FR" baseline="0" dirty="0" err="1" smtClean="0"/>
              <a:t>cole</a:t>
            </a:r>
            <a:r>
              <a:rPr lang="en-US" dirty="0" smtClean="0"/>
              <a:t>237 of the 287 Fellows that ended their fellowship between 2007-2012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48801-89BB-459D-BC6E-2180AC94A3B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523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48801-89BB-459D-BC6E-2180AC94A3B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80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27984" y="6237312"/>
            <a:ext cx="3962400" cy="457200"/>
          </a:xfrm>
        </p:spPr>
        <p:txBody>
          <a:bodyPr/>
          <a:lstStyle/>
          <a:p>
            <a:pPr algn="r"/>
            <a:r>
              <a:rPr lang="en-US" dirty="0" smtClean="0"/>
              <a:t>Induction </a:t>
            </a:r>
            <a:r>
              <a:rPr lang="en-US" dirty="0" err="1" smtClean="0"/>
              <a:t>Programme</a:t>
            </a:r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460432" y="6237312"/>
            <a:ext cx="457200" cy="457200"/>
          </a:xfrm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Induction Programme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Induction Programme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Induction Programme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GB" smtClean="0"/>
              <a:t>Induction Programme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Induction Programme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Induction Programme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Induction Programme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Induction Programme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Induction Programme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GB" smtClean="0"/>
              <a:t>Induction Programme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 userDrawn="1"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99992" y="6237312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/>
            <a:r>
              <a:rPr lang="en-GB" dirty="0" smtClean="0"/>
              <a:t>Induction Programme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532440" y="6237312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D9FCE5D-D735-4DC0-A28E-B6CC4B4A3DD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conges-speciaux" TargetMode="External"/><Relationship Id="rId2" Type="http://schemas.openxmlformats.org/officeDocument/2006/relationships/hyperlink" Target="https://aismisc.cern.ch/aismisc/f?p=164:1:212960214398885::NO:RP:P1_SCOPE_ID,P1_SCOPE_ID_LABEL,P1_SCOPE:\DAO\,\DAO\,ROLE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hyperlink" Target="https://cta.cern.ch/cta2/f?p=110:9:210781583060636" TargetMode="External"/><Relationship Id="rId4" Type="http://schemas.openxmlformats.org/officeDocument/2006/relationships/hyperlink" Target="https://aismisc.cern.ch/aismisc/f?p=164:1:212960214398885::NO:RP:P1_SCOPE_ID,P1_SCOPE_ID_LABEL,P1_SCOPE:\DTO\,\DTO\,ROL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gif"/><Relationship Id="rId4" Type="http://schemas.openxmlformats.org/officeDocument/2006/relationships/hyperlink" Target="https://buddy-programme.web.cern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827584" y="4983060"/>
            <a:ext cx="6408712" cy="606180"/>
          </a:xfrm>
        </p:spPr>
        <p:txBody>
          <a:bodyPr>
            <a:normAutofit fontScale="40000" lnSpcReduction="20000"/>
          </a:bodyPr>
          <a:lstStyle/>
          <a:p>
            <a:r>
              <a:rPr lang="en-US" sz="2800" b="1" dirty="0">
                <a:latin typeface="Baskerville Old Face" panose="02020602080505020303" pitchFamily="18" charset="0"/>
              </a:rPr>
              <a:t>Geraldine Ballet/Muriel Colson/Céline Delieutraz/Jennifer </a:t>
            </a:r>
            <a:r>
              <a:rPr lang="en-US" sz="2800" b="1" dirty="0" smtClean="0">
                <a:latin typeface="Baskerville Old Face" panose="02020602080505020303" pitchFamily="18" charset="0"/>
              </a:rPr>
              <a:t>Dembski/Katharine </a:t>
            </a:r>
            <a:r>
              <a:rPr lang="en-US" sz="2800" b="1" dirty="0">
                <a:latin typeface="Baskerville Old Face" panose="02020602080505020303" pitchFamily="18" charset="0"/>
              </a:rPr>
              <a:t>Thomas-Chevreux</a:t>
            </a:r>
            <a:r>
              <a:rPr lang="en-US" sz="2800" dirty="0">
                <a:latin typeface="Baskerville Old Face" panose="02020602080505020303" pitchFamily="18" charset="0"/>
              </a:rPr>
              <a:t/>
            </a:r>
            <a:br>
              <a:rPr lang="en-US" sz="2800" dirty="0">
                <a:latin typeface="Baskerville Old Face" panose="02020602080505020303" pitchFamily="18" charset="0"/>
              </a:rPr>
            </a:br>
            <a:r>
              <a:rPr lang="en-US" sz="2400" dirty="0" err="1" smtClean="0">
                <a:latin typeface="Baskerville Old Face" panose="02020602080505020303" pitchFamily="18" charset="0"/>
              </a:rPr>
              <a:t>Coordinatrices</a:t>
            </a:r>
            <a:r>
              <a:rPr lang="en-US" sz="2400" dirty="0" smtClean="0">
                <a:latin typeface="Baskerville Old Face" panose="02020602080505020303" pitchFamily="18" charset="0"/>
              </a:rPr>
              <a:t> </a:t>
            </a:r>
            <a:r>
              <a:rPr lang="en-US" sz="2400" dirty="0">
                <a:latin typeface="Baskerville Old Face" panose="02020602080505020303" pitchFamily="18" charset="0"/>
              </a:rPr>
              <a:t>du </a:t>
            </a:r>
            <a:r>
              <a:rPr lang="en-US" sz="2400" dirty="0" err="1">
                <a:latin typeface="Baskerville Old Face" panose="02020602080505020303" pitchFamily="18" charset="0"/>
              </a:rPr>
              <a:t>Programme</a:t>
            </a:r>
            <a:r>
              <a:rPr lang="en-US" sz="2400" dirty="0">
                <a:latin typeface="Baskerville Old Face" panose="02020602080505020303" pitchFamily="18" charset="0"/>
              </a:rPr>
              <a:t> des </a:t>
            </a:r>
            <a:r>
              <a:rPr lang="en-US" sz="2400" dirty="0" err="1">
                <a:latin typeface="Baskerville Old Face" panose="02020602080505020303" pitchFamily="18" charset="0"/>
              </a:rPr>
              <a:t>Boursiers</a:t>
            </a:r>
            <a:r>
              <a:rPr lang="en-US" sz="2400" dirty="0">
                <a:latin typeface="Baskerville Old Face" panose="02020602080505020303" pitchFamily="18" charset="0"/>
              </a:rPr>
              <a:t/>
            </a:r>
            <a:br>
              <a:rPr lang="en-US" sz="2400" dirty="0">
                <a:latin typeface="Baskerville Old Face" panose="02020602080505020303" pitchFamily="18" charset="0"/>
              </a:rPr>
            </a:br>
            <a:r>
              <a:rPr lang="en-US" sz="2400" dirty="0" err="1">
                <a:latin typeface="Baskerville Old Face" panose="02020602080505020303" pitchFamily="18" charset="0"/>
              </a:rPr>
              <a:t>Département</a:t>
            </a:r>
            <a:r>
              <a:rPr lang="en-US" sz="2400" dirty="0">
                <a:latin typeface="Baskerville Old Face" panose="02020602080505020303" pitchFamily="18" charset="0"/>
              </a:rPr>
              <a:t> HR </a:t>
            </a:r>
          </a:p>
          <a:p>
            <a:endParaRPr lang="en-GB" dirty="0"/>
          </a:p>
        </p:txBody>
      </p:sp>
      <p:pic>
        <p:nvPicPr>
          <p:cNvPr id="8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6" b="4756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7728" y="3717032"/>
            <a:ext cx="3744416" cy="77463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Baskerville Old Face" panose="02020602080505020303" pitchFamily="18" charset="0"/>
              </a:rPr>
              <a:t>Les </a:t>
            </a:r>
            <a:r>
              <a:rPr lang="en-US" dirty="0" err="1">
                <a:solidFill>
                  <a:schemeClr val="bg1"/>
                </a:solidFill>
                <a:latin typeface="Baskerville Old Face" panose="02020602080505020303" pitchFamily="18" charset="0"/>
              </a:rPr>
              <a:t>Boursiers</a:t>
            </a:r>
            <a:r>
              <a:rPr lang="en-US" dirty="0">
                <a:solidFill>
                  <a:schemeClr val="bg1"/>
                </a:solidFill>
                <a:latin typeface="Baskerville Old Face" panose="02020602080505020303" pitchFamily="18" charset="0"/>
              </a:rPr>
              <a:t> au CERN</a:t>
            </a:r>
            <a:br>
              <a:rPr lang="en-US" dirty="0">
                <a:solidFill>
                  <a:schemeClr val="bg1"/>
                </a:solidFill>
                <a:latin typeface="Baskerville Old Face" panose="02020602080505020303" pitchFamily="18" charset="0"/>
              </a:rPr>
            </a:br>
            <a:r>
              <a:rPr lang="en-US" dirty="0">
                <a:solidFill>
                  <a:schemeClr val="bg1"/>
                </a:solidFill>
                <a:latin typeface="Baskerville Old Face" panose="02020602080505020303" pitchFamily="18" charset="0"/>
              </a:rPr>
              <a:t>                       Induction</a:t>
            </a:r>
            <a:endParaRPr lang="en-GB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1288"/>
            <a:ext cx="720080" cy="720080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440" y="6237312"/>
            <a:ext cx="457200" cy="457200"/>
          </a:xfrm>
        </p:spPr>
        <p:txBody>
          <a:bodyPr/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27984" y="6237312"/>
            <a:ext cx="3962400" cy="457200"/>
          </a:xfrm>
        </p:spPr>
        <p:txBody>
          <a:bodyPr/>
          <a:lstStyle/>
          <a:p>
            <a:pPr algn="r"/>
            <a:r>
              <a:rPr lang="en-US" dirty="0" err="1" smtClean="0"/>
              <a:t>Programme</a:t>
            </a:r>
            <a:r>
              <a:rPr lang="en-US" dirty="0"/>
              <a:t> d’ Induction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14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2002234"/>
          </a:xfrm>
        </p:spPr>
        <p:txBody>
          <a:bodyPr>
            <a:noAutofit/>
          </a:bodyPr>
          <a:lstStyle/>
          <a:p>
            <a:r>
              <a:rPr lang="de-DE" sz="3600" dirty="0" smtClean="0">
                <a:latin typeface="Baskerville Old Face" panose="02020602080505020303" pitchFamily="18" charset="0"/>
              </a:rPr>
              <a:t>Enquête de satisfaction et d‘engagements des boursiers (4 Juin au 25 Juin) </a:t>
            </a:r>
            <a:r>
              <a:rPr lang="de-DE" sz="3600" dirty="0" smtClean="0">
                <a:latin typeface="Baskerville Old Face" panose="02020602080505020303" pitchFamily="18" charset="0"/>
              </a:rPr>
              <a:t>-</a:t>
            </a:r>
            <a:r>
              <a:rPr lang="de-DE" sz="3600" dirty="0">
                <a:latin typeface="Baskerville Old Face" panose="02020602080505020303" pitchFamily="18" charset="0"/>
              </a:rPr>
              <a:t/>
            </a:r>
            <a:br>
              <a:rPr lang="de-DE" sz="3600" dirty="0">
                <a:latin typeface="Baskerville Old Face" panose="02020602080505020303" pitchFamily="18" charset="0"/>
              </a:rPr>
            </a:br>
            <a:r>
              <a:rPr lang="de-DE" sz="3600" dirty="0" smtClean="0">
                <a:latin typeface="Baskerville Old Face" panose="02020602080505020303" pitchFamily="18" charset="0"/>
              </a:rPr>
              <a:t>Présentation publique le 27 Septembre</a:t>
            </a:r>
            <a:endParaRPr lang="en-GB" sz="3600" dirty="0">
              <a:latin typeface="Baskerville Old Face" panose="02020602080505020303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Induction Programme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711059"/>
            <a:ext cx="2304254" cy="1296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4005064"/>
            <a:ext cx="7391400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24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anose="02020602080505020303" pitchFamily="18" charset="0"/>
              </a:rPr>
              <a:t>Premier </a:t>
            </a:r>
            <a:r>
              <a:rPr lang="en-US" dirty="0" err="1" smtClean="0">
                <a:latin typeface="Baskerville Old Face" panose="02020602080505020303" pitchFamily="18" charset="0"/>
              </a:rPr>
              <a:t>emploi</a:t>
            </a:r>
            <a:r>
              <a:rPr lang="en-US" dirty="0" smtClean="0">
                <a:latin typeface="Baskerville Old Face" panose="02020602080505020303" pitchFamily="18" charset="0"/>
              </a:rPr>
              <a:t> après le CERN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695502722"/>
              </p:ext>
            </p:extLst>
          </p:nvPr>
        </p:nvGraphicFramePr>
        <p:xfrm>
          <a:off x="2915816" y="1268760"/>
          <a:ext cx="6288360" cy="4336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27984" y="6237312"/>
            <a:ext cx="3962400" cy="457200"/>
          </a:xfrm>
        </p:spPr>
        <p:txBody>
          <a:bodyPr/>
          <a:lstStyle/>
          <a:p>
            <a:pPr algn="r"/>
            <a:r>
              <a:rPr lang="en-US" dirty="0" err="1" smtClean="0"/>
              <a:t>Programme</a:t>
            </a:r>
            <a:r>
              <a:rPr lang="en-US" dirty="0"/>
              <a:t> d’ Induction 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179512" y="1553935"/>
            <a:ext cx="2232248" cy="3243218"/>
            <a:chOff x="179512" y="1553934"/>
            <a:chExt cx="2592288" cy="355374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9512" y="1553934"/>
              <a:ext cx="2592288" cy="3553747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179512" y="2132856"/>
              <a:ext cx="1588821" cy="2792680"/>
              <a:chOff x="179512" y="2132856"/>
              <a:chExt cx="1588821" cy="279268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79512" y="2132856"/>
                <a:ext cx="1588821" cy="3035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/>
                  <a:t>Recherche</a:t>
                </a:r>
                <a:r>
                  <a:rPr lang="en-US" sz="1200" dirty="0" smtClean="0"/>
                  <a:t>/Services</a:t>
                </a:r>
                <a:endParaRPr lang="en-GB" sz="12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55576" y="3019555"/>
                <a:ext cx="936102" cy="3372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/>
                  <a:t>Industrie</a:t>
                </a:r>
                <a:endParaRPr lang="en-GB" sz="14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97623" y="3818657"/>
                <a:ext cx="1022048" cy="3372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/>
                  <a:t>Universit</a:t>
                </a:r>
                <a:r>
                  <a:rPr lang="fr-FR" sz="1400" dirty="0" smtClean="0"/>
                  <a:t>é</a:t>
                </a:r>
                <a:endParaRPr lang="en-GB" sz="14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06086" y="4617759"/>
                <a:ext cx="86409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Autres</a:t>
                </a:r>
                <a:endParaRPr lang="en-GB" sz="1400" dirty="0"/>
              </a:p>
            </p:txBody>
          </p:sp>
        </p:grp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1288"/>
            <a:ext cx="720080" cy="720080"/>
          </a:xfrm>
          <a:prstGeom prst="rect">
            <a:avLst/>
          </a:prstGeom>
        </p:spPr>
      </p:pic>
      <p:sp>
        <p:nvSpPr>
          <p:cNvPr id="16" name="Right Brace 15"/>
          <p:cNvSpPr/>
          <p:nvPr/>
        </p:nvSpPr>
        <p:spPr>
          <a:xfrm>
            <a:off x="2376096" y="1553935"/>
            <a:ext cx="317243" cy="32432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8013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2" y="364062"/>
            <a:ext cx="8882136" cy="6419874"/>
          </a:xfrm>
          <a:prstGeom prst="rect">
            <a:avLst/>
          </a:prstGeom>
          <a:effectLst>
            <a:softEdge rad="6096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anose="02020602080505020303" pitchFamily="18" charset="0"/>
              </a:rPr>
              <a:t>Conclusions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12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1043608" y="1447800"/>
            <a:ext cx="7639382" cy="4572000"/>
          </a:xfrm>
        </p:spPr>
        <p:txBody>
          <a:bodyPr>
            <a:normAutofit lnSpcReduction="10000"/>
          </a:bodyPr>
          <a:lstStyle/>
          <a:p>
            <a:pPr marL="180975" indent="-180975">
              <a:spcBef>
                <a:spcPts val="3600"/>
              </a:spcBef>
            </a:pPr>
            <a:r>
              <a:rPr lang="en-GB" sz="2400" dirty="0">
                <a:latin typeface="Baskerville Old Face" panose="02020602080505020303" pitchFamily="18" charset="0"/>
              </a:rPr>
              <a:t>Un programme pour </a:t>
            </a:r>
            <a:r>
              <a:rPr lang="en-GB" sz="2400" dirty="0" err="1">
                <a:latin typeface="Baskerville Old Face" panose="02020602080505020303" pitchFamily="18" charset="0"/>
              </a:rPr>
              <a:t>développer</a:t>
            </a:r>
            <a:r>
              <a:rPr lang="en-GB" sz="2400" dirty="0">
                <a:latin typeface="Baskerville Old Face" panose="02020602080505020303" pitchFamily="18" charset="0"/>
              </a:rPr>
              <a:t> </a:t>
            </a:r>
            <a:r>
              <a:rPr lang="en-GB" sz="2400" dirty="0" err="1">
                <a:latin typeface="Baskerville Old Face" panose="02020602080505020303" pitchFamily="18" charset="0"/>
              </a:rPr>
              <a:t>votre</a:t>
            </a:r>
            <a:r>
              <a:rPr lang="en-GB" sz="2400" dirty="0">
                <a:latin typeface="Baskerville Old Face" panose="02020602080505020303" pitchFamily="18" charset="0"/>
              </a:rPr>
              <a:t> </a:t>
            </a:r>
            <a:r>
              <a:rPr lang="en-GB" sz="2400" dirty="0" err="1">
                <a:latin typeface="Baskerville Old Face" panose="02020602080505020303" pitchFamily="18" charset="0"/>
              </a:rPr>
              <a:t>carrière</a:t>
            </a:r>
            <a:endParaRPr lang="en-GB" sz="2400" dirty="0">
              <a:latin typeface="Baskerville Old Face" panose="02020602080505020303" pitchFamily="18" charset="0"/>
            </a:endParaRPr>
          </a:p>
          <a:p>
            <a:pPr marL="180975" indent="-180975">
              <a:spcBef>
                <a:spcPts val="2400"/>
              </a:spcBef>
            </a:pPr>
            <a:r>
              <a:rPr lang="en-GB" sz="2400" dirty="0" err="1" smtClean="0">
                <a:latin typeface="Baskerville Old Face" panose="02020602080505020303" pitchFamily="18" charset="0"/>
              </a:rPr>
              <a:t>Une</a:t>
            </a:r>
            <a:r>
              <a:rPr lang="en-GB" sz="2400" dirty="0" smtClean="0">
                <a:latin typeface="Baskerville Old Face" panose="02020602080505020303" pitchFamily="18" charset="0"/>
              </a:rPr>
              <a:t> </a:t>
            </a:r>
            <a:r>
              <a:rPr lang="en-GB" sz="2400" dirty="0" err="1">
                <a:latin typeface="Baskerville Old Face" panose="02020602080505020303" pitchFamily="18" charset="0"/>
              </a:rPr>
              <a:t>opportunité</a:t>
            </a:r>
            <a:r>
              <a:rPr lang="en-GB" sz="2400" dirty="0">
                <a:latin typeface="Baskerville Old Face" panose="02020602080505020303" pitchFamily="18" charset="0"/>
              </a:rPr>
              <a:t> </a:t>
            </a:r>
            <a:r>
              <a:rPr lang="en-GB" sz="2400" dirty="0" err="1">
                <a:latin typeface="Baskerville Old Face" panose="02020602080505020303" pitchFamily="18" charset="0"/>
              </a:rPr>
              <a:t>exceptionnelle</a:t>
            </a:r>
            <a:r>
              <a:rPr lang="en-GB" sz="2400" dirty="0">
                <a:latin typeface="Baskerville Old Face" panose="02020602080505020303" pitchFamily="18" charset="0"/>
              </a:rPr>
              <a:t> - </a:t>
            </a:r>
            <a:r>
              <a:rPr lang="en-GB" sz="2400" dirty="0" err="1">
                <a:latin typeface="Baskerville Old Face" panose="02020602080505020303" pitchFamily="18" charset="0"/>
              </a:rPr>
              <a:t>environnement</a:t>
            </a:r>
            <a:r>
              <a:rPr lang="en-GB" sz="2400" dirty="0">
                <a:latin typeface="Baskerville Old Face" panose="02020602080505020303" pitchFamily="18" charset="0"/>
              </a:rPr>
              <a:t> </a:t>
            </a:r>
            <a:r>
              <a:rPr lang="en-GB" sz="2400" dirty="0" err="1">
                <a:latin typeface="Baskerville Old Face" panose="02020602080505020303" pitchFamily="18" charset="0"/>
              </a:rPr>
              <a:t>multiculturel</a:t>
            </a:r>
            <a:r>
              <a:rPr lang="en-GB" sz="2400" dirty="0">
                <a:latin typeface="Baskerville Old Face" panose="02020602080505020303" pitchFamily="18" charset="0"/>
              </a:rPr>
              <a:t> et networking</a:t>
            </a:r>
          </a:p>
          <a:p>
            <a:r>
              <a:rPr lang="en-GB" sz="2400" dirty="0" err="1">
                <a:latin typeface="Baskerville Old Face" panose="02020602080505020303" pitchFamily="18" charset="0"/>
              </a:rPr>
              <a:t>Jamais</a:t>
            </a:r>
            <a:r>
              <a:rPr lang="en-GB" sz="2400" dirty="0">
                <a:latin typeface="Baskerville Old Face" panose="02020602080505020303" pitchFamily="18" charset="0"/>
              </a:rPr>
              <a:t> trop </a:t>
            </a:r>
            <a:r>
              <a:rPr lang="en-GB" sz="2400" dirty="0" err="1">
                <a:latin typeface="Baskerville Old Face" panose="02020602080505020303" pitchFamily="18" charset="0"/>
              </a:rPr>
              <a:t>tôt</a:t>
            </a:r>
            <a:r>
              <a:rPr lang="en-GB" sz="2400" dirty="0">
                <a:latin typeface="Baskerville Old Face" panose="02020602080505020303" pitchFamily="18" charset="0"/>
              </a:rPr>
              <a:t> pour </a:t>
            </a:r>
            <a:r>
              <a:rPr lang="en-GB" sz="2400" dirty="0" err="1">
                <a:latin typeface="Baskerville Old Face" panose="02020602080505020303" pitchFamily="18" charset="0"/>
              </a:rPr>
              <a:t>préparer</a:t>
            </a:r>
            <a:r>
              <a:rPr lang="en-GB" sz="2400" dirty="0">
                <a:latin typeface="Baskerville Old Face" panose="02020602080505020303" pitchFamily="18" charset="0"/>
              </a:rPr>
              <a:t> </a:t>
            </a:r>
            <a:r>
              <a:rPr lang="en-GB" sz="2400" dirty="0" err="1">
                <a:latin typeface="Baskerville Old Face" panose="02020602080505020303" pitchFamily="18" charset="0"/>
              </a:rPr>
              <a:t>votre</a:t>
            </a:r>
            <a:r>
              <a:rPr lang="en-GB" sz="2400" dirty="0">
                <a:latin typeface="Baskerville Old Face" panose="02020602080505020303" pitchFamily="18" charset="0"/>
              </a:rPr>
              <a:t> </a:t>
            </a:r>
            <a:r>
              <a:rPr lang="en-GB" sz="2400" dirty="0" err="1">
                <a:latin typeface="Baskerville Old Face" panose="02020602080505020303" pitchFamily="18" charset="0"/>
              </a:rPr>
              <a:t>avenir</a:t>
            </a:r>
            <a:endParaRPr lang="en-GB" sz="2400" dirty="0">
              <a:latin typeface="Baskerville Old Face" panose="02020602080505020303" pitchFamily="18" charset="0"/>
            </a:endParaRPr>
          </a:p>
          <a:p>
            <a:r>
              <a:rPr lang="fr-CH" dirty="0" smtClean="0"/>
              <a:t>Catégorie importante du personnel, le management du CERN et les délégations des </a:t>
            </a:r>
            <a:r>
              <a:rPr lang="en-GB" dirty="0"/>
              <a:t>É</a:t>
            </a:r>
            <a:r>
              <a:rPr lang="fr-CH" dirty="0" err="1" smtClean="0"/>
              <a:t>tats</a:t>
            </a:r>
            <a:r>
              <a:rPr lang="fr-CH" dirty="0" smtClean="0"/>
              <a:t> Membres suivent ce programme de près et reconnaissent le prestige et l’importance de ce programme</a:t>
            </a:r>
          </a:p>
          <a:p>
            <a:r>
              <a:rPr lang="fr-CH" dirty="0" smtClean="0"/>
              <a:t>Si vous avez des questions, commentaires, idées ou vous rencontrez des difficultés, faites-nous savoir – nous sommes toujours disponible à vous rencontrer! </a:t>
            </a:r>
            <a:endParaRPr lang="en-GB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27984" y="6237312"/>
            <a:ext cx="3962400" cy="457200"/>
          </a:xfrm>
        </p:spPr>
        <p:txBody>
          <a:bodyPr/>
          <a:lstStyle/>
          <a:p>
            <a:pPr algn="r"/>
            <a:r>
              <a:rPr lang="en-US" dirty="0" err="1" smtClean="0"/>
              <a:t>Programme</a:t>
            </a:r>
            <a:r>
              <a:rPr lang="en-US" dirty="0"/>
              <a:t> d’ Induction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1288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38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Induction Programme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13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59724" y="1484784"/>
            <a:ext cx="4680536" cy="2952328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Merci pour </a:t>
            </a:r>
            <a:r>
              <a:rPr lang="en-US" dirty="0" err="1" smtClean="0">
                <a:latin typeface="Baskerville Old Face" panose="02020602080505020303" pitchFamily="18" charset="0"/>
              </a:rPr>
              <a:t>votre</a:t>
            </a:r>
            <a:r>
              <a:rPr lang="en-US" dirty="0" smtClean="0">
                <a:latin typeface="Baskerville Old Face" panose="02020602080505020303" pitchFamily="18" charset="0"/>
              </a:rPr>
              <a:t> </a:t>
            </a:r>
            <a:r>
              <a:rPr lang="en-US" dirty="0" smtClean="0">
                <a:latin typeface="Baskerville Old Face" panose="02020602080505020303" pitchFamily="18" charset="0"/>
              </a:rPr>
              <a:t>attention et </a:t>
            </a:r>
            <a:r>
              <a:rPr lang="en-US" dirty="0" err="1" smtClean="0">
                <a:latin typeface="Baskerville Old Face" panose="02020602080505020303" pitchFamily="18" charset="0"/>
              </a:rPr>
              <a:t>profitez</a:t>
            </a:r>
            <a:r>
              <a:rPr lang="en-US" dirty="0" smtClean="0">
                <a:latin typeface="Baskerville Old Face" panose="02020602080505020303" pitchFamily="18" charset="0"/>
              </a:rPr>
              <a:t> de </a:t>
            </a:r>
            <a:r>
              <a:rPr lang="en-US" dirty="0" err="1" smtClean="0">
                <a:latin typeface="Baskerville Old Face" panose="02020602080505020303" pitchFamily="18" charset="0"/>
              </a:rPr>
              <a:t>votre</a:t>
            </a:r>
            <a:r>
              <a:rPr lang="en-US" dirty="0" smtClean="0">
                <a:latin typeface="Baskerville Old Face" panose="02020602080505020303" pitchFamily="18" charset="0"/>
              </a:rPr>
              <a:t> </a:t>
            </a:r>
            <a:r>
              <a:rPr lang="en-US" dirty="0" err="1" smtClean="0">
                <a:latin typeface="Baskerville Old Face" panose="02020602080505020303" pitchFamily="18" charset="0"/>
              </a:rPr>
              <a:t>expérience</a:t>
            </a:r>
            <a:r>
              <a:rPr lang="en-US" dirty="0" smtClean="0">
                <a:latin typeface="Baskerville Old Face" panose="02020602080505020303" pitchFamily="18" charset="0"/>
              </a:rPr>
              <a:t> au CERN!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1288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630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Autofit/>
          </a:bodyPr>
          <a:lstStyle/>
          <a:p>
            <a:r>
              <a:rPr lang="en-US" dirty="0" err="1">
                <a:latin typeface="Baskerville Old Face" panose="02020602080505020303" pitchFamily="18" charset="0"/>
              </a:rPr>
              <a:t>Sommaire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827583" y="1287016"/>
            <a:ext cx="7772400" cy="4572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Baskerville Old Face" panose="02020602080505020303" pitchFamily="18" charset="0"/>
              </a:rPr>
              <a:t>Le </a:t>
            </a:r>
            <a:r>
              <a:rPr lang="en-US" dirty="0" err="1" smtClean="0">
                <a:latin typeface="Baskerville Old Face" panose="02020602080505020303" pitchFamily="18" charset="0"/>
              </a:rPr>
              <a:t>profil</a:t>
            </a:r>
            <a:r>
              <a:rPr lang="en-US" dirty="0" smtClean="0">
                <a:latin typeface="Baskerville Old Face" panose="02020602080505020303" pitchFamily="18" charset="0"/>
              </a:rPr>
              <a:t> des </a:t>
            </a:r>
            <a:r>
              <a:rPr lang="en-US" dirty="0" err="1" smtClean="0">
                <a:latin typeface="Baskerville Old Face" panose="02020602080505020303" pitchFamily="18" charset="0"/>
              </a:rPr>
              <a:t>Boursiers</a:t>
            </a:r>
            <a:endParaRPr lang="en-US" dirty="0" smtClean="0">
              <a:latin typeface="Baskerville Old Face" panose="02020602080505020303" pitchFamily="18" charset="0"/>
            </a:endParaRPr>
          </a:p>
          <a:p>
            <a:pPr>
              <a:spcAft>
                <a:spcPts val="600"/>
              </a:spcAft>
            </a:pPr>
            <a:r>
              <a:rPr lang="en-GB" dirty="0" err="1">
                <a:latin typeface="Baskerville Old Face" panose="02020602080505020303" pitchFamily="18" charset="0"/>
              </a:rPr>
              <a:t>É</a:t>
            </a:r>
            <a:r>
              <a:rPr lang="en-GB" sz="2800" dirty="0" err="1" smtClean="0">
                <a:latin typeface="Baskerville Old Face" panose="02020602080505020303" pitchFamily="18" charset="0"/>
              </a:rPr>
              <a:t>tapes</a:t>
            </a:r>
            <a:r>
              <a:rPr lang="en-GB" sz="2800" dirty="0" smtClean="0">
                <a:latin typeface="Baskerville Old Face" panose="02020602080505020303" pitchFamily="18" charset="0"/>
              </a:rPr>
              <a:t> </a:t>
            </a:r>
            <a:r>
              <a:rPr lang="en-GB" sz="2800" dirty="0" smtClean="0">
                <a:latin typeface="Baskerville Old Face" panose="02020602080505020303" pitchFamily="18" charset="0"/>
              </a:rPr>
              <a:t>clefs </a:t>
            </a:r>
            <a:r>
              <a:rPr lang="en-GB" sz="2800" dirty="0" err="1" smtClean="0">
                <a:latin typeface="Baskerville Old Face" panose="02020602080505020303" pitchFamily="18" charset="0"/>
              </a:rPr>
              <a:t>durant</a:t>
            </a:r>
            <a:r>
              <a:rPr lang="en-GB" sz="2800" dirty="0" smtClean="0">
                <a:latin typeface="Baskerville Old Face" panose="02020602080505020303" pitchFamily="18" charset="0"/>
              </a:rPr>
              <a:t> </a:t>
            </a:r>
            <a:r>
              <a:rPr lang="en-GB" sz="2800" dirty="0" err="1" smtClean="0">
                <a:latin typeface="Baskerville Old Face" panose="02020602080505020303" pitchFamily="18" charset="0"/>
              </a:rPr>
              <a:t>votre</a:t>
            </a:r>
            <a:r>
              <a:rPr lang="en-GB" sz="2800" dirty="0" smtClean="0">
                <a:latin typeface="Baskerville Old Face" panose="02020602080505020303" pitchFamily="18" charset="0"/>
              </a:rPr>
              <a:t> </a:t>
            </a:r>
            <a:r>
              <a:rPr lang="en-GB" sz="2800" dirty="0" err="1" smtClean="0">
                <a:latin typeface="Baskerville Old Face" panose="02020602080505020303" pitchFamily="18" charset="0"/>
              </a:rPr>
              <a:t>contrat</a:t>
            </a:r>
            <a:endParaRPr lang="en-US" dirty="0" smtClean="0">
              <a:latin typeface="Baskerville Old Face" panose="02020602080505020303" pitchFamily="18" charset="0"/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latin typeface="Baskerville Old Face" panose="02020602080505020303" pitchFamily="18" charset="0"/>
              </a:rPr>
              <a:t>Questions </a:t>
            </a:r>
            <a:r>
              <a:rPr lang="en-US" dirty="0" err="1" smtClean="0">
                <a:latin typeface="Baskerville Old Face" panose="02020602080505020303" pitchFamily="18" charset="0"/>
              </a:rPr>
              <a:t>fréquentes</a:t>
            </a:r>
            <a:endParaRPr lang="en-US" dirty="0" smtClean="0">
              <a:latin typeface="Baskerville Old Face" panose="02020602080505020303" pitchFamily="18" charset="0"/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latin typeface="Baskerville Old Face" panose="02020602080505020303" pitchFamily="18" charset="0"/>
              </a:rPr>
              <a:t>Formation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Baskerville Old Face" panose="02020602080505020303" pitchFamily="18" charset="0"/>
              </a:rPr>
              <a:t>Après le CERN?</a:t>
            </a:r>
          </a:p>
          <a:p>
            <a:pPr>
              <a:spcAft>
                <a:spcPts val="600"/>
              </a:spcAft>
            </a:pPr>
            <a:endParaRPr lang="en-GB" dirty="0"/>
          </a:p>
          <a:p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27984" y="6237312"/>
            <a:ext cx="3962400" cy="457200"/>
          </a:xfrm>
        </p:spPr>
        <p:txBody>
          <a:bodyPr/>
          <a:lstStyle/>
          <a:p>
            <a:pPr algn="r"/>
            <a:r>
              <a:rPr lang="en-US" dirty="0" err="1" smtClean="0"/>
              <a:t>Programme</a:t>
            </a:r>
            <a:r>
              <a:rPr lang="en-US" dirty="0"/>
              <a:t> d’ Induction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1288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51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 flipH="1">
            <a:off x="4788024" y="2931476"/>
            <a:ext cx="3600400" cy="2729771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latin typeface="Baskerville Old Face" panose="02020602080505020303" pitchFamily="18" charset="0"/>
              </a:rPr>
              <a:t>Contrat</a:t>
            </a:r>
            <a:r>
              <a:rPr lang="en-GB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GB" dirty="0" smtClean="0">
                <a:latin typeface="Baskerville Old Face" panose="02020602080505020303" pitchFamily="18" charset="0"/>
              </a:rPr>
              <a:t>de </a:t>
            </a:r>
            <a:r>
              <a:rPr lang="en-GB" dirty="0">
                <a:latin typeface="Baskerville Old Face" panose="02020602080505020303" pitchFamily="18" charset="0"/>
              </a:rPr>
              <a:t>2 </a:t>
            </a:r>
            <a:r>
              <a:rPr lang="en-GB" dirty="0" err="1" smtClean="0">
                <a:latin typeface="Baskerville Old Face" panose="02020602080505020303" pitchFamily="18" charset="0"/>
              </a:rPr>
              <a:t>ans</a:t>
            </a:r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dirty="0">
                <a:latin typeface="Baskerville Old Face" panose="02020602080505020303" pitchFamily="18" charset="0"/>
              </a:rPr>
              <a:t>(3 </a:t>
            </a:r>
            <a:r>
              <a:rPr lang="en-GB" dirty="0" err="1" smtClean="0">
                <a:latin typeface="Baskerville Old Face" panose="02020602080505020303" pitchFamily="18" charset="0"/>
              </a:rPr>
              <a:t>ans</a:t>
            </a:r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dirty="0">
                <a:latin typeface="Baskerville Old Face" panose="02020602080505020303" pitchFamily="18" charset="0"/>
              </a:rPr>
              <a:t>maximum)</a:t>
            </a:r>
          </a:p>
          <a:p>
            <a:pPr algn="ctr"/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 flipH="1">
            <a:off x="4799431" y="2928209"/>
            <a:ext cx="3600400" cy="273630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DUREE DES CONTRATS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 flipH="1">
            <a:off x="755576" y="2996951"/>
            <a:ext cx="3528392" cy="267083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AFC</a:t>
            </a:r>
          </a:p>
          <a:p>
            <a:pPr algn="ctr"/>
            <a:r>
              <a:rPr lang="en-GB" sz="2000" dirty="0" err="1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en</a:t>
            </a:r>
            <a:r>
              <a:rPr lang="en-GB" sz="20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mai</a:t>
            </a:r>
            <a:r>
              <a:rPr lang="en-GB" sz="20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 et </a:t>
            </a:r>
            <a:r>
              <a:rPr lang="en-GB" sz="2000" dirty="0" err="1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novembre</a:t>
            </a:r>
            <a:r>
              <a:rPr lang="en-GB" sz="20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 </a:t>
            </a:r>
            <a:br>
              <a:rPr lang="en-GB" sz="20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</a:br>
            <a:r>
              <a:rPr lang="en-GB" sz="20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~ 180 engagements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(</a:t>
            </a:r>
            <a:r>
              <a:rPr lang="en-US" dirty="0" err="1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Résultats</a:t>
            </a:r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envoyés</a:t>
            </a:r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 </a:t>
            </a:r>
            <a:b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aux D</a:t>
            </a:r>
            <a:r>
              <a:rPr lang="fr-FR" dirty="0">
                <a:solidFill>
                  <a:schemeClr val="bg1"/>
                </a:solidFill>
                <a:latin typeface="Baskerville Old Face" panose="02020602080505020303" pitchFamily="18" charset="0"/>
              </a:rPr>
              <a:t>é</a:t>
            </a:r>
            <a:r>
              <a:rPr lang="en-US" dirty="0" err="1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légations</a:t>
            </a:r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Baskerville Old Face" panose="02020602080505020303" pitchFamily="18" charset="0"/>
              </a:rPr>
              <a:t>n</a:t>
            </a:r>
            <a:r>
              <a:rPr lang="en-US" dirty="0" err="1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ationales</a:t>
            </a:r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)</a:t>
            </a:r>
            <a:endParaRPr lang="en-GB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  <a:p>
            <a:pPr algn="ctr"/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flipH="1">
            <a:off x="755576" y="2990418"/>
            <a:ext cx="3528392" cy="267082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LA </a:t>
            </a:r>
            <a:r>
              <a:rPr lang="fr-FR" dirty="0" smtClean="0">
                <a:latin typeface="Baskerville Old Face" panose="02020602080505020303" pitchFamily="18" charset="0"/>
              </a:rPr>
              <a:t>SELECTION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022" y="188640"/>
            <a:ext cx="7772400" cy="75778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Baskerville Old Face" panose="02020602080505020303" pitchFamily="18" charset="0"/>
              </a:rPr>
              <a:t>Le </a:t>
            </a:r>
            <a:r>
              <a:rPr lang="en-US" dirty="0" err="1">
                <a:latin typeface="Baskerville Old Face" panose="02020602080505020303" pitchFamily="18" charset="0"/>
              </a:rPr>
              <a:t>Profil</a:t>
            </a:r>
            <a:r>
              <a:rPr lang="en-US" dirty="0">
                <a:latin typeface="Baskerville Old Face" panose="02020602080505020303" pitchFamily="18" charset="0"/>
              </a:rPr>
              <a:t> des </a:t>
            </a:r>
            <a:r>
              <a:rPr lang="en-US" dirty="0" err="1">
                <a:latin typeface="Baskerville Old Face" panose="02020602080505020303" pitchFamily="18" charset="0"/>
              </a:rPr>
              <a:t>Boursiers</a:t>
            </a:r>
            <a:endParaRPr lang="en-US" dirty="0">
              <a:latin typeface="Baskerville Old Face" panose="02020602080505020303" pitchFamily="18" charset="0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idx="1"/>
          </p:nvPr>
        </p:nvSpPr>
        <p:spPr>
          <a:xfrm>
            <a:off x="413002" y="1584474"/>
            <a:ext cx="8132440" cy="1338262"/>
          </a:xfrm>
        </p:spPr>
        <p:txBody>
          <a:bodyPr/>
          <a:lstStyle/>
          <a:p>
            <a:r>
              <a:rPr lang="en-GB" sz="2400" dirty="0" err="1" smtClean="0"/>
              <a:t>Candidats</a:t>
            </a:r>
            <a:r>
              <a:rPr lang="en-GB" sz="2400" dirty="0" smtClean="0"/>
              <a:t> </a:t>
            </a:r>
            <a:r>
              <a:rPr lang="en-GB" sz="2400" dirty="0"/>
              <a:t>= </a:t>
            </a:r>
            <a:r>
              <a:rPr lang="fr-FR" sz="2400" dirty="0" smtClean="0"/>
              <a:t>Jeunes </a:t>
            </a:r>
            <a:r>
              <a:rPr lang="fr-FR" sz="2400" dirty="0" err="1" smtClean="0"/>
              <a:t>Diplomé</a:t>
            </a:r>
            <a:r>
              <a:rPr lang="el-GR" sz="2400" dirty="0" smtClean="0"/>
              <a:t>(</a:t>
            </a:r>
            <a:r>
              <a:rPr lang="fr-FR" sz="2400" dirty="0" smtClean="0"/>
              <a:t>e</a:t>
            </a:r>
            <a:r>
              <a:rPr lang="el-GR" dirty="0" smtClean="0"/>
              <a:t>)</a:t>
            </a:r>
            <a:r>
              <a:rPr lang="fr-FR" sz="2400" dirty="0" smtClean="0"/>
              <a:t>s</a:t>
            </a:r>
            <a:r>
              <a:rPr lang="el-GR" sz="2400" dirty="0" smtClean="0"/>
              <a:t> </a:t>
            </a:r>
            <a:r>
              <a:rPr lang="en-US" sz="2400" dirty="0" smtClean="0"/>
              <a:t>de Formation Sup</a:t>
            </a:r>
            <a:r>
              <a:rPr lang="fr-FR" sz="2400" dirty="0" err="1" smtClean="0"/>
              <a:t>érieure</a:t>
            </a:r>
            <a:r>
              <a:rPr lang="fr-FR" sz="2400" dirty="0" smtClean="0"/>
              <a:t> Technique ou </a:t>
            </a:r>
            <a:r>
              <a:rPr lang="fr-FR" sz="2400" dirty="0" smtClean="0">
                <a:latin typeface="Baskerville Old Face" panose="02020602080505020303" pitchFamily="18" charset="0"/>
              </a:rPr>
              <a:t>Universitaire</a:t>
            </a:r>
            <a:r>
              <a:rPr lang="fr-FR" sz="2400" dirty="0" smtClean="0"/>
              <a:t> </a:t>
            </a:r>
            <a:r>
              <a:rPr lang="el-GR" dirty="0" smtClean="0"/>
              <a:t>(</a:t>
            </a:r>
            <a:r>
              <a:rPr lang="fr-FR" dirty="0" smtClean="0"/>
              <a:t>Licence, Maîtrise, Doctorat</a:t>
            </a:r>
            <a:r>
              <a:rPr lang="el-GR" dirty="0" smtClean="0"/>
              <a:t>)</a:t>
            </a:r>
            <a:endParaRPr lang="fr-CH" sz="24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440" y="6237312"/>
            <a:ext cx="457200" cy="457200"/>
          </a:xfrm>
        </p:spPr>
        <p:txBody>
          <a:bodyPr/>
          <a:lstStyle/>
          <a:p>
            <a:fld id="{7D9FCE5D-D735-4DC0-A28E-B6CC4B4A3DD2}" type="slidenum">
              <a:rPr lang="en-GB" smtClean="0"/>
              <a:t>3</a:t>
            </a:fld>
            <a:endParaRPr lang="en-GB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27984" y="6237312"/>
            <a:ext cx="3962400" cy="457200"/>
          </a:xfrm>
        </p:spPr>
        <p:txBody>
          <a:bodyPr/>
          <a:lstStyle/>
          <a:p>
            <a:pPr algn="r"/>
            <a:r>
              <a:rPr lang="en-US" dirty="0" err="1" smtClean="0"/>
              <a:t>Programme</a:t>
            </a:r>
            <a:r>
              <a:rPr lang="en-US" dirty="0"/>
              <a:t> d’ Induction 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1288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67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vertic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4</a:t>
            </a:fld>
            <a:endParaRPr lang="en-GB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796950"/>
          </a:xfrm>
        </p:spPr>
        <p:txBody>
          <a:bodyPr>
            <a:normAutofit/>
          </a:bodyPr>
          <a:lstStyle/>
          <a:p>
            <a:pPr marL="0" indent="0"/>
            <a:r>
              <a:rPr lang="en-GB" dirty="0" err="1" smtClean="0">
                <a:latin typeface="Baskerville Old Face" panose="02020602080505020303" pitchFamily="18" charset="0"/>
              </a:rPr>
              <a:t>Catégories</a:t>
            </a:r>
            <a:r>
              <a:rPr lang="en-GB" dirty="0" smtClean="0">
                <a:latin typeface="Baskerville Old Face" panose="02020602080505020303" pitchFamily="18" charset="0"/>
              </a:rPr>
              <a:t> des </a:t>
            </a:r>
            <a:r>
              <a:rPr lang="en-GB" dirty="0" err="1" smtClean="0">
                <a:latin typeface="Baskerville Old Face" panose="02020602080505020303" pitchFamily="18" charset="0"/>
              </a:rPr>
              <a:t>Boursiers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36020082"/>
              </p:ext>
            </p:extLst>
          </p:nvPr>
        </p:nvGraphicFramePr>
        <p:xfrm>
          <a:off x="4788024" y="1340768"/>
          <a:ext cx="453650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370463370"/>
              </p:ext>
            </p:extLst>
          </p:nvPr>
        </p:nvGraphicFramePr>
        <p:xfrm>
          <a:off x="179512" y="1268760"/>
          <a:ext cx="439248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27984" y="6237312"/>
            <a:ext cx="3962400" cy="457200"/>
          </a:xfrm>
        </p:spPr>
        <p:txBody>
          <a:bodyPr/>
          <a:lstStyle/>
          <a:p>
            <a:pPr algn="r"/>
            <a:r>
              <a:rPr lang="en-US" dirty="0" err="1" smtClean="0"/>
              <a:t>Programme</a:t>
            </a:r>
            <a:r>
              <a:rPr lang="en-US" dirty="0"/>
              <a:t> d’ Induction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1288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7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Graphic spid="11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en-GB" dirty="0" err="1">
                <a:latin typeface="Baskerville Old Face" panose="02020602080505020303" pitchFamily="18" charset="0"/>
              </a:rPr>
              <a:t>Catégories</a:t>
            </a:r>
            <a:r>
              <a:rPr lang="en-GB" dirty="0">
                <a:latin typeface="Baskerville Old Face" panose="02020602080505020303" pitchFamily="18" charset="0"/>
              </a:rPr>
              <a:t> des </a:t>
            </a:r>
            <a:r>
              <a:rPr lang="en-GB" dirty="0" err="1">
                <a:latin typeface="Baskerville Old Face" panose="02020602080505020303" pitchFamily="18" charset="0"/>
              </a:rPr>
              <a:t>Boursiers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5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83568" y="1412776"/>
            <a:ext cx="8338120" cy="4572000"/>
          </a:xfrm>
        </p:spPr>
        <p:txBody>
          <a:bodyPr/>
          <a:lstStyle/>
          <a:p>
            <a:pPr marL="0" indent="0">
              <a:spcBef>
                <a:spcPts val="3600"/>
              </a:spcBef>
            </a:pPr>
            <a:r>
              <a:rPr lang="en-US" sz="2800" dirty="0" err="1" smtClean="0">
                <a:latin typeface="Baskerville Old Face" panose="02020602080505020303" pitchFamily="18" charset="0"/>
              </a:rPr>
              <a:t>Financements</a:t>
            </a:r>
            <a:r>
              <a:rPr lang="en-US" sz="2800" dirty="0" smtClean="0">
                <a:latin typeface="Baskerville Old Face" panose="02020602080505020303" pitchFamily="18" charset="0"/>
              </a:rPr>
              <a:t> </a:t>
            </a:r>
            <a:r>
              <a:rPr lang="en-US" sz="2800" dirty="0" err="1" smtClean="0">
                <a:latin typeface="Baskerville Old Face" panose="02020602080505020303" pitchFamily="18" charset="0"/>
              </a:rPr>
              <a:t>externes</a:t>
            </a:r>
            <a:r>
              <a:rPr lang="en-US" sz="2800" dirty="0" smtClean="0">
                <a:latin typeface="Baskerville Old Face" panose="02020602080505020303" pitchFamily="18" charset="0"/>
              </a:rPr>
              <a:t> (par ex. Marie </a:t>
            </a:r>
            <a:r>
              <a:rPr lang="en-US" sz="2800" dirty="0">
                <a:latin typeface="Baskerville Old Face" panose="02020602080505020303" pitchFamily="18" charset="0"/>
              </a:rPr>
              <a:t>Curie </a:t>
            </a:r>
            <a:r>
              <a:rPr lang="en-US" sz="2800" dirty="0" smtClean="0">
                <a:latin typeface="Baskerville Old Face" panose="02020602080505020303" pitchFamily="18" charset="0"/>
              </a:rPr>
              <a:t>et </a:t>
            </a:r>
            <a:r>
              <a:rPr lang="en-US" sz="2800" dirty="0">
                <a:latin typeface="Baskerville Old Face" panose="02020602080505020303" pitchFamily="18" charset="0"/>
              </a:rPr>
              <a:t>COFUND)</a:t>
            </a:r>
            <a:endParaRPr lang="en-GB" sz="2800" dirty="0">
              <a:latin typeface="Baskerville Old Face" panose="02020602080505020303" pitchFamily="18" charset="0"/>
            </a:endParaRPr>
          </a:p>
          <a:p>
            <a:pPr marL="0" indent="0">
              <a:spcBef>
                <a:spcPts val="3600"/>
              </a:spcBef>
            </a:pPr>
            <a:r>
              <a:rPr lang="en-US" sz="2800" dirty="0" smtClean="0">
                <a:latin typeface="Baskerville Old Face" panose="02020602080505020303" pitchFamily="18" charset="0"/>
              </a:rPr>
              <a:t>TTE (Technician </a:t>
            </a:r>
            <a:r>
              <a:rPr lang="en-US" sz="2800" dirty="0">
                <a:latin typeface="Baskerville Old Face" panose="02020602080505020303" pitchFamily="18" charset="0"/>
              </a:rPr>
              <a:t>Training </a:t>
            </a:r>
            <a:r>
              <a:rPr lang="en-US" sz="2800" dirty="0" smtClean="0">
                <a:latin typeface="Baskerville Old Face" panose="02020602080505020303" pitchFamily="18" charset="0"/>
              </a:rPr>
              <a:t>Experience, 10%) </a:t>
            </a:r>
          </a:p>
          <a:p>
            <a:pPr marL="0" indent="0">
              <a:spcBef>
                <a:spcPts val="3600"/>
              </a:spcBef>
            </a:pPr>
            <a:r>
              <a:rPr lang="en-US" sz="2800" dirty="0">
                <a:latin typeface="Baskerville Old Face" panose="02020602080505020303" pitchFamily="18" charset="0"/>
              </a:rPr>
              <a:t> </a:t>
            </a:r>
            <a:r>
              <a:rPr lang="en-US" sz="2800" dirty="0" smtClean="0">
                <a:solidFill>
                  <a:schemeClr val="accent1"/>
                </a:solidFill>
                <a:latin typeface="Baskerville Old Face" panose="02020602080505020303" pitchFamily="18" charset="0"/>
              </a:rPr>
              <a:t>Pays </a:t>
            </a:r>
            <a:r>
              <a:rPr lang="en-US" sz="2800" dirty="0" err="1" smtClean="0">
                <a:solidFill>
                  <a:schemeClr val="accent1"/>
                </a:solidFill>
                <a:latin typeface="Baskerville Old Face" panose="02020602080505020303" pitchFamily="18" charset="0"/>
              </a:rPr>
              <a:t>Membres</a:t>
            </a:r>
            <a:r>
              <a:rPr lang="en-US" sz="2800" dirty="0" smtClean="0">
                <a:latin typeface="Baskerville Old Face" panose="02020602080505020303" pitchFamily="18" charset="0"/>
              </a:rPr>
              <a:t>/ </a:t>
            </a:r>
            <a:r>
              <a:rPr lang="en-US" sz="2800" dirty="0">
                <a:solidFill>
                  <a:schemeClr val="accent2"/>
                </a:solidFill>
                <a:latin typeface="Baskerville Old Face" panose="02020602080505020303" pitchFamily="18" charset="0"/>
              </a:rPr>
              <a:t>pays</a:t>
            </a:r>
            <a:r>
              <a:rPr lang="en-US" sz="2800" dirty="0" smtClean="0">
                <a:latin typeface="Baskerville Old Face" panose="02020602080505020303" pitchFamily="18" charset="0"/>
              </a:rPr>
              <a:t> </a:t>
            </a:r>
            <a:r>
              <a:rPr lang="en-US" sz="2800" dirty="0" smtClean="0">
                <a:solidFill>
                  <a:schemeClr val="accent2"/>
                </a:solidFill>
                <a:latin typeface="Baskerville Old Face" panose="02020602080505020303" pitchFamily="18" charset="0"/>
              </a:rPr>
              <a:t>non-</a:t>
            </a:r>
            <a:r>
              <a:rPr lang="en-US" sz="2800" dirty="0" err="1" smtClean="0">
                <a:solidFill>
                  <a:schemeClr val="accent2"/>
                </a:solidFill>
                <a:latin typeface="Baskerville Old Face" panose="02020602080505020303" pitchFamily="18" charset="0"/>
              </a:rPr>
              <a:t>membres</a:t>
            </a:r>
            <a:r>
              <a:rPr lang="en-US" sz="2800" dirty="0" smtClean="0">
                <a:latin typeface="Baskerville Old Face" panose="02020602080505020303" pitchFamily="18" charset="0"/>
              </a:rPr>
              <a:t>? </a:t>
            </a:r>
            <a:r>
              <a:rPr lang="en-US" sz="2800" dirty="0">
                <a:latin typeface="Baskerville Old Face" panose="02020602080505020303" pitchFamily="18" charset="0"/>
              </a:rPr>
              <a:t>“Quota”…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727489346"/>
              </p:ext>
            </p:extLst>
          </p:nvPr>
        </p:nvGraphicFramePr>
        <p:xfrm>
          <a:off x="1043608" y="4149080"/>
          <a:ext cx="5256584" cy="72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89001981"/>
              </p:ext>
            </p:extLst>
          </p:nvPr>
        </p:nvGraphicFramePr>
        <p:xfrm>
          <a:off x="6948264" y="2564904"/>
          <a:ext cx="1584176" cy="884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27984" y="6237312"/>
            <a:ext cx="3962400" cy="457200"/>
          </a:xfrm>
        </p:spPr>
        <p:txBody>
          <a:bodyPr/>
          <a:lstStyle/>
          <a:p>
            <a:pPr algn="r"/>
            <a:r>
              <a:rPr lang="en-US" dirty="0" err="1" smtClean="0"/>
              <a:t>Programme</a:t>
            </a:r>
            <a:r>
              <a:rPr lang="en-US" dirty="0"/>
              <a:t> d’ Induction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1288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02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10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3" y="188640"/>
            <a:ext cx="7772400" cy="1150404"/>
          </a:xfrm>
        </p:spPr>
        <p:txBody>
          <a:bodyPr>
            <a:normAutofit fontScale="90000"/>
          </a:bodyPr>
          <a:lstStyle/>
          <a:p>
            <a:r>
              <a:rPr lang="en-GB" sz="4400" dirty="0" err="1">
                <a:latin typeface="Baskerville Old Face" panose="02020602080505020303" pitchFamily="18" charset="0"/>
              </a:rPr>
              <a:t>Etapes</a:t>
            </a:r>
            <a:r>
              <a:rPr lang="en-GB" sz="4400" dirty="0">
                <a:latin typeface="Baskerville Old Face" panose="02020602080505020303" pitchFamily="18" charset="0"/>
              </a:rPr>
              <a:t> clefs </a:t>
            </a:r>
            <a:r>
              <a:rPr lang="en-GB" sz="4400" dirty="0" err="1">
                <a:latin typeface="Baskerville Old Face" panose="02020602080505020303" pitchFamily="18" charset="0"/>
              </a:rPr>
              <a:t>durant</a:t>
            </a:r>
            <a:r>
              <a:rPr lang="en-GB" sz="4400" dirty="0">
                <a:latin typeface="Baskerville Old Face" panose="02020602080505020303" pitchFamily="18" charset="0"/>
              </a:rPr>
              <a:t> </a:t>
            </a:r>
            <a:r>
              <a:rPr lang="en-GB" sz="4400" dirty="0" err="1">
                <a:latin typeface="Baskerville Old Face" panose="02020602080505020303" pitchFamily="18" charset="0"/>
              </a:rPr>
              <a:t>votre</a:t>
            </a:r>
            <a:r>
              <a:rPr lang="en-GB" sz="4400" dirty="0">
                <a:latin typeface="Baskerville Old Face" panose="02020602080505020303" pitchFamily="18" charset="0"/>
              </a:rPr>
              <a:t> </a:t>
            </a:r>
            <a:r>
              <a:rPr lang="en-GB" sz="4400" dirty="0" err="1">
                <a:latin typeface="Baskerville Old Face" panose="02020602080505020303" pitchFamily="18" charset="0"/>
              </a:rPr>
              <a:t>contrat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6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6681936" cy="4572000"/>
          </a:xfrm>
        </p:spPr>
        <p:txBody>
          <a:bodyPr/>
          <a:lstStyle/>
          <a:p>
            <a:pPr marL="180975" indent="-180975">
              <a:spcBef>
                <a:spcPts val="2400"/>
              </a:spcBef>
            </a:pPr>
            <a:r>
              <a:rPr lang="en-GB" sz="2400" dirty="0" err="1" smtClean="0">
                <a:latin typeface="Baskerville Old Face" panose="02020602080505020303" pitchFamily="18" charset="0"/>
              </a:rPr>
              <a:t>Entretien</a:t>
            </a:r>
            <a:r>
              <a:rPr lang="en-GB" sz="2400" dirty="0" smtClean="0">
                <a:latin typeface="Baskerville Old Face" panose="02020602080505020303" pitchFamily="18" charset="0"/>
              </a:rPr>
              <a:t> </a:t>
            </a:r>
            <a:r>
              <a:rPr lang="en-GB" sz="2400" dirty="0" err="1">
                <a:latin typeface="Baskerville Old Face" panose="02020602080505020303" pitchFamily="18" charset="0"/>
              </a:rPr>
              <a:t>d’entrée</a:t>
            </a:r>
            <a:r>
              <a:rPr lang="en-GB" sz="2400" dirty="0">
                <a:latin typeface="Baskerville Old Face" panose="02020602080505020303" pitchFamily="18" charset="0"/>
              </a:rPr>
              <a:t> </a:t>
            </a:r>
            <a:r>
              <a:rPr lang="en-GB" sz="2400" dirty="0" err="1">
                <a:latin typeface="Baskerville Old Face" panose="02020602080505020303" pitchFamily="18" charset="0"/>
              </a:rPr>
              <a:t>en</a:t>
            </a:r>
            <a:r>
              <a:rPr lang="en-GB" sz="2400" dirty="0">
                <a:latin typeface="Baskerville Old Face" panose="02020602080505020303" pitchFamily="18" charset="0"/>
              </a:rPr>
              <a:t> </a:t>
            </a:r>
            <a:r>
              <a:rPr lang="en-GB" sz="2400" dirty="0" smtClean="0">
                <a:latin typeface="Baskerville Old Face" panose="02020602080505020303" pitchFamily="18" charset="0"/>
              </a:rPr>
              <a:t>function (avec </a:t>
            </a:r>
            <a:r>
              <a:rPr lang="en-GB" sz="2400" dirty="0" err="1" smtClean="0">
                <a:latin typeface="Baskerville Old Face" panose="02020602080505020303" pitchFamily="18" charset="0"/>
              </a:rPr>
              <a:t>votre</a:t>
            </a:r>
            <a:r>
              <a:rPr lang="en-GB" sz="2400" dirty="0" smtClean="0">
                <a:latin typeface="Baskerville Old Face" panose="02020602080505020303" pitchFamily="18" charset="0"/>
              </a:rPr>
              <a:t> </a:t>
            </a:r>
            <a:r>
              <a:rPr lang="en-GB" sz="2400" dirty="0" err="1" smtClean="0">
                <a:latin typeface="Baskerville Old Face" panose="02020602080505020303" pitchFamily="18" charset="0"/>
              </a:rPr>
              <a:t>superviseur</a:t>
            </a:r>
            <a:r>
              <a:rPr lang="en-GB" sz="2400" dirty="0" smtClean="0">
                <a:latin typeface="Baskerville Old Face" panose="02020602080505020303" pitchFamily="18" charset="0"/>
              </a:rPr>
              <a:t>)</a:t>
            </a:r>
            <a:endParaRPr lang="en-GB" sz="2400" dirty="0">
              <a:latin typeface="Baskerville Old Face" panose="02020602080505020303" pitchFamily="18" charset="0"/>
            </a:endParaRPr>
          </a:p>
          <a:p>
            <a:pPr marL="180975" indent="-180975">
              <a:spcBef>
                <a:spcPts val="2400"/>
              </a:spcBef>
            </a:pPr>
            <a:r>
              <a:rPr lang="en-US" dirty="0" err="1">
                <a:latin typeface="Baskerville Old Face" panose="02020602080505020303" pitchFamily="18" charset="0"/>
              </a:rPr>
              <a:t>Période</a:t>
            </a:r>
            <a:r>
              <a:rPr lang="en-US" dirty="0">
                <a:latin typeface="Baskerville Old Face" panose="02020602080505020303" pitchFamily="18" charset="0"/>
              </a:rPr>
              <a:t> </a:t>
            </a:r>
            <a:r>
              <a:rPr lang="en-US" dirty="0" err="1">
                <a:latin typeface="Baskerville Old Face" panose="02020602080505020303" pitchFamily="18" charset="0"/>
              </a:rPr>
              <a:t>probatoire</a:t>
            </a:r>
            <a:r>
              <a:rPr lang="fr-FR" dirty="0" smtClean="0">
                <a:latin typeface="Baskerville Old Face" panose="02020602080505020303" pitchFamily="18" charset="0"/>
              </a:rPr>
              <a:t> </a:t>
            </a:r>
            <a:endParaRPr lang="en-GB" dirty="0">
              <a:latin typeface="Baskerville Old Face" panose="02020602080505020303" pitchFamily="18" charset="0"/>
            </a:endParaRPr>
          </a:p>
          <a:p>
            <a:pPr marL="180975" indent="-180975">
              <a:spcBef>
                <a:spcPts val="2400"/>
              </a:spcBef>
            </a:pPr>
            <a:r>
              <a:rPr lang="en-GB" dirty="0" smtClean="0">
                <a:latin typeface="Baskerville Old Face" panose="02020602080505020303" pitchFamily="18" charset="0"/>
              </a:rPr>
              <a:t>Prolongation</a:t>
            </a:r>
            <a:r>
              <a:rPr lang="en-US" dirty="0" smtClean="0">
                <a:latin typeface="Baskerville Old Face" panose="02020602080505020303" pitchFamily="18" charset="0"/>
              </a:rPr>
              <a:t>?</a:t>
            </a:r>
            <a:endParaRPr lang="en-GB" dirty="0" smtClean="0"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27984" y="6237312"/>
            <a:ext cx="3962400" cy="457200"/>
          </a:xfrm>
        </p:spPr>
        <p:txBody>
          <a:bodyPr/>
          <a:lstStyle/>
          <a:p>
            <a:pPr algn="r"/>
            <a:r>
              <a:rPr lang="en-US" dirty="0" err="1" smtClean="0"/>
              <a:t>Programme</a:t>
            </a:r>
            <a:r>
              <a:rPr lang="en-US" dirty="0"/>
              <a:t> d’ Induction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1288"/>
            <a:ext cx="720080" cy="7200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705" y="3733800"/>
            <a:ext cx="315277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92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anose="02020602080505020303" pitchFamily="18" charset="0"/>
              </a:rPr>
              <a:t>Questions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7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7690048" cy="457200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latin typeface="Baskerville Old Face" panose="02020602080505020303" pitchFamily="18" charset="0"/>
              </a:rPr>
              <a:t>A qui demander quoi</a:t>
            </a:r>
            <a:r>
              <a:rPr lang="en-GB" dirty="0" smtClean="0">
                <a:latin typeface="Baskerville Old Face" panose="02020602080505020303" pitchFamily="18" charset="0"/>
              </a:rPr>
              <a:t>?</a:t>
            </a:r>
          </a:p>
          <a:p>
            <a:pPr lvl="1"/>
            <a:r>
              <a:rPr lang="en-GB" b="1" dirty="0" err="1" smtClean="0">
                <a:latin typeface="Baskerville Old Face" panose="02020602080505020303" pitchFamily="18" charset="0"/>
              </a:rPr>
              <a:t>Superviseur</a:t>
            </a:r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dirty="0">
                <a:latin typeface="Baskerville Old Face" panose="02020602080505020303" pitchFamily="18" charset="0"/>
              </a:rPr>
              <a:t>= </a:t>
            </a:r>
            <a:r>
              <a:rPr lang="en-GB" dirty="0" err="1" smtClean="0">
                <a:latin typeface="Baskerville Old Face" panose="02020602080505020303" pitchFamily="18" charset="0"/>
              </a:rPr>
              <a:t>toutes</a:t>
            </a:r>
            <a:r>
              <a:rPr lang="en-GB" dirty="0" smtClean="0">
                <a:latin typeface="Baskerville Old Face" panose="02020602080505020303" pitchFamily="18" charset="0"/>
              </a:rPr>
              <a:t> questions relatives au travail (</a:t>
            </a:r>
            <a:r>
              <a:rPr lang="en-GB" dirty="0" err="1" smtClean="0">
                <a:latin typeface="Baskerville Old Face" panose="02020602080505020303" pitchFamily="18" charset="0"/>
              </a:rPr>
              <a:t>contenu</a:t>
            </a:r>
            <a:r>
              <a:rPr lang="en-GB" dirty="0" smtClean="0">
                <a:latin typeface="Baskerville Old Face" panose="02020602080505020303" pitchFamily="18" charset="0"/>
              </a:rPr>
              <a:t> du poste, </a:t>
            </a:r>
            <a:r>
              <a:rPr lang="en-GB" dirty="0" err="1" smtClean="0">
                <a:latin typeface="Baskerville Old Face" panose="02020602080505020303" pitchFamily="18" charset="0"/>
              </a:rPr>
              <a:t>demandes</a:t>
            </a:r>
            <a:r>
              <a:rPr lang="en-GB" dirty="0" smtClean="0">
                <a:latin typeface="Baskerville Old Face" panose="02020602080505020303" pitchFamily="18" charset="0"/>
              </a:rPr>
              <a:t> de congés, formations…)</a:t>
            </a:r>
          </a:p>
          <a:p>
            <a:pPr lvl="1"/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b="1" dirty="0" smtClean="0">
                <a:latin typeface="Baskerville Old Face" panose="02020602080505020303" pitchFamily="18" charset="0"/>
                <a:hlinkClick r:id="rId2"/>
              </a:rPr>
              <a:t>DAO</a:t>
            </a:r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dirty="0">
                <a:latin typeface="Baskerville Old Face" panose="02020602080505020303" pitchFamily="18" charset="0"/>
              </a:rPr>
              <a:t>= </a:t>
            </a:r>
            <a:r>
              <a:rPr lang="en-GB" dirty="0" err="1" smtClean="0">
                <a:latin typeface="Baskerville Old Face" panose="02020602080505020303" pitchFamily="18" charset="0"/>
              </a:rPr>
              <a:t>toutes</a:t>
            </a:r>
            <a:r>
              <a:rPr lang="en-GB" dirty="0" smtClean="0">
                <a:latin typeface="Baskerville Old Face" panose="02020602080505020303" pitchFamily="18" charset="0"/>
              </a:rPr>
              <a:t> questions </a:t>
            </a:r>
            <a:r>
              <a:rPr lang="en-GB" dirty="0" err="1" smtClean="0">
                <a:latin typeface="Baskerville Old Face" panose="02020602080505020303" pitchFamily="18" charset="0"/>
              </a:rPr>
              <a:t>administratives</a:t>
            </a:r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dirty="0">
                <a:latin typeface="Baskerville Old Face" panose="02020602080505020303" pitchFamily="18" charset="0"/>
              </a:rPr>
              <a:t>(</a:t>
            </a:r>
            <a:r>
              <a:rPr lang="en-GB" dirty="0" err="1" smtClean="0">
                <a:latin typeface="Baskerville Old Face" panose="02020602080505020303" pitchFamily="18" charset="0"/>
              </a:rPr>
              <a:t>mariage</a:t>
            </a:r>
            <a:r>
              <a:rPr lang="en-GB" dirty="0">
                <a:latin typeface="Baskerville Old Face" panose="02020602080505020303" pitchFamily="18" charset="0"/>
              </a:rPr>
              <a:t>, </a:t>
            </a:r>
            <a:r>
              <a:rPr lang="en-GB" dirty="0" smtClean="0">
                <a:latin typeface="Baskerville Old Face" panose="02020602080505020303" pitchFamily="18" charset="0"/>
              </a:rPr>
              <a:t>naissance, </a:t>
            </a:r>
            <a:r>
              <a:rPr lang="en-GB" dirty="0" err="1" smtClean="0">
                <a:latin typeface="Baskerville Old Face" panose="02020602080505020303" pitchFamily="18" charset="0"/>
              </a:rPr>
              <a:t>frais</a:t>
            </a:r>
            <a:r>
              <a:rPr lang="en-GB" dirty="0" smtClean="0">
                <a:latin typeface="Baskerville Old Face" panose="02020602080505020303" pitchFamily="18" charset="0"/>
              </a:rPr>
              <a:t> de voyage…)</a:t>
            </a:r>
          </a:p>
          <a:p>
            <a:pPr lvl="1"/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b="1" dirty="0" smtClean="0">
                <a:latin typeface="Baskerville Old Face" panose="02020602080505020303" pitchFamily="18" charset="0"/>
              </a:rPr>
              <a:t>HR</a:t>
            </a:r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dirty="0">
                <a:latin typeface="Baskerville Old Face" panose="02020602080505020303" pitchFamily="18" charset="0"/>
              </a:rPr>
              <a:t>=  </a:t>
            </a:r>
            <a:r>
              <a:rPr lang="en-GB" dirty="0" smtClean="0">
                <a:latin typeface="Baskerville Old Face" panose="02020602080505020303" pitchFamily="18" charset="0"/>
              </a:rPr>
              <a:t>questions d</a:t>
            </a:r>
            <a:r>
              <a:rPr lang="el-GR" dirty="0" smtClean="0"/>
              <a:t>’</a:t>
            </a:r>
            <a:r>
              <a:rPr lang="en-US" dirty="0" err="1" smtClean="0">
                <a:latin typeface="Baskerville Old Face" panose="02020602080505020303" pitchFamily="18" charset="0"/>
              </a:rPr>
              <a:t>ordre</a:t>
            </a:r>
            <a:r>
              <a:rPr lang="en-US" dirty="0" smtClean="0">
                <a:latin typeface="Baskerville Old Face" panose="02020602080505020303" pitchFamily="18" charset="0"/>
              </a:rPr>
              <a:t> g</a:t>
            </a:r>
            <a:r>
              <a:rPr lang="fr-FR" dirty="0" smtClean="0">
                <a:latin typeface="Baskerville Old Face" panose="02020602080505020303" pitchFamily="18" charset="0"/>
              </a:rPr>
              <a:t>é</a:t>
            </a:r>
            <a:r>
              <a:rPr lang="en-US" dirty="0" err="1" smtClean="0">
                <a:latin typeface="Baskerville Old Face" panose="02020602080505020303" pitchFamily="18" charset="0"/>
              </a:rPr>
              <a:t>néral</a:t>
            </a:r>
            <a:r>
              <a:rPr lang="en-US" dirty="0" smtClean="0">
                <a:latin typeface="Baskerville Old Face" panose="02020602080505020303" pitchFamily="18" charset="0"/>
              </a:rPr>
              <a:t> et explication des </a:t>
            </a:r>
            <a:r>
              <a:rPr lang="en-US" dirty="0" err="1" smtClean="0">
                <a:latin typeface="Baskerville Old Face" panose="02020602080505020303" pitchFamily="18" charset="0"/>
              </a:rPr>
              <a:t>règles</a:t>
            </a:r>
            <a:r>
              <a:rPr lang="en-US" dirty="0" smtClean="0">
                <a:latin typeface="Baskerville Old Face" panose="02020602080505020303" pitchFamily="18" charset="0"/>
              </a:rPr>
              <a:t> </a:t>
            </a:r>
            <a:r>
              <a:rPr lang="en-US" dirty="0" err="1" smtClean="0">
                <a:latin typeface="Baskerville Old Face" panose="02020602080505020303" pitchFamily="18" charset="0"/>
              </a:rPr>
              <a:t>contractuelles</a:t>
            </a:r>
            <a:r>
              <a:rPr lang="en-US" dirty="0" smtClean="0">
                <a:latin typeface="Baskerville Old Face" panose="02020602080505020303" pitchFamily="18" charset="0"/>
              </a:rPr>
              <a:t> </a:t>
            </a:r>
            <a:r>
              <a:rPr lang="en-GB" dirty="0" smtClean="0">
                <a:latin typeface="Baskerville Old Face" panose="02020602080505020303" pitchFamily="18" charset="0"/>
              </a:rPr>
              <a:t>(</a:t>
            </a:r>
            <a:r>
              <a:rPr lang="en-GB" dirty="0" smtClean="0">
                <a:latin typeface="Baskerville Old Face" panose="02020602080505020303" pitchFamily="18" charset="0"/>
                <a:hlinkClick r:id="rId3"/>
              </a:rPr>
              <a:t>congés </a:t>
            </a:r>
            <a:r>
              <a:rPr lang="en-GB" dirty="0" err="1" smtClean="0">
                <a:latin typeface="Baskerville Old Face" panose="02020602080505020303" pitchFamily="18" charset="0"/>
                <a:hlinkClick r:id="rId3"/>
              </a:rPr>
              <a:t>speciaux</a:t>
            </a:r>
            <a:r>
              <a:rPr lang="en-GB" dirty="0" smtClean="0">
                <a:latin typeface="Baskerville Old Face" panose="02020602080505020303" pitchFamily="18" charset="0"/>
              </a:rPr>
              <a:t>, </a:t>
            </a:r>
            <a:r>
              <a:rPr lang="en-GB" dirty="0" err="1" smtClean="0">
                <a:latin typeface="Baskerville Old Face" panose="02020602080505020303" pitchFamily="18" charset="0"/>
              </a:rPr>
              <a:t>horaires</a:t>
            </a:r>
            <a:r>
              <a:rPr lang="en-GB" dirty="0" smtClean="0">
                <a:latin typeface="Baskerville Old Face" panose="02020602080505020303" pitchFamily="18" charset="0"/>
              </a:rPr>
              <a:t> de travail…)</a:t>
            </a:r>
          </a:p>
          <a:p>
            <a:pPr lvl="1"/>
            <a:r>
              <a:rPr lang="en-US" b="1" dirty="0" smtClean="0">
                <a:latin typeface="Baskerville Old Face" panose="02020602080505020303" pitchFamily="18" charset="0"/>
                <a:hlinkClick r:id="rId4"/>
              </a:rPr>
              <a:t>DTO</a:t>
            </a:r>
            <a:r>
              <a:rPr lang="en-US" dirty="0" smtClean="0">
                <a:latin typeface="Baskerville Old Face" panose="02020602080505020303" pitchFamily="18" charset="0"/>
              </a:rPr>
              <a:t> = questions </a:t>
            </a:r>
            <a:r>
              <a:rPr lang="en-US" dirty="0" err="1" smtClean="0">
                <a:latin typeface="Baskerville Old Face" panose="02020602080505020303" pitchFamily="18" charset="0"/>
              </a:rPr>
              <a:t>sur</a:t>
            </a:r>
            <a:r>
              <a:rPr lang="en-US" dirty="0" smtClean="0">
                <a:latin typeface="Baskerville Old Face" panose="02020602080505020303" pitchFamily="18" charset="0"/>
              </a:rPr>
              <a:t> les formations (</a:t>
            </a:r>
            <a:r>
              <a:rPr lang="en-US" dirty="0" smtClean="0">
                <a:latin typeface="Baskerville Old Face" panose="02020602080505020303" pitchFamily="18" charset="0"/>
                <a:hlinkClick r:id="rId5"/>
              </a:rPr>
              <a:t>catalogue des formations</a:t>
            </a:r>
            <a:r>
              <a:rPr lang="el-GR" dirty="0" smtClean="0">
                <a:hlinkClick r:id="rId5"/>
              </a:rPr>
              <a:t>,</a:t>
            </a:r>
            <a:r>
              <a:rPr lang="en-US" dirty="0" smtClean="0">
                <a:latin typeface="Baskerville Old Face" panose="02020602080505020303" pitchFamily="18" charset="0"/>
                <a:hlinkClick r:id="rId5"/>
              </a:rPr>
              <a:t> </a:t>
            </a:r>
            <a:r>
              <a:rPr lang="en-US" dirty="0" err="1" smtClean="0">
                <a:latin typeface="Baskerville Old Face" panose="02020602080505020303" pitchFamily="18" charset="0"/>
              </a:rPr>
              <a:t>cours</a:t>
            </a:r>
            <a:r>
              <a:rPr lang="en-US" dirty="0" smtClean="0">
                <a:latin typeface="Baskerville Old Face" panose="02020602080505020303" pitchFamily="18" charset="0"/>
              </a:rPr>
              <a:t> internes et </a:t>
            </a:r>
            <a:r>
              <a:rPr lang="en-US" dirty="0" err="1" smtClean="0">
                <a:latin typeface="Baskerville Old Face" panose="02020602080505020303" pitchFamily="18" charset="0"/>
              </a:rPr>
              <a:t>langues</a:t>
            </a:r>
            <a:r>
              <a:rPr lang="en-US" dirty="0" smtClean="0">
                <a:latin typeface="Baskerville Old Face" panose="02020602080505020303" pitchFamily="18" charset="0"/>
              </a:rPr>
              <a:t>…)</a:t>
            </a:r>
            <a:endParaRPr lang="en-GB" dirty="0">
              <a:latin typeface="Baskerville Old Face" panose="02020602080505020303" pitchFamily="18" charset="0"/>
            </a:endParaRPr>
          </a:p>
          <a:p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27984" y="6237312"/>
            <a:ext cx="3962400" cy="457200"/>
          </a:xfrm>
        </p:spPr>
        <p:txBody>
          <a:bodyPr/>
          <a:lstStyle/>
          <a:p>
            <a:pPr algn="r"/>
            <a:r>
              <a:rPr lang="en-US" dirty="0" err="1" smtClean="0"/>
              <a:t>Programme</a:t>
            </a:r>
            <a:r>
              <a:rPr lang="en-US" dirty="0"/>
              <a:t> d’ Induction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1288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38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96731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Baskerville Old Face" panose="02020602080505020303" pitchFamily="18" charset="0"/>
              </a:rPr>
              <a:t>Formation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t>8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83568" y="1916792"/>
            <a:ext cx="7185992" cy="4572000"/>
          </a:xfrm>
        </p:spPr>
        <p:txBody>
          <a:bodyPr/>
          <a:lstStyle/>
          <a:p>
            <a:pPr marL="180975" indent="-180975">
              <a:spcBef>
                <a:spcPts val="2400"/>
              </a:spcBef>
            </a:pPr>
            <a:r>
              <a:rPr lang="en-GB" dirty="0" smtClean="0">
                <a:latin typeface="Baskerville Old Face" panose="02020602080505020303" pitchFamily="18" charset="0"/>
              </a:rPr>
              <a:t>Formation “</a:t>
            </a:r>
            <a:r>
              <a:rPr lang="en-GB" dirty="0" err="1" smtClean="0">
                <a:latin typeface="Baskerville Old Face" panose="02020602080505020303" pitchFamily="18" charset="0"/>
              </a:rPr>
              <a:t>sur</a:t>
            </a:r>
            <a:r>
              <a:rPr lang="en-GB" dirty="0" smtClean="0">
                <a:latin typeface="Baskerville Old Face" panose="02020602080505020303" pitchFamily="18" charset="0"/>
              </a:rPr>
              <a:t> le terrain” </a:t>
            </a:r>
          </a:p>
          <a:p>
            <a:pPr marL="180975" indent="-180975">
              <a:spcBef>
                <a:spcPts val="2400"/>
              </a:spcBef>
            </a:pPr>
            <a:r>
              <a:rPr lang="en-GB" dirty="0" smtClean="0">
                <a:latin typeface="Baskerville Old Face" panose="02020602080505020303" pitchFamily="18" charset="0"/>
              </a:rPr>
              <a:t>Formation interne </a:t>
            </a:r>
            <a:r>
              <a:rPr lang="en-GB" sz="2400" dirty="0" smtClean="0">
                <a:latin typeface="Baskerville Old Face" panose="02020602080505020303" pitchFamily="18" charset="0"/>
              </a:rPr>
              <a:t>(</a:t>
            </a:r>
            <a:r>
              <a:rPr lang="en-GB" sz="2400" dirty="0">
                <a:latin typeface="Baskerville Old Face" panose="02020602080505020303" pitchFamily="18" charset="0"/>
              </a:rPr>
              <a:t>technique, communication)</a:t>
            </a:r>
          </a:p>
          <a:p>
            <a:pPr marL="180975" indent="-180975">
              <a:spcBef>
                <a:spcPts val="2400"/>
              </a:spcBef>
            </a:pPr>
            <a:r>
              <a:rPr lang="en-GB" dirty="0" err="1" smtClean="0">
                <a:latin typeface="Baskerville Old Face" panose="02020602080505020303" pitchFamily="18" charset="0"/>
              </a:rPr>
              <a:t>Cours</a:t>
            </a:r>
            <a:r>
              <a:rPr lang="en-GB" dirty="0" smtClean="0">
                <a:latin typeface="Baskerville Old Face" panose="02020602080505020303" pitchFamily="18" charset="0"/>
              </a:rPr>
              <a:t> de </a:t>
            </a:r>
            <a:r>
              <a:rPr lang="en-GB" dirty="0" err="1" smtClean="0">
                <a:latin typeface="Baskerville Old Face" panose="02020602080505020303" pitchFamily="18" charset="0"/>
              </a:rPr>
              <a:t>langues</a:t>
            </a:r>
            <a:r>
              <a:rPr lang="en-GB" dirty="0" smtClean="0">
                <a:latin typeface="Baskerville Old Face" panose="02020602080505020303" pitchFamily="18" charset="0"/>
              </a:rPr>
              <a:t> (</a:t>
            </a:r>
            <a:r>
              <a:rPr lang="en-GB" dirty="0" err="1" smtClean="0">
                <a:latin typeface="Baskerville Old Face" panose="02020602080505020303" pitchFamily="18" charset="0"/>
              </a:rPr>
              <a:t>cours</a:t>
            </a:r>
            <a:r>
              <a:rPr lang="en-GB" dirty="0" smtClean="0">
                <a:latin typeface="Baskerville Old Face" panose="02020602080505020303" pitchFamily="18" charset="0"/>
              </a:rPr>
              <a:t> internes) </a:t>
            </a:r>
            <a:endParaRPr lang="en-GB" dirty="0">
              <a:latin typeface="Baskerville Old Face" panose="02020602080505020303" pitchFamily="18" charset="0"/>
            </a:endParaRP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85484" y="1484784"/>
            <a:ext cx="2766553" cy="3816424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27984" y="6237312"/>
            <a:ext cx="3962400" cy="457200"/>
          </a:xfrm>
        </p:spPr>
        <p:txBody>
          <a:bodyPr/>
          <a:lstStyle/>
          <a:p>
            <a:pPr algn="r"/>
            <a:r>
              <a:rPr lang="en-US" dirty="0" err="1" smtClean="0"/>
              <a:t>Programme</a:t>
            </a:r>
            <a:r>
              <a:rPr lang="en-US" dirty="0"/>
              <a:t> d’ Induction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1288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04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Buddy Programme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5E5E5E"/>
                </a:solidFill>
              </a:rPr>
              <a:t>Induction Programme</a:t>
            </a:r>
            <a:endParaRPr lang="en-GB">
              <a:solidFill>
                <a:srgbClr val="5E5E5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CE5D-D735-4DC0-A28E-B6CC4B4A3DD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520" y="1854255"/>
            <a:ext cx="4680520" cy="2991844"/>
          </a:xfrm>
        </p:spPr>
        <p:txBody>
          <a:bodyPr>
            <a:normAutofit fontScale="92500"/>
          </a:bodyPr>
          <a:lstStyle/>
          <a:p>
            <a:pPr lvl="0"/>
            <a:r>
              <a:rPr lang="en" dirty="0" smtClean="0">
                <a:sym typeface="Lora"/>
              </a:rPr>
              <a:t>Boursiers au CERN depuis 6 mois ou plus seront matché avec des boursiers qui viennent de commencer</a:t>
            </a:r>
            <a:endParaRPr lang="en" dirty="0">
              <a:sym typeface="Lora"/>
            </a:endParaRPr>
          </a:p>
          <a:p>
            <a:pPr lvl="0"/>
            <a:r>
              <a:rPr lang="en-GB" dirty="0" err="1" smtClean="0"/>
              <a:t>Critères</a:t>
            </a:r>
            <a:r>
              <a:rPr lang="en-GB" dirty="0" smtClean="0"/>
              <a:t> de matching: </a:t>
            </a:r>
            <a:r>
              <a:rPr lang="en-GB" dirty="0" err="1" smtClean="0"/>
              <a:t>domaine</a:t>
            </a:r>
            <a:r>
              <a:rPr lang="en-GB" dirty="0" smtClean="0"/>
              <a:t> </a:t>
            </a:r>
            <a:r>
              <a:rPr lang="en-GB" dirty="0" err="1" smtClean="0"/>
              <a:t>professionnel</a:t>
            </a:r>
            <a:r>
              <a:rPr lang="en-GB" dirty="0" smtClean="0"/>
              <a:t>, </a:t>
            </a:r>
            <a:r>
              <a:rPr lang="en-GB" dirty="0" err="1" smtClean="0"/>
              <a:t>langues</a:t>
            </a:r>
            <a:r>
              <a:rPr lang="en-GB" dirty="0" smtClean="0"/>
              <a:t> </a:t>
            </a:r>
            <a:r>
              <a:rPr lang="en-GB" dirty="0" err="1" smtClean="0"/>
              <a:t>parlées</a:t>
            </a:r>
            <a:r>
              <a:rPr lang="en-GB" dirty="0" smtClean="0"/>
              <a:t>, </a:t>
            </a:r>
            <a:r>
              <a:rPr lang="en-GB" dirty="0" err="1" smtClean="0"/>
              <a:t>autres</a:t>
            </a:r>
            <a:r>
              <a:rPr lang="en-GB" dirty="0" smtClean="0"/>
              <a:t> </a:t>
            </a:r>
            <a:r>
              <a:rPr lang="en-GB" dirty="0" err="1" smtClean="0"/>
              <a:t>facteurs</a:t>
            </a:r>
            <a:r>
              <a:rPr lang="en-GB" dirty="0" smtClean="0"/>
              <a:t> (s</a:t>
            </a:r>
            <a:r>
              <a:rPr lang="en" dirty="0" smtClean="0"/>
              <a:t>ituation familiale, centres d’intér</a:t>
            </a:r>
            <a:r>
              <a:rPr lang="en-GB" dirty="0"/>
              <a:t>ê</a:t>
            </a:r>
            <a:r>
              <a:rPr lang="en" smtClean="0"/>
              <a:t>ts</a:t>
            </a:r>
            <a:r>
              <a:rPr lang="en" dirty="0" smtClean="0"/>
              <a:t>…)</a:t>
            </a:r>
            <a:endParaRPr lang="en" dirty="0"/>
          </a:p>
          <a:p>
            <a:endParaRPr lang="en-GB" dirty="0" smtClean="0"/>
          </a:p>
        </p:txBody>
      </p:sp>
      <p:sp>
        <p:nvSpPr>
          <p:cNvPr id="7" name="Shape 365"/>
          <p:cNvSpPr/>
          <p:nvPr/>
        </p:nvSpPr>
        <p:spPr>
          <a:xfrm>
            <a:off x="4932040" y="1844824"/>
            <a:ext cx="3855147" cy="3001275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8" name="Shape 366"/>
          <p:cNvSpPr/>
          <p:nvPr/>
        </p:nvSpPr>
        <p:spPr>
          <a:xfrm>
            <a:off x="5093365" y="2004205"/>
            <a:ext cx="3532500" cy="22557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1000">
                <a:solidFill>
                  <a:srgbClr val="999999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Place your screenshot here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451" y="1933149"/>
            <a:ext cx="3836178" cy="2533585"/>
          </a:xfrm>
          <a:prstGeom prst="rect">
            <a:avLst/>
          </a:prstGeom>
        </p:spPr>
      </p:pic>
      <p:pic>
        <p:nvPicPr>
          <p:cNvPr id="10" name="Picture 9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366" y="2264384"/>
            <a:ext cx="3532500" cy="183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19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1300F57B-2964-4C45-A58D-788AEB4A1F64}">
  <we:reference id="wa104178141" version="2.0.0.0" store="en-US" storeType="OMEX"/>
  <we:alternateReferences>
    <we:reference id="WA104178141" version="2.0.0.0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2334</TotalTime>
  <Words>501</Words>
  <Application>Microsoft Office PowerPoint</Application>
  <PresentationFormat>On-screen Show (4:3)</PresentationFormat>
  <Paragraphs>86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Baskerville Old Face</vt:lpstr>
      <vt:lpstr>Calibri</vt:lpstr>
      <vt:lpstr>Cambria</vt:lpstr>
      <vt:lpstr>Franklin Gothic Book</vt:lpstr>
      <vt:lpstr>Lora</vt:lpstr>
      <vt:lpstr>Perpetua</vt:lpstr>
      <vt:lpstr>Quattrocento Sans</vt:lpstr>
      <vt:lpstr>Wingdings 2</vt:lpstr>
      <vt:lpstr>Equity</vt:lpstr>
      <vt:lpstr>Les Boursiers au CERN                        Induction</vt:lpstr>
      <vt:lpstr>Sommaire</vt:lpstr>
      <vt:lpstr>Le Profil des Boursiers</vt:lpstr>
      <vt:lpstr>Catégories des Boursiers</vt:lpstr>
      <vt:lpstr>Catégories des Boursiers</vt:lpstr>
      <vt:lpstr>Etapes clefs durant votre contrat </vt:lpstr>
      <vt:lpstr>Questions</vt:lpstr>
      <vt:lpstr>Formation </vt:lpstr>
      <vt:lpstr>Buddy Programme</vt:lpstr>
      <vt:lpstr>Enquête de satisfaction et d‘engagements des boursiers (4 Juin au 25 Juin) - Présentation publique le 27 Septembre</vt:lpstr>
      <vt:lpstr>Premier emploi après le CERN</vt:lpstr>
      <vt:lpstr>Conclusions</vt:lpstr>
      <vt:lpstr>Merci pour votre attention et profitez de votre expérience au CERN!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Fellows at CERN Induction</dc:title>
  <dc:creator>Katerina Janaqi</dc:creator>
  <cp:lastModifiedBy>Muriel Colson</cp:lastModifiedBy>
  <cp:revision>104</cp:revision>
  <dcterms:created xsi:type="dcterms:W3CDTF">2015-04-13T11:48:29Z</dcterms:created>
  <dcterms:modified xsi:type="dcterms:W3CDTF">2019-09-09T13:37:19Z</dcterms:modified>
</cp:coreProperties>
</file>