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1" r:id="rId3"/>
    <p:sldId id="262" r:id="rId4"/>
    <p:sldId id="263" r:id="rId5"/>
    <p:sldId id="258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>
        <p:scale>
          <a:sx n="85" d="100"/>
          <a:sy n="85" d="100"/>
        </p:scale>
        <p:origin x="50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0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393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86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4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1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70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996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91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5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17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F4A48-E121-45A3-83B6-3A246A58AF06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E3EDB-8331-4AF2-AF21-357047643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83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74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484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47" y="43375"/>
            <a:ext cx="10336306" cy="6890871"/>
          </a:xfrm>
        </p:spPr>
      </p:pic>
    </p:spTree>
    <p:extLst>
      <p:ext uri="{BB962C8B-B14F-4D97-AF65-F5344CB8AC3E}">
        <p14:creationId xmlns:p14="http://schemas.microsoft.com/office/powerpoint/2010/main" val="3408142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4" y="0"/>
            <a:ext cx="10257935" cy="6838623"/>
          </a:xfrm>
        </p:spPr>
      </p:pic>
    </p:spTree>
    <p:extLst>
      <p:ext uri="{BB962C8B-B14F-4D97-AF65-F5344CB8AC3E}">
        <p14:creationId xmlns:p14="http://schemas.microsoft.com/office/powerpoint/2010/main" val="970345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Golutvin</a:t>
            </a:r>
            <a:r>
              <a:rPr lang="en-US" b="1" dirty="0" smtClean="0"/>
              <a:t> &amp; Computing</a:t>
            </a:r>
            <a:endParaRPr lang="en-US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624" y="1825625"/>
            <a:ext cx="11353800" cy="435133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Первый </a:t>
            </a:r>
            <a:r>
              <a:rPr lang="en-US" sz="3200" dirty="0" smtClean="0"/>
              <a:t>on-line </a:t>
            </a:r>
            <a:r>
              <a:rPr lang="ru-RU" sz="3200" dirty="0" smtClean="0"/>
              <a:t>эксперимент </a:t>
            </a:r>
            <a:r>
              <a:rPr lang="en-US" sz="3200" dirty="0" smtClean="0"/>
              <a:t>c</a:t>
            </a:r>
            <a:r>
              <a:rPr lang="ru-RU" sz="3200" dirty="0" smtClean="0"/>
              <a:t> командой Н.Н. Говоруна</a:t>
            </a:r>
            <a:endParaRPr lang="en-US" sz="3200" dirty="0" smtClean="0"/>
          </a:p>
          <a:p>
            <a:r>
              <a:rPr lang="en-US" sz="3200" dirty="0" smtClean="0"/>
              <a:t>RDMS-CMS</a:t>
            </a: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en-US" sz="3200" dirty="0" err="1" smtClean="0"/>
              <a:t>Golutvin</a:t>
            </a:r>
            <a:r>
              <a:rPr lang="en-US" sz="3200" dirty="0" smtClean="0"/>
              <a:t> I., Korenkov V., Pose R., </a:t>
            </a:r>
            <a:r>
              <a:rPr lang="en-US" sz="3200" dirty="0" err="1" smtClean="0"/>
              <a:t>Tikhonenko</a:t>
            </a:r>
            <a:r>
              <a:rPr lang="en-US" sz="3200" dirty="0" smtClean="0"/>
              <a:t> E.                                 CMS computing support at JINR</a:t>
            </a:r>
            <a:r>
              <a:rPr lang="ru-RU" sz="3200" dirty="0" smtClean="0"/>
              <a:t>//</a:t>
            </a:r>
            <a:r>
              <a:rPr lang="en-US" sz="3200" dirty="0" smtClean="0"/>
              <a:t> JINR D11-98-122 </a:t>
            </a:r>
            <a:r>
              <a:rPr lang="en-US" sz="3200" dirty="0" err="1" smtClean="0"/>
              <a:t>Dubna</a:t>
            </a:r>
            <a:r>
              <a:rPr lang="en-US" sz="3200" dirty="0" smtClean="0"/>
              <a:t>, 1998</a:t>
            </a:r>
          </a:p>
          <a:p>
            <a:r>
              <a:rPr lang="ru-RU" sz="3200" dirty="0" smtClean="0"/>
              <a:t> </a:t>
            </a:r>
            <a:r>
              <a:rPr lang="en-US" sz="3200" dirty="0" smtClean="0"/>
              <a:t>WLCG, grid in JINR, RDMS-CMS Computing</a:t>
            </a:r>
          </a:p>
          <a:p>
            <a:r>
              <a:rPr lang="en-US" sz="3200" dirty="0" smtClean="0"/>
              <a:t>Tier1 for CMS in JINR </a:t>
            </a:r>
          </a:p>
          <a:p>
            <a:r>
              <a:rPr lang="en-US" sz="3200" dirty="0"/>
              <a:t>Symposium Nuclear Electronics and </a:t>
            </a:r>
            <a:r>
              <a:rPr lang="en-US" sz="3200"/>
              <a:t>Computing </a:t>
            </a:r>
            <a:r>
              <a:rPr lang="en-US" sz="3200" smtClean="0"/>
              <a:t>(NEC) </a:t>
            </a:r>
            <a:r>
              <a:rPr lang="en-US" sz="3200" dirty="0" smtClean="0"/>
              <a:t>in Varna and Montenegro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7606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Tier1 for CMS   Normalized Elapsed time (HEPSPEC06) * Number of Processors (hours)</a:t>
            </a:r>
            <a:r>
              <a:rPr lang="ru-RU" sz="3200" b="1" dirty="0" smtClean="0"/>
              <a:t>, </a:t>
            </a:r>
            <a:r>
              <a:rPr lang="en-US" sz="3200" b="1" dirty="0" smtClean="0"/>
              <a:t>last 3 months</a:t>
            </a:r>
            <a:endParaRPr lang="en-US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162364"/>
          </a:xfrm>
        </p:spPr>
        <p:txBody>
          <a:bodyPr>
            <a:normAutofit fontScale="25000" lnSpcReduction="20000"/>
          </a:bodyPr>
          <a:lstStyle/>
          <a:p>
            <a:r>
              <a:rPr lang="en-US" sz="8000" b="1" dirty="0" smtClean="0"/>
              <a:t>DE-KIT	       167,572,034        9,6%	</a:t>
            </a:r>
          </a:p>
          <a:p>
            <a:endParaRPr lang="en-US" sz="8000" b="1" dirty="0" smtClean="0"/>
          </a:p>
          <a:p>
            <a:r>
              <a:rPr lang="en-US" sz="8000" b="1" dirty="0" smtClean="0"/>
              <a:t>ES-PIC	                        73,739,783         4,2%</a:t>
            </a:r>
          </a:p>
          <a:p>
            <a:endParaRPr lang="en-US" sz="8000" b="1" dirty="0" smtClean="0"/>
          </a:p>
          <a:p>
            <a:r>
              <a:rPr lang="en-US" sz="8000" b="1" dirty="0" smtClean="0"/>
              <a:t>FR-CCIN2P3	        197,855,380     11,3%</a:t>
            </a:r>
          </a:p>
          <a:p>
            <a:endParaRPr lang="en-US" sz="8000" b="1" dirty="0" smtClean="0"/>
          </a:p>
          <a:p>
            <a:r>
              <a:rPr lang="en-US" sz="8000" b="1" dirty="0" smtClean="0"/>
              <a:t>IT-INFN-CNAF	        164,639,832     </a:t>
            </a:r>
            <a:r>
              <a:rPr lang="ru-RU" sz="8000" b="1" dirty="0" smtClean="0"/>
              <a:t> </a:t>
            </a:r>
            <a:r>
              <a:rPr lang="en-US" sz="8000" b="1" dirty="0" smtClean="0"/>
              <a:t> 9,4%</a:t>
            </a:r>
          </a:p>
          <a:p>
            <a:pPr marL="0" indent="0">
              <a:buNone/>
            </a:pPr>
            <a:endParaRPr lang="en-US" sz="8000" b="1" dirty="0" smtClean="0"/>
          </a:p>
          <a:p>
            <a:r>
              <a:rPr lang="en-US" sz="8000" b="1" dirty="0" smtClean="0">
                <a:solidFill>
                  <a:srgbClr val="0070C0"/>
                </a:solidFill>
              </a:rPr>
              <a:t>RU-JINR-T1	         344,721,302    19,7%</a:t>
            </a:r>
          </a:p>
          <a:p>
            <a:endParaRPr lang="en-US" sz="8000" b="1" dirty="0" smtClean="0"/>
          </a:p>
          <a:p>
            <a:r>
              <a:rPr lang="en-US" sz="8000" b="1" dirty="0" smtClean="0"/>
              <a:t>UK-T1-RAL	         184,538,153    10,5%</a:t>
            </a:r>
          </a:p>
          <a:p>
            <a:endParaRPr lang="en-US" sz="8000" b="1" dirty="0" smtClean="0"/>
          </a:p>
          <a:p>
            <a:r>
              <a:rPr lang="en-US" sz="8000" b="1" dirty="0" smtClean="0"/>
              <a:t>US-FNAL-CMS            612,637,793     35,1%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9192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223" y="347196"/>
            <a:ext cx="11676529" cy="13255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Russia — Normalized Elapsed time (HEPSPEC06) * Number of Processors (hours) by Resource Centre and VO (LHC VOs) (last 3 months)</a:t>
            </a:r>
            <a:br>
              <a:rPr lang="en-US" sz="2800" b="1" dirty="0" smtClean="0"/>
            </a:br>
            <a:endParaRPr lang="en-US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387" y="1618129"/>
            <a:ext cx="11793071" cy="5096436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Resource Centre      </a:t>
            </a:r>
            <a:r>
              <a:rPr lang="en-US" sz="1800" b="1" dirty="0" err="1" smtClean="0"/>
              <a:t>alice</a:t>
            </a:r>
            <a:r>
              <a:rPr lang="en-US" sz="1800" b="1" dirty="0" smtClean="0"/>
              <a:t>	         atlas	       </a:t>
            </a:r>
            <a:r>
              <a:rPr lang="en-US" sz="1800" b="1" dirty="0" err="1" smtClean="0"/>
              <a:t>cms</a:t>
            </a:r>
            <a:r>
              <a:rPr lang="en-US" sz="1800" b="1" dirty="0" smtClean="0"/>
              <a:t>	                     </a:t>
            </a:r>
            <a:r>
              <a:rPr lang="en-US" sz="1800" b="1" dirty="0" err="1" smtClean="0"/>
              <a:t>lhcb</a:t>
            </a:r>
            <a:r>
              <a:rPr lang="en-US" sz="1800" b="1" dirty="0" smtClean="0"/>
              <a:t>	                     Total	                 Percent</a:t>
            </a:r>
          </a:p>
          <a:p>
            <a:r>
              <a:rPr lang="en-US" sz="1800" b="1" dirty="0" smtClean="0"/>
              <a:t>ITEP                       3,682,086      2,745,217	   2,230,421                3,131,839	  11,789,562	1.59%</a:t>
            </a:r>
          </a:p>
          <a:p>
            <a:r>
              <a:rPr lang="en-US" sz="1800" b="1" dirty="0" smtClean="0"/>
              <a:t>JINR-T2               18,523,801    25,462,560           27,560,452	16,207,769	  87,754,583	11.83%</a:t>
            </a:r>
          </a:p>
          <a:p>
            <a:r>
              <a:rPr lang="en-US" sz="1800" b="1" dirty="0" smtClean="0"/>
              <a:t>JINR-T1                     0	           0	                344,791,794	     0	                  344,791,794	</a:t>
            </a:r>
            <a:r>
              <a:rPr lang="en-US" sz="1800" b="1" dirty="0" smtClean="0">
                <a:solidFill>
                  <a:srgbClr val="0070C0"/>
                </a:solidFill>
              </a:rPr>
              <a:t>46.48%</a:t>
            </a:r>
          </a:p>
          <a:p>
            <a:r>
              <a:rPr lang="en-US" sz="1800" b="1" dirty="0" smtClean="0"/>
              <a:t>RRC-KI-T2            3,471,341	      656,349	       0	                   2,924,484	    7,052,174 	0.95%</a:t>
            </a:r>
          </a:p>
          <a:p>
            <a:r>
              <a:rPr lang="en-US" sz="1800" b="1" dirty="0" smtClean="0"/>
              <a:t>RRC-KI-T1          89,353,962     88,826,775	       0	                 48,331,312	226,512,048	30.54%</a:t>
            </a:r>
          </a:p>
          <a:p>
            <a:r>
              <a:rPr lang="en-US" sz="1800" b="1" dirty="0" smtClean="0"/>
              <a:t>RU-IHEP            14,517,293	     16,312,437           14,291,681	  6,518,482 	   51,639,892	  6.96%</a:t>
            </a:r>
          </a:p>
          <a:p>
            <a:r>
              <a:rPr lang="en-US" sz="1800" b="1" dirty="0" smtClean="0"/>
              <a:t>RU-SARFTI             336,402	           0	                         0	                        0	                          336,402              0.05%</a:t>
            </a:r>
          </a:p>
          <a:p>
            <a:r>
              <a:rPr lang="en-US" sz="1800" b="1" dirty="0" smtClean="0"/>
              <a:t>RU-</a:t>
            </a:r>
            <a:r>
              <a:rPr lang="en-US" sz="1800" b="1" dirty="0" err="1" smtClean="0"/>
              <a:t>SPbSU</a:t>
            </a:r>
            <a:r>
              <a:rPr lang="en-US" sz="1800" b="1" dirty="0" smtClean="0"/>
              <a:t>          1,212,931	           0	                         0	                     133,363	      1,346,293             0.18%</a:t>
            </a:r>
          </a:p>
          <a:p>
            <a:r>
              <a:rPr lang="en-US" sz="1800" b="1" dirty="0" smtClean="0"/>
              <a:t>Ru-INR                   619,102	           0	                     4,475,454	   613,558	                        5,708,114	  0.77%</a:t>
            </a:r>
          </a:p>
          <a:p>
            <a:r>
              <a:rPr lang="en-US" sz="1800" b="1" dirty="0" err="1" smtClean="0"/>
              <a:t>ru</a:t>
            </a:r>
            <a:r>
              <a:rPr lang="en-US" sz="1800" b="1" dirty="0" smtClean="0"/>
              <a:t>-PNPI              2,169,866	         434,878	         0	                  2,215,480	       4,820,224	   0.65%</a:t>
            </a:r>
          </a:p>
          <a:p>
            <a:r>
              <a:rPr lang="en-US" sz="1800" b="1" dirty="0" smtClean="0"/>
              <a:t>Total                133,886,783	   134,438,216          393,349,801	80,076,286	    741,751,086	</a:t>
            </a:r>
          </a:p>
          <a:p>
            <a:r>
              <a:rPr lang="en-US" sz="1800" b="1" dirty="0" smtClean="0"/>
              <a:t>Percent                18.05%	      18.12%	       </a:t>
            </a:r>
            <a:r>
              <a:rPr lang="en-US" sz="1800" b="1" dirty="0" smtClean="0">
                <a:solidFill>
                  <a:srgbClr val="0070C0"/>
                </a:solidFill>
              </a:rPr>
              <a:t>53.03%</a:t>
            </a:r>
            <a:r>
              <a:rPr lang="en-US" sz="1800" b="1" dirty="0" smtClean="0"/>
              <a:t>	  10.80%		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1648675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115</Words>
  <Application>Microsoft Office PowerPoint</Application>
  <PresentationFormat>Широкоэкранный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Golutvin &amp; Computing</vt:lpstr>
      <vt:lpstr>Tier1 for CMS   Normalized Elapsed time (HEPSPEC06) * Number of Processors (hours), last 3 months</vt:lpstr>
      <vt:lpstr>Russia — Normalized Elapsed time (HEPSPEC06) * Number of Processors (hours) by Resource Centre and VO (LHC VOs) (last 3 months)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korenkov</dc:creator>
  <cp:lastModifiedBy>korenkov</cp:lastModifiedBy>
  <cp:revision>9</cp:revision>
  <dcterms:created xsi:type="dcterms:W3CDTF">2019-08-07T20:05:48Z</dcterms:created>
  <dcterms:modified xsi:type="dcterms:W3CDTF">2019-08-07T21:19:53Z</dcterms:modified>
</cp:coreProperties>
</file>