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361" r:id="rId5"/>
    <p:sldId id="412" r:id="rId6"/>
    <p:sldId id="408" r:id="rId7"/>
    <p:sldId id="397" r:id="rId8"/>
    <p:sldId id="407" r:id="rId9"/>
    <p:sldId id="404" r:id="rId10"/>
    <p:sldId id="410" r:id="rId11"/>
    <p:sldId id="409" r:id="rId12"/>
    <p:sldId id="411" r:id="rId13"/>
    <p:sldId id="401" r:id="rId14"/>
    <p:sldId id="403" r:id="rId15"/>
    <p:sldId id="405" r:id="rId16"/>
    <p:sldId id="406" r:id="rId17"/>
    <p:sldId id="399" r:id="rId18"/>
    <p:sldId id="400" r:id="rId19"/>
    <p:sldId id="388" r:id="rId20"/>
    <p:sldId id="413" r:id="rId21"/>
  </p:sldIdLst>
  <p:sldSz cx="22320250" cy="14400213"/>
  <p:notesSz cx="6797675" cy="9872663"/>
  <p:defaultTextStyle>
    <a:defPPr>
      <a:defRPr lang="fr-FR"/>
    </a:defPPr>
    <a:lvl1pPr marL="0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1pPr>
    <a:lvl2pPr marL="1175050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2pPr>
    <a:lvl3pPr marL="235009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3pPr>
    <a:lvl4pPr marL="352514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4pPr>
    <a:lvl5pPr marL="470019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5pPr>
    <a:lvl6pPr marL="587524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6pPr>
    <a:lvl7pPr marL="7050298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7pPr>
    <a:lvl8pPr marL="8225348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8pPr>
    <a:lvl9pPr marL="9400398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6" userDrawn="1">
          <p15:clr>
            <a:srgbClr val="A4A3A4"/>
          </p15:clr>
        </p15:guide>
        <p15:guide id="2" pos="70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00FF"/>
    <a:srgbClr val="0D6FFF"/>
    <a:srgbClr val="FF00FF"/>
    <a:srgbClr val="D2A000"/>
    <a:srgbClr val="CC0099"/>
    <a:srgbClr val="512373"/>
    <a:srgbClr val="C59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91" autoAdjust="0"/>
    <p:restoredTop sz="96395" autoAdjust="0"/>
  </p:normalViewPr>
  <p:slideViewPr>
    <p:cSldViewPr snapToObjects="1" showGuides="1">
      <p:cViewPr varScale="1">
        <p:scale>
          <a:sx n="52" d="100"/>
          <a:sy n="52" d="100"/>
        </p:scale>
        <p:origin x="1044" y="84"/>
      </p:cViewPr>
      <p:guideLst>
        <p:guide orient="horz" pos="4536"/>
        <p:guide pos="70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25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30225" y="741363"/>
            <a:ext cx="57372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3" tIns="45922" rIns="91843" bIns="45922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843" tIns="45922" rIns="91843" bIns="45922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4"/>
          </a:xfrm>
          <a:prstGeom prst="rect">
            <a:avLst/>
          </a:prstGeom>
        </p:spPr>
        <p:txBody>
          <a:bodyPr vert="horz" lIns="91843" tIns="45922" rIns="91843" bIns="45922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1pPr>
    <a:lvl2pPr marL="1175050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2pPr>
    <a:lvl3pPr marL="235009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3pPr>
    <a:lvl4pPr marL="352514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4pPr>
    <a:lvl5pPr marL="470019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5pPr>
    <a:lvl6pPr marL="587524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6pPr>
    <a:lvl7pPr marL="7050298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7pPr>
    <a:lvl8pPr marL="8225348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8pPr>
    <a:lvl9pPr marL="9400398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348038" y="4913879"/>
            <a:ext cx="17575000" cy="2487828"/>
          </a:xfrm>
        </p:spPr>
        <p:txBody>
          <a:bodyPr lIns="0" tIns="0" rIns="0" bIns="0" anchor="t" anchorCtr="0">
            <a:noAutofit/>
          </a:bodyPr>
          <a:lstStyle>
            <a:lvl1pPr algn="l">
              <a:defRPr sz="6834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Integration Meeting Template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348040" y="7690988"/>
            <a:ext cx="15817500" cy="9203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4882" b="0" baseline="0">
                <a:solidFill>
                  <a:schemeClr val="accent5"/>
                </a:solidFill>
              </a:defRPr>
            </a:lvl1pPr>
            <a:lvl2pPr marL="1115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31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47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463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57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695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811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927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1204238" y="13346876"/>
            <a:ext cx="878751" cy="755917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48043" y="800013"/>
            <a:ext cx="7651616" cy="3557364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3348043" y="9013478"/>
            <a:ext cx="15817927" cy="3026713"/>
          </a:xfrm>
        </p:spPr>
        <p:txBody>
          <a:bodyPr/>
          <a:lstStyle>
            <a:lvl1pPr marL="0" indent="0">
              <a:buFontTx/>
              <a:buNone/>
              <a:defRPr sz="3906"/>
            </a:lvl1pPr>
          </a:lstStyle>
          <a:p>
            <a:pPr lvl="0"/>
            <a:r>
              <a:rPr lang="en-US" dirty="0" smtClean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dirty="0" smtClean="0"/>
              <a:t>To </a:t>
            </a:r>
            <a:r>
              <a:rPr lang="fr-FR" dirty="0" err="1" smtClean="0"/>
              <a:t>edit</a:t>
            </a:r>
            <a:r>
              <a:rPr lang="fr-FR" dirty="0" smtClean="0"/>
              <a:t> speaker </a:t>
            </a:r>
            <a:r>
              <a:rPr lang="fr-FR" dirty="0" err="1" smtClean="0"/>
              <a:t>name</a:t>
            </a:r>
            <a:r>
              <a:rPr lang="fr-FR" dirty="0" smtClean="0"/>
              <a:t> go to Insert &gt; Header &amp; </a:t>
            </a:r>
            <a:r>
              <a:rPr lang="fr-FR" dirty="0" err="1" smtClean="0"/>
              <a:t>Footer</a:t>
            </a:r>
            <a:r>
              <a:rPr lang="fr-FR" dirty="0" smtClean="0"/>
              <a:t> and </a:t>
            </a:r>
            <a:r>
              <a:rPr lang="fr-FR" dirty="0" err="1" smtClean="0"/>
              <a:t>apply</a:t>
            </a:r>
            <a:r>
              <a:rPr lang="fr-FR" dirty="0" smtClean="0"/>
              <a:t> to all slides </a:t>
            </a:r>
            <a:r>
              <a:rPr lang="fr-FR" dirty="0" err="1" smtClean="0"/>
              <a:t>except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page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7917173" y="13346878"/>
            <a:ext cx="6679241" cy="755567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2685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2563" dirty="0" smtClean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493882" y="2560042"/>
            <a:ext cx="19332499" cy="10303486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116013" y="2551706"/>
            <a:ext cx="9861987" cy="1343354"/>
          </a:xfrm>
        </p:spPr>
        <p:txBody>
          <a:bodyPr anchor="t">
            <a:normAutofit/>
          </a:bodyPr>
          <a:lstStyle>
            <a:lvl1pPr marL="0" indent="0">
              <a:buNone/>
              <a:defRPr sz="4882" b="1" baseline="0"/>
            </a:lvl1pPr>
            <a:lvl2pPr marL="1115885" indent="0">
              <a:buNone/>
              <a:defRPr sz="4882" b="1"/>
            </a:lvl2pPr>
            <a:lvl3pPr marL="2231771" indent="0">
              <a:buNone/>
              <a:defRPr sz="4393" b="1"/>
            </a:lvl3pPr>
            <a:lvl4pPr marL="3347657" indent="0">
              <a:buNone/>
              <a:defRPr sz="3906" b="1"/>
            </a:lvl4pPr>
            <a:lvl5pPr marL="4463543" indent="0">
              <a:buNone/>
              <a:defRPr sz="3906" b="1"/>
            </a:lvl5pPr>
            <a:lvl6pPr marL="5579428" indent="0">
              <a:buNone/>
              <a:defRPr sz="3906" b="1"/>
            </a:lvl6pPr>
            <a:lvl7pPr marL="6695312" indent="0">
              <a:buNone/>
              <a:defRPr sz="3906" b="1"/>
            </a:lvl7pPr>
            <a:lvl8pPr marL="7811199" indent="0">
              <a:buNone/>
              <a:defRPr sz="3906" b="1"/>
            </a:lvl8pPr>
            <a:lvl9pPr marL="8927084" indent="0">
              <a:buNone/>
              <a:defRPr sz="3906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116013" y="4320064"/>
            <a:ext cx="9861987" cy="8296790"/>
          </a:xfrm>
        </p:spPr>
        <p:txBody>
          <a:bodyPr/>
          <a:lstStyle>
            <a:lvl1pPr>
              <a:defRPr sz="5857"/>
            </a:lvl1pPr>
            <a:lvl2pPr>
              <a:defRPr sz="4882"/>
            </a:lvl2pPr>
            <a:lvl3pPr>
              <a:defRPr sz="4393"/>
            </a:lvl3pPr>
            <a:lvl4pPr>
              <a:defRPr sz="3906"/>
            </a:lvl4pPr>
            <a:lvl5pPr>
              <a:defRPr sz="3906"/>
            </a:lvl5pPr>
            <a:lvl6pPr>
              <a:defRPr sz="3906"/>
            </a:lvl6pPr>
            <a:lvl7pPr>
              <a:defRPr sz="3906"/>
            </a:lvl7pPr>
            <a:lvl8pPr>
              <a:defRPr sz="3906"/>
            </a:lvl8pPr>
            <a:lvl9pPr>
              <a:defRPr sz="3906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11338383" y="2551706"/>
            <a:ext cx="9865860" cy="1343354"/>
          </a:xfrm>
        </p:spPr>
        <p:txBody>
          <a:bodyPr anchor="t">
            <a:normAutofit/>
          </a:bodyPr>
          <a:lstStyle>
            <a:lvl1pPr marL="0" indent="0">
              <a:buNone/>
              <a:defRPr sz="4882" b="1" baseline="0"/>
            </a:lvl1pPr>
            <a:lvl2pPr marL="1115885" indent="0">
              <a:buNone/>
              <a:defRPr sz="4882" b="1"/>
            </a:lvl2pPr>
            <a:lvl3pPr marL="2231771" indent="0">
              <a:buNone/>
              <a:defRPr sz="4393" b="1"/>
            </a:lvl3pPr>
            <a:lvl4pPr marL="3347657" indent="0">
              <a:buNone/>
              <a:defRPr sz="3906" b="1"/>
            </a:lvl4pPr>
            <a:lvl5pPr marL="4463543" indent="0">
              <a:buNone/>
              <a:defRPr sz="3906" b="1"/>
            </a:lvl5pPr>
            <a:lvl6pPr marL="5579428" indent="0">
              <a:buNone/>
              <a:defRPr sz="3906" b="1"/>
            </a:lvl6pPr>
            <a:lvl7pPr marL="6695312" indent="0">
              <a:buNone/>
              <a:defRPr sz="3906" b="1"/>
            </a:lvl7pPr>
            <a:lvl8pPr marL="7811199" indent="0">
              <a:buNone/>
              <a:defRPr sz="3906" b="1"/>
            </a:lvl8pPr>
            <a:lvl9pPr marL="8927084" indent="0">
              <a:buNone/>
              <a:defRPr sz="3906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11338383" y="4320064"/>
            <a:ext cx="9865860" cy="8296790"/>
          </a:xfrm>
        </p:spPr>
        <p:txBody>
          <a:bodyPr/>
          <a:lstStyle>
            <a:lvl1pPr>
              <a:defRPr sz="5857"/>
            </a:lvl1pPr>
            <a:lvl2pPr>
              <a:defRPr sz="4882"/>
            </a:lvl2pPr>
            <a:lvl3pPr>
              <a:defRPr sz="4393"/>
            </a:lvl3pPr>
            <a:lvl4pPr>
              <a:defRPr sz="3906"/>
            </a:lvl4pPr>
            <a:lvl5pPr>
              <a:defRPr sz="3906"/>
            </a:lvl5pPr>
            <a:lvl6pPr>
              <a:defRPr sz="3906"/>
            </a:lvl6pPr>
            <a:lvl7pPr>
              <a:defRPr sz="3906"/>
            </a:lvl7pPr>
            <a:lvl8pPr>
              <a:defRPr sz="3906"/>
            </a:lvl8pPr>
            <a:lvl9pPr>
              <a:defRPr sz="3906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36060" y="13346876"/>
            <a:ext cx="15996180" cy="755917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93882" y="960014"/>
            <a:ext cx="19332499" cy="8640128"/>
          </a:xfrm>
        </p:spPr>
        <p:txBody>
          <a:bodyPr/>
          <a:lstStyle>
            <a:lvl1pPr marL="0" indent="0">
              <a:buNone/>
              <a:defRPr sz="7811"/>
            </a:lvl1pPr>
            <a:lvl2pPr marL="1115885" indent="0">
              <a:buNone/>
              <a:defRPr sz="6834"/>
            </a:lvl2pPr>
            <a:lvl3pPr marL="2231771" indent="0">
              <a:buNone/>
              <a:defRPr sz="5857"/>
            </a:lvl3pPr>
            <a:lvl4pPr marL="3347657" indent="0">
              <a:buNone/>
              <a:defRPr sz="4882"/>
            </a:lvl4pPr>
            <a:lvl5pPr marL="4463543" indent="0">
              <a:buNone/>
              <a:defRPr sz="4882"/>
            </a:lvl5pPr>
            <a:lvl6pPr marL="5579428" indent="0">
              <a:buNone/>
              <a:defRPr sz="4882"/>
            </a:lvl6pPr>
            <a:lvl7pPr marL="6695312" indent="0">
              <a:buNone/>
              <a:defRPr sz="4882"/>
            </a:lvl7pPr>
            <a:lvl8pPr marL="7811199" indent="0">
              <a:buNone/>
              <a:defRPr sz="4882"/>
            </a:lvl8pPr>
            <a:lvl9pPr marL="8927084" indent="0">
              <a:buNone/>
              <a:defRPr sz="4882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493882" y="10720168"/>
            <a:ext cx="19332499" cy="2080031"/>
          </a:xfrm>
        </p:spPr>
        <p:txBody>
          <a:bodyPr/>
          <a:lstStyle>
            <a:lvl1pPr marL="0" indent="0">
              <a:buNone/>
              <a:defRPr sz="3417"/>
            </a:lvl1pPr>
            <a:lvl2pPr marL="1115885" indent="0">
              <a:buNone/>
              <a:defRPr sz="2929"/>
            </a:lvl2pPr>
            <a:lvl3pPr marL="2231771" indent="0">
              <a:buNone/>
              <a:defRPr sz="2441"/>
            </a:lvl3pPr>
            <a:lvl4pPr marL="3347657" indent="0">
              <a:buNone/>
              <a:defRPr sz="2197"/>
            </a:lvl4pPr>
            <a:lvl5pPr marL="4463543" indent="0">
              <a:buNone/>
              <a:defRPr sz="2197"/>
            </a:lvl5pPr>
            <a:lvl6pPr marL="5579428" indent="0">
              <a:buNone/>
              <a:defRPr sz="2197"/>
            </a:lvl6pPr>
            <a:lvl7pPr marL="6695312" indent="0">
              <a:buNone/>
              <a:defRPr sz="2197"/>
            </a:lvl7pPr>
            <a:lvl8pPr marL="7811199" indent="0">
              <a:buNone/>
              <a:defRPr sz="2197"/>
            </a:lvl8pPr>
            <a:lvl9pPr marL="8927084" indent="0">
              <a:buNone/>
              <a:defRPr sz="2197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836060" y="13346876"/>
            <a:ext cx="15990321" cy="755917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1497660" y="9760144"/>
            <a:ext cx="19328716" cy="800012"/>
          </a:xfrm>
        </p:spPr>
        <p:txBody>
          <a:bodyPr/>
          <a:lstStyle>
            <a:lvl1pPr>
              <a:buFontTx/>
              <a:buNone/>
              <a:defRPr sz="4393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299711" y="5688273"/>
            <a:ext cx="15720838" cy="3431862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976038" y="13346876"/>
            <a:ext cx="16044510" cy="755917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3299711" y="10400155"/>
            <a:ext cx="15720838" cy="2560038"/>
          </a:xfrm>
        </p:spPr>
        <p:txBody>
          <a:bodyPr anchor="b">
            <a:noAutofit/>
          </a:bodyPr>
          <a:lstStyle>
            <a:lvl1pPr>
              <a:buFontTx/>
              <a:buNone/>
              <a:defRPr sz="2929" baseline="0">
                <a:solidFill>
                  <a:schemeClr val="tx2"/>
                </a:solidFill>
              </a:defRPr>
            </a:lvl1pPr>
            <a:lvl2pPr>
              <a:buFontTx/>
              <a:buNone/>
              <a:defRPr sz="3417"/>
            </a:lvl2pPr>
            <a:lvl3pPr>
              <a:buFontTx/>
              <a:buNone/>
              <a:defRPr sz="3417"/>
            </a:lvl3pPr>
            <a:lvl4pPr>
              <a:buFontTx/>
              <a:buNone/>
              <a:defRPr sz="3417"/>
            </a:lvl4pPr>
            <a:lvl5pPr>
              <a:buFontTx/>
              <a:buNone/>
              <a:defRPr sz="341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48043" y="800013"/>
            <a:ext cx="7651616" cy="35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93882" y="377970"/>
            <a:ext cx="19332499" cy="151183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93882" y="2880051"/>
            <a:ext cx="19332499" cy="99834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36060" y="13346876"/>
            <a:ext cx="15990321" cy="75591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685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204238" y="13346876"/>
            <a:ext cx="878751" cy="75591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929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1115885" rtl="0" eaLnBrk="1" latinLnBrk="0" hangingPunct="1">
        <a:spcBef>
          <a:spcPct val="0"/>
        </a:spcBef>
        <a:buNone/>
        <a:defRPr sz="6834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836914" indent="-836914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6834" kern="1200">
          <a:solidFill>
            <a:schemeClr val="accent5"/>
          </a:solidFill>
          <a:latin typeface="+mn-lt"/>
          <a:ea typeface="+mn-ea"/>
          <a:cs typeface="+mn-cs"/>
        </a:defRPr>
      </a:lvl1pPr>
      <a:lvl2pPr marL="1813315" indent="-697427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5857" kern="1200">
          <a:solidFill>
            <a:schemeClr val="accent5"/>
          </a:solidFill>
          <a:latin typeface="+mn-lt"/>
          <a:ea typeface="+mn-ea"/>
          <a:cs typeface="+mn-cs"/>
        </a:defRPr>
      </a:lvl2pPr>
      <a:lvl3pPr marL="2789714" indent="-557943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4882" kern="1200">
          <a:solidFill>
            <a:schemeClr val="accent5"/>
          </a:solidFill>
          <a:latin typeface="+mn-lt"/>
          <a:ea typeface="+mn-ea"/>
          <a:cs typeface="+mn-cs"/>
        </a:defRPr>
      </a:lvl3pPr>
      <a:lvl4pPr marL="3905598" indent="-557943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4393" kern="1200">
          <a:solidFill>
            <a:schemeClr val="accent5"/>
          </a:solidFill>
          <a:latin typeface="+mn-lt"/>
          <a:ea typeface="+mn-ea"/>
          <a:cs typeface="+mn-cs"/>
        </a:defRPr>
      </a:lvl4pPr>
      <a:lvl5pPr marL="5021483" indent="-557943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906" kern="1200">
          <a:solidFill>
            <a:schemeClr val="accent5"/>
          </a:solidFill>
          <a:latin typeface="+mn-lt"/>
          <a:ea typeface="+mn-ea"/>
          <a:cs typeface="+mn-cs"/>
        </a:defRPr>
      </a:lvl5pPr>
      <a:lvl6pPr marL="6137371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6pPr>
      <a:lvl7pPr marL="7253256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7pPr>
      <a:lvl8pPr marL="8369141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8pPr>
      <a:lvl9pPr marL="9485026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1pPr>
      <a:lvl2pPr marL="1115885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2pPr>
      <a:lvl3pPr marL="2231771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3pPr>
      <a:lvl4pPr marL="3347657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4pPr>
      <a:lvl5pPr marL="4463543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5pPr>
      <a:lvl6pPr marL="5579428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6pPr>
      <a:lvl7pPr marL="6695312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7pPr>
      <a:lvl8pPr marL="7811199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8pPr>
      <a:lvl9pPr marL="8927084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903950/" TargetMode="External"/><Relationship Id="rId2" Type="http://schemas.openxmlformats.org/officeDocument/2006/relationships/hyperlink" Target="https://edms.cern.ch/document/1904620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8038" y="5206808"/>
            <a:ext cx="16597063" cy="4003209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Infrastructure Modification Compatibility for 11T</a:t>
            </a:r>
            <a:endParaRPr lang="en-GB" sz="4882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8038" y="11418575"/>
            <a:ext cx="15817500" cy="802401"/>
          </a:xfrm>
        </p:spPr>
        <p:txBody>
          <a:bodyPr/>
          <a:lstStyle/>
          <a:p>
            <a:r>
              <a:rPr lang="en-US" dirty="0" smtClean="0"/>
              <a:t>M. Gonzalez de la Aleja, P. </a:t>
            </a:r>
            <a:r>
              <a:rPr lang="en-US" dirty="0"/>
              <a:t>F</a:t>
            </a:r>
            <a:r>
              <a:rPr lang="en-US" dirty="0" smtClean="0"/>
              <a:t>essia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13/08/2019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76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109" y="6768059"/>
            <a:ext cx="20067879" cy="763284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080" y="431354"/>
            <a:ext cx="15936261" cy="6192688"/>
          </a:xfrm>
          <a:prstGeom prst="rect">
            <a:avLst/>
          </a:prstGeom>
        </p:spPr>
      </p:pic>
      <p:sp>
        <p:nvSpPr>
          <p:cNvPr id="26" name="Titre 7"/>
          <p:cNvSpPr txBox="1">
            <a:spLocks/>
          </p:cNvSpPr>
          <p:nvPr/>
        </p:nvSpPr>
        <p:spPr>
          <a:xfrm>
            <a:off x="16720057" y="669901"/>
            <a:ext cx="5025243" cy="18725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i="1" dirty="0" err="1" smtClean="0"/>
              <a:t>Displacement</a:t>
            </a:r>
            <a:r>
              <a:rPr lang="fr-CH" sz="4400" i="1" dirty="0" smtClean="0"/>
              <a:t> of F3 and F4 </a:t>
            </a:r>
            <a:r>
              <a:rPr lang="fr-CH" sz="4400" i="1" dirty="0" err="1" smtClean="0"/>
              <a:t>Electrical</a:t>
            </a:r>
            <a:r>
              <a:rPr lang="fr-CH" sz="4400" i="1" dirty="0" smtClean="0"/>
              <a:t> Boxes</a:t>
            </a:r>
            <a:endParaRPr lang="fr-CH" sz="3200" i="1" dirty="0"/>
          </a:p>
        </p:txBody>
      </p:sp>
    </p:spTree>
    <p:extLst>
      <p:ext uri="{BB962C8B-B14F-4D97-AF65-F5344CB8AC3E}">
        <p14:creationId xmlns:p14="http://schemas.microsoft.com/office/powerpoint/2010/main" val="160466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770" y="462136"/>
            <a:ext cx="16877660" cy="66224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9" y="7084547"/>
            <a:ext cx="17017904" cy="7315666"/>
          </a:xfrm>
          <a:prstGeom prst="rect">
            <a:avLst/>
          </a:prstGeom>
        </p:spPr>
      </p:pic>
      <p:sp>
        <p:nvSpPr>
          <p:cNvPr id="26" name="Titre 7"/>
          <p:cNvSpPr txBox="1">
            <a:spLocks/>
          </p:cNvSpPr>
          <p:nvPr/>
        </p:nvSpPr>
        <p:spPr>
          <a:xfrm>
            <a:off x="721992" y="1606151"/>
            <a:ext cx="4449179" cy="18725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i="1" dirty="0" smtClean="0"/>
              <a:t>Installation of new </a:t>
            </a:r>
            <a:r>
              <a:rPr lang="fr-CH" sz="4400" i="1" dirty="0" err="1" smtClean="0"/>
              <a:t>coffets</a:t>
            </a:r>
            <a:r>
              <a:rPr lang="fr-CH" sz="4400" i="1" dirty="0" smtClean="0"/>
              <a:t> prise</a:t>
            </a:r>
            <a:endParaRPr lang="fr-CH" sz="3200" i="1" dirty="0"/>
          </a:p>
        </p:txBody>
      </p:sp>
    </p:spTree>
    <p:extLst>
      <p:ext uri="{BB962C8B-B14F-4D97-AF65-F5344CB8AC3E}">
        <p14:creationId xmlns:p14="http://schemas.microsoft.com/office/powerpoint/2010/main" val="169724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557"/>
          <a:stretch/>
        </p:blipFill>
        <p:spPr>
          <a:xfrm>
            <a:off x="430933" y="215330"/>
            <a:ext cx="16023175" cy="8136904"/>
          </a:xfrm>
          <a:prstGeom prst="rect">
            <a:avLst/>
          </a:prstGeom>
        </p:spPr>
      </p:pic>
      <p:pic>
        <p:nvPicPr>
          <p:cNvPr id="41" name="Picture 4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7489" y="7272115"/>
            <a:ext cx="10105424" cy="7123958"/>
          </a:xfrm>
          <a:prstGeom prst="rect">
            <a:avLst/>
          </a:prstGeom>
          <a:noFill/>
        </p:spPr>
      </p:pic>
      <p:sp>
        <p:nvSpPr>
          <p:cNvPr id="13" name="Titre 7"/>
          <p:cNvSpPr txBox="1">
            <a:spLocks/>
          </p:cNvSpPr>
          <p:nvPr/>
        </p:nvSpPr>
        <p:spPr>
          <a:xfrm>
            <a:off x="1511053" y="9144322"/>
            <a:ext cx="10262364" cy="18725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>
                <a:sym typeface="Wingdings" panose="05000000000000000000" pitchFamily="2" charset="2"/>
              </a:rPr>
              <a:t>Re-routing of current cables: </a:t>
            </a:r>
            <a:r>
              <a:rPr lang="en-GB" sz="3200" dirty="0" err="1">
                <a:sym typeface="Wingdings" panose="05000000000000000000" pitchFamily="2" charset="2"/>
              </a:rPr>
              <a:t>nQPS</a:t>
            </a:r>
            <a:r>
              <a:rPr lang="en-GB" sz="3200" dirty="0">
                <a:sym typeface="Wingdings" panose="05000000000000000000" pitchFamily="2" charset="2"/>
              </a:rPr>
              <a:t> and BLM cables in the telex placed along the magnets.</a:t>
            </a:r>
          </a:p>
          <a:p>
            <a:endParaRPr lang="fr-CH" sz="32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4679405" y="431354"/>
            <a:ext cx="17623640" cy="3057567"/>
            <a:chOff x="4679405" y="431354"/>
            <a:chExt cx="17623640" cy="3057567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4679405" y="1151434"/>
              <a:ext cx="4032448" cy="72008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5251062" y="1339838"/>
              <a:ext cx="1525687" cy="0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8711853" y="719386"/>
              <a:ext cx="6539209" cy="144016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15251062" y="855018"/>
              <a:ext cx="0" cy="484820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8713390" y="719386"/>
              <a:ext cx="0" cy="484820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7" name="Titre 7"/>
            <p:cNvSpPr txBox="1">
              <a:spLocks/>
            </p:cNvSpPr>
            <p:nvPr/>
          </p:nvSpPr>
          <p:spPr>
            <a:xfrm>
              <a:off x="16674164" y="752617"/>
              <a:ext cx="5628881" cy="2736304"/>
            </a:xfrm>
            <a:prstGeom prst="rect">
              <a:avLst/>
            </a:prstGeom>
          </p:spPr>
          <p:txBody>
            <a:bodyPr vert="horz" lIns="0" tIns="0" rIns="0" bIns="0" rtlCol="0" anchor="ctr" anchorCtr="1">
              <a:noAutofit/>
            </a:bodyPr>
            <a:lstStyle>
              <a:lvl1pPr algn="ctr" defTabSz="1115885" rtl="0" eaLnBrk="1" latinLnBrk="0" hangingPunct="1">
                <a:spcBef>
                  <a:spcPct val="0"/>
                </a:spcBef>
                <a:buNone/>
                <a:defRPr sz="6834" b="1" kern="1200">
                  <a:solidFill>
                    <a:schemeClr val="bg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CH" sz="3600" dirty="0" smtClean="0">
                  <a:solidFill>
                    <a:srgbClr val="FFCC66"/>
                  </a:solidFill>
                  <a:sym typeface="Wingdings" panose="05000000000000000000" pitchFamily="2" charset="2"/>
                </a:rPr>
                <a:t>To check if the </a:t>
              </a:r>
              <a:r>
                <a:rPr lang="fr-CH" sz="3600" dirty="0" err="1" smtClean="0">
                  <a:solidFill>
                    <a:srgbClr val="FFCC66"/>
                  </a:solidFill>
                  <a:sym typeface="Wingdings" panose="05000000000000000000" pitchFamily="2" charset="2"/>
                </a:rPr>
                <a:t>routing</a:t>
              </a:r>
              <a:r>
                <a:rPr lang="fr-CH" sz="3600" dirty="0" smtClean="0">
                  <a:solidFill>
                    <a:srgbClr val="FFCC66"/>
                  </a:solidFill>
                  <a:sym typeface="Wingdings" panose="05000000000000000000" pitchFamily="2" charset="2"/>
                </a:rPr>
                <a:t> </a:t>
              </a:r>
              <a:r>
                <a:rPr lang="fr-CH" sz="3600" dirty="0" err="1" smtClean="0">
                  <a:solidFill>
                    <a:srgbClr val="FFCC66"/>
                  </a:solidFill>
                  <a:sym typeface="Wingdings" panose="05000000000000000000" pitchFamily="2" charset="2"/>
                </a:rPr>
                <a:t>could</a:t>
              </a:r>
              <a:r>
                <a:rPr lang="fr-CH" sz="3600" dirty="0" smtClean="0">
                  <a:solidFill>
                    <a:srgbClr val="FFCC66"/>
                  </a:solidFill>
                  <a:sym typeface="Wingdings" panose="05000000000000000000" pitchFamily="2" charset="2"/>
                </a:rPr>
                <a:t> </a:t>
              </a:r>
              <a:r>
                <a:rPr lang="fr-CH" sz="3600" dirty="0" err="1" smtClean="0">
                  <a:solidFill>
                    <a:srgbClr val="FFCC66"/>
                  </a:solidFill>
                  <a:sym typeface="Wingdings" panose="05000000000000000000" pitchFamily="2" charset="2"/>
                </a:rPr>
                <a:t>be</a:t>
              </a:r>
              <a:r>
                <a:rPr lang="fr-CH" sz="3600" dirty="0">
                  <a:solidFill>
                    <a:srgbClr val="FFCC66"/>
                  </a:solidFill>
                  <a:sym typeface="Wingdings" panose="05000000000000000000" pitchFamily="2" charset="2"/>
                </a:rPr>
                <a:t> </a:t>
              </a:r>
              <a:r>
                <a:rPr lang="fr-CH" sz="3600" dirty="0" err="1" smtClean="0">
                  <a:solidFill>
                    <a:srgbClr val="FFCC66"/>
                  </a:solidFill>
                  <a:sym typeface="Wingdings" panose="05000000000000000000" pitchFamily="2" charset="2"/>
                </a:rPr>
                <a:t>modified</a:t>
              </a:r>
              <a:r>
                <a:rPr lang="fr-CH" sz="3600" dirty="0" smtClean="0">
                  <a:solidFill>
                    <a:srgbClr val="FFCC66"/>
                  </a:solidFill>
                  <a:sym typeface="Wingdings" panose="05000000000000000000" pitchFamily="2" charset="2"/>
                </a:rPr>
                <a:t>, to </a:t>
              </a:r>
              <a:r>
                <a:rPr lang="fr-CH" sz="3600" dirty="0" err="1" smtClean="0">
                  <a:solidFill>
                    <a:srgbClr val="FFCC66"/>
                  </a:solidFill>
                  <a:sym typeface="Wingdings" panose="05000000000000000000" pitchFamily="2" charset="2"/>
                </a:rPr>
                <a:t>make</a:t>
              </a:r>
              <a:r>
                <a:rPr lang="fr-CH" sz="3600" dirty="0" smtClean="0">
                  <a:solidFill>
                    <a:srgbClr val="FFCC66"/>
                  </a:solidFill>
                  <a:sym typeface="Wingdings" panose="05000000000000000000" pitchFamily="2" charset="2"/>
                </a:rPr>
                <a:t> </a:t>
              </a:r>
              <a:r>
                <a:rPr lang="fr-CH" sz="3600" dirty="0" err="1" smtClean="0">
                  <a:solidFill>
                    <a:srgbClr val="FFCC66"/>
                  </a:solidFill>
                  <a:sym typeface="Wingdings" panose="05000000000000000000" pitchFamily="2" charset="2"/>
                </a:rPr>
                <a:t>it</a:t>
              </a:r>
              <a:r>
                <a:rPr lang="fr-CH" sz="3600" dirty="0" smtClean="0">
                  <a:solidFill>
                    <a:srgbClr val="FFCC66"/>
                  </a:solidFill>
                  <a:sym typeface="Wingdings" panose="05000000000000000000" pitchFamily="2" charset="2"/>
                </a:rPr>
                <a:t> compatible </a:t>
              </a:r>
              <a:r>
                <a:rPr lang="fr-CH" sz="3600" dirty="0" err="1" smtClean="0">
                  <a:solidFill>
                    <a:srgbClr val="FFCC66"/>
                  </a:solidFill>
                  <a:sym typeface="Wingdings" panose="05000000000000000000" pitchFamily="2" charset="2"/>
                </a:rPr>
                <a:t>with</a:t>
              </a:r>
              <a:r>
                <a:rPr lang="fr-CH" sz="3600" dirty="0" smtClean="0">
                  <a:solidFill>
                    <a:srgbClr val="FFCC66"/>
                  </a:solidFill>
                  <a:sym typeface="Wingdings" panose="05000000000000000000" pitchFamily="2" charset="2"/>
                </a:rPr>
                <a:t> </a:t>
              </a:r>
              <a:r>
                <a:rPr lang="fr-CH" sz="3600" dirty="0" err="1" smtClean="0">
                  <a:solidFill>
                    <a:srgbClr val="FFCC66"/>
                  </a:solidFill>
                  <a:sym typeface="Wingdings" panose="05000000000000000000" pitchFamily="2" charset="2"/>
                </a:rPr>
                <a:t>both</a:t>
              </a:r>
              <a:r>
                <a:rPr lang="fr-CH" sz="3600" dirty="0" smtClean="0">
                  <a:solidFill>
                    <a:srgbClr val="FFCC66"/>
                  </a:solidFill>
                  <a:sym typeface="Wingdings" panose="05000000000000000000" pitchFamily="2" charset="2"/>
                </a:rPr>
                <a:t> 11T or </a:t>
              </a:r>
              <a:r>
                <a:rPr lang="fr-CH" sz="3600" dirty="0" err="1" smtClean="0">
                  <a:solidFill>
                    <a:srgbClr val="FFCC66"/>
                  </a:solidFill>
                  <a:sym typeface="Wingdings" panose="05000000000000000000" pitchFamily="2" charset="2"/>
                </a:rPr>
                <a:t>dipole</a:t>
              </a:r>
              <a:r>
                <a:rPr lang="fr-CH" sz="3600" dirty="0" smtClean="0">
                  <a:solidFill>
                    <a:srgbClr val="FFCC66"/>
                  </a:solidFill>
                  <a:sym typeface="Wingdings" panose="05000000000000000000" pitchFamily="2" charset="2"/>
                </a:rPr>
                <a:t> configurations</a:t>
              </a:r>
              <a:endParaRPr lang="en-GB" sz="2400" dirty="0">
                <a:solidFill>
                  <a:srgbClr val="FFCC66"/>
                </a:solidFill>
                <a:sym typeface="Wingdings" panose="05000000000000000000" pitchFamily="2" charset="2"/>
              </a:endParaRPr>
            </a:p>
            <a:p>
              <a:endParaRPr lang="fr-CH" sz="2400" i="1" dirty="0">
                <a:solidFill>
                  <a:srgbClr val="FFCC66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6849211" y="431354"/>
              <a:ext cx="5336164" cy="3057567"/>
            </a:xfrm>
            <a:prstGeom prst="rect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9587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3" name="Titre 7"/>
          <p:cNvSpPr txBox="1">
            <a:spLocks/>
          </p:cNvSpPr>
          <p:nvPr/>
        </p:nvSpPr>
        <p:spPr>
          <a:xfrm>
            <a:off x="5975549" y="705568"/>
            <a:ext cx="10262364" cy="18725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 smtClean="0">
                <a:sym typeface="Wingdings" panose="05000000000000000000" pitchFamily="2" charset="2"/>
              </a:rPr>
              <a:t>Location of new 11T DYPB racks underneath the magnets</a:t>
            </a:r>
            <a:endParaRPr lang="en-GB" sz="3200" dirty="0">
              <a:sym typeface="Wingdings" panose="05000000000000000000" pitchFamily="2" charset="2"/>
            </a:endParaRPr>
          </a:p>
          <a:p>
            <a:endParaRPr lang="fr-CH" sz="32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46595"/>
          <a:stretch/>
        </p:blipFill>
        <p:spPr>
          <a:xfrm>
            <a:off x="286917" y="2807618"/>
            <a:ext cx="11091250" cy="51876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47723"/>
          <a:stretch/>
        </p:blipFill>
        <p:spPr>
          <a:xfrm>
            <a:off x="11347645" y="2807618"/>
            <a:ext cx="10959784" cy="49580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0387" y="8315672"/>
            <a:ext cx="4045434" cy="80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5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91" y="2999217"/>
            <a:ext cx="21962439" cy="9948192"/>
          </a:xfrm>
          <a:prstGeom prst="rect">
            <a:avLst/>
          </a:prstGeom>
        </p:spPr>
      </p:pic>
      <p:sp>
        <p:nvSpPr>
          <p:cNvPr id="58" name="Titre 7"/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5400" dirty="0" err="1" smtClean="0"/>
              <a:t>Current</a:t>
            </a:r>
            <a:r>
              <a:rPr lang="fr-CH" sz="5400" dirty="0" smtClean="0"/>
              <a:t> MB.A9L7 </a:t>
            </a:r>
            <a:r>
              <a:rPr lang="fr-CH" sz="4400" dirty="0" smtClean="0"/>
              <a:t>(LBBRB.9L7)  </a:t>
            </a:r>
            <a:r>
              <a:rPr lang="fr-CH" sz="5400" dirty="0" smtClean="0"/>
              <a:t>vs  Full 11T configuration</a:t>
            </a:r>
            <a:endParaRPr lang="fr-CH" sz="4000" dirty="0"/>
          </a:p>
        </p:txBody>
      </p:sp>
      <p:sp>
        <p:nvSpPr>
          <p:cNvPr id="59" name="Titre 7"/>
          <p:cNvSpPr txBox="1">
            <a:spLocks/>
          </p:cNvSpPr>
          <p:nvPr/>
        </p:nvSpPr>
        <p:spPr>
          <a:xfrm>
            <a:off x="1640397" y="1242212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i="1" dirty="0" smtClean="0"/>
              <a:t>Position of jacks and racks </a:t>
            </a:r>
            <a:r>
              <a:rPr lang="fr-CH" sz="4400" i="1" dirty="0" err="1" smtClean="0"/>
              <a:t>presently</a:t>
            </a:r>
            <a:r>
              <a:rPr lang="fr-CH" sz="4400" i="1" dirty="0" smtClean="0"/>
              <a:t> </a:t>
            </a:r>
            <a:r>
              <a:rPr lang="fr-CH" sz="4400" i="1" dirty="0" err="1" smtClean="0"/>
              <a:t>installed</a:t>
            </a:r>
            <a:endParaRPr lang="fr-CH" sz="3200" i="1" dirty="0"/>
          </a:p>
        </p:txBody>
      </p:sp>
    </p:spTree>
    <p:extLst>
      <p:ext uri="{BB962C8B-B14F-4D97-AF65-F5344CB8AC3E}">
        <p14:creationId xmlns:p14="http://schemas.microsoft.com/office/powerpoint/2010/main" val="54057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5" name="Titre 7"/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5400" dirty="0" err="1" smtClean="0"/>
              <a:t>Current</a:t>
            </a:r>
            <a:r>
              <a:rPr lang="fr-CH" sz="5400" dirty="0" smtClean="0"/>
              <a:t> MB.A9R7 </a:t>
            </a:r>
            <a:r>
              <a:rPr lang="fr-CH" sz="4400" dirty="0" smtClean="0"/>
              <a:t>(LBARA.9R7)  </a:t>
            </a:r>
            <a:r>
              <a:rPr lang="fr-CH" sz="5400" dirty="0" smtClean="0"/>
              <a:t>vs  Full 11T configuration</a:t>
            </a:r>
            <a:endParaRPr lang="fr-CH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640" y="2807618"/>
            <a:ext cx="22190629" cy="10170706"/>
          </a:xfrm>
          <a:prstGeom prst="rect">
            <a:avLst/>
          </a:prstGeom>
        </p:spPr>
      </p:pic>
      <p:sp>
        <p:nvSpPr>
          <p:cNvPr id="8" name="Titre 7"/>
          <p:cNvSpPr txBox="1">
            <a:spLocks/>
          </p:cNvSpPr>
          <p:nvPr/>
        </p:nvSpPr>
        <p:spPr>
          <a:xfrm>
            <a:off x="1640397" y="1242212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i="1" dirty="0" smtClean="0"/>
              <a:t>Position of jacks and racks </a:t>
            </a:r>
            <a:r>
              <a:rPr lang="fr-CH" sz="4400" i="1" dirty="0" err="1" smtClean="0"/>
              <a:t>presently</a:t>
            </a:r>
            <a:r>
              <a:rPr lang="fr-CH" sz="4400" i="1" dirty="0" smtClean="0"/>
              <a:t> </a:t>
            </a:r>
            <a:r>
              <a:rPr lang="fr-CH" sz="4400" i="1" dirty="0" err="1" smtClean="0"/>
              <a:t>installed</a:t>
            </a:r>
            <a:endParaRPr lang="fr-CH" sz="3200" i="1" dirty="0"/>
          </a:p>
        </p:txBody>
      </p:sp>
    </p:spTree>
    <p:extLst>
      <p:ext uri="{BB962C8B-B14F-4D97-AF65-F5344CB8AC3E}">
        <p14:creationId xmlns:p14="http://schemas.microsoft.com/office/powerpoint/2010/main" val="117401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7"/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5400" dirty="0" smtClean="0"/>
              <a:t>BLM </a:t>
            </a:r>
            <a:r>
              <a:rPr lang="fr-CH" sz="5400" dirty="0" err="1" smtClean="0"/>
              <a:t>layout</a:t>
            </a:r>
            <a:endParaRPr lang="fr-CH" sz="40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t="3814"/>
          <a:stretch/>
        </p:blipFill>
        <p:spPr>
          <a:xfrm>
            <a:off x="286917" y="3292767"/>
            <a:ext cx="10657184" cy="760851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l="1062" t="817" r="1" b="817"/>
          <a:stretch/>
        </p:blipFill>
        <p:spPr>
          <a:xfrm>
            <a:off x="11808197" y="3194723"/>
            <a:ext cx="10286611" cy="771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84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5" name="Titre 7"/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5400" dirty="0" smtClean="0"/>
              <a:t>Standard LHC </a:t>
            </a:r>
            <a:r>
              <a:rPr lang="fr-CH" sz="5400" dirty="0" err="1" smtClean="0"/>
              <a:t>dipole</a:t>
            </a:r>
            <a:r>
              <a:rPr lang="fr-CH" sz="5400" dirty="0" smtClean="0"/>
              <a:t> vs 11T </a:t>
            </a:r>
            <a:r>
              <a:rPr lang="fr-CH" sz="5400" dirty="0" err="1" smtClean="0"/>
              <a:t>assembly</a:t>
            </a:r>
            <a:r>
              <a:rPr lang="fr-CH" sz="5400" dirty="0" smtClean="0"/>
              <a:t> configuration</a:t>
            </a:r>
            <a:endParaRPr lang="fr-CH" sz="4000" dirty="0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3743301" y="10800506"/>
            <a:ext cx="1008112" cy="936104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dirty="0" smtClean="0">
                <a:sym typeface="Wingdings" panose="05000000000000000000" pitchFamily="2" charset="2"/>
              </a:rPr>
              <a:t>R7</a:t>
            </a:r>
            <a:endParaRPr lang="fr-CH" sz="3200" i="1" dirty="0"/>
          </a:p>
        </p:txBody>
      </p:sp>
      <p:sp>
        <p:nvSpPr>
          <p:cNvPr id="8" name="Titre 7"/>
          <p:cNvSpPr txBox="1">
            <a:spLocks/>
          </p:cNvSpPr>
          <p:nvPr/>
        </p:nvSpPr>
        <p:spPr>
          <a:xfrm>
            <a:off x="18000885" y="4103762"/>
            <a:ext cx="1008112" cy="936104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dirty="0">
                <a:sym typeface="Wingdings" panose="05000000000000000000" pitchFamily="2" charset="2"/>
              </a:rPr>
              <a:t>L</a:t>
            </a:r>
            <a:r>
              <a:rPr lang="fr-CH" sz="4400" dirty="0" smtClean="0">
                <a:sym typeface="Wingdings" panose="05000000000000000000" pitchFamily="2" charset="2"/>
              </a:rPr>
              <a:t>7</a:t>
            </a:r>
            <a:endParaRPr lang="fr-CH" sz="32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57" y="1069264"/>
            <a:ext cx="17078325" cy="33242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957" y="4413845"/>
            <a:ext cx="17135475" cy="33623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7625" y="11061823"/>
            <a:ext cx="17192625" cy="32670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6199" y="7944428"/>
            <a:ext cx="17135475" cy="328612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156199" y="8112934"/>
            <a:ext cx="1675459" cy="46166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fr-CH" sz="2400" dirty="0" smtClean="0"/>
              <a:t>LHC</a:t>
            </a:r>
            <a:r>
              <a:rPr lang="fr-CH" sz="2400" dirty="0" smtClean="0">
                <a:solidFill>
                  <a:srgbClr val="00B050"/>
                </a:solidFill>
              </a:rPr>
              <a:t> </a:t>
            </a:r>
            <a:r>
              <a:rPr lang="fr-CH" sz="2400" dirty="0" smtClean="0"/>
              <a:t>C9R7</a:t>
            </a:r>
            <a:endParaRPr lang="fr-CH" sz="2400" dirty="0"/>
          </a:p>
        </p:txBody>
      </p:sp>
      <p:sp>
        <p:nvSpPr>
          <p:cNvPr id="14" name="Rectangle 13"/>
          <p:cNvSpPr/>
          <p:nvPr/>
        </p:nvSpPr>
        <p:spPr>
          <a:xfrm>
            <a:off x="5117476" y="11490969"/>
            <a:ext cx="2175153" cy="46166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sz="2400" dirty="0" smtClean="0"/>
              <a:t>HL-LHC</a:t>
            </a:r>
            <a:r>
              <a:rPr lang="fr-CH" sz="2400" dirty="0" smtClean="0">
                <a:solidFill>
                  <a:srgbClr val="00B050"/>
                </a:solidFill>
              </a:rPr>
              <a:t> </a:t>
            </a:r>
            <a:r>
              <a:rPr lang="fr-CH" sz="2400" dirty="0" smtClean="0"/>
              <a:t>C9R7</a:t>
            </a:r>
            <a:endParaRPr lang="fr-CH" sz="2400" dirty="0"/>
          </a:p>
        </p:txBody>
      </p:sp>
      <p:sp>
        <p:nvSpPr>
          <p:cNvPr id="16" name="Rectangle 15"/>
          <p:cNvSpPr/>
          <p:nvPr/>
        </p:nvSpPr>
        <p:spPr>
          <a:xfrm>
            <a:off x="646957" y="1076473"/>
            <a:ext cx="1624163" cy="46166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fr-CH" sz="2400" dirty="0" smtClean="0"/>
              <a:t>LHC</a:t>
            </a:r>
            <a:r>
              <a:rPr lang="fr-CH" sz="2400" dirty="0" smtClean="0">
                <a:solidFill>
                  <a:srgbClr val="00B050"/>
                </a:solidFill>
              </a:rPr>
              <a:t> </a:t>
            </a:r>
            <a:r>
              <a:rPr lang="fr-CH" sz="2400" dirty="0" smtClean="0"/>
              <a:t>C9L7</a:t>
            </a:r>
            <a:endParaRPr lang="fr-CH" sz="2400" dirty="0"/>
          </a:p>
        </p:txBody>
      </p:sp>
      <p:sp>
        <p:nvSpPr>
          <p:cNvPr id="17" name="Rectangle 16"/>
          <p:cNvSpPr/>
          <p:nvPr/>
        </p:nvSpPr>
        <p:spPr>
          <a:xfrm>
            <a:off x="646957" y="4595219"/>
            <a:ext cx="2175153" cy="46166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sz="2400" dirty="0" smtClean="0"/>
              <a:t>HL-LHC</a:t>
            </a:r>
            <a:r>
              <a:rPr lang="fr-CH" sz="2400" dirty="0" smtClean="0">
                <a:solidFill>
                  <a:srgbClr val="00B050"/>
                </a:solidFill>
              </a:rPr>
              <a:t> </a:t>
            </a:r>
            <a:r>
              <a:rPr lang="fr-CH" sz="2400" dirty="0" smtClean="0"/>
              <a:t>C9L7</a:t>
            </a:r>
            <a:endParaRPr lang="fr-CH" sz="2400" dirty="0"/>
          </a:p>
        </p:txBody>
      </p:sp>
      <p:sp>
        <p:nvSpPr>
          <p:cNvPr id="18" name="Rectangle 17"/>
          <p:cNvSpPr/>
          <p:nvPr/>
        </p:nvSpPr>
        <p:spPr>
          <a:xfrm>
            <a:off x="13934706" y="9998248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/>
              <a:t>MB.A9R7 (LBARA.9R7)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804626" y="3243823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/>
              <a:t>MB.A9L7 </a:t>
            </a:r>
            <a:r>
              <a:rPr lang="en-GB" sz="1800" b="1" dirty="0"/>
              <a:t>(</a:t>
            </a:r>
            <a:r>
              <a:rPr lang="en-GB" sz="1800" b="1" dirty="0" smtClean="0"/>
              <a:t>LBBRB.9L7</a:t>
            </a:r>
            <a:r>
              <a:rPr lang="en-GB" sz="18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3319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5" name="Titre 7"/>
          <p:cNvSpPr txBox="1">
            <a:spLocks/>
          </p:cNvSpPr>
          <p:nvPr/>
        </p:nvSpPr>
        <p:spPr>
          <a:xfrm>
            <a:off x="1493876" y="240833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6000" dirty="0" err="1" smtClean="0"/>
              <a:t>Outline</a:t>
            </a:r>
            <a:endParaRPr lang="fr-CH" sz="4400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934990" y="2087538"/>
            <a:ext cx="20522280" cy="10303486"/>
          </a:xfrm>
        </p:spPr>
        <p:txBody>
          <a:bodyPr>
            <a:normAutofit lnSpcReduction="10000"/>
          </a:bodyPr>
          <a:lstStyle/>
          <a:p>
            <a:r>
              <a:rPr lang="fr-CH" sz="5400" dirty="0" smtClean="0"/>
              <a:t>Description of </a:t>
            </a:r>
            <a:r>
              <a:rPr lang="fr-CH" sz="5400" dirty="0" err="1" smtClean="0"/>
              <a:t>necessary</a:t>
            </a:r>
            <a:r>
              <a:rPr lang="fr-CH" sz="5400" dirty="0" smtClean="0"/>
              <a:t> modifications for the installation of the 11T </a:t>
            </a:r>
            <a:r>
              <a:rPr lang="fr-CH" sz="5400" dirty="0" err="1" smtClean="0"/>
              <a:t>assembly</a:t>
            </a:r>
            <a:r>
              <a:rPr lang="fr-CH" sz="5400" dirty="0" smtClean="0"/>
              <a:t> (11T </a:t>
            </a:r>
            <a:r>
              <a:rPr lang="fr-CH" sz="5400" dirty="0" err="1" smtClean="0"/>
              <a:t>dipoles+TCLD</a:t>
            </a:r>
            <a:r>
              <a:rPr lang="fr-CH" sz="5400" dirty="0" smtClean="0"/>
              <a:t>) are </a:t>
            </a:r>
            <a:r>
              <a:rPr lang="fr-CH" sz="5400" dirty="0" err="1" smtClean="0"/>
              <a:t>described</a:t>
            </a:r>
            <a:r>
              <a:rPr lang="fr-CH" sz="5400" dirty="0" smtClean="0"/>
              <a:t> in:</a:t>
            </a:r>
          </a:p>
          <a:p>
            <a:pPr lvl="1"/>
            <a:r>
              <a:rPr lang="en-GB" sz="4400" dirty="0"/>
              <a:t>WP11: 11T Dipole Full Assembly Integration </a:t>
            </a:r>
            <a:r>
              <a:rPr lang="en-GB" sz="4400" dirty="0" smtClean="0"/>
              <a:t>Study </a:t>
            </a:r>
            <a:r>
              <a:rPr lang="en-GB" sz="4400" dirty="0" smtClean="0">
                <a:sym typeface="Wingdings" panose="05000000000000000000" pitchFamily="2" charset="2"/>
              </a:rPr>
              <a:t> </a:t>
            </a:r>
            <a:r>
              <a:rPr lang="en-GB" sz="4400" dirty="0" smtClean="0">
                <a:sym typeface="Wingdings" panose="05000000000000000000" pitchFamily="2" charset="2"/>
                <a:hlinkClick r:id="rId2"/>
              </a:rPr>
              <a:t>EDMS 1904620</a:t>
            </a:r>
            <a:r>
              <a:rPr lang="fr-CH" sz="4400" dirty="0" smtClean="0">
                <a:hlinkClick r:id="rId2"/>
              </a:rPr>
              <a:t> </a:t>
            </a:r>
            <a:endParaRPr lang="fr-CH" sz="4400" dirty="0" smtClean="0"/>
          </a:p>
          <a:p>
            <a:pPr lvl="1"/>
            <a:r>
              <a:rPr lang="en-GB" sz="4400" dirty="0"/>
              <a:t>WP5: TCLD Integration </a:t>
            </a:r>
            <a:r>
              <a:rPr lang="en-GB" sz="4400" dirty="0" smtClean="0"/>
              <a:t>Study </a:t>
            </a:r>
            <a:r>
              <a:rPr lang="en-GB" sz="4400" dirty="0" smtClean="0">
                <a:sym typeface="Wingdings" panose="05000000000000000000" pitchFamily="2" charset="2"/>
              </a:rPr>
              <a:t> </a:t>
            </a:r>
            <a:r>
              <a:rPr lang="en-GB" sz="4400" dirty="0" smtClean="0">
                <a:sym typeface="Wingdings" panose="05000000000000000000" pitchFamily="2" charset="2"/>
                <a:hlinkClick r:id="rId3"/>
              </a:rPr>
              <a:t>EDMS 1903950</a:t>
            </a:r>
          </a:p>
          <a:p>
            <a:endParaRPr lang="fr-CH" sz="5377" dirty="0" smtClean="0"/>
          </a:p>
          <a:p>
            <a:r>
              <a:rPr lang="fr-CH" sz="5377" dirty="0" smtClean="0"/>
              <a:t>The </a:t>
            </a:r>
            <a:r>
              <a:rPr lang="fr-CH" sz="5377" dirty="0" err="1" smtClean="0"/>
              <a:t>aim</a:t>
            </a:r>
            <a:r>
              <a:rPr lang="fr-CH" sz="5377" dirty="0" smtClean="0"/>
              <a:t> </a:t>
            </a:r>
            <a:r>
              <a:rPr lang="fr-CH" sz="5377" dirty="0" err="1" smtClean="0"/>
              <a:t>is</a:t>
            </a:r>
            <a:r>
              <a:rPr lang="fr-CH" sz="5377" dirty="0" smtClean="0"/>
              <a:t> to go </a:t>
            </a:r>
            <a:r>
              <a:rPr lang="fr-CH" sz="5377" dirty="0" err="1" smtClean="0"/>
              <a:t>through</a:t>
            </a:r>
            <a:r>
              <a:rPr lang="fr-CH" sz="5377" dirty="0" smtClean="0"/>
              <a:t> the </a:t>
            </a:r>
            <a:r>
              <a:rPr lang="fr-CH" sz="5377" dirty="0" err="1" smtClean="0"/>
              <a:t>list</a:t>
            </a:r>
            <a:r>
              <a:rPr lang="fr-CH" sz="5377" dirty="0" smtClean="0"/>
              <a:t> of </a:t>
            </a:r>
            <a:r>
              <a:rPr lang="fr-CH" sz="5377" dirty="0" err="1" smtClean="0"/>
              <a:t>activities</a:t>
            </a:r>
            <a:r>
              <a:rPr lang="fr-CH" sz="5377" dirty="0" smtClean="0"/>
              <a:t> </a:t>
            </a:r>
            <a:r>
              <a:rPr lang="fr-CH" sz="5377" dirty="0" err="1" smtClean="0"/>
              <a:t>foreseen</a:t>
            </a:r>
            <a:r>
              <a:rPr lang="fr-CH" sz="5377" dirty="0" smtClean="0"/>
              <a:t>, </a:t>
            </a:r>
            <a:r>
              <a:rPr lang="fr-CH" sz="5377" dirty="0" err="1" smtClean="0"/>
              <a:t>analise</a:t>
            </a:r>
            <a:r>
              <a:rPr lang="fr-CH" sz="5377" dirty="0" smtClean="0"/>
              <a:t> compatibility of services and components for </a:t>
            </a:r>
            <a:r>
              <a:rPr lang="fr-CH" sz="5377" dirty="0" err="1" smtClean="0"/>
              <a:t>both</a:t>
            </a:r>
            <a:r>
              <a:rPr lang="fr-CH" sz="5377" dirty="0" smtClean="0"/>
              <a:t> configurations:</a:t>
            </a:r>
          </a:p>
          <a:p>
            <a:pPr lvl="1"/>
            <a:r>
              <a:rPr lang="fr-CH" sz="4400" dirty="0" smtClean="0"/>
              <a:t>11T full </a:t>
            </a:r>
            <a:r>
              <a:rPr lang="fr-CH" sz="4400" dirty="0" err="1" smtClean="0"/>
              <a:t>assembly</a:t>
            </a:r>
            <a:endParaRPr lang="fr-CH" sz="4400" dirty="0" smtClean="0"/>
          </a:p>
          <a:p>
            <a:pPr lvl="1"/>
            <a:r>
              <a:rPr lang="fr-CH" sz="4400" dirty="0" smtClean="0"/>
              <a:t>Standard LHC </a:t>
            </a:r>
            <a:r>
              <a:rPr lang="fr-CH" sz="4400" dirty="0" err="1" smtClean="0"/>
              <a:t>dipole</a:t>
            </a:r>
            <a:r>
              <a:rPr lang="fr-CH" sz="4400" dirty="0" smtClean="0"/>
              <a:t> </a:t>
            </a:r>
            <a:endParaRPr lang="fr-CH" sz="4400" dirty="0"/>
          </a:p>
          <a:p>
            <a:endParaRPr lang="fr-CH" sz="5377" dirty="0" smtClean="0"/>
          </a:p>
          <a:p>
            <a:r>
              <a:rPr lang="en-US" sz="5377" dirty="0" smtClean="0"/>
              <a:t>Summarize</a:t>
            </a:r>
            <a:r>
              <a:rPr lang="fr-CH" sz="5377" dirty="0" smtClean="0"/>
              <a:t> the info in 2 tables and 2 images (LHC </a:t>
            </a:r>
            <a:r>
              <a:rPr lang="fr-CH" sz="5377" dirty="0" err="1" smtClean="0"/>
              <a:t>dipole</a:t>
            </a:r>
            <a:r>
              <a:rPr lang="fr-CH" sz="5377" dirty="0" smtClean="0"/>
              <a:t> vs 11T config.) + </a:t>
            </a:r>
            <a:r>
              <a:rPr lang="fr-CH" sz="5377" dirty="0" err="1" smtClean="0"/>
              <a:t>spare</a:t>
            </a:r>
            <a:r>
              <a:rPr lang="fr-CH" sz="5377" dirty="0" smtClean="0"/>
              <a:t> slides</a:t>
            </a:r>
            <a:endParaRPr lang="en-GB" sz="5377" dirty="0"/>
          </a:p>
        </p:txBody>
      </p:sp>
    </p:spTree>
    <p:extLst>
      <p:ext uri="{BB962C8B-B14F-4D97-AF65-F5344CB8AC3E}">
        <p14:creationId xmlns:p14="http://schemas.microsoft.com/office/powerpoint/2010/main" val="337705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5" name="Titre 7"/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5400" dirty="0" smtClean="0"/>
              <a:t>11T </a:t>
            </a:r>
            <a:r>
              <a:rPr lang="fr-CH" sz="5400" dirty="0" err="1" smtClean="0"/>
              <a:t>expected</a:t>
            </a:r>
            <a:r>
              <a:rPr lang="fr-CH" sz="5400" dirty="0" smtClean="0"/>
              <a:t> </a:t>
            </a:r>
            <a:r>
              <a:rPr lang="fr-CH" sz="5400" dirty="0" err="1" smtClean="0"/>
              <a:t>activities</a:t>
            </a:r>
            <a:r>
              <a:rPr lang="fr-CH" sz="5400" dirty="0" smtClean="0"/>
              <a:t> - Compatibility</a:t>
            </a:r>
            <a:endParaRPr lang="fr-CH" sz="4000" dirty="0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989820" y="1439466"/>
            <a:ext cx="1008112" cy="936104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dirty="0" smtClean="0">
                <a:sym typeface="Wingdings" panose="05000000000000000000" pitchFamily="2" charset="2"/>
              </a:rPr>
              <a:t>R7</a:t>
            </a:r>
            <a:endParaRPr lang="fr-CH" sz="32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771" y="7342430"/>
            <a:ext cx="22366021" cy="42501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563119"/>
            <a:ext cx="22291674" cy="427494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090" y="2774827"/>
            <a:ext cx="1675459" cy="46166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fr-CH" sz="2400" dirty="0" smtClean="0"/>
              <a:t>LHC</a:t>
            </a:r>
            <a:r>
              <a:rPr lang="fr-CH" sz="2400" dirty="0" smtClean="0">
                <a:solidFill>
                  <a:srgbClr val="00B050"/>
                </a:solidFill>
              </a:rPr>
              <a:t> </a:t>
            </a:r>
            <a:r>
              <a:rPr lang="fr-CH" sz="2400" dirty="0" smtClean="0"/>
              <a:t>C9R7</a:t>
            </a:r>
            <a:endParaRPr lang="fr-CH" sz="2400" dirty="0"/>
          </a:p>
        </p:txBody>
      </p:sp>
      <p:sp>
        <p:nvSpPr>
          <p:cNvPr id="14" name="Rectangle 13"/>
          <p:cNvSpPr/>
          <p:nvPr/>
        </p:nvSpPr>
        <p:spPr>
          <a:xfrm>
            <a:off x="127988" y="7658810"/>
            <a:ext cx="2175153" cy="46166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sz="2400" dirty="0" smtClean="0"/>
              <a:t>HL-LHC</a:t>
            </a:r>
            <a:r>
              <a:rPr lang="fr-CH" sz="2400" dirty="0" smtClean="0">
                <a:solidFill>
                  <a:srgbClr val="00B050"/>
                </a:solidFill>
              </a:rPr>
              <a:t> </a:t>
            </a:r>
            <a:r>
              <a:rPr lang="fr-CH" sz="2400" dirty="0" smtClean="0"/>
              <a:t>C9R7</a:t>
            </a:r>
            <a:endParaRPr lang="fr-CH" sz="2400" dirty="0"/>
          </a:p>
        </p:txBody>
      </p:sp>
      <p:sp>
        <p:nvSpPr>
          <p:cNvPr id="16" name="Oval 15"/>
          <p:cNvSpPr/>
          <p:nvPr/>
        </p:nvSpPr>
        <p:spPr>
          <a:xfrm>
            <a:off x="6551614" y="6119242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9791974" y="4109373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1376150" y="4109373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5624622" y="4109373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9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8063782" y="10007674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1096395" y="3172216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74583" y="10177792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15696629" y="9026559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9719965" y="7687683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12512753" y="4109373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11</a:t>
            </a:r>
            <a:endParaRPr lang="en-GB" sz="2000" dirty="0"/>
          </a:p>
        </p:txBody>
      </p:sp>
      <p:sp>
        <p:nvSpPr>
          <p:cNvPr id="28" name="Rectangle 27"/>
          <p:cNvSpPr/>
          <p:nvPr/>
        </p:nvSpPr>
        <p:spPr>
          <a:xfrm>
            <a:off x="6983660" y="6144071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/>
              <a:t>DYPB</a:t>
            </a:r>
            <a:endParaRPr lang="en-GB" sz="1800" b="1" dirty="0"/>
          </a:p>
        </p:txBody>
      </p:sp>
      <p:sp>
        <p:nvSpPr>
          <p:cNvPr id="29" name="Oval 28"/>
          <p:cNvSpPr/>
          <p:nvPr/>
        </p:nvSpPr>
        <p:spPr>
          <a:xfrm>
            <a:off x="21457269" y="12335157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 smtClean="0"/>
              <a:t>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341748" y="12335157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 smtClean="0"/>
              <a:t>6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>
            <a:stCxn id="29" idx="6"/>
          </p:cNvCxnSpPr>
          <p:nvPr/>
        </p:nvCxnSpPr>
        <p:spPr>
          <a:xfrm flipV="1">
            <a:off x="21889316" y="12551181"/>
            <a:ext cx="288033" cy="372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bg1"/>
            </a:solidFill>
            <a:tailEnd type="triangle"/>
          </a:ln>
        </p:spPr>
      </p:cxnSp>
      <p:cxnSp>
        <p:nvCxnSpPr>
          <p:cNvPr id="32" name="Straight Arrow Connector 31"/>
          <p:cNvCxnSpPr>
            <a:stCxn id="31" idx="2"/>
          </p:cNvCxnSpPr>
          <p:nvPr/>
        </p:nvCxnSpPr>
        <p:spPr>
          <a:xfrm flipH="1">
            <a:off x="53715" y="12551553"/>
            <a:ext cx="288033" cy="0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sp>
        <p:nvSpPr>
          <p:cNvPr id="36" name="Oval 35"/>
          <p:cNvSpPr/>
          <p:nvPr/>
        </p:nvSpPr>
        <p:spPr>
          <a:xfrm>
            <a:off x="358926" y="11807874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2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>
            <a:stCxn id="36" idx="2"/>
          </p:cNvCxnSpPr>
          <p:nvPr/>
        </p:nvCxnSpPr>
        <p:spPr>
          <a:xfrm flipH="1">
            <a:off x="70893" y="12024270"/>
            <a:ext cx="288033" cy="0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sp>
        <p:nvSpPr>
          <p:cNvPr id="38" name="Oval 37"/>
          <p:cNvSpPr/>
          <p:nvPr/>
        </p:nvSpPr>
        <p:spPr>
          <a:xfrm>
            <a:off x="773795" y="11807874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 smtClean="0"/>
              <a:t>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1188664" y="11807874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 smtClean="0"/>
              <a:t>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603533" y="11807874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020337" y="11839604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/>
              <a:t>In the </a:t>
            </a:r>
            <a:r>
              <a:rPr lang="en-GB" sz="1800" b="1" dirty="0" smtClean="0"/>
              <a:t>RR77</a:t>
            </a:r>
            <a:endParaRPr lang="en-GB" sz="1800" b="1" dirty="0"/>
          </a:p>
        </p:txBody>
      </p:sp>
      <p:sp>
        <p:nvSpPr>
          <p:cNvPr id="42" name="Oval 41"/>
          <p:cNvSpPr/>
          <p:nvPr/>
        </p:nvSpPr>
        <p:spPr>
          <a:xfrm>
            <a:off x="341748" y="12862440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8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>
            <a:stCxn id="42" idx="2"/>
          </p:cNvCxnSpPr>
          <p:nvPr/>
        </p:nvCxnSpPr>
        <p:spPr>
          <a:xfrm flipH="1">
            <a:off x="53715" y="13078836"/>
            <a:ext cx="288033" cy="0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44" name="Straight Arrow Connector 43"/>
          <p:cNvCxnSpPr/>
          <p:nvPr/>
        </p:nvCxnSpPr>
        <p:spPr>
          <a:xfrm flipH="1">
            <a:off x="12232482" y="4341261"/>
            <a:ext cx="288033" cy="0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47" name="Straight Arrow Connector 46"/>
          <p:cNvCxnSpPr>
            <a:stCxn id="21" idx="3"/>
          </p:cNvCxnSpPr>
          <p:nvPr/>
        </p:nvCxnSpPr>
        <p:spPr>
          <a:xfrm flipH="1">
            <a:off x="10872094" y="3541627"/>
            <a:ext cx="294433" cy="247995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51" name="Straight Arrow Connector 50"/>
          <p:cNvCxnSpPr>
            <a:stCxn id="22" idx="7"/>
          </p:cNvCxnSpPr>
          <p:nvPr/>
        </p:nvCxnSpPr>
        <p:spPr>
          <a:xfrm flipV="1">
            <a:off x="6683342" y="10080426"/>
            <a:ext cx="156303" cy="160747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55" name="Straight Arrow Connector 54"/>
          <p:cNvCxnSpPr/>
          <p:nvPr/>
        </p:nvCxnSpPr>
        <p:spPr>
          <a:xfrm flipV="1">
            <a:off x="14767295" y="11233922"/>
            <a:ext cx="156303" cy="160747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56" name="Straight Arrow Connector 55"/>
          <p:cNvCxnSpPr/>
          <p:nvPr/>
        </p:nvCxnSpPr>
        <p:spPr>
          <a:xfrm flipH="1" flipV="1">
            <a:off x="14410915" y="11242540"/>
            <a:ext cx="128181" cy="165319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sp>
        <p:nvSpPr>
          <p:cNvPr id="23" name="Oval 22"/>
          <p:cNvSpPr/>
          <p:nvPr/>
        </p:nvSpPr>
        <p:spPr>
          <a:xfrm>
            <a:off x="14439077" y="11354233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13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16052079" y="9432354"/>
            <a:ext cx="183895" cy="292893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sp>
        <p:nvSpPr>
          <p:cNvPr id="62" name="Oval 61"/>
          <p:cNvSpPr/>
          <p:nvPr/>
        </p:nvSpPr>
        <p:spPr>
          <a:xfrm>
            <a:off x="17121719" y="9215958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15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63" name="Straight Arrow Connector 62"/>
          <p:cNvCxnSpPr>
            <a:stCxn id="62" idx="3"/>
          </p:cNvCxnSpPr>
          <p:nvPr/>
        </p:nvCxnSpPr>
        <p:spPr>
          <a:xfrm flipH="1">
            <a:off x="16848757" y="9585369"/>
            <a:ext cx="343094" cy="279033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67" name="Straight Arrow Connector 66"/>
          <p:cNvCxnSpPr/>
          <p:nvPr/>
        </p:nvCxnSpPr>
        <p:spPr>
          <a:xfrm>
            <a:off x="10180895" y="8010033"/>
            <a:ext cx="183895" cy="132476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71" name="Straight Arrow Connector 70"/>
          <p:cNvCxnSpPr/>
          <p:nvPr/>
        </p:nvCxnSpPr>
        <p:spPr>
          <a:xfrm flipH="1">
            <a:off x="70894" y="13611402"/>
            <a:ext cx="288032" cy="0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sp>
        <p:nvSpPr>
          <p:cNvPr id="76" name="Oval 75"/>
          <p:cNvSpPr/>
          <p:nvPr/>
        </p:nvSpPr>
        <p:spPr>
          <a:xfrm>
            <a:off x="358926" y="13395005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848897" y="13458465"/>
            <a:ext cx="136030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800" dirty="0" smtClean="0"/>
              <a:t>In the </a:t>
            </a:r>
            <a:r>
              <a:rPr lang="en-GB" sz="1800" b="1" dirty="0" smtClean="0"/>
              <a:t>TZ76</a:t>
            </a:r>
            <a:endParaRPr lang="en-GB" sz="1800" b="1" dirty="0"/>
          </a:p>
        </p:txBody>
      </p:sp>
      <p:cxnSp>
        <p:nvCxnSpPr>
          <p:cNvPr id="79" name="Straight Arrow Connector 78"/>
          <p:cNvCxnSpPr/>
          <p:nvPr/>
        </p:nvCxnSpPr>
        <p:spPr>
          <a:xfrm flipV="1">
            <a:off x="9362922" y="11354235"/>
            <a:ext cx="645075" cy="348302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83" name="Straight Arrow Connector 82"/>
          <p:cNvCxnSpPr/>
          <p:nvPr/>
        </p:nvCxnSpPr>
        <p:spPr>
          <a:xfrm flipH="1" flipV="1">
            <a:off x="8108338" y="11318877"/>
            <a:ext cx="963630" cy="472897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sp>
        <p:nvSpPr>
          <p:cNvPr id="78" name="Oval 77"/>
          <p:cNvSpPr/>
          <p:nvPr/>
        </p:nvSpPr>
        <p:spPr>
          <a:xfrm>
            <a:off x="8930875" y="11582879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17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 flipV="1">
            <a:off x="14467899" y="6552034"/>
            <a:ext cx="2164834" cy="255348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90" name="Straight Arrow Connector 89"/>
          <p:cNvCxnSpPr/>
          <p:nvPr/>
        </p:nvCxnSpPr>
        <p:spPr>
          <a:xfrm flipH="1" flipV="1">
            <a:off x="11166527" y="6513404"/>
            <a:ext cx="3010418" cy="344591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sp>
        <p:nvSpPr>
          <p:cNvPr id="91" name="Oval 90"/>
          <p:cNvSpPr/>
          <p:nvPr/>
        </p:nvSpPr>
        <p:spPr>
          <a:xfrm>
            <a:off x="14035852" y="6687724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17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2168237" y="5327898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/>
              <a:t>MB.A9R7 (LBARA.9R7)</a:t>
            </a:r>
          </a:p>
        </p:txBody>
      </p:sp>
    </p:spTree>
    <p:extLst>
      <p:ext uri="{BB962C8B-B14F-4D97-AF65-F5344CB8AC3E}">
        <p14:creationId xmlns:p14="http://schemas.microsoft.com/office/powerpoint/2010/main" val="344953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5" name="Titre 7"/>
          <p:cNvSpPr txBox="1">
            <a:spLocks/>
          </p:cNvSpPr>
          <p:nvPr/>
        </p:nvSpPr>
        <p:spPr>
          <a:xfrm>
            <a:off x="1079005" y="71314"/>
            <a:ext cx="19946216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5400" dirty="0" smtClean="0"/>
              <a:t>11T </a:t>
            </a:r>
            <a:r>
              <a:rPr lang="fr-CH" sz="5400" dirty="0" err="1" smtClean="0"/>
              <a:t>expected</a:t>
            </a:r>
            <a:r>
              <a:rPr lang="fr-CH" sz="5400" dirty="0" smtClean="0"/>
              <a:t> </a:t>
            </a:r>
            <a:r>
              <a:rPr lang="fr-CH" sz="5400" dirty="0" err="1" smtClean="0"/>
              <a:t>activities</a:t>
            </a:r>
            <a:r>
              <a:rPr lang="fr-CH" sz="5400" dirty="0" smtClean="0"/>
              <a:t> – Infrastructure </a:t>
            </a:r>
            <a:r>
              <a:rPr lang="fr-CH" sz="5400" dirty="0" err="1" smtClean="0"/>
              <a:t>modif</a:t>
            </a:r>
            <a:r>
              <a:rPr lang="fr-CH" sz="5400" dirty="0" smtClean="0"/>
              <a:t>. </a:t>
            </a:r>
            <a:r>
              <a:rPr lang="fr-CH" sz="5400" dirty="0"/>
              <a:t>c</a:t>
            </a:r>
            <a:r>
              <a:rPr lang="fr-CH" sz="5400" dirty="0" smtClean="0"/>
              <a:t>ompatibility</a:t>
            </a:r>
            <a:endParaRPr lang="fr-CH" sz="4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213933"/>
              </p:ext>
            </p:extLst>
          </p:nvPr>
        </p:nvGraphicFramePr>
        <p:xfrm>
          <a:off x="430933" y="1081081"/>
          <a:ext cx="21458384" cy="1329841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79853">
                  <a:extLst>
                    <a:ext uri="{9D8B030D-6E8A-4147-A177-3AD203B41FA5}">
                      <a16:colId xmlns:a16="http://schemas.microsoft.com/office/drawing/2014/main" val="2962338262"/>
                    </a:ext>
                  </a:extLst>
                </a:gridCol>
                <a:gridCol w="6980987">
                  <a:extLst>
                    <a:ext uri="{9D8B030D-6E8A-4147-A177-3AD203B41FA5}">
                      <a16:colId xmlns:a16="http://schemas.microsoft.com/office/drawing/2014/main" val="11953982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0049377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151634838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366499518"/>
                    </a:ext>
                  </a:extLst>
                </a:gridCol>
                <a:gridCol w="1725710">
                  <a:extLst>
                    <a:ext uri="{9D8B030D-6E8A-4147-A177-3AD203B41FA5}">
                      <a16:colId xmlns:a16="http://schemas.microsoft.com/office/drawing/2014/main" val="427272263"/>
                    </a:ext>
                  </a:extLst>
                </a:gridCol>
                <a:gridCol w="8139386">
                  <a:extLst>
                    <a:ext uri="{9D8B030D-6E8A-4147-A177-3AD203B41FA5}">
                      <a16:colId xmlns:a16="http://schemas.microsoft.com/office/drawing/2014/main" val="4032548684"/>
                    </a:ext>
                  </a:extLst>
                </a:gridCol>
              </a:tblGrid>
              <a:tr h="691376">
                <a:tc>
                  <a:txBody>
                    <a:bodyPr/>
                    <a:lstStyle/>
                    <a:p>
                      <a:pPr algn="ctr"/>
                      <a:r>
                        <a:rPr lang="fr-CH" sz="2400" dirty="0" smtClean="0"/>
                        <a:t>n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400" dirty="0" err="1" smtClean="0"/>
                        <a:t>Activities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400" dirty="0" err="1" smtClean="0"/>
                        <a:t>Loc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000" dirty="0" err="1" smtClean="0"/>
                        <a:t>Fully</a:t>
                      </a:r>
                      <a:r>
                        <a:rPr lang="fr-CH" sz="2000" dirty="0" smtClean="0"/>
                        <a:t> Compatible</a:t>
                      </a:r>
                      <a:endParaRPr lang="en-GB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000" dirty="0" smtClean="0"/>
                        <a:t>Non Compatible</a:t>
                      </a:r>
                      <a:endParaRPr lang="en-GB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000" dirty="0" err="1" smtClean="0"/>
                        <a:t>Comp</a:t>
                      </a:r>
                      <a:r>
                        <a:rPr lang="fr-CH" sz="2000" dirty="0" smtClean="0"/>
                        <a:t>.</a:t>
                      </a:r>
                      <a:r>
                        <a:rPr lang="fr-CH" sz="2000" baseline="0" dirty="0" smtClean="0"/>
                        <a:t> </a:t>
                      </a:r>
                      <a:r>
                        <a:rPr lang="fr-CH" sz="2000" baseline="0" dirty="0" err="1" smtClean="0"/>
                        <a:t>with</a:t>
                      </a:r>
                      <a:r>
                        <a:rPr lang="fr-CH" sz="2000" baseline="0" dirty="0" smtClean="0"/>
                        <a:t> Modification</a:t>
                      </a:r>
                      <a:endParaRPr lang="en-GB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400" dirty="0" err="1" smtClean="0"/>
                        <a:t>Comments</a:t>
                      </a:r>
                      <a:endParaRPr lang="en-GB" sz="2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13882"/>
                  </a:ext>
                </a:extLst>
              </a:tr>
              <a:tr h="901795">
                <a:tc>
                  <a:txBody>
                    <a:bodyPr/>
                    <a:lstStyle/>
                    <a:p>
                      <a:pPr lvl="0" algn="ctr"/>
                      <a:r>
                        <a:rPr lang="fr-CH" sz="1800" dirty="0" smtClean="0"/>
                        <a:t>1</a:t>
                      </a:r>
                      <a:endParaRPr lang="en-GB" sz="1800" dirty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DYPB.9R7 removal</a:t>
                      </a:r>
                    </a:p>
                    <a:p>
                      <a:pPr lvl="0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Currently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installed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under MB.A9L7,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protecting the mentioned dipole. 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MB.A9L7 dipole to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be 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removed.</a:t>
                      </a: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9R7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It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can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stored</a:t>
                      </a:r>
                      <a:r>
                        <a:rPr lang="fr-CH" sz="1800" baseline="0" dirty="0" smtClean="0"/>
                        <a:t> and put </a:t>
                      </a:r>
                      <a:r>
                        <a:rPr lang="fr-CH" sz="1800" baseline="0" dirty="0" err="1" smtClean="0"/>
                        <a:t>it</a:t>
                      </a:r>
                      <a:r>
                        <a:rPr lang="fr-CH" sz="1800" baseline="0" dirty="0" smtClean="0"/>
                        <a:t> back. </a:t>
                      </a:r>
                      <a:r>
                        <a:rPr lang="fr-CH" sz="1800" baseline="0" dirty="0" err="1" smtClean="0"/>
                        <a:t>Possibility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leave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cabling</a:t>
                      </a:r>
                      <a:r>
                        <a:rPr lang="fr-CH" sz="1800" baseline="0" dirty="0" smtClean="0"/>
                        <a:t> in place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21142826"/>
                  </a:ext>
                </a:extLst>
              </a:tr>
              <a:tr h="901795">
                <a:tc>
                  <a:txBody>
                    <a:bodyPr/>
                    <a:lstStyle/>
                    <a:p>
                      <a:pPr lvl="0" algn="ctr"/>
                      <a:r>
                        <a:rPr lang="fr-CH" sz="1800" dirty="0" smtClean="0"/>
                        <a:t>2</a:t>
                      </a:r>
                      <a:endParaRPr lang="en-GB" sz="1800" dirty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RYSA01 removal</a:t>
                      </a:r>
                    </a:p>
                    <a:p>
                      <a:pPr lvl="0"/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Rack installed at RR77. It will be replaced by the new RYABA01 (11T PC)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RR77</a:t>
                      </a: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RYSA01 is a rack where EPC has disconnected modules that serve as spares for the racks in that area; if there is a problem in a connected spare, they take out the module and replace by one that is in the RYSA rack.</a:t>
                      </a:r>
                      <a:endParaRPr lang="en-GB" sz="1800" b="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2314668"/>
                  </a:ext>
                </a:extLst>
              </a:tr>
              <a:tr h="631256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RYABA01 (11T PC) installation</a:t>
                      </a:r>
                    </a:p>
                    <a:p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Plus the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leads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cabling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RR77</a:t>
                      </a: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Activity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performed</a:t>
                      </a:r>
                      <a:r>
                        <a:rPr lang="fr-CH" sz="1800" baseline="0" dirty="0" smtClean="0"/>
                        <a:t> at the RR, Independent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tunnel </a:t>
                      </a:r>
                      <a:r>
                        <a:rPr lang="fr-CH" sz="1800" baseline="0" dirty="0" err="1" smtClean="0"/>
                        <a:t>activities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26474715"/>
                  </a:ext>
                </a:extLst>
              </a:tr>
              <a:tr h="631256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Water </a:t>
                      </a:r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connection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 11T PC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RR77</a:t>
                      </a:r>
                    </a:p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Activity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performed</a:t>
                      </a:r>
                      <a:r>
                        <a:rPr lang="fr-CH" sz="1800" baseline="0" dirty="0" smtClean="0"/>
                        <a:t> at the RR, Independent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tunnel </a:t>
                      </a:r>
                      <a:r>
                        <a:rPr lang="fr-CH" sz="1800" baseline="0" dirty="0" err="1" smtClean="0"/>
                        <a:t>activities</a:t>
                      </a:r>
                      <a:endParaRPr lang="en-GB" sz="1800" dirty="0" smtClean="0"/>
                    </a:p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7941725"/>
                  </a:ext>
                </a:extLst>
              </a:tr>
              <a:tr h="631256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crates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QDS and TRIM</a:t>
                      </a:r>
                      <a:endParaRPr lang="en-GB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Units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can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integrated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between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DYPG01 and DYPIB01 racks</a:t>
                      </a:r>
                      <a:endParaRPr lang="en-GB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RR77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Activity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performed</a:t>
                      </a:r>
                      <a:r>
                        <a:rPr lang="fr-CH" sz="1800" baseline="0" dirty="0" smtClean="0"/>
                        <a:t> at the RR, Independent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tunnel </a:t>
                      </a:r>
                      <a:r>
                        <a:rPr lang="fr-CH" sz="1800" baseline="0" dirty="0" err="1" smtClean="0"/>
                        <a:t>activities</a:t>
                      </a:r>
                      <a:endParaRPr lang="en-GB" sz="1800" dirty="0" smtClean="0"/>
                    </a:p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71542182"/>
                  </a:ext>
                </a:extLst>
              </a:tr>
              <a:tr h="901795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DYPB racks for 11T installation </a:t>
                      </a:r>
                    </a:p>
                    <a:p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Under MB.A8R7</a:t>
                      </a:r>
                    </a:p>
                    <a:p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Under MB.A10R7</a:t>
                      </a: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8R7, 10R7</a:t>
                      </a:r>
                      <a:endParaRPr lang="en-GB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Activity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performed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away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11T cryostat. </a:t>
                      </a:r>
                      <a:r>
                        <a:rPr lang="fr-CH" sz="1800" baseline="0" dirty="0" err="1" smtClean="0"/>
                        <a:t>Cabling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connected</a:t>
                      </a:r>
                      <a:r>
                        <a:rPr lang="fr-CH" sz="1800" baseline="0" dirty="0" smtClean="0"/>
                        <a:t> to the IFS and to the racks in the </a:t>
                      </a:r>
                      <a:r>
                        <a:rPr lang="fr-CH" sz="1800" baseline="0" dirty="0" err="1" smtClean="0"/>
                        <a:t>RRs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can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installed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anyway</a:t>
                      </a:r>
                      <a:r>
                        <a:rPr lang="fr-CH" sz="1800" baseline="0" dirty="0" smtClean="0"/>
                        <a:t>.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51069414"/>
                  </a:ext>
                </a:extLst>
              </a:tr>
              <a:tr h="631256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r-C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3BLMs</a:t>
                      </a:r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11T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magnets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1BLM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TCLD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9R7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BLM to </a:t>
                      </a:r>
                      <a:r>
                        <a:rPr lang="fr-CH" sz="1800" dirty="0" err="1" smtClean="0"/>
                        <a:t>be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considered</a:t>
                      </a:r>
                      <a:r>
                        <a:rPr lang="fr-CH" sz="1800" dirty="0" smtClean="0"/>
                        <a:t> as part of  the 11T </a:t>
                      </a:r>
                      <a:r>
                        <a:rPr lang="fr-CH" sz="1800" dirty="0" err="1" smtClean="0"/>
                        <a:t>assembly</a:t>
                      </a:r>
                      <a:r>
                        <a:rPr lang="fr-CH" sz="1800" dirty="0" smtClean="0"/>
                        <a:t>.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Present</a:t>
                      </a:r>
                      <a:r>
                        <a:rPr lang="fr-CH" sz="1800" baseline="0" dirty="0" smtClean="0"/>
                        <a:t> BLM to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en-US" sz="1800" baseline="0" noProof="0" dirty="0" err="1" smtClean="0"/>
                        <a:t>uncabled</a:t>
                      </a:r>
                      <a:r>
                        <a:rPr lang="fr-CH" sz="1800" baseline="0" dirty="0" smtClean="0"/>
                        <a:t> at the last moment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30902073"/>
                  </a:ext>
                </a:extLst>
              </a:tr>
              <a:tr h="631256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Paint </a:t>
                      </a:r>
                      <a:r>
                        <a:rPr lang="fr-C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Limited </a:t>
                      </a:r>
                      <a:r>
                        <a:rPr lang="fr-CH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Stay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Areas 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the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floor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 the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the non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spring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loaded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valve in MB.B8R7)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8R7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49292694"/>
                  </a:ext>
                </a:extLst>
              </a:tr>
              <a:tr h="901795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F3/F4 Electrical Boxes displacement</a:t>
                      </a:r>
                    </a:p>
                    <a:p>
                      <a:pPr lvl="0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Installed on cable trays in front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the 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MB.A9L7 (LBBRB</a:t>
                      </a:r>
                      <a:r>
                        <a:rPr lang="es-E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.9L7) 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dipole. To be displaced by 11m towards the arc.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9R7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Check the </a:t>
                      </a:r>
                      <a:r>
                        <a:rPr lang="fr-CH" sz="1800" dirty="0" err="1" smtClean="0"/>
                        <a:t>cabling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length</a:t>
                      </a:r>
                      <a:r>
                        <a:rPr lang="fr-CH" sz="1800" dirty="0" smtClean="0"/>
                        <a:t> of components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with</a:t>
                      </a:r>
                      <a:r>
                        <a:rPr lang="fr-CH" sz="1800" baseline="0" dirty="0" smtClean="0"/>
                        <a:t> connections to </a:t>
                      </a:r>
                      <a:r>
                        <a:rPr lang="fr-CH" sz="1800" baseline="0" dirty="0" err="1" smtClean="0"/>
                        <a:t>those</a:t>
                      </a:r>
                      <a:r>
                        <a:rPr lang="fr-CH" sz="1800" baseline="0" dirty="0" smtClean="0"/>
                        <a:t> boxes (EN-EL)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95417610"/>
                  </a:ext>
                </a:extLst>
              </a:tr>
              <a:tr h="631256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r-CH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Reduce</a:t>
                      </a:r>
                      <a:r>
                        <a:rPr lang="fr-C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size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L18A EC 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(control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cable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ladder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lvl="0"/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avoid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intefrerence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palfinger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during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TCLD installation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9R7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85599335"/>
                  </a:ext>
                </a:extLst>
              </a:tr>
              <a:tr h="631256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r-CH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Displace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cable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tray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support 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the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left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its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actual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position, and if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needed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 another one 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the right.</a:t>
                      </a:r>
                      <a:endParaRPr lang="fr-CH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9R7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82585441"/>
                  </a:ext>
                </a:extLst>
              </a:tr>
              <a:tr h="901795"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Re-route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nQPS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BLM </a:t>
                      </a:r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cables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currently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installed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 a TELEX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along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magnets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using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L18A EC and L12A EC,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respectiv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.) </a:t>
                      </a:r>
                      <a:endParaRPr lang="en-GB" sz="18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9R7</a:t>
                      </a:r>
                      <a:endParaRPr lang="en-GB" sz="1800" dirty="0" smtClean="0"/>
                    </a:p>
                    <a:p>
                      <a:pPr algn="ctr"/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?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dirty="0" err="1" smtClean="0"/>
                        <a:t>Presently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approved</a:t>
                      </a:r>
                      <a:r>
                        <a:rPr lang="fr-CH" sz="1800" baseline="0" dirty="0" smtClean="0"/>
                        <a:t> configuration </a:t>
                      </a:r>
                      <a:r>
                        <a:rPr lang="fr-CH" sz="1800" baseline="0" dirty="0" err="1" smtClean="0"/>
                        <a:t>is</a:t>
                      </a:r>
                      <a:r>
                        <a:rPr lang="fr-CH" sz="1800" baseline="0" dirty="0" smtClean="0"/>
                        <a:t> not compatible </a:t>
                      </a:r>
                      <a:r>
                        <a:rPr lang="fr-CH" sz="1800" baseline="0" dirty="0" err="1" smtClean="0"/>
                        <a:t>between</a:t>
                      </a:r>
                      <a:r>
                        <a:rPr lang="fr-CH" sz="1800" baseline="0" dirty="0" smtClean="0"/>
                        <a:t> 11T and </a:t>
                      </a:r>
                      <a:r>
                        <a:rPr lang="fr-CH" sz="1800" baseline="0" dirty="0" err="1" smtClean="0"/>
                        <a:t>stardand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dipole</a:t>
                      </a:r>
                      <a:r>
                        <a:rPr lang="fr-CH" sz="1800" baseline="0" dirty="0" smtClean="0"/>
                        <a:t>. To check if </a:t>
                      </a:r>
                      <a:r>
                        <a:rPr lang="fr-CH" sz="1800" baseline="0" dirty="0" err="1" smtClean="0"/>
                        <a:t>it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can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modified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make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it</a:t>
                      </a:r>
                      <a:r>
                        <a:rPr lang="fr-CH" sz="1800" baseline="0" dirty="0" smtClean="0"/>
                        <a:t> compatible </a:t>
                      </a:r>
                      <a:r>
                        <a:rPr lang="fr-CH" sz="1800" baseline="0" dirty="0" err="1" smtClean="0"/>
                        <a:t>with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both</a:t>
                      </a:r>
                      <a:r>
                        <a:rPr lang="fr-CH" sz="1800" baseline="0" dirty="0" smtClean="0"/>
                        <a:t> configurations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87013596"/>
                  </a:ext>
                </a:extLst>
              </a:tr>
              <a:tr h="901795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r-CH" sz="1800" b="1" dirty="0" smtClean="0"/>
                        <a:t>3 Coffrets</a:t>
                      </a:r>
                      <a:r>
                        <a:rPr lang="fr-CH" sz="1800" b="1" baseline="0" dirty="0" smtClean="0"/>
                        <a:t> Prise </a:t>
                      </a:r>
                      <a:r>
                        <a:rPr lang="fr-CH" sz="1800" baseline="0" dirty="0" smtClean="0"/>
                        <a:t>installation</a:t>
                      </a:r>
                    </a:p>
                    <a:p>
                      <a:pPr lvl="0"/>
                      <a:r>
                        <a:rPr lang="fr-CH" sz="1800" baseline="0" dirty="0" smtClean="0"/>
                        <a:t>4x10A </a:t>
                      </a:r>
                      <a:r>
                        <a:rPr lang="fr-CH" sz="1800" baseline="0" dirty="0" err="1" smtClean="0"/>
                        <a:t>monophase</a:t>
                      </a:r>
                      <a:r>
                        <a:rPr lang="fr-CH" sz="1800" baseline="0" dirty="0" smtClean="0"/>
                        <a:t>, 16A </a:t>
                      </a:r>
                      <a:r>
                        <a:rPr lang="fr-CH" sz="1800" baseline="0" dirty="0" err="1" smtClean="0"/>
                        <a:t>triphase</a:t>
                      </a:r>
                      <a:r>
                        <a:rPr lang="fr-CH" sz="1800" baseline="0" dirty="0" smtClean="0"/>
                        <a:t>, 32A </a:t>
                      </a:r>
                      <a:r>
                        <a:rPr lang="fr-CH" sz="1800" baseline="0" dirty="0" err="1" smtClean="0"/>
                        <a:t>triphase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9R7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1115885" rtl="0" eaLnBrk="1" latinLnBrk="0" hangingPunct="1"/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aseline="0" dirty="0" smtClean="0"/>
                        <a:t>At the </a:t>
                      </a:r>
                      <a:r>
                        <a:rPr lang="fr-CH" sz="1800" baseline="0" dirty="0" err="1" smtClean="0"/>
                        <a:t>foresee</a:t>
                      </a:r>
                      <a:r>
                        <a:rPr lang="fr-CH" sz="1800" baseline="0" dirty="0" smtClean="0"/>
                        <a:t> location, </a:t>
                      </a:r>
                      <a:r>
                        <a:rPr lang="fr-CH" sz="1800" baseline="0" dirty="0" err="1" smtClean="0"/>
                        <a:t>they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might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interfere</a:t>
                      </a:r>
                      <a:r>
                        <a:rPr lang="fr-CH" sz="1800" baseline="0" dirty="0" smtClean="0"/>
                        <a:t> if </a:t>
                      </a:r>
                      <a:r>
                        <a:rPr lang="fr-CH" sz="1800" baseline="0" dirty="0" err="1" smtClean="0"/>
                        <a:t>we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later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re-install</a:t>
                      </a:r>
                      <a:r>
                        <a:rPr lang="fr-CH" sz="1800" baseline="0" dirty="0" smtClean="0"/>
                        <a:t> the </a:t>
                      </a:r>
                      <a:r>
                        <a:rPr lang="fr-CH" sz="1800" baseline="0" dirty="0" err="1" smtClean="0"/>
                        <a:t>old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dipole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with</a:t>
                      </a:r>
                      <a:r>
                        <a:rPr lang="fr-CH" sz="1800" baseline="0" dirty="0" smtClean="0"/>
                        <a:t> the </a:t>
                      </a:r>
                      <a:r>
                        <a:rPr lang="fr-CH" sz="1800" baseline="0" dirty="0" err="1" smtClean="0"/>
                        <a:t>current</a:t>
                      </a:r>
                      <a:r>
                        <a:rPr lang="fr-CH" sz="1800" baseline="0" dirty="0" smtClean="0"/>
                        <a:t> racks. In </a:t>
                      </a:r>
                      <a:r>
                        <a:rPr lang="fr-CH" sz="1800" baseline="0" dirty="0" err="1" smtClean="0"/>
                        <a:t>any</a:t>
                      </a:r>
                      <a:r>
                        <a:rPr lang="fr-CH" sz="1800" baseline="0" dirty="0" smtClean="0"/>
                        <a:t> case, </a:t>
                      </a:r>
                      <a:r>
                        <a:rPr lang="fr-CH" sz="1800" baseline="0" dirty="0" err="1" smtClean="0"/>
                        <a:t>they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should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installed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after</a:t>
                      </a:r>
                      <a:r>
                        <a:rPr lang="fr-CH" sz="1800" baseline="0" dirty="0" smtClean="0"/>
                        <a:t> the 11T </a:t>
                      </a:r>
                      <a:r>
                        <a:rPr lang="fr-CH" sz="1800" baseline="0" dirty="0" err="1" smtClean="0"/>
                        <a:t>dipoles</a:t>
                      </a:r>
                      <a:r>
                        <a:rPr lang="fr-CH" sz="1800" baseline="0" dirty="0" smtClean="0"/>
                        <a:t> are in place.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93653192"/>
                  </a:ext>
                </a:extLst>
              </a:tr>
              <a:tr h="419577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r-CH" sz="1800" b="1" baseline="0" dirty="0" smtClean="0"/>
                        <a:t>Passerelle over the QRL </a:t>
                      </a:r>
                      <a:r>
                        <a:rPr lang="fr-CH" sz="1800" baseline="0" dirty="0" smtClean="0"/>
                        <a:t>installation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9R7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It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can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installed</a:t>
                      </a:r>
                      <a:r>
                        <a:rPr lang="fr-CH" sz="1800" baseline="0" dirty="0" smtClean="0"/>
                        <a:t> and </a:t>
                      </a:r>
                      <a:r>
                        <a:rPr lang="fr-CH" sz="1800" baseline="0" dirty="0" err="1" smtClean="0"/>
                        <a:t>left</a:t>
                      </a:r>
                      <a:r>
                        <a:rPr lang="fr-CH" sz="1800" baseline="0" dirty="0" smtClean="0"/>
                        <a:t> in place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50418415"/>
                  </a:ext>
                </a:extLst>
              </a:tr>
              <a:tr h="413857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r-CH" sz="1800" b="1" dirty="0" smtClean="0"/>
                        <a:t>LHC Bridge </a:t>
                      </a:r>
                      <a:r>
                        <a:rPr lang="fr-CH" sz="1800" b="0" dirty="0" smtClean="0"/>
                        <a:t>installation</a:t>
                      </a:r>
                      <a:endParaRPr lang="en-GB" sz="1800" b="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9R7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It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will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removed</a:t>
                      </a:r>
                      <a:r>
                        <a:rPr lang="fr-CH" sz="1800" baseline="0" dirty="0" smtClean="0"/>
                        <a:t> if 11T if the 11T </a:t>
                      </a:r>
                      <a:r>
                        <a:rPr lang="fr-CH" sz="1800" baseline="0" dirty="0" err="1" smtClean="0"/>
                        <a:t>is</a:t>
                      </a:r>
                      <a:r>
                        <a:rPr lang="fr-CH" sz="1800" baseline="0" dirty="0" smtClean="0"/>
                        <a:t> not </a:t>
                      </a:r>
                      <a:r>
                        <a:rPr lang="fr-CH" sz="1800" baseline="0" dirty="0" err="1" smtClean="0"/>
                        <a:t>installed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22454712"/>
                  </a:ext>
                </a:extLst>
              </a:tr>
              <a:tr h="631256"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Water connections </a:t>
                      </a:r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the EDA/EDR pipes</a:t>
                      </a:r>
                    </a:p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Installation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 f</a:t>
                      </a:r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lexible pipes to the TCLD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9R7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It </a:t>
                      </a:r>
                      <a:r>
                        <a:rPr lang="fr-CH" sz="1800" dirty="0" err="1" smtClean="0"/>
                        <a:t>can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be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done</a:t>
                      </a:r>
                      <a:r>
                        <a:rPr lang="fr-CH" sz="1800" dirty="0" smtClean="0"/>
                        <a:t> and </a:t>
                      </a:r>
                      <a:r>
                        <a:rPr lang="fr-CH" sz="1800" dirty="0" err="1" smtClean="0"/>
                        <a:t>ready</a:t>
                      </a:r>
                      <a:r>
                        <a:rPr lang="fr-CH" sz="1800" baseline="0" dirty="0" smtClean="0"/>
                        <a:t> for use. </a:t>
                      </a:r>
                      <a:r>
                        <a:rPr lang="fr-CH" sz="1800" dirty="0" smtClean="0"/>
                        <a:t>It </a:t>
                      </a:r>
                      <a:r>
                        <a:rPr lang="fr-CH" sz="1800" dirty="0" err="1" smtClean="0"/>
                        <a:t>doesnt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matter</a:t>
                      </a:r>
                      <a:r>
                        <a:rPr lang="fr-CH" sz="1800" dirty="0" smtClean="0"/>
                        <a:t> if in</a:t>
                      </a:r>
                      <a:r>
                        <a:rPr lang="fr-CH" sz="1800" baseline="0" dirty="0" smtClean="0"/>
                        <a:t> the end </a:t>
                      </a:r>
                      <a:r>
                        <a:rPr lang="fr-CH" sz="1800" baseline="0" dirty="0" err="1" smtClean="0"/>
                        <a:t>they</a:t>
                      </a:r>
                      <a:r>
                        <a:rPr lang="fr-CH" sz="1800" baseline="0" dirty="0" smtClean="0"/>
                        <a:t> are not </a:t>
                      </a:r>
                      <a:r>
                        <a:rPr lang="fr-CH" sz="1800" baseline="0" dirty="0" err="1" smtClean="0"/>
                        <a:t>used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69948076"/>
                  </a:ext>
                </a:extLst>
              </a:tr>
              <a:tr h="631256"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Installation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n</a:t>
                      </a:r>
                      <a:r>
                        <a:rPr lang="fr-C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ew racks for TCLD </a:t>
                      </a:r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 LHC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galleries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TZ76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aseline="0" dirty="0" smtClean="0"/>
                        <a:t>Independent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tunnel </a:t>
                      </a:r>
                      <a:r>
                        <a:rPr lang="fr-CH" sz="1800" baseline="0" dirty="0" err="1" smtClean="0"/>
                        <a:t>activities</a:t>
                      </a:r>
                      <a:r>
                        <a:rPr lang="fr-CH" sz="1800" baseline="0" dirty="0" smtClean="0"/>
                        <a:t>. </a:t>
                      </a:r>
                      <a:r>
                        <a:rPr lang="fr-CH" sz="1800" baseline="0" dirty="0" err="1" smtClean="0"/>
                        <a:t>Cabling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connected</a:t>
                      </a:r>
                      <a:r>
                        <a:rPr lang="fr-CH" sz="1800" baseline="0" dirty="0" smtClean="0"/>
                        <a:t> to the TCLD </a:t>
                      </a:r>
                      <a:r>
                        <a:rPr lang="fr-CH" sz="1800" baseline="0" dirty="0" err="1" smtClean="0"/>
                        <a:t>can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pulled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the racks and </a:t>
                      </a:r>
                      <a:r>
                        <a:rPr lang="fr-CH" sz="1800" baseline="0" dirty="0" err="1" smtClean="0"/>
                        <a:t>installed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along</a:t>
                      </a:r>
                      <a:r>
                        <a:rPr lang="fr-CH" sz="1800" baseline="0" dirty="0" smtClean="0"/>
                        <a:t> the tunnel till the area</a:t>
                      </a:r>
                      <a:endParaRPr lang="en-GB" sz="1800" dirty="0" smtClean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52653745"/>
                  </a:ext>
                </a:extLst>
              </a:tr>
              <a:tr h="516824"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11T+TCLD jacks installation</a:t>
                      </a:r>
                      <a:endParaRPr lang="en-GB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9R7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Standard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dipole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jacks and new 11T+TCLD jacks are not compatible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2902534"/>
                  </a:ext>
                </a:extLst>
              </a:tr>
            </a:tbl>
          </a:graphicData>
        </a:graphic>
      </p:graphicFrame>
      <p:sp>
        <p:nvSpPr>
          <p:cNvPr id="19" name="Oval 18"/>
          <p:cNvSpPr/>
          <p:nvPr/>
        </p:nvSpPr>
        <p:spPr>
          <a:xfrm>
            <a:off x="15050760" y="21385682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0933" y="6768058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24" name="Rectangle 23"/>
          <p:cNvSpPr/>
          <p:nvPr/>
        </p:nvSpPr>
        <p:spPr>
          <a:xfrm>
            <a:off x="443137" y="11963667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25" name="Rectangle 24"/>
          <p:cNvSpPr/>
          <p:nvPr/>
        </p:nvSpPr>
        <p:spPr>
          <a:xfrm>
            <a:off x="443138" y="8136210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26" name="Rectangle 25"/>
          <p:cNvSpPr/>
          <p:nvPr/>
        </p:nvSpPr>
        <p:spPr>
          <a:xfrm>
            <a:off x="428201" y="9000306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27" name="Rectangle 26"/>
          <p:cNvSpPr/>
          <p:nvPr/>
        </p:nvSpPr>
        <p:spPr>
          <a:xfrm>
            <a:off x="428201" y="9587403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28" name="Rectangle 27"/>
          <p:cNvSpPr/>
          <p:nvPr/>
        </p:nvSpPr>
        <p:spPr>
          <a:xfrm>
            <a:off x="450395" y="11259303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29" name="Rectangle 28"/>
          <p:cNvSpPr/>
          <p:nvPr/>
        </p:nvSpPr>
        <p:spPr>
          <a:xfrm>
            <a:off x="433572" y="12375986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31" name="Rectangle 30"/>
          <p:cNvSpPr/>
          <p:nvPr/>
        </p:nvSpPr>
        <p:spPr>
          <a:xfrm>
            <a:off x="428200" y="12899771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32" name="Rectangle 31"/>
          <p:cNvSpPr/>
          <p:nvPr/>
        </p:nvSpPr>
        <p:spPr>
          <a:xfrm>
            <a:off x="428199" y="13524252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33" name="Rectangle 32"/>
          <p:cNvSpPr/>
          <p:nvPr/>
        </p:nvSpPr>
        <p:spPr>
          <a:xfrm>
            <a:off x="419276" y="14111349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84101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5" name="Titre 7"/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5400" dirty="0" smtClean="0"/>
              <a:t>11T </a:t>
            </a:r>
            <a:r>
              <a:rPr lang="fr-CH" sz="5400" dirty="0" err="1" smtClean="0"/>
              <a:t>expected</a:t>
            </a:r>
            <a:r>
              <a:rPr lang="fr-CH" sz="5400" dirty="0" smtClean="0"/>
              <a:t> </a:t>
            </a:r>
            <a:r>
              <a:rPr lang="fr-CH" sz="5400" dirty="0" err="1" smtClean="0"/>
              <a:t>activities</a:t>
            </a:r>
            <a:r>
              <a:rPr lang="fr-CH" sz="5400" dirty="0" smtClean="0"/>
              <a:t> - Compatibility</a:t>
            </a:r>
            <a:endParaRPr lang="fr-CH" sz="4000" dirty="0"/>
          </a:p>
        </p:txBody>
      </p:sp>
      <p:sp>
        <p:nvSpPr>
          <p:cNvPr id="30" name="Rectangle 29"/>
          <p:cNvSpPr/>
          <p:nvPr/>
        </p:nvSpPr>
        <p:spPr>
          <a:xfrm rot="1152094">
            <a:off x="19554242" y="266088"/>
            <a:ext cx="279275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/>
                <a:solidFill>
                  <a:schemeClr val="accent3"/>
                </a:solidFill>
                <a:effectLst/>
              </a:rPr>
              <a:t>DRAFT</a:t>
            </a:r>
            <a:endParaRPr lang="en-US" sz="6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Titre 7"/>
          <p:cNvSpPr txBox="1">
            <a:spLocks/>
          </p:cNvSpPr>
          <p:nvPr/>
        </p:nvSpPr>
        <p:spPr>
          <a:xfrm>
            <a:off x="18000885" y="1034233"/>
            <a:ext cx="1008112" cy="936104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dirty="0">
                <a:sym typeface="Wingdings" panose="05000000000000000000" pitchFamily="2" charset="2"/>
              </a:rPr>
              <a:t>L</a:t>
            </a:r>
            <a:r>
              <a:rPr lang="fr-CH" sz="4400" dirty="0" smtClean="0">
                <a:sym typeface="Wingdings" panose="05000000000000000000" pitchFamily="2" charset="2"/>
              </a:rPr>
              <a:t>7</a:t>
            </a:r>
            <a:endParaRPr lang="fr-CH" sz="32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15" y="2375570"/>
            <a:ext cx="22246922" cy="43302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16" y="7272114"/>
            <a:ext cx="22321365" cy="437990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2630811"/>
            <a:ext cx="1624163" cy="46166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fr-CH" sz="2400" dirty="0" smtClean="0"/>
              <a:t>LHC</a:t>
            </a:r>
            <a:r>
              <a:rPr lang="fr-CH" sz="2400" dirty="0" smtClean="0">
                <a:solidFill>
                  <a:srgbClr val="00B050"/>
                </a:solidFill>
              </a:rPr>
              <a:t> </a:t>
            </a:r>
            <a:r>
              <a:rPr lang="fr-CH" sz="2400" dirty="0" smtClean="0"/>
              <a:t>C9L7</a:t>
            </a:r>
            <a:endParaRPr lang="fr-CH" sz="2400" dirty="0"/>
          </a:p>
        </p:txBody>
      </p:sp>
      <p:sp>
        <p:nvSpPr>
          <p:cNvPr id="14" name="Rectangle 13"/>
          <p:cNvSpPr/>
          <p:nvPr/>
        </p:nvSpPr>
        <p:spPr>
          <a:xfrm>
            <a:off x="-24102" y="7514794"/>
            <a:ext cx="2175153" cy="46166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sz="2400" dirty="0" smtClean="0"/>
              <a:t>HL-LHC</a:t>
            </a:r>
            <a:r>
              <a:rPr lang="fr-CH" sz="2400" dirty="0" smtClean="0">
                <a:solidFill>
                  <a:srgbClr val="00B050"/>
                </a:solidFill>
              </a:rPr>
              <a:t> </a:t>
            </a:r>
            <a:r>
              <a:rPr lang="fr-CH" sz="2400" dirty="0" smtClean="0"/>
              <a:t>C9L7</a:t>
            </a:r>
            <a:endParaRPr lang="fr-CH" sz="2400" dirty="0"/>
          </a:p>
        </p:txBody>
      </p:sp>
      <p:sp>
        <p:nvSpPr>
          <p:cNvPr id="16" name="Oval 15"/>
          <p:cNvSpPr/>
          <p:nvPr/>
        </p:nvSpPr>
        <p:spPr>
          <a:xfrm>
            <a:off x="7199685" y="6046615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1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2096229" y="3996115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460863" y="5248156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/>
              <a:t>MB.A9L7 </a:t>
            </a:r>
            <a:r>
              <a:rPr lang="en-GB" sz="1800" b="1" dirty="0"/>
              <a:t>(</a:t>
            </a:r>
            <a:r>
              <a:rPr lang="en-GB" sz="1800" b="1" dirty="0" smtClean="0"/>
              <a:t>LBBRB.9L7</a:t>
            </a:r>
            <a:r>
              <a:rPr lang="en-GB" sz="1800" b="1" dirty="0"/>
              <a:t>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631731" y="6100252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/>
              <a:t>DYPB</a:t>
            </a:r>
            <a:endParaRPr lang="en-GB" sz="1800" b="1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5115970" y="6479407"/>
            <a:ext cx="2164834" cy="255348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27" name="Straight Arrow Connector 26"/>
          <p:cNvCxnSpPr/>
          <p:nvPr/>
        </p:nvCxnSpPr>
        <p:spPr>
          <a:xfrm flipH="1" flipV="1">
            <a:off x="11814598" y="6440777"/>
            <a:ext cx="3010418" cy="344591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sp>
        <p:nvSpPr>
          <p:cNvPr id="28" name="Oval 27"/>
          <p:cNvSpPr/>
          <p:nvPr/>
        </p:nvSpPr>
        <p:spPr>
          <a:xfrm>
            <a:off x="14683923" y="6615097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3838943" y="6063554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 smtClean="0"/>
              <a:t>2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270989" y="6117191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/>
              <a:t>DYPQ</a:t>
            </a:r>
            <a:endParaRPr lang="en-GB" sz="1800" b="1" dirty="0"/>
          </a:p>
        </p:txBody>
      </p:sp>
      <p:sp>
        <p:nvSpPr>
          <p:cNvPr id="33" name="Oval 32"/>
          <p:cNvSpPr/>
          <p:nvPr/>
        </p:nvSpPr>
        <p:spPr>
          <a:xfrm>
            <a:off x="21457269" y="12743978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9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33" idx="6"/>
          </p:cNvCxnSpPr>
          <p:nvPr/>
        </p:nvCxnSpPr>
        <p:spPr>
          <a:xfrm flipV="1">
            <a:off x="21889316" y="12960002"/>
            <a:ext cx="288033" cy="372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bg1"/>
            </a:solidFill>
            <a:tailEnd type="triangle"/>
          </a:ln>
        </p:spPr>
      </p:cxnSp>
      <p:sp>
        <p:nvSpPr>
          <p:cNvPr id="37" name="Oval 36"/>
          <p:cNvSpPr/>
          <p:nvPr/>
        </p:nvSpPr>
        <p:spPr>
          <a:xfrm>
            <a:off x="20212663" y="11807874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 smtClean="0"/>
              <a:t>3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20627532" y="11807874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21042401" y="11807874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/>
              <a:t>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21457270" y="11807874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 smtClean="0"/>
              <a:t>6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8706881" y="11839604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/>
              <a:t>In the </a:t>
            </a:r>
            <a:r>
              <a:rPr lang="en-GB" sz="1800" b="1" dirty="0" smtClean="0"/>
              <a:t>RR73</a:t>
            </a:r>
            <a:endParaRPr lang="en-GB" sz="1800" b="1" dirty="0"/>
          </a:p>
        </p:txBody>
      </p:sp>
      <p:sp>
        <p:nvSpPr>
          <p:cNvPr id="46" name="Oval 45"/>
          <p:cNvSpPr/>
          <p:nvPr/>
        </p:nvSpPr>
        <p:spPr>
          <a:xfrm>
            <a:off x="21433846" y="13256534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14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0000226" y="13315146"/>
            <a:ext cx="136030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800" dirty="0" smtClean="0"/>
              <a:t>In the </a:t>
            </a:r>
            <a:r>
              <a:rPr lang="en-GB" sz="1800" b="1" dirty="0" smtClean="0"/>
              <a:t>TZ76</a:t>
            </a:r>
            <a:endParaRPr lang="en-GB" sz="1800" b="1" dirty="0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21889315" y="12023898"/>
            <a:ext cx="288033" cy="372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bg1"/>
            </a:solidFill>
            <a:tailEnd type="triangle"/>
          </a:ln>
        </p:spPr>
      </p:cxnSp>
      <p:sp>
        <p:nvSpPr>
          <p:cNvPr id="49" name="Oval 48"/>
          <p:cNvSpPr/>
          <p:nvPr/>
        </p:nvSpPr>
        <p:spPr>
          <a:xfrm>
            <a:off x="10643455" y="3996115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8279805" y="10194266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 smtClean="0"/>
              <a:t>8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5759525" y="10162361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11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52" name="Straight Arrow Connector 51"/>
          <p:cNvCxnSpPr>
            <a:stCxn id="51" idx="7"/>
          </p:cNvCxnSpPr>
          <p:nvPr/>
        </p:nvCxnSpPr>
        <p:spPr>
          <a:xfrm flipV="1">
            <a:off x="6168284" y="10064995"/>
            <a:ext cx="156303" cy="160747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53" name="Straight Arrow Connector 52"/>
          <p:cNvCxnSpPr/>
          <p:nvPr/>
        </p:nvCxnSpPr>
        <p:spPr>
          <a:xfrm flipV="1">
            <a:off x="7014968" y="11427572"/>
            <a:ext cx="156303" cy="160747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54" name="Straight Arrow Connector 53"/>
          <p:cNvCxnSpPr/>
          <p:nvPr/>
        </p:nvCxnSpPr>
        <p:spPr>
          <a:xfrm flipH="1" flipV="1">
            <a:off x="6658588" y="11436190"/>
            <a:ext cx="128181" cy="165319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sp>
        <p:nvSpPr>
          <p:cNvPr id="55" name="Oval 54"/>
          <p:cNvSpPr/>
          <p:nvPr/>
        </p:nvSpPr>
        <p:spPr>
          <a:xfrm>
            <a:off x="6686750" y="11547883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12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9895476" y="11491819"/>
            <a:ext cx="645075" cy="348302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57" name="Straight Arrow Connector 56"/>
          <p:cNvCxnSpPr/>
          <p:nvPr/>
        </p:nvCxnSpPr>
        <p:spPr>
          <a:xfrm flipH="1" flipV="1">
            <a:off x="8640892" y="11456461"/>
            <a:ext cx="963630" cy="472897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sp>
        <p:nvSpPr>
          <p:cNvPr id="58" name="Oval 57"/>
          <p:cNvSpPr/>
          <p:nvPr/>
        </p:nvSpPr>
        <p:spPr>
          <a:xfrm>
            <a:off x="9463429" y="11720463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15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10061660" y="7739084"/>
            <a:ext cx="478891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tIns="0" rIns="36000" bIns="0">
            <a:spAutoFit/>
          </a:bodyPr>
          <a:lstStyle/>
          <a:p>
            <a:pPr algn="ctr"/>
            <a:r>
              <a:rPr lang="fr-CH" sz="2000" dirty="0" smtClean="0"/>
              <a:t>13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10522590" y="8061434"/>
            <a:ext cx="183895" cy="132476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  <p:cxnSp>
        <p:nvCxnSpPr>
          <p:cNvPr id="62" name="Straight Arrow Connector 61"/>
          <p:cNvCxnSpPr/>
          <p:nvPr/>
        </p:nvCxnSpPr>
        <p:spPr>
          <a:xfrm flipV="1">
            <a:off x="21889316" y="13464058"/>
            <a:ext cx="288033" cy="372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bg1"/>
            </a:solidFill>
            <a:tailEnd type="triangle"/>
          </a:ln>
        </p:spPr>
      </p:cxnSp>
      <p:sp>
        <p:nvSpPr>
          <p:cNvPr id="63" name="Oval 62"/>
          <p:cNvSpPr/>
          <p:nvPr/>
        </p:nvSpPr>
        <p:spPr>
          <a:xfrm>
            <a:off x="358926" y="12241319"/>
            <a:ext cx="432047" cy="432792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>
            <a:spAutoFit/>
          </a:bodyPr>
          <a:lstStyle/>
          <a:p>
            <a:pPr algn="ctr"/>
            <a:r>
              <a:rPr lang="fr-CH" sz="2000" dirty="0" smtClean="0"/>
              <a:t>7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70893" y="12457715"/>
            <a:ext cx="288032" cy="0"/>
          </a:xfrm>
          <a:prstGeom prst="straightConnector1">
            <a:avLst/>
          </a:prstGeom>
          <a:solidFill>
            <a:schemeClr val="bg1"/>
          </a:solidFill>
          <a:ln w="317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</p:cxnSp>
    </p:spTree>
    <p:extLst>
      <p:ext uri="{BB962C8B-B14F-4D97-AF65-F5344CB8AC3E}">
        <p14:creationId xmlns:p14="http://schemas.microsoft.com/office/powerpoint/2010/main" val="354968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395268"/>
              </p:ext>
            </p:extLst>
          </p:nvPr>
        </p:nvGraphicFramePr>
        <p:xfrm>
          <a:off x="430933" y="1334098"/>
          <a:ext cx="21458384" cy="1259310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79853">
                  <a:extLst>
                    <a:ext uri="{9D8B030D-6E8A-4147-A177-3AD203B41FA5}">
                      <a16:colId xmlns:a16="http://schemas.microsoft.com/office/drawing/2014/main" val="2962338262"/>
                    </a:ext>
                  </a:extLst>
                </a:gridCol>
                <a:gridCol w="6980987">
                  <a:extLst>
                    <a:ext uri="{9D8B030D-6E8A-4147-A177-3AD203B41FA5}">
                      <a16:colId xmlns:a16="http://schemas.microsoft.com/office/drawing/2014/main" val="11953982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0049377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151634838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366499518"/>
                    </a:ext>
                  </a:extLst>
                </a:gridCol>
                <a:gridCol w="1725710">
                  <a:extLst>
                    <a:ext uri="{9D8B030D-6E8A-4147-A177-3AD203B41FA5}">
                      <a16:colId xmlns:a16="http://schemas.microsoft.com/office/drawing/2014/main" val="427272263"/>
                    </a:ext>
                  </a:extLst>
                </a:gridCol>
                <a:gridCol w="8139386">
                  <a:extLst>
                    <a:ext uri="{9D8B030D-6E8A-4147-A177-3AD203B41FA5}">
                      <a16:colId xmlns:a16="http://schemas.microsoft.com/office/drawing/2014/main" val="4032548684"/>
                    </a:ext>
                  </a:extLst>
                </a:gridCol>
              </a:tblGrid>
              <a:tr h="719759">
                <a:tc>
                  <a:txBody>
                    <a:bodyPr/>
                    <a:lstStyle/>
                    <a:p>
                      <a:pPr algn="ctr"/>
                      <a:r>
                        <a:rPr lang="fr-CH" sz="2400" dirty="0" smtClean="0"/>
                        <a:t>n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400" dirty="0" err="1" smtClean="0"/>
                        <a:t>Activities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400" dirty="0" err="1" smtClean="0"/>
                        <a:t>Loc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000" dirty="0" err="1" smtClean="0"/>
                        <a:t>Fully</a:t>
                      </a:r>
                      <a:r>
                        <a:rPr lang="fr-CH" sz="2000" dirty="0" smtClean="0"/>
                        <a:t> Compatible</a:t>
                      </a:r>
                      <a:endParaRPr lang="en-GB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000" dirty="0" smtClean="0"/>
                        <a:t>Non Compatible</a:t>
                      </a:r>
                      <a:endParaRPr lang="en-GB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000" dirty="0" err="1" smtClean="0"/>
                        <a:t>Comp</a:t>
                      </a:r>
                      <a:r>
                        <a:rPr lang="fr-CH" sz="2000" dirty="0" smtClean="0"/>
                        <a:t>.</a:t>
                      </a:r>
                      <a:r>
                        <a:rPr lang="fr-CH" sz="2000" baseline="0" dirty="0" smtClean="0"/>
                        <a:t> </a:t>
                      </a:r>
                      <a:r>
                        <a:rPr lang="fr-CH" sz="2000" baseline="0" dirty="0" err="1" smtClean="0"/>
                        <a:t>with</a:t>
                      </a:r>
                      <a:r>
                        <a:rPr lang="fr-CH" sz="2000" baseline="0" dirty="0" smtClean="0"/>
                        <a:t> Modification</a:t>
                      </a:r>
                      <a:endParaRPr lang="en-GB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400" dirty="0" err="1" smtClean="0"/>
                        <a:t>Comments</a:t>
                      </a:r>
                      <a:endParaRPr lang="en-GB" sz="2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13882"/>
                  </a:ext>
                </a:extLst>
              </a:tr>
              <a:tr h="657171">
                <a:tc>
                  <a:txBody>
                    <a:bodyPr/>
                    <a:lstStyle/>
                    <a:p>
                      <a:pPr lvl="0" algn="ctr"/>
                      <a:r>
                        <a:rPr lang="fr-CH" sz="1800" dirty="0" smtClean="0"/>
                        <a:t>1</a:t>
                      </a:r>
                      <a:endParaRPr lang="en-GB" sz="1800" dirty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DYPB.9L7 removal</a:t>
                      </a:r>
                    </a:p>
                    <a:p>
                      <a:pPr lvl="0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Currently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installed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under MB.A9L7. To be removed</a:t>
                      </a: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9L7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It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can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stored</a:t>
                      </a:r>
                      <a:r>
                        <a:rPr lang="fr-CH" sz="1800" baseline="0" dirty="0" smtClean="0"/>
                        <a:t> and put </a:t>
                      </a:r>
                      <a:r>
                        <a:rPr lang="fr-CH" sz="1800" baseline="0" dirty="0" err="1" smtClean="0"/>
                        <a:t>it</a:t>
                      </a:r>
                      <a:r>
                        <a:rPr lang="fr-CH" sz="1800" baseline="0" dirty="0" smtClean="0"/>
                        <a:t> back. </a:t>
                      </a:r>
                      <a:r>
                        <a:rPr lang="fr-CH" sz="1800" baseline="0" dirty="0" err="1" smtClean="0"/>
                        <a:t>Possibility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leave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cabling</a:t>
                      </a:r>
                      <a:r>
                        <a:rPr lang="fr-CH" sz="1800" baseline="0" dirty="0" smtClean="0"/>
                        <a:t> in place</a:t>
                      </a:r>
                      <a:endParaRPr lang="en-GB" sz="1800" dirty="0" smtClean="0"/>
                    </a:p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21142826"/>
                  </a:ext>
                </a:extLst>
              </a:tr>
              <a:tr h="938815">
                <a:tc>
                  <a:txBody>
                    <a:bodyPr/>
                    <a:lstStyle/>
                    <a:p>
                      <a:pPr lvl="0" algn="ctr"/>
                      <a:r>
                        <a:rPr lang="fr-CH" sz="1800" dirty="0" smtClean="0"/>
                        <a:t>2</a:t>
                      </a:r>
                      <a:endParaRPr lang="en-GB" sz="1800" dirty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DYPQ.9L7 displacement</a:t>
                      </a:r>
                    </a:p>
                    <a:p>
                      <a:pPr lvl="0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Currently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installed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under MB.A9L7. To be displaced under MB.B8L7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CH" sz="1800" dirty="0" smtClean="0"/>
                        <a:t>9L7, 8L7</a:t>
                      </a:r>
                      <a:endParaRPr lang="en-GB" sz="1800" dirty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It </a:t>
                      </a:r>
                      <a:r>
                        <a:rPr lang="fr-CH" sz="1800" dirty="0" err="1" smtClean="0"/>
                        <a:t>can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be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displaced</a:t>
                      </a:r>
                      <a:r>
                        <a:rPr lang="fr-CH" sz="1800" baseline="0" dirty="0" smtClean="0"/>
                        <a:t> and </a:t>
                      </a:r>
                      <a:r>
                        <a:rPr lang="fr-CH" sz="1800" baseline="0" dirty="0" err="1" smtClean="0"/>
                        <a:t>leave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it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installed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there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33948765"/>
                  </a:ext>
                </a:extLst>
              </a:tr>
              <a:tr h="938815">
                <a:tc>
                  <a:txBody>
                    <a:bodyPr/>
                    <a:lstStyle/>
                    <a:p>
                      <a:pPr lvl="0" algn="ctr"/>
                      <a:r>
                        <a:rPr lang="fr-CH" sz="1800" dirty="0" smtClean="0"/>
                        <a:t>3</a:t>
                      </a:r>
                      <a:endParaRPr lang="en-GB" sz="1800" dirty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RYSA01 removal</a:t>
                      </a:r>
                    </a:p>
                    <a:p>
                      <a:pPr lvl="0"/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Rack installed at RR73. It will be replaced by the new RYABA01 (11T PC)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RR73</a:t>
                      </a: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RYSA01 is a rack where EPC has disconnected modules that serve as spares for the racks in that area; if there is a problem in a connected spare, they take out the module and replace by one that is in the RYSA rack.</a:t>
                      </a:r>
                      <a:endParaRPr lang="en-GB" sz="1800" b="0" dirty="0" smtClean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2314668"/>
                  </a:ext>
                </a:extLst>
              </a:tr>
              <a:tr h="657171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RYABA01 (11T PC) installation</a:t>
                      </a:r>
                    </a:p>
                    <a:p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Plus the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leads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cabling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RR73</a:t>
                      </a: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Activity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performed</a:t>
                      </a:r>
                      <a:r>
                        <a:rPr lang="fr-CH" sz="1800" baseline="0" dirty="0" smtClean="0"/>
                        <a:t> at the RR, Independent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tunnel </a:t>
                      </a:r>
                      <a:r>
                        <a:rPr lang="fr-CH" sz="1800" baseline="0" dirty="0" err="1" smtClean="0"/>
                        <a:t>activities</a:t>
                      </a:r>
                      <a:endParaRPr lang="en-GB" sz="1800" dirty="0" smtClean="0"/>
                    </a:p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26474715"/>
                  </a:ext>
                </a:extLst>
              </a:tr>
              <a:tr h="657171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Water </a:t>
                      </a:r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connection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 11T PC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RR73</a:t>
                      </a:r>
                    </a:p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Activity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performed</a:t>
                      </a:r>
                      <a:r>
                        <a:rPr lang="fr-CH" sz="1800" baseline="0" dirty="0" smtClean="0"/>
                        <a:t> at the RR, Independent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tunnel </a:t>
                      </a:r>
                      <a:r>
                        <a:rPr lang="fr-CH" sz="1800" baseline="0" dirty="0" err="1" smtClean="0"/>
                        <a:t>activities</a:t>
                      </a:r>
                      <a:endParaRPr lang="en-GB" sz="1800" dirty="0" smtClean="0"/>
                    </a:p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7941725"/>
                  </a:ext>
                </a:extLst>
              </a:tr>
              <a:tr h="735394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crates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QDS and TRIM</a:t>
                      </a:r>
                      <a:endParaRPr lang="en-GB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Units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can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integrated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between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DYPG01 and DYPIB01 racks</a:t>
                      </a:r>
                      <a:endParaRPr lang="en-GB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RR73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Activity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performed</a:t>
                      </a:r>
                      <a:r>
                        <a:rPr lang="fr-CH" sz="1800" baseline="0" dirty="0" smtClean="0"/>
                        <a:t> at the RR, Independent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tunnel </a:t>
                      </a:r>
                      <a:r>
                        <a:rPr lang="fr-CH" sz="1800" baseline="0" dirty="0" err="1" smtClean="0"/>
                        <a:t>activities</a:t>
                      </a:r>
                      <a:endParaRPr lang="en-GB" sz="1800" dirty="0" smtClean="0"/>
                    </a:p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71542182"/>
                  </a:ext>
                </a:extLst>
              </a:tr>
              <a:tr h="1220460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DYPB racks for 11T installation </a:t>
                      </a:r>
                    </a:p>
                    <a:p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Under MB.B9L7</a:t>
                      </a:r>
                    </a:p>
                    <a:p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Under MB.B10L7</a:t>
                      </a:r>
                    </a:p>
                    <a:p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Plus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cabling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going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 racks to the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magnets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to the RR. </a:t>
                      </a:r>
                      <a:endParaRPr lang="en-GB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9L7, 10L7</a:t>
                      </a:r>
                      <a:endParaRPr lang="en-GB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Activity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performed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away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11T cryostat. </a:t>
                      </a:r>
                      <a:r>
                        <a:rPr lang="fr-CH" sz="1800" baseline="0" dirty="0" err="1" smtClean="0"/>
                        <a:t>Cabling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connected</a:t>
                      </a:r>
                      <a:r>
                        <a:rPr lang="fr-CH" sz="1800" baseline="0" dirty="0" smtClean="0"/>
                        <a:t> to the IFS </a:t>
                      </a:r>
                      <a:r>
                        <a:rPr lang="fr-CH" sz="1800" baseline="0" dirty="0" err="1" smtClean="0"/>
                        <a:t>can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installed</a:t>
                      </a:r>
                      <a:r>
                        <a:rPr lang="fr-CH" sz="1800" baseline="0" dirty="0" smtClean="0"/>
                        <a:t> till the 11T area</a:t>
                      </a:r>
                      <a:endParaRPr lang="en-GB" sz="1800" dirty="0" smtClean="0"/>
                    </a:p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51069414"/>
                  </a:ext>
                </a:extLst>
              </a:tr>
              <a:tr h="437378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r-C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3BLMs</a:t>
                      </a:r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11T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magnets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1BLM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TCLD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9L7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30902073"/>
                  </a:ext>
                </a:extLst>
              </a:tr>
              <a:tr h="657171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Paint </a:t>
                      </a:r>
                      <a:r>
                        <a:rPr lang="fr-C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Limited </a:t>
                      </a:r>
                      <a:r>
                        <a:rPr lang="fr-CH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Stay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Areas 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the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floor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(at the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the non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spring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loaded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valve in MB.A8L7)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8L7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98251003"/>
                  </a:ext>
                </a:extLst>
              </a:tr>
              <a:tr h="938815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F3/F4 Electrical Boxes displacement</a:t>
                      </a:r>
                    </a:p>
                    <a:p>
                      <a:pPr lvl="0"/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Installed on cable trays in front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the 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MB.A9L7 (LBBRB</a:t>
                      </a:r>
                      <a:r>
                        <a:rPr lang="es-E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.9L7) 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dipole. To be displaced by 3.5m towards the arc.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9L7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Check the </a:t>
                      </a:r>
                      <a:r>
                        <a:rPr lang="fr-CH" sz="1800" dirty="0" err="1" smtClean="0"/>
                        <a:t>cabling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length</a:t>
                      </a:r>
                      <a:r>
                        <a:rPr lang="fr-CH" sz="1800" dirty="0" smtClean="0"/>
                        <a:t> of components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with</a:t>
                      </a:r>
                      <a:r>
                        <a:rPr lang="fr-CH" sz="1800" baseline="0" dirty="0" smtClean="0"/>
                        <a:t> connections to </a:t>
                      </a:r>
                      <a:r>
                        <a:rPr lang="fr-CH" sz="1800" baseline="0" dirty="0" err="1" smtClean="0"/>
                        <a:t>those</a:t>
                      </a:r>
                      <a:r>
                        <a:rPr lang="fr-CH" sz="1800" baseline="0" dirty="0" smtClean="0"/>
                        <a:t> boxes (EN-EL)</a:t>
                      </a:r>
                      <a:endParaRPr lang="en-GB" sz="1800" dirty="0" smtClean="0"/>
                    </a:p>
                    <a:p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95417610"/>
                  </a:ext>
                </a:extLst>
              </a:tr>
              <a:tr h="781238">
                <a:tc>
                  <a:txBody>
                    <a:bodyPr/>
                    <a:lstStyle/>
                    <a:p>
                      <a:pPr marL="0" lv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Re-route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nQPS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BLM </a:t>
                      </a:r>
                      <a:r>
                        <a:rPr lang="fr-C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cables</a:t>
                      </a:r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currently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installed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 a TELEX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along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magnets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using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L18A EC and L12A EC, </a:t>
                      </a:r>
                      <a:r>
                        <a:rPr lang="fr-CH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respectiv</a:t>
                      </a:r>
                      <a:r>
                        <a:rPr lang="fr-CH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.) </a:t>
                      </a:r>
                      <a:endParaRPr lang="en-GB" sz="18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9L7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?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err="1" smtClean="0"/>
                        <a:t>Presently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approved</a:t>
                      </a:r>
                      <a:r>
                        <a:rPr lang="fr-CH" sz="1800" baseline="0" dirty="0" smtClean="0"/>
                        <a:t> configuration </a:t>
                      </a:r>
                      <a:r>
                        <a:rPr lang="fr-CH" sz="1800" baseline="0" dirty="0" err="1" smtClean="0"/>
                        <a:t>is</a:t>
                      </a:r>
                      <a:r>
                        <a:rPr lang="fr-CH" sz="1800" baseline="0" dirty="0" smtClean="0"/>
                        <a:t> not compatible </a:t>
                      </a:r>
                      <a:r>
                        <a:rPr lang="fr-CH" sz="1800" baseline="0" dirty="0" err="1" smtClean="0"/>
                        <a:t>between</a:t>
                      </a:r>
                      <a:r>
                        <a:rPr lang="fr-CH" sz="1800" baseline="0" dirty="0" smtClean="0"/>
                        <a:t> 11T and </a:t>
                      </a:r>
                      <a:r>
                        <a:rPr lang="fr-CH" sz="1800" baseline="0" dirty="0" err="1" smtClean="0"/>
                        <a:t>stardand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dipole</a:t>
                      </a:r>
                      <a:r>
                        <a:rPr lang="fr-CH" sz="1800" baseline="0" dirty="0" smtClean="0"/>
                        <a:t>. To check if </a:t>
                      </a:r>
                      <a:r>
                        <a:rPr lang="fr-CH" sz="1800" baseline="0" dirty="0" err="1" smtClean="0"/>
                        <a:t>it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can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modified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make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it</a:t>
                      </a:r>
                      <a:r>
                        <a:rPr lang="fr-CH" sz="1800" baseline="0" dirty="0" smtClean="0"/>
                        <a:t> compatible </a:t>
                      </a:r>
                      <a:r>
                        <a:rPr lang="fr-CH" sz="1800" baseline="0" dirty="0" err="1" smtClean="0"/>
                        <a:t>with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both</a:t>
                      </a:r>
                      <a:r>
                        <a:rPr lang="fr-CH" sz="1800" baseline="0" dirty="0" smtClean="0"/>
                        <a:t> configurations</a:t>
                      </a:r>
                      <a:endParaRPr lang="en-GB" sz="1800" dirty="0" smtClean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87013596"/>
                  </a:ext>
                </a:extLst>
              </a:tr>
              <a:tr h="657171"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r-CH" sz="1800" b="1" dirty="0" smtClean="0"/>
                        <a:t>3 Coffrets</a:t>
                      </a:r>
                      <a:r>
                        <a:rPr lang="fr-CH" sz="1800" b="1" baseline="0" dirty="0" smtClean="0"/>
                        <a:t> Prise </a:t>
                      </a:r>
                      <a:r>
                        <a:rPr lang="fr-CH" sz="1800" baseline="0" dirty="0" smtClean="0"/>
                        <a:t>installation</a:t>
                      </a:r>
                    </a:p>
                    <a:p>
                      <a:pPr lvl="0"/>
                      <a:r>
                        <a:rPr lang="fr-CH" sz="1800" baseline="0" dirty="0" smtClean="0"/>
                        <a:t>4x10A </a:t>
                      </a:r>
                      <a:r>
                        <a:rPr lang="fr-CH" sz="1800" baseline="0" dirty="0" err="1" smtClean="0"/>
                        <a:t>monophase</a:t>
                      </a:r>
                      <a:r>
                        <a:rPr lang="fr-CH" sz="1800" baseline="0" dirty="0" smtClean="0"/>
                        <a:t>, 16A </a:t>
                      </a:r>
                      <a:r>
                        <a:rPr lang="fr-CH" sz="1800" baseline="0" dirty="0" err="1" smtClean="0"/>
                        <a:t>triphase</a:t>
                      </a:r>
                      <a:r>
                        <a:rPr lang="fr-CH" sz="1800" baseline="0" dirty="0" smtClean="0"/>
                        <a:t>, 32A </a:t>
                      </a:r>
                      <a:r>
                        <a:rPr lang="fr-CH" sz="1800" baseline="0" dirty="0" err="1" smtClean="0"/>
                        <a:t>triphase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9L7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1115885" rtl="0" eaLnBrk="1" latinLnBrk="0" hangingPunct="1"/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X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aseline="0" dirty="0" smtClean="0"/>
                        <a:t>At the </a:t>
                      </a:r>
                      <a:r>
                        <a:rPr lang="fr-CH" sz="1800" baseline="0" dirty="0" err="1" smtClean="0"/>
                        <a:t>foresee</a:t>
                      </a:r>
                      <a:r>
                        <a:rPr lang="fr-CH" sz="1800" baseline="0" dirty="0" smtClean="0"/>
                        <a:t> location, </a:t>
                      </a:r>
                      <a:r>
                        <a:rPr lang="fr-CH" sz="1800" baseline="0" dirty="0" err="1" smtClean="0"/>
                        <a:t>they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might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interfere</a:t>
                      </a:r>
                      <a:r>
                        <a:rPr lang="fr-CH" sz="1800" baseline="0" dirty="0" smtClean="0"/>
                        <a:t> if </a:t>
                      </a:r>
                      <a:r>
                        <a:rPr lang="fr-CH" sz="1800" baseline="0" dirty="0" err="1" smtClean="0"/>
                        <a:t>we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later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re-install</a:t>
                      </a:r>
                      <a:r>
                        <a:rPr lang="fr-CH" sz="1800" baseline="0" dirty="0" smtClean="0"/>
                        <a:t> the </a:t>
                      </a:r>
                      <a:r>
                        <a:rPr lang="fr-CH" sz="1800" baseline="0" dirty="0" err="1" smtClean="0"/>
                        <a:t>old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dipole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with</a:t>
                      </a:r>
                      <a:r>
                        <a:rPr lang="fr-CH" sz="1800" baseline="0" dirty="0" smtClean="0"/>
                        <a:t> the </a:t>
                      </a:r>
                      <a:r>
                        <a:rPr lang="fr-CH" sz="1800" baseline="0" dirty="0" err="1" smtClean="0"/>
                        <a:t>current</a:t>
                      </a:r>
                      <a:r>
                        <a:rPr lang="fr-CH" sz="1800" baseline="0" dirty="0" smtClean="0"/>
                        <a:t> racks. In </a:t>
                      </a:r>
                      <a:r>
                        <a:rPr lang="fr-CH" sz="1800" baseline="0" dirty="0" err="1" smtClean="0"/>
                        <a:t>any</a:t>
                      </a:r>
                      <a:r>
                        <a:rPr lang="fr-CH" sz="1800" baseline="0" dirty="0" smtClean="0"/>
                        <a:t> case, </a:t>
                      </a:r>
                      <a:r>
                        <a:rPr lang="fr-CH" sz="1800" baseline="0" dirty="0" err="1" smtClean="0"/>
                        <a:t>they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should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installed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after</a:t>
                      </a:r>
                      <a:r>
                        <a:rPr lang="fr-CH" sz="1800" baseline="0" dirty="0" smtClean="0"/>
                        <a:t> the 11T </a:t>
                      </a:r>
                      <a:r>
                        <a:rPr lang="fr-CH" sz="1800" baseline="0" dirty="0" err="1" smtClean="0"/>
                        <a:t>dipoles</a:t>
                      </a:r>
                      <a:r>
                        <a:rPr lang="fr-CH" sz="1800" baseline="0" dirty="0" smtClean="0"/>
                        <a:t> are in place.</a:t>
                      </a:r>
                      <a:endParaRPr lang="en-GB" sz="1800" dirty="0" smtClean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50418415"/>
                  </a:ext>
                </a:extLst>
              </a:tr>
              <a:tr h="735394"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Water connections </a:t>
                      </a:r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the EDA/EDR pipes</a:t>
                      </a:r>
                    </a:p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Installation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 f</a:t>
                      </a:r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lexible pipes to the TCLD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9L7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It </a:t>
                      </a:r>
                      <a:r>
                        <a:rPr lang="fr-CH" sz="1800" dirty="0" err="1" smtClean="0"/>
                        <a:t>can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be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done</a:t>
                      </a:r>
                      <a:r>
                        <a:rPr lang="fr-CH" sz="1800" dirty="0" smtClean="0"/>
                        <a:t> and </a:t>
                      </a:r>
                      <a:r>
                        <a:rPr lang="fr-CH" sz="1800" dirty="0" err="1" smtClean="0"/>
                        <a:t>ready</a:t>
                      </a:r>
                      <a:r>
                        <a:rPr lang="fr-CH" sz="1800" baseline="0" dirty="0" smtClean="0"/>
                        <a:t> for use. </a:t>
                      </a:r>
                      <a:r>
                        <a:rPr lang="fr-CH" sz="1800" dirty="0" smtClean="0"/>
                        <a:t>It </a:t>
                      </a:r>
                      <a:r>
                        <a:rPr lang="fr-CH" sz="1800" dirty="0" err="1" smtClean="0"/>
                        <a:t>doesnt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matter</a:t>
                      </a:r>
                      <a:r>
                        <a:rPr lang="fr-CH" sz="1800" dirty="0" smtClean="0"/>
                        <a:t> if in</a:t>
                      </a:r>
                      <a:r>
                        <a:rPr lang="fr-CH" sz="1800" baseline="0" dirty="0" smtClean="0"/>
                        <a:t> the end </a:t>
                      </a:r>
                      <a:r>
                        <a:rPr lang="fr-CH" sz="1800" baseline="0" dirty="0" err="1" smtClean="0"/>
                        <a:t>they</a:t>
                      </a:r>
                      <a:r>
                        <a:rPr lang="fr-CH" sz="1800" baseline="0" dirty="0" smtClean="0"/>
                        <a:t> are not </a:t>
                      </a:r>
                      <a:r>
                        <a:rPr lang="fr-CH" sz="1800" baseline="0" dirty="0" err="1" smtClean="0"/>
                        <a:t>used</a:t>
                      </a:r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69948076"/>
                  </a:ext>
                </a:extLst>
              </a:tr>
              <a:tr h="735394">
                <a:tc>
                  <a:txBody>
                    <a:bodyPr/>
                    <a:lstStyle/>
                    <a:p>
                      <a:pPr lvl="0"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 racks for TCLD </a:t>
                      </a:r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 LHC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galleries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TZ76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1115885" rtl="0" eaLnBrk="1" latinLnBrk="0" hangingPunct="1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aseline="0" dirty="0" smtClean="0"/>
                        <a:t>Independent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tunnel </a:t>
                      </a:r>
                      <a:r>
                        <a:rPr lang="fr-CH" sz="1800" baseline="0" dirty="0" err="1" smtClean="0"/>
                        <a:t>activities</a:t>
                      </a:r>
                      <a:r>
                        <a:rPr lang="fr-CH" sz="1800" baseline="0" dirty="0" smtClean="0"/>
                        <a:t>. </a:t>
                      </a:r>
                      <a:r>
                        <a:rPr lang="fr-CH" sz="1800" baseline="0" dirty="0" err="1" smtClean="0"/>
                        <a:t>Cabling</a:t>
                      </a:r>
                      <a:r>
                        <a:rPr lang="fr-CH" sz="1800" baseline="0" dirty="0" smtClean="0"/>
                        <a:t> to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connected</a:t>
                      </a:r>
                      <a:r>
                        <a:rPr lang="fr-CH" sz="1800" baseline="0" dirty="0" smtClean="0"/>
                        <a:t> to the TCLD </a:t>
                      </a:r>
                      <a:r>
                        <a:rPr lang="fr-CH" sz="1800" baseline="0" dirty="0" err="1" smtClean="0"/>
                        <a:t>can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be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pulled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from</a:t>
                      </a:r>
                      <a:r>
                        <a:rPr lang="fr-CH" sz="1800" baseline="0" dirty="0" smtClean="0"/>
                        <a:t> the racks and </a:t>
                      </a:r>
                      <a:r>
                        <a:rPr lang="fr-CH" sz="1800" baseline="0" dirty="0" err="1" smtClean="0"/>
                        <a:t>installed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along</a:t>
                      </a:r>
                      <a:r>
                        <a:rPr lang="fr-CH" sz="1800" baseline="0" dirty="0" smtClean="0"/>
                        <a:t> the tunnel till the area</a:t>
                      </a:r>
                      <a:endParaRPr lang="en-GB" sz="1800" dirty="0" smtClean="0"/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2902534"/>
                  </a:ext>
                </a:extLst>
              </a:tr>
              <a:tr h="735394">
                <a:tc>
                  <a:txBody>
                    <a:bodyPr/>
                    <a:lstStyle/>
                    <a:p>
                      <a:pPr lvl="0"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11T+TCLD jacks installation</a:t>
                      </a:r>
                      <a:endParaRPr lang="en-GB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158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9L7</a:t>
                      </a:r>
                      <a:endParaRPr lang="en-GB" sz="1800" dirty="0" smtClean="0"/>
                    </a:p>
                  </a:txBody>
                  <a:tcPr marL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Standard </a:t>
                      </a:r>
                      <a:r>
                        <a:rPr lang="fr-CH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dipole</a:t>
                      </a:r>
                      <a:r>
                        <a:rPr lang="fr-CH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jacks and new 11T+TCLD jacks are not compatible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5831589"/>
                  </a:ext>
                </a:extLst>
              </a:tr>
            </a:tbl>
          </a:graphicData>
        </a:graphic>
      </p:graphicFrame>
      <p:sp>
        <p:nvSpPr>
          <p:cNvPr id="16" name="Titre 7"/>
          <p:cNvSpPr txBox="1">
            <a:spLocks/>
          </p:cNvSpPr>
          <p:nvPr/>
        </p:nvSpPr>
        <p:spPr>
          <a:xfrm>
            <a:off x="1079005" y="71314"/>
            <a:ext cx="19946216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5400" dirty="0" smtClean="0"/>
              <a:t>11T </a:t>
            </a:r>
            <a:r>
              <a:rPr lang="fr-CH" sz="5400" dirty="0" err="1" smtClean="0"/>
              <a:t>expected</a:t>
            </a:r>
            <a:r>
              <a:rPr lang="fr-CH" sz="5400" dirty="0" smtClean="0"/>
              <a:t> </a:t>
            </a:r>
            <a:r>
              <a:rPr lang="fr-CH" sz="5400" dirty="0" err="1" smtClean="0"/>
              <a:t>activities</a:t>
            </a:r>
            <a:r>
              <a:rPr lang="fr-CH" sz="5400" dirty="0" smtClean="0"/>
              <a:t> – Infrastructure </a:t>
            </a:r>
            <a:r>
              <a:rPr lang="fr-CH" sz="5400" dirty="0" err="1" smtClean="0"/>
              <a:t>modif</a:t>
            </a:r>
            <a:r>
              <a:rPr lang="fr-CH" sz="5400" dirty="0" smtClean="0"/>
              <a:t>. </a:t>
            </a:r>
            <a:r>
              <a:rPr lang="fr-CH" sz="5400" dirty="0"/>
              <a:t>c</a:t>
            </a:r>
            <a:r>
              <a:rPr lang="fr-CH" sz="5400" dirty="0" smtClean="0"/>
              <a:t>ompatibility</a:t>
            </a:r>
            <a:endParaRPr lang="fr-CH" sz="4000" dirty="0"/>
          </a:p>
        </p:txBody>
      </p:sp>
      <p:sp>
        <p:nvSpPr>
          <p:cNvPr id="17" name="Rectangle 16"/>
          <p:cNvSpPr/>
          <p:nvPr/>
        </p:nvSpPr>
        <p:spPr>
          <a:xfrm>
            <a:off x="430933" y="8075235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18" name="Rectangle 17"/>
          <p:cNvSpPr/>
          <p:nvPr/>
        </p:nvSpPr>
        <p:spPr>
          <a:xfrm>
            <a:off x="430932" y="9360346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19" name="Rectangle 18"/>
          <p:cNvSpPr/>
          <p:nvPr/>
        </p:nvSpPr>
        <p:spPr>
          <a:xfrm>
            <a:off x="427578" y="11155029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20" name="Rectangle 19"/>
          <p:cNvSpPr/>
          <p:nvPr/>
        </p:nvSpPr>
        <p:spPr>
          <a:xfrm>
            <a:off x="430928" y="12024175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21" name="Rectangle 20"/>
          <p:cNvSpPr/>
          <p:nvPr/>
        </p:nvSpPr>
        <p:spPr>
          <a:xfrm>
            <a:off x="430933" y="12796185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  <p:sp>
        <p:nvSpPr>
          <p:cNvPr id="22" name="Rectangle 21"/>
          <p:cNvSpPr/>
          <p:nvPr/>
        </p:nvSpPr>
        <p:spPr>
          <a:xfrm>
            <a:off x="418672" y="13475835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TCLD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54704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8" name="Titre 7"/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5400" dirty="0" err="1" smtClean="0"/>
              <a:t>Current</a:t>
            </a:r>
            <a:r>
              <a:rPr lang="fr-CH" sz="5400" dirty="0" smtClean="0"/>
              <a:t> </a:t>
            </a:r>
            <a:r>
              <a:rPr lang="fr-CH" sz="5400" dirty="0" err="1"/>
              <a:t>d</a:t>
            </a:r>
            <a:r>
              <a:rPr lang="fr-CH" sz="5400" dirty="0" err="1" smtClean="0"/>
              <a:t>ipole</a:t>
            </a:r>
            <a:r>
              <a:rPr lang="fr-CH" sz="5400" dirty="0" smtClean="0"/>
              <a:t> </a:t>
            </a:r>
            <a:r>
              <a:rPr lang="fr-CH" sz="4400" dirty="0" smtClean="0"/>
              <a:t>(LBBRB.9L7)  </a:t>
            </a:r>
            <a:r>
              <a:rPr lang="fr-CH" sz="5400" dirty="0" smtClean="0"/>
              <a:t>vs  Full 11T configuration</a:t>
            </a:r>
            <a:endParaRPr lang="fr-CH" sz="4000" dirty="0"/>
          </a:p>
        </p:txBody>
      </p:sp>
      <p:sp>
        <p:nvSpPr>
          <p:cNvPr id="59" name="Titre 7"/>
          <p:cNvSpPr txBox="1">
            <a:spLocks/>
          </p:cNvSpPr>
          <p:nvPr/>
        </p:nvSpPr>
        <p:spPr>
          <a:xfrm>
            <a:off x="1640397" y="1242212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i="1" dirty="0" smtClean="0"/>
              <a:t>Jacks no compatible</a:t>
            </a:r>
            <a:endParaRPr lang="fr-CH" sz="32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739" t="14966" r="6458"/>
          <a:stretch/>
        </p:blipFill>
        <p:spPr>
          <a:xfrm>
            <a:off x="1943101" y="2375570"/>
            <a:ext cx="18866096" cy="36821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8710" t="16441" r="6771"/>
          <a:stretch/>
        </p:blipFill>
        <p:spPr>
          <a:xfrm>
            <a:off x="1943101" y="6119986"/>
            <a:ext cx="18866096" cy="365982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6175284" y="5452032"/>
            <a:ext cx="1393553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>
                <a:solidFill>
                  <a:schemeClr val="tx1"/>
                </a:solidFill>
              </a:rPr>
              <a:t>1200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584061" y="5452031"/>
            <a:ext cx="576461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>
                <a:solidFill>
                  <a:schemeClr val="tx1"/>
                </a:solidFill>
              </a:rPr>
              <a:t>500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699384" y="5449649"/>
            <a:ext cx="613266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>
                <a:solidFill>
                  <a:schemeClr val="tx1"/>
                </a:solidFill>
              </a:rPr>
              <a:t>500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162580" y="5454411"/>
            <a:ext cx="918425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>
                <a:solidFill>
                  <a:schemeClr val="tx1"/>
                </a:solidFill>
              </a:rPr>
              <a:t>7</a:t>
            </a:r>
            <a:r>
              <a:rPr lang="fr-CH" sz="1600" i="1" dirty="0" smtClean="0">
                <a:solidFill>
                  <a:schemeClr val="tx1"/>
                </a:solidFill>
              </a:rPr>
              <a:t>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67410" y="5449650"/>
            <a:ext cx="610255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>
                <a:solidFill>
                  <a:schemeClr val="tx1"/>
                </a:solidFill>
              </a:rPr>
              <a:t>500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27277" y="5452030"/>
            <a:ext cx="1198260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>
                <a:solidFill>
                  <a:schemeClr val="tx1"/>
                </a:solidFill>
              </a:rPr>
              <a:t>1000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080005" y="9168125"/>
            <a:ext cx="2592288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i="1" dirty="0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943101" y="9607885"/>
            <a:ext cx="18866096" cy="4576997"/>
            <a:chOff x="1943101" y="9607885"/>
            <a:chExt cx="18866096" cy="457699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8804" t="15575" r="6764"/>
            <a:stretch/>
          </p:blipFill>
          <p:spPr>
            <a:xfrm>
              <a:off x="1943101" y="10512474"/>
              <a:ext cx="18866096" cy="3672408"/>
            </a:xfrm>
            <a:prstGeom prst="rect">
              <a:avLst/>
            </a:prstGeom>
          </p:spPr>
        </p:pic>
        <p:sp>
          <p:nvSpPr>
            <p:cNvPr id="19" name="Down Arrow 18"/>
            <p:cNvSpPr/>
            <p:nvPr/>
          </p:nvSpPr>
          <p:spPr>
            <a:xfrm>
              <a:off x="10627661" y="9882487"/>
              <a:ext cx="504056" cy="64807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itre 7"/>
            <p:cNvSpPr txBox="1">
              <a:spLocks/>
            </p:cNvSpPr>
            <p:nvPr/>
          </p:nvSpPr>
          <p:spPr>
            <a:xfrm>
              <a:off x="11131717" y="9607885"/>
              <a:ext cx="7517240" cy="1054617"/>
            </a:xfrm>
            <a:prstGeom prst="rect">
              <a:avLst/>
            </a:prstGeom>
          </p:spPr>
          <p:txBody>
            <a:bodyPr vert="horz" lIns="0" tIns="0" rIns="0" bIns="0" rtlCol="0" anchor="ctr" anchorCtr="1">
              <a:noAutofit/>
            </a:bodyPr>
            <a:lstStyle>
              <a:lvl1pPr algn="ctr" defTabSz="1115885" rtl="0" eaLnBrk="1" latinLnBrk="0" hangingPunct="1">
                <a:spcBef>
                  <a:spcPct val="0"/>
                </a:spcBef>
                <a:buNone/>
                <a:defRPr sz="6834" b="1" kern="1200">
                  <a:solidFill>
                    <a:schemeClr val="bg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CH" sz="4400" i="1" dirty="0" err="1" smtClean="0"/>
                <a:t>Overlapping</a:t>
              </a:r>
              <a:r>
                <a:rPr lang="fr-CH" sz="4400" i="1" dirty="0" smtClean="0"/>
                <a:t> the 2 images</a:t>
              </a:r>
              <a:endParaRPr lang="fr-CH" sz="3200" i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6175284" y="13516928"/>
              <a:ext cx="1393553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 smtClean="0">
                  <a:solidFill>
                    <a:schemeClr val="tx1"/>
                  </a:solidFill>
                </a:rPr>
                <a:t>1200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8162580" y="13519307"/>
              <a:ext cx="918425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>
                  <a:solidFill>
                    <a:schemeClr val="tx1"/>
                  </a:solidFill>
                </a:rPr>
                <a:t>7</a:t>
              </a:r>
              <a:r>
                <a:rPr lang="fr-CH" sz="1600" i="1" dirty="0" smtClean="0">
                  <a:solidFill>
                    <a:schemeClr val="tx1"/>
                  </a:solidFill>
                </a:rPr>
                <a:t>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267410" y="13514546"/>
              <a:ext cx="610255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 smtClean="0">
                  <a:solidFill>
                    <a:schemeClr val="tx1"/>
                  </a:solidFill>
                </a:rPr>
                <a:t>500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527277" y="13516926"/>
              <a:ext cx="1198260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 smtClean="0">
                  <a:solidFill>
                    <a:schemeClr val="tx1"/>
                  </a:solidFill>
                </a:rPr>
                <a:t>1000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0080005" y="13535012"/>
              <a:ext cx="2592288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0584061" y="13516927"/>
              <a:ext cx="576461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 smtClean="0">
                  <a:solidFill>
                    <a:schemeClr val="tx1"/>
                  </a:solidFill>
                </a:rPr>
                <a:t>500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699384" y="13514545"/>
              <a:ext cx="613266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 smtClean="0">
                  <a:solidFill>
                    <a:schemeClr val="tx1"/>
                  </a:solidFill>
                </a:rPr>
                <a:t>500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Rounded Rectangle 28"/>
          <p:cNvSpPr/>
          <p:nvPr/>
        </p:nvSpPr>
        <p:spPr>
          <a:xfrm>
            <a:off x="3023221" y="13343276"/>
            <a:ext cx="3024336" cy="7200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ounded Rectangle 29"/>
          <p:cNvSpPr/>
          <p:nvPr/>
        </p:nvSpPr>
        <p:spPr>
          <a:xfrm>
            <a:off x="9881781" y="13346876"/>
            <a:ext cx="2988736" cy="7200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15984662" y="13363743"/>
            <a:ext cx="3609102" cy="7200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Up Arrow 9"/>
          <p:cNvSpPr/>
          <p:nvPr/>
        </p:nvSpPr>
        <p:spPr>
          <a:xfrm>
            <a:off x="6757789" y="13912555"/>
            <a:ext cx="288033" cy="418724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Up Arrow 31"/>
          <p:cNvSpPr/>
          <p:nvPr/>
        </p:nvSpPr>
        <p:spPr>
          <a:xfrm>
            <a:off x="14304481" y="13981489"/>
            <a:ext cx="288033" cy="418724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52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10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249" r="10941"/>
          <a:stretch/>
        </p:blipFill>
        <p:spPr>
          <a:xfrm>
            <a:off x="1799084" y="5614238"/>
            <a:ext cx="18074009" cy="4250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8071" r="10849"/>
          <a:stretch/>
        </p:blipFill>
        <p:spPr>
          <a:xfrm>
            <a:off x="1799085" y="2015530"/>
            <a:ext cx="18074008" cy="427494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5" name="Titre 7"/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5400" dirty="0" err="1" smtClean="0"/>
              <a:t>Current</a:t>
            </a:r>
            <a:r>
              <a:rPr lang="fr-CH" sz="5400" dirty="0" smtClean="0"/>
              <a:t> </a:t>
            </a:r>
            <a:r>
              <a:rPr lang="fr-CH" sz="5400" dirty="0" err="1" smtClean="0"/>
              <a:t>dipole</a:t>
            </a:r>
            <a:r>
              <a:rPr lang="fr-CH" sz="5400" dirty="0" smtClean="0"/>
              <a:t> </a:t>
            </a:r>
            <a:r>
              <a:rPr lang="fr-CH" sz="4400" dirty="0" smtClean="0"/>
              <a:t>(LBARA.9R7)  </a:t>
            </a:r>
            <a:r>
              <a:rPr lang="fr-CH" sz="5400" dirty="0" smtClean="0"/>
              <a:t>vs  Full 11T configuration</a:t>
            </a:r>
            <a:endParaRPr lang="fr-CH" sz="4000" dirty="0"/>
          </a:p>
        </p:txBody>
      </p:sp>
      <p:sp>
        <p:nvSpPr>
          <p:cNvPr id="8" name="Titre 7"/>
          <p:cNvSpPr txBox="1">
            <a:spLocks/>
          </p:cNvSpPr>
          <p:nvPr/>
        </p:nvSpPr>
        <p:spPr>
          <a:xfrm>
            <a:off x="1640397" y="1242212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i="1" dirty="0" smtClean="0"/>
              <a:t>Jacks no compatible </a:t>
            </a:r>
            <a:endParaRPr lang="fr-CH" sz="3200" i="1" dirty="0"/>
          </a:p>
        </p:txBody>
      </p:sp>
      <p:sp>
        <p:nvSpPr>
          <p:cNvPr id="17" name="Rectangle 16"/>
          <p:cNvSpPr/>
          <p:nvPr/>
        </p:nvSpPr>
        <p:spPr>
          <a:xfrm>
            <a:off x="15383196" y="5616621"/>
            <a:ext cx="1393553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>
                <a:solidFill>
                  <a:schemeClr val="tx1"/>
                </a:solidFill>
              </a:rPr>
              <a:t>1200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007600" y="5616620"/>
            <a:ext cx="576461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>
                <a:solidFill>
                  <a:schemeClr val="tx1"/>
                </a:solidFill>
              </a:rPr>
              <a:t>500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122923" y="5614238"/>
            <a:ext cx="613266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>
                <a:solidFill>
                  <a:schemeClr val="tx1"/>
                </a:solidFill>
              </a:rPr>
              <a:t>500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370492" y="5619000"/>
            <a:ext cx="1422084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>
                <a:solidFill>
                  <a:schemeClr val="tx1"/>
                </a:solidFill>
              </a:rPr>
              <a:t>1200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23421" y="5614239"/>
            <a:ext cx="610255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>
                <a:solidFill>
                  <a:schemeClr val="tx1"/>
                </a:solidFill>
              </a:rPr>
              <a:t>500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93113" y="5616619"/>
            <a:ext cx="1198260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>
                <a:solidFill>
                  <a:schemeClr val="tx1"/>
                </a:solidFill>
              </a:rPr>
              <a:t>1000</a:t>
            </a:r>
            <a:endParaRPr lang="en-GB" sz="1600" i="1" dirty="0">
              <a:solidFill>
                <a:schemeClr val="tx1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799084" y="9504362"/>
            <a:ext cx="18074009" cy="4721013"/>
            <a:chOff x="1799084" y="9607885"/>
            <a:chExt cx="18074009" cy="472101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8060" r="10964"/>
            <a:stretch/>
          </p:blipFill>
          <p:spPr>
            <a:xfrm>
              <a:off x="1799084" y="10206523"/>
              <a:ext cx="18074009" cy="4122375"/>
            </a:xfrm>
            <a:prstGeom prst="rect">
              <a:avLst/>
            </a:prstGeom>
          </p:spPr>
        </p:pic>
        <p:sp>
          <p:nvSpPr>
            <p:cNvPr id="2" name="Down Arrow 1"/>
            <p:cNvSpPr/>
            <p:nvPr/>
          </p:nvSpPr>
          <p:spPr>
            <a:xfrm>
              <a:off x="10627661" y="9882487"/>
              <a:ext cx="504056" cy="64807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503942" y="13752834"/>
              <a:ext cx="2592288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5383196" y="13755217"/>
              <a:ext cx="1393553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 smtClean="0">
                  <a:solidFill>
                    <a:schemeClr val="tx1"/>
                  </a:solidFill>
                </a:rPr>
                <a:t>1200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0007600" y="13755216"/>
              <a:ext cx="576461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 smtClean="0">
                  <a:solidFill>
                    <a:schemeClr val="tx1"/>
                  </a:solidFill>
                </a:rPr>
                <a:t>500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122923" y="13752834"/>
              <a:ext cx="613266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 smtClean="0">
                  <a:solidFill>
                    <a:schemeClr val="tx1"/>
                  </a:solidFill>
                </a:rPr>
                <a:t>500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7370492" y="13757596"/>
              <a:ext cx="1422085" cy="345197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 smtClean="0">
                  <a:solidFill>
                    <a:schemeClr val="tx1"/>
                  </a:solidFill>
                </a:rPr>
                <a:t>1200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23421" y="13752835"/>
              <a:ext cx="610255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 smtClean="0">
                  <a:solidFill>
                    <a:schemeClr val="tx1"/>
                  </a:solidFill>
                </a:rPr>
                <a:t>500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193113" y="13755215"/>
              <a:ext cx="1198260" cy="377543"/>
            </a:xfrm>
            <a:prstGeom prst="rect">
              <a:avLst/>
            </a:prstGeom>
            <a:solidFill>
              <a:srgbClr val="DDFFFF">
                <a:alpha val="69000"/>
              </a:srgbClr>
            </a:solidFill>
            <a:ln>
              <a:solidFill>
                <a:srgbClr val="9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i="1" dirty="0" smtClean="0">
                  <a:solidFill>
                    <a:schemeClr val="tx1"/>
                  </a:solidFill>
                </a:rPr>
                <a:t>1000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36" name="Titre 7"/>
            <p:cNvSpPr txBox="1">
              <a:spLocks/>
            </p:cNvSpPr>
            <p:nvPr/>
          </p:nvSpPr>
          <p:spPr>
            <a:xfrm>
              <a:off x="11131717" y="9607885"/>
              <a:ext cx="7517240" cy="1054617"/>
            </a:xfrm>
            <a:prstGeom prst="rect">
              <a:avLst/>
            </a:prstGeom>
          </p:spPr>
          <p:txBody>
            <a:bodyPr vert="horz" lIns="0" tIns="0" rIns="0" bIns="0" rtlCol="0" anchor="ctr" anchorCtr="1">
              <a:noAutofit/>
            </a:bodyPr>
            <a:lstStyle>
              <a:lvl1pPr algn="ctr" defTabSz="1115885" rtl="0" eaLnBrk="1" latinLnBrk="0" hangingPunct="1">
                <a:spcBef>
                  <a:spcPct val="0"/>
                </a:spcBef>
                <a:buNone/>
                <a:defRPr sz="6834" b="1" kern="1200">
                  <a:solidFill>
                    <a:schemeClr val="bg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CH" sz="4400" i="1" dirty="0" err="1" smtClean="0"/>
                <a:t>Overlapping</a:t>
              </a:r>
              <a:r>
                <a:rPr lang="fr-CH" sz="4400" i="1" dirty="0" smtClean="0"/>
                <a:t> the 2 images</a:t>
              </a:r>
              <a:endParaRPr lang="fr-CH" sz="3200" i="1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9503942" y="9174876"/>
            <a:ext cx="2592288" cy="377543"/>
          </a:xfrm>
          <a:prstGeom prst="rect">
            <a:avLst/>
          </a:prstGeom>
          <a:solidFill>
            <a:srgbClr val="DDFFFF">
              <a:alpha val="69000"/>
            </a:srgbClr>
          </a:solidFill>
          <a:ln>
            <a:solidFill>
              <a:srgbClr val="9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807197" y="13456470"/>
            <a:ext cx="2808312" cy="7200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9665757" y="13460070"/>
            <a:ext cx="2988736" cy="7200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15264581" y="13476937"/>
            <a:ext cx="3609102" cy="7200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Up Arrow 27"/>
          <p:cNvSpPr/>
          <p:nvPr/>
        </p:nvSpPr>
        <p:spPr>
          <a:xfrm>
            <a:off x="7568623" y="14026854"/>
            <a:ext cx="288033" cy="418724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7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3" name="Titre 7"/>
          <p:cNvSpPr txBox="1">
            <a:spLocks/>
          </p:cNvSpPr>
          <p:nvPr/>
        </p:nvSpPr>
        <p:spPr>
          <a:xfrm>
            <a:off x="5831533" y="5543922"/>
            <a:ext cx="10262364" cy="18725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8800" dirty="0" smtClean="0">
                <a:sym typeface="Wingdings" panose="05000000000000000000" pitchFamily="2" charset="2"/>
              </a:rPr>
              <a:t>SPARE SLIDES</a:t>
            </a:r>
            <a:endParaRPr lang="en-GB" sz="6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4330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62BF6B036FB246B915C1E337BEB51A" ma:contentTypeVersion="0" ma:contentTypeDescription="Create a new document." ma:contentTypeScope="" ma:versionID="8abce66ba14fd67e6be8791e0fec18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3D67BA-FE42-4FAD-A20C-A56A090282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DEFC234-6D02-476D-A9EA-17EF77BB67B6}">
  <ds:schemaRefs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0A9B3E9-643C-4BFB-92EB-A10FBEB5BE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44261</TotalTime>
  <Words>1545</Words>
  <Application>Microsoft Office PowerPoint</Application>
  <PresentationFormat>Custom</PresentationFormat>
  <Paragraphs>349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Thème Office</vt:lpstr>
      <vt:lpstr> Infrastructure Modification Compatibility for 11T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Integration Meeting WXX 11T+TCLD Integration P7</dc:title>
  <dc:creator>Maria Amparo Gonzalez De La Aleja Cabana</dc:creator>
  <cp:lastModifiedBy>Maria Amparo Gonzalez De La Aleja Cabana</cp:lastModifiedBy>
  <cp:revision>1401</cp:revision>
  <cp:lastPrinted>2019-08-12T15:21:29Z</cp:lastPrinted>
  <dcterms:created xsi:type="dcterms:W3CDTF">2017-08-01T14:41:34Z</dcterms:created>
  <dcterms:modified xsi:type="dcterms:W3CDTF">2019-08-13T06:21:29Z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0x0101007762BF6B036FB246B915C1E337BEB51A</vt:lpwstr>
  </property>
</Properties>
</file>