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4" name="Shape 12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5" name="Shape 15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28600" indent="-228600">
              <a:buSzPct val="100000"/>
              <a:buChar char="•"/>
            </a:pPr>
            <a:r>
              <a:t>Java Ingestion API to send data to Kafka (as Avro)</a:t>
            </a:r>
          </a:p>
          <a:p>
            <a:pPr marL="228600" indent="-228600">
              <a:buSzPct val="100000"/>
              <a:buChar char="•"/>
            </a:pPr>
            <a:r>
              <a:t>ETL extracts it from Kafka towards</a:t>
            </a:r>
          </a:p>
          <a:p>
            <a:pPr lvl="1" marL="457200" indent="-228600">
              <a:buSzPct val="100000"/>
              <a:buChar char="•"/>
            </a:pPr>
            <a:r>
              <a:t>HDFS (as Avro, into staging folders)</a:t>
            </a:r>
          </a:p>
          <a:p>
            <a:pPr lvl="1" marL="457200" indent="-228600">
              <a:buSzPct val="100000"/>
              <a:buChar char="•"/>
            </a:pPr>
            <a:r>
              <a:t>HBase (as Avro, for low latency)</a:t>
            </a:r>
          </a:p>
          <a:p>
            <a:pPr lvl="1" marL="457200" indent="-228600">
              <a:buSzPct val="100000"/>
              <a:buChar char="•"/>
            </a:pPr>
            <a:r>
              <a:t>Both destinations at the same time</a:t>
            </a:r>
          </a:p>
          <a:p>
            <a:pPr marL="228600" indent="-228600">
              <a:buSzPct val="100000"/>
              <a:buChar char="•"/>
            </a:pPr>
            <a:r>
              <a:t>Avro files are deduplicated &amp; compacted</a:t>
            </a:r>
          </a:p>
          <a:p>
            <a:pPr lvl="1" marL="457200" indent="-228600">
              <a:buSzPct val="100000"/>
              <a:buChar char="•"/>
            </a:pPr>
            <a:r>
              <a:t>Into larger Parquet files (with Spark)</a:t>
            </a:r>
          </a:p>
          <a:p>
            <a:pPr lvl="1" marL="457200" indent="-228600">
              <a:buSzPct val="100000"/>
              <a:buChar char="•"/>
            </a:pPr>
            <a:r>
              <a:t>Hadoop-friendly process, avoids many small files</a:t>
            </a:r>
          </a:p>
          <a:p>
            <a:pPr marL="228600" indent="-228600">
              <a:buSzPct val="100000"/>
              <a:buChar char="•"/>
            </a:pPr>
            <a:r>
              <a:t>Spark Extraction API for data access (Java, Python, Scala)</a:t>
            </a:r>
          </a:p>
          <a:p>
            <a:pPr marL="228600" indent="-228600">
              <a:buSzPct val="100000"/>
              <a:buChar char="•"/>
            </a:pPr>
            <a:r>
              <a:t>Meta-data service knows location of objects in files</a:t>
            </a:r>
          </a:p>
          <a:p>
            <a:pPr lvl="1" marL="457200" indent="-228600">
              <a:buSzPct val="100000"/>
              <a:buChar char="•"/>
            </a:pPr>
            <a:r>
              <a:t>Avoids scanning many files</a:t>
            </a:r>
          </a:p>
          <a:p>
            <a:pPr lvl="1" marL="457200" indent="-228600">
              <a:buSzPct val="100000"/>
              <a:buChar char="•"/>
            </a:pPr>
            <a:r>
              <a:t>“Replacement” for missing indexes</a:t>
            </a:r>
          </a:p>
          <a:p>
            <a:pPr/>
          </a:p>
          <a:p>
            <a:pPr>
              <a:defRPr b="1"/>
            </a:pPr>
            <a:r>
              <a:t>Why Kafka ? </a:t>
            </a:r>
          </a:p>
          <a:p>
            <a:pPr marL="228600" indent="-228600">
              <a:buSzPct val="100000"/>
              <a:buChar char="•"/>
            </a:pPr>
            <a:r>
              <a:t>Redundancy &amp; data safety (if Hadoop not available)</a:t>
            </a:r>
          </a:p>
          <a:p>
            <a:pPr marL="228600" indent="-228600">
              <a:buSzPct val="100000"/>
              <a:buChar char="•"/>
            </a:pPr>
            <a:r>
              <a:t>Low latency streaming API for extraction</a:t>
            </a:r>
          </a:p>
          <a:p>
            <a:pPr>
              <a:defRPr b="1"/>
            </a:pPr>
            <a:r>
              <a:t>Why HBase ?</a:t>
            </a:r>
          </a:p>
          <a:p>
            <a:pPr marL="228600" indent="-228600">
              <a:buSzPct val="100000"/>
              <a:buChar char="•"/>
            </a:pPr>
            <a:r>
              <a:t>Fast, low latency for online monitoring queries</a:t>
            </a:r>
          </a:p>
          <a:p>
            <a:pPr marL="228600" indent="-228600">
              <a:buSzPct val="100000"/>
              <a:buChar char="•"/>
            </a:pPr>
            <a:r>
              <a:t>Buys time for data deduplication &amp; compaction into Parquet files</a:t>
            </a:r>
          </a:p>
          <a:p>
            <a:pPr>
              <a:defRPr b="1"/>
            </a:pPr>
            <a:r>
              <a:t>Why Parquet as final storage ?</a:t>
            </a:r>
          </a:p>
          <a:p>
            <a:pPr marL="228600" indent="-228600">
              <a:buSzPct val="100000"/>
              <a:buChar char="•"/>
            </a:pPr>
            <a:r>
              <a:t>Open, columnar, storage efficient format with good compression</a:t>
            </a:r>
          </a:p>
          <a:p>
            <a:pPr marL="228600" indent="-228600">
              <a:buSzPct val="100000"/>
              <a:buChar char="•"/>
            </a:pPr>
            <a:r>
              <a:t>Good performance for extraction</a:t>
            </a:r>
          </a:p>
          <a:p>
            <a:pPr marL="228600" indent="-228600">
              <a:buSzPct val="100000"/>
              <a:buChar char="•"/>
            </a:pPr>
            <a:r>
              <a:t>Easy to understand, access (even outside of the system), backup, etc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1" name="Shape 16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2" name="Shape 17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  <a:p>
            <a:pPr/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3167" y="54202"/>
            <a:ext cx="1900748" cy="16047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101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2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3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0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1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Text"/>
          <p:cNvSpPr txBox="1"/>
          <p:nvPr>
            <p:ph type="title"/>
          </p:nvPr>
        </p:nvSpPr>
        <p:spPr>
          <a:xfrm>
            <a:off x="1895971" y="254000"/>
            <a:ext cx="10156329" cy="2159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0" name="BE-CO-DS"/>
          <p:cNvSpPr txBox="1"/>
          <p:nvPr/>
        </p:nvSpPr>
        <p:spPr>
          <a:xfrm>
            <a:off x="5229853" y="9334397"/>
            <a:ext cx="254509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1600"/>
            </a:lvl1pPr>
          </a:lstStyle>
          <a:p>
            <a:pPr/>
            <a:r>
              <a:t>BE-CO-DS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xfrm>
            <a:off x="12513784" y="9334500"/>
            <a:ext cx="340259" cy="324306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2" name="11-10-2019"/>
          <p:cNvSpPr txBox="1"/>
          <p:nvPr/>
        </p:nvSpPr>
        <p:spPr>
          <a:xfrm>
            <a:off x="133422" y="9334397"/>
            <a:ext cx="117622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600"/>
            </a:lvl1pPr>
          </a:lstStyle>
          <a:p>
            <a:pPr/>
            <a:r>
              <a:t>11-10-2019</a:t>
            </a:r>
          </a:p>
        </p:txBody>
      </p:sp>
      <p:pic>
        <p:nvPicPr>
          <p:cNvPr id="5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3167" y="57150"/>
            <a:ext cx="1908392" cy="16111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/>
          <p:nvPr>
            <p:ph type="title"/>
          </p:nvPr>
        </p:nvSpPr>
        <p:spPr>
          <a:xfrm>
            <a:off x="1886743" y="254000"/>
            <a:ext cx="10165557" cy="2159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1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BE-CO-DS"/>
          <p:cNvSpPr txBox="1"/>
          <p:nvPr/>
        </p:nvSpPr>
        <p:spPr>
          <a:xfrm>
            <a:off x="5229853" y="9334397"/>
            <a:ext cx="254509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1600"/>
            </a:lvl1pPr>
          </a:lstStyle>
          <a:p>
            <a:pPr/>
            <a:r>
              <a:t>BE-CO-DS</a:t>
            </a:r>
          </a:p>
        </p:txBody>
      </p:sp>
      <p:sp>
        <p:nvSpPr>
          <p:cNvPr id="63" name="11-10-2019"/>
          <p:cNvSpPr txBox="1"/>
          <p:nvPr/>
        </p:nvSpPr>
        <p:spPr>
          <a:xfrm>
            <a:off x="133422" y="9334397"/>
            <a:ext cx="117622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600"/>
            </a:lvl1pPr>
          </a:lstStyle>
          <a:p>
            <a:pPr/>
            <a:r>
              <a:t>11-10-2019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xfrm>
            <a:off x="12513784" y="9334500"/>
            <a:ext cx="340259" cy="324306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3167" y="54202"/>
            <a:ext cx="1900748" cy="16047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1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2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WAN for NXCALS"/>
          <p:cNvSpPr txBox="1"/>
          <p:nvPr>
            <p:ph type="ctrTitle"/>
          </p:nvPr>
        </p:nvSpPr>
        <p:spPr>
          <a:xfrm>
            <a:off x="1270000" y="2528292"/>
            <a:ext cx="10464800" cy="1522016"/>
          </a:xfrm>
          <a:prstGeom prst="rect">
            <a:avLst/>
          </a:prstGeom>
        </p:spPr>
        <p:txBody>
          <a:bodyPr/>
          <a:lstStyle/>
          <a:p>
            <a:pPr/>
            <a:r>
              <a:t>SWAN for NXCALS</a:t>
            </a:r>
          </a:p>
        </p:txBody>
      </p:sp>
      <p:sp>
        <p:nvSpPr>
          <p:cNvPr id="127" name="Piotr Sowiński, BE-CO-DS, 11.10.2019…"/>
          <p:cNvSpPr txBox="1"/>
          <p:nvPr/>
        </p:nvSpPr>
        <p:spPr>
          <a:xfrm>
            <a:off x="2349938" y="7169378"/>
            <a:ext cx="8417903" cy="12060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3700"/>
            </a:pPr>
            <a:r>
              <a:t>Piotr Sowiński, BE-CO-DS, 11.10.2019</a:t>
            </a:r>
          </a:p>
          <a:p>
            <a:pPr>
              <a:defRPr b="0" sz="3700"/>
            </a:pPr>
            <a:r>
              <a:t>on behalf of NXCALS Team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When to use SWAN 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When to use SWAN ?</a:t>
            </a:r>
          </a:p>
        </p:txBody>
      </p:sp>
      <p:sp>
        <p:nvSpPr>
          <p:cNvPr id="169" name="For code prototyping - building SPARK queries, checking performance, etc…"/>
          <p:cNvSpPr txBox="1"/>
          <p:nvPr>
            <p:ph type="body" idx="1"/>
          </p:nvPr>
        </p:nvSpPr>
        <p:spPr>
          <a:xfrm>
            <a:off x="952500" y="2597150"/>
            <a:ext cx="11099800" cy="6286500"/>
          </a:xfrm>
          <a:prstGeom prst="rect">
            <a:avLst/>
          </a:prstGeom>
        </p:spPr>
        <p:txBody>
          <a:bodyPr/>
          <a:lstStyle/>
          <a:p>
            <a:pPr lvl="1"/>
            <a:r>
              <a:t>For code prototyping - building SPARK queries, checking performance, etc</a:t>
            </a:r>
          </a:p>
          <a:p>
            <a:pPr lvl="1"/>
            <a:r>
              <a:t>Ad-hoc queries - no additional setup / configuration required</a:t>
            </a:r>
          </a:p>
          <a:p>
            <a:pPr lvl="1"/>
            <a:r>
              <a:t>For the simple visualisation of results using Pandas through matplotlib for example</a:t>
            </a:r>
          </a:p>
          <a:p>
            <a:pPr lvl="1"/>
            <a:r>
              <a:t>Sharing code / analysis results</a:t>
            </a:r>
          </a:p>
        </p:txBody>
      </p:sp>
      <p:sp>
        <p:nvSpPr>
          <p:cNvPr id="1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Users Feedback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Users Feedback </a:t>
            </a:r>
          </a:p>
        </p:txBody>
      </p:sp>
      <p:sp>
        <p:nvSpPr>
          <p:cNvPr id="175" name="NXCALS user questionnaire (11-03-2019), with a purpose to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26719" indent="-426719" defTabSz="560831">
              <a:spcBef>
                <a:spcPts val="4000"/>
              </a:spcBef>
              <a:defRPr sz="3072"/>
            </a:pPr>
            <a:r>
              <a:t>NXCALS user questionnaire (11-03-2019), with a purpose to:</a:t>
            </a:r>
          </a:p>
          <a:p>
            <a:pPr lvl="1" marL="853439" indent="-426719" defTabSz="560831">
              <a:spcBef>
                <a:spcPts val="4000"/>
              </a:spcBef>
              <a:defRPr sz="3072"/>
            </a:pPr>
            <a:r>
              <a:t>Establish contact / start dialog with the NXCALS user community using SWAN</a:t>
            </a:r>
          </a:p>
          <a:p>
            <a:pPr lvl="1" marL="853439" indent="-426719" defTabSz="560831">
              <a:spcBef>
                <a:spcPts val="4000"/>
              </a:spcBef>
              <a:defRPr sz="3072"/>
            </a:pPr>
            <a:r>
              <a:t>Better understand NXCALS user needs concerning the service</a:t>
            </a:r>
          </a:p>
          <a:p>
            <a:pPr lvl="1" marL="853439" indent="-426719" defTabSz="560831">
              <a:spcBef>
                <a:spcPts val="4000"/>
              </a:spcBef>
              <a:defRPr sz="3072"/>
            </a:pPr>
            <a:r>
              <a:t>Suggest improvements and new functionalities to SWAN service as required from the NXCALS perspective</a:t>
            </a:r>
          </a:p>
          <a:p>
            <a:pPr marL="426719" indent="-426719" defTabSz="560831">
              <a:spcBef>
                <a:spcPts val="4000"/>
              </a:spcBef>
              <a:defRPr sz="3072"/>
            </a:pPr>
            <a:r>
              <a:t>Areas covered include: </a:t>
            </a:r>
            <a:r>
              <a:rPr b="1"/>
              <a:t>Usage, Expectations, Satisfaction</a:t>
            </a:r>
          </a:p>
        </p:txBody>
      </p:sp>
      <p:sp>
        <p:nvSpPr>
          <p:cNvPr id="1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urvey Responses - Usag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Survey Responses - Usage</a:t>
            </a:r>
          </a:p>
        </p:txBody>
      </p:sp>
      <p:sp>
        <p:nvSpPr>
          <p:cNvPr id="179" name="How often is it used ?…"/>
          <p:cNvSpPr txBox="1"/>
          <p:nvPr>
            <p:ph type="body" idx="1"/>
          </p:nvPr>
        </p:nvSpPr>
        <p:spPr>
          <a:xfrm>
            <a:off x="952500" y="2597150"/>
            <a:ext cx="11099800" cy="6286500"/>
          </a:xfrm>
          <a:prstGeom prst="rect">
            <a:avLst/>
          </a:prstGeom>
        </p:spPr>
        <p:txBody>
          <a:bodyPr/>
          <a:lstStyle/>
          <a:p>
            <a:pPr lvl="2" marL="408940" indent="-408940" defTabSz="537463">
              <a:spcBef>
                <a:spcPts val="900"/>
              </a:spcBef>
              <a:defRPr sz="2944"/>
            </a:pPr>
            <a:r>
              <a:t>How often is it used ?</a:t>
            </a:r>
          </a:p>
          <a:p>
            <a:pPr lvl="3" marL="1635760" indent="-408940" defTabSz="537463">
              <a:spcBef>
                <a:spcPts val="900"/>
              </a:spcBef>
              <a:defRPr sz="2944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From “Occasional” to “On the regular basis”</a:t>
            </a:r>
          </a:p>
          <a:p>
            <a:pPr lvl="3" marL="1635760" indent="-408940" defTabSz="537463">
              <a:spcBef>
                <a:spcPts val="900"/>
              </a:spcBef>
              <a:defRPr sz="2944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Daily / Weekly</a:t>
            </a:r>
          </a:p>
          <a:p>
            <a:pPr lvl="2" marL="408940" indent="-408940" defTabSz="537463">
              <a:spcBef>
                <a:spcPts val="900"/>
              </a:spcBef>
              <a:defRPr sz="2944"/>
            </a:pPr>
            <a:r>
              <a:t>How is it actually used ?</a:t>
            </a:r>
          </a:p>
          <a:p>
            <a:pPr lvl="3" marL="1635760" indent="-408940" defTabSz="537463">
              <a:spcBef>
                <a:spcPts val="900"/>
              </a:spcBef>
              <a:defRPr sz="2944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Sharing scripts or studies</a:t>
            </a:r>
          </a:p>
          <a:p>
            <a:pPr lvl="3" marL="1635760" indent="-408940" defTabSz="537463">
              <a:spcBef>
                <a:spcPts val="900"/>
              </a:spcBef>
              <a:defRPr sz="2944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Hosting documentation in the notebooks</a:t>
            </a:r>
          </a:p>
          <a:p>
            <a:pPr lvl="3" marL="1635760" indent="-408940" defTabSz="537463">
              <a:spcBef>
                <a:spcPts val="900"/>
              </a:spcBef>
              <a:defRPr sz="2944"/>
            </a:pP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Testing NXCALS</a:t>
            </a:r>
            <a:r>
              <a:t> </a:t>
            </a:r>
            <a:r>
              <a:rPr i="1">
                <a:solidFill>
                  <a:srgbClr val="797979"/>
                </a:solidFill>
              </a:rPr>
              <a:t>(quick and easy, before proper coding)</a:t>
            </a:r>
            <a:endParaRPr i="1">
              <a:solidFill>
                <a:srgbClr val="797979"/>
              </a:solidFill>
            </a:endParaRPr>
          </a:p>
          <a:p>
            <a:pPr lvl="3" marL="1635760" indent="-408940" defTabSz="537463">
              <a:spcBef>
                <a:spcPts val="900"/>
              </a:spcBef>
              <a:defRPr sz="2944"/>
            </a:pP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Plotting and charting</a:t>
            </a:r>
            <a:r>
              <a:t> </a:t>
            </a:r>
            <a:r>
              <a:rPr i="1">
                <a:solidFill>
                  <a:srgbClr val="797979"/>
                </a:solidFill>
              </a:rPr>
              <a:t>(no NXCALS TIMBER (GUI) yet, plenty of Python libraries)</a:t>
            </a:r>
            <a:endParaRPr i="1">
              <a:solidFill>
                <a:srgbClr val="797979"/>
              </a:solidFill>
            </a:endParaRPr>
          </a:p>
          <a:p>
            <a:pPr lvl="3" marL="1635760" indent="-408940" defTabSz="537463">
              <a:spcBef>
                <a:spcPts val="900"/>
              </a:spcBef>
              <a:defRPr sz="2944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Ad-hoc queries / scrapbook (post processing, machine development on-line analysis, prototyping code)</a:t>
            </a:r>
          </a:p>
        </p:txBody>
      </p:sp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urvey Responses - Expect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Survey Responses - Expectations</a:t>
            </a:r>
          </a:p>
        </p:txBody>
      </p:sp>
      <p:sp>
        <p:nvSpPr>
          <p:cNvPr id="183" name="How critical the service availability is for your activities ?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1000"/>
              </a:spcBef>
            </a:pPr>
            <a:r>
              <a:t>How critical the service availability is for your activities ?</a:t>
            </a:r>
          </a:p>
          <a:p>
            <a:pPr lvl="1">
              <a:spcBef>
                <a:spcPts val="1000"/>
              </a:spcBef>
            </a:pP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Mixed answers from “Critical” to “Non Critical” due to software instabilities</a:t>
            </a:r>
            <a:r>
              <a:t> </a:t>
            </a:r>
            <a:r>
              <a:rPr i="1">
                <a:solidFill>
                  <a:srgbClr val="797979"/>
                </a:solidFill>
              </a:rPr>
              <a:t>(b.t.w which is much improved since then)</a:t>
            </a:r>
            <a:endParaRPr i="1">
              <a:solidFill>
                <a:srgbClr val="797979"/>
              </a:solidFill>
            </a:endParaRPr>
          </a:p>
          <a:p>
            <a:pPr>
              <a:spcBef>
                <a:spcPts val="1000"/>
              </a:spcBef>
            </a:pPr>
            <a:r>
              <a:t>Does it have to be up 24/7 ?</a:t>
            </a:r>
          </a:p>
          <a:p>
            <a:pPr lvl="1">
              <a:spcBef>
                <a:spcPts val="1000"/>
              </a:spcBef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It is almost the case already now</a:t>
            </a:r>
          </a:p>
          <a:p>
            <a:pPr lvl="1">
              <a:spcBef>
                <a:spcPts val="1000"/>
              </a:spcBef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Expected to be up during working hours, but often outside working hours</a:t>
            </a:r>
          </a:p>
          <a:p>
            <a:pPr>
              <a:spcBef>
                <a:spcPts val="1000"/>
              </a:spcBef>
            </a:pPr>
            <a:r>
              <a:t>What should be reaction time in case of issues ?</a:t>
            </a:r>
          </a:p>
          <a:p>
            <a:pPr lvl="1">
              <a:spcBef>
                <a:spcPts val="1000"/>
              </a:spcBef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Replies range from 1 hour to 1-2 days…</a:t>
            </a:r>
          </a:p>
        </p:txBody>
      </p:sp>
      <p:sp>
        <p:nvSpPr>
          <p:cNvPr id="1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urvey Responses - Satisfa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Survey Responses - Satisfaction</a:t>
            </a:r>
          </a:p>
        </p:txBody>
      </p:sp>
      <p:sp>
        <p:nvSpPr>
          <p:cNvPr id="187" name="How easy is the service to use currently ?…"/>
          <p:cNvSpPr txBox="1"/>
          <p:nvPr>
            <p:ph type="body" idx="1"/>
          </p:nvPr>
        </p:nvSpPr>
        <p:spPr>
          <a:xfrm>
            <a:off x="952500" y="25971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382270" indent="-382270" defTabSz="502412">
              <a:spcBef>
                <a:spcPts val="800"/>
              </a:spcBef>
              <a:defRPr sz="2752"/>
            </a:pPr>
            <a:r>
              <a:t>How easy is the service to use currently ?</a:t>
            </a:r>
          </a:p>
          <a:p>
            <a:pPr lvl="1" marL="764540" indent="-382270" defTabSz="502412">
              <a:spcBef>
                <a:spcPts val="800"/>
              </a:spcBef>
              <a:defRPr sz="2752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Very easy to use (strongest point of the service)</a:t>
            </a:r>
          </a:p>
          <a:p>
            <a:pPr marL="382270" indent="-382270" defTabSz="502412">
              <a:spcBef>
                <a:spcPts val="800"/>
              </a:spcBef>
              <a:defRPr sz="2752"/>
            </a:pPr>
            <a:r>
              <a:t>How fast is the SWAN service in providing you the required results ?</a:t>
            </a:r>
          </a:p>
          <a:p>
            <a:pPr lvl="1" marL="764540" indent="-382270" defTabSz="502412">
              <a:spcBef>
                <a:spcPts val="800"/>
              </a:spcBef>
              <a:defRPr sz="2752"/>
            </a:pP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Fast enough / Not as fast as a desktop, but totally acceptable so far for my activities in general</a:t>
            </a:r>
            <a:r>
              <a:t> </a:t>
            </a:r>
            <a:r>
              <a:rPr i="1">
                <a:solidFill>
                  <a:srgbClr val="797979"/>
                </a:solidFill>
              </a:rPr>
              <a:t>(processing on the client side might be faster but running Spark application in Hadoop is the same)</a:t>
            </a:r>
            <a:endParaRPr i="1">
              <a:solidFill>
                <a:srgbClr val="797979"/>
              </a:solidFill>
            </a:endParaRPr>
          </a:p>
          <a:p>
            <a:pPr marL="382270" indent="-382270" defTabSz="502412">
              <a:spcBef>
                <a:spcPts val="800"/>
              </a:spcBef>
              <a:defRPr sz="2752"/>
            </a:pPr>
            <a:r>
              <a:t>Are you satisfied with integration of NXCALS services ?</a:t>
            </a:r>
          </a:p>
          <a:p>
            <a:pPr lvl="1" marL="764540" indent="-382270" defTabSz="502412">
              <a:spcBef>
                <a:spcPts val="800"/>
              </a:spcBef>
              <a:defRPr sz="2752"/>
            </a:pP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The limitation to only a single Spark connection per session is a severe limitation</a:t>
            </a:r>
            <a:r>
              <a:t> </a:t>
            </a:r>
            <a:r>
              <a:rPr i="1">
                <a:solidFill>
                  <a:srgbClr val="929292"/>
                </a:solidFill>
              </a:rPr>
              <a:t>(this limitation has since been removed)</a:t>
            </a:r>
            <a:endParaRPr i="1">
              <a:solidFill>
                <a:srgbClr val="929292"/>
              </a:solidFill>
            </a:endParaRPr>
          </a:p>
          <a:p>
            <a:pPr lvl="1" marL="764540" indent="-382270" defTabSz="502412">
              <a:spcBef>
                <a:spcPts val="800"/>
              </a:spcBef>
              <a:defRPr sz="2752"/>
            </a:pP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The connection time to Hadoop/NXCALS is very slow</a:t>
            </a:r>
            <a:r>
              <a:t> </a:t>
            </a:r>
            <a:r>
              <a:rPr i="1">
                <a:solidFill>
                  <a:srgbClr val="929292"/>
                </a:solidFill>
              </a:rPr>
              <a:t>(currently much faster)</a:t>
            </a:r>
          </a:p>
        </p:txBody>
      </p:sp>
      <p:sp>
        <p:nvSpPr>
          <p:cNvPr id="18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191" name="Well integrated with NXCALS, being an easy “access point” to logging data…"/>
          <p:cNvSpPr txBox="1"/>
          <p:nvPr>
            <p:ph type="body" idx="1"/>
          </p:nvPr>
        </p:nvSpPr>
        <p:spPr>
          <a:xfrm>
            <a:off x="1419621" y="2597150"/>
            <a:ext cx="11099801" cy="6286500"/>
          </a:xfrm>
          <a:prstGeom prst="rect">
            <a:avLst/>
          </a:prstGeom>
        </p:spPr>
        <p:txBody>
          <a:bodyPr/>
          <a:lstStyle/>
          <a:p>
            <a:pPr marL="395604" indent="-395604" defTabSz="519937">
              <a:spcBef>
                <a:spcPts val="800"/>
              </a:spcBef>
              <a:defRPr sz="2848"/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Well integrated with NXCALS</a:t>
            </a:r>
            <a:r>
              <a:t>, being an </a:t>
            </a: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easy “access point</a:t>
            </a:r>
            <a:r>
              <a:rPr>
                <a:solidFill>
                  <a:schemeClr val="accent3"/>
                </a:solidFill>
              </a:rPr>
              <a:t>”</a:t>
            </a:r>
            <a:r>
              <a:t> to logging data</a:t>
            </a:r>
          </a:p>
          <a:p>
            <a:pPr marL="395604" indent="-395604" defTabSz="519937">
              <a:spcBef>
                <a:spcPts val="800"/>
              </a:spcBef>
              <a:defRPr sz="2848"/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Always up to date</a:t>
            </a:r>
            <a:r>
              <a:t> thanks to automatic NXCALS libraries deployment</a:t>
            </a:r>
          </a:p>
          <a:p>
            <a:pPr marL="395604" indent="-395604" defTabSz="519937">
              <a:spcBef>
                <a:spcPts val="800"/>
              </a:spcBef>
              <a:defRPr sz="2848"/>
            </a:pPr>
            <a:r>
              <a:t>As </a:t>
            </a: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reported by many users - very useful</a:t>
            </a:r>
            <a:r>
              <a:t> for </a:t>
            </a: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data analysis, plotting and sharing</a:t>
            </a:r>
            <a:r>
              <a:t> which helps during transition period from CALS to NXCALS when new TIMBER GUI application will be developed</a:t>
            </a:r>
          </a:p>
          <a:p>
            <a:pPr marL="395604" indent="-395604" defTabSz="519937">
              <a:spcBef>
                <a:spcPts val="800"/>
              </a:spcBef>
              <a:defRPr sz="2848"/>
            </a:pPr>
            <a:r>
              <a:t>Excellent tool for code prototyping</a:t>
            </a:r>
          </a:p>
          <a:p>
            <a:pPr marL="395604" indent="-395604" defTabSz="519937">
              <a:spcBef>
                <a:spcPts val="800"/>
              </a:spcBef>
              <a:defRPr sz="2848"/>
            </a:pPr>
            <a:r>
              <a:rPr>
                <a:solidFill>
                  <a:schemeClr val="accent3"/>
                </a:solidFill>
              </a:rPr>
              <a:t>Very good cross-department collaboration</a:t>
            </a:r>
            <a:r>
              <a:t>, resulting in end-user issues being efficiently resolved, in particular:</a:t>
            </a:r>
          </a:p>
          <a:p>
            <a:pPr lvl="1" marL="791209" indent="-395604" defTabSz="519937">
              <a:spcBef>
                <a:spcPts val="800"/>
              </a:spcBef>
              <a:defRPr sz="2848"/>
            </a:pPr>
            <a:r>
              <a:t>Reliability has improved a lot.</a:t>
            </a:r>
          </a:p>
          <a:p>
            <a:pPr lvl="1" marL="791209" indent="-395604" defTabSz="519937">
              <a:spcBef>
                <a:spcPts val="800"/>
              </a:spcBef>
              <a:defRPr sz="2848"/>
            </a:pPr>
            <a:r>
              <a:t>Functionality to have multiple session was introduced.</a:t>
            </a:r>
          </a:p>
        </p:txBody>
      </p:sp>
      <p:sp>
        <p:nvSpPr>
          <p:cNvPr id="1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hank you !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Thank you !</a:t>
            </a:r>
          </a:p>
        </p:txBody>
      </p:sp>
      <p:sp>
        <p:nvSpPr>
          <p:cNvPr id="1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Main Team Focus In 2019 and Onwar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Main Team Focus In 2019 and Onwards</a:t>
            </a:r>
          </a:p>
        </p:txBody>
      </p:sp>
      <p:sp>
        <p:nvSpPr>
          <p:cNvPr id="198" name="NXCALS contains all of the historical CALS data…"/>
          <p:cNvSpPr txBox="1"/>
          <p:nvPr>
            <p:ph type="body" idx="1"/>
          </p:nvPr>
        </p:nvSpPr>
        <p:spPr>
          <a:xfrm>
            <a:off x="952500" y="25971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311150" indent="-311150" defTabSz="408940">
              <a:spcBef>
                <a:spcPts val="700"/>
              </a:spcBef>
              <a:defRPr sz="2240"/>
            </a:pPr>
            <a:r>
              <a:t>NXCALS contains all of the historical CALS data </a:t>
            </a:r>
          </a:p>
          <a:p>
            <a:pPr lvl="1" marL="622300" indent="-311150" defTabSz="408940">
              <a:spcBef>
                <a:spcPts val="700"/>
              </a:spcBef>
              <a:defRPr sz="2240">
                <a:solidFill>
                  <a:srgbClr val="008F00"/>
                </a:solidFill>
              </a:defRPr>
            </a:pPr>
            <a:r>
              <a:t>Migration is progressing well</a:t>
            </a:r>
          </a:p>
          <a:p>
            <a:pPr lvl="2" marL="933450" indent="-311150" defTabSz="408940">
              <a:spcBef>
                <a:spcPts val="700"/>
              </a:spcBef>
              <a:defRPr sz="2240">
                <a:solidFill>
                  <a:srgbClr val="008F00"/>
                </a:solidFill>
              </a:defRPr>
            </a:pPr>
            <a:r>
              <a:t>Dedicated setup deployed on 65 machines</a:t>
            </a:r>
          </a:p>
          <a:p>
            <a:pPr lvl="2" marL="933450" indent="-311150" defTabSz="408940">
              <a:spcBef>
                <a:spcPts val="700"/>
              </a:spcBef>
              <a:defRPr sz="2240">
                <a:solidFill>
                  <a:srgbClr val="008F00"/>
                </a:solidFill>
              </a:defRPr>
            </a:pPr>
            <a:r>
              <a:t>1PB to be moved, including tens of corner cases from CALS and CCDB (but ~95% of data already moved. That represents 25 x 10^12 of data points !)</a:t>
            </a:r>
          </a:p>
          <a:p>
            <a:pPr marL="311150" indent="-311150" defTabSz="408940">
              <a:spcBef>
                <a:spcPts val="700"/>
              </a:spcBef>
              <a:defRPr sz="2240"/>
            </a:pPr>
            <a:r>
              <a:t>A backward compatible Java client API is provided </a:t>
            </a:r>
          </a:p>
          <a:p>
            <a:pPr lvl="1" marL="622300" indent="-311150" defTabSz="408940">
              <a:spcBef>
                <a:spcPts val="700"/>
              </a:spcBef>
              <a:defRPr sz="2240">
                <a:solidFill>
                  <a:srgbClr val="008F00"/>
                </a:solidFill>
              </a:defRPr>
            </a:pPr>
            <a:r>
              <a:t>Old CALS API has 126 methods</a:t>
            </a:r>
          </a:p>
          <a:p>
            <a:pPr lvl="1" marL="622300" indent="-311150" defTabSz="408940">
              <a:spcBef>
                <a:spcPts val="700"/>
              </a:spcBef>
              <a:defRPr sz="2240">
                <a:solidFill>
                  <a:srgbClr val="008F00"/>
                </a:solidFill>
              </a:defRPr>
            </a:pPr>
            <a:r>
              <a:t>Progressive releases being prepared for early adopters</a:t>
            </a:r>
          </a:p>
          <a:p>
            <a:pPr marL="311150" indent="-311150" defTabSz="408940">
              <a:spcBef>
                <a:spcPts val="700"/>
              </a:spcBef>
              <a:defRPr sz="2240"/>
            </a:pPr>
            <a:r>
              <a:t>A new version of Timber is available in production</a:t>
            </a:r>
          </a:p>
          <a:p>
            <a:pPr marL="311150" indent="-311150" defTabSz="408940">
              <a:spcBef>
                <a:spcPts val="700"/>
              </a:spcBef>
              <a:defRPr sz="2240"/>
            </a:pPr>
            <a:r>
              <a:t>The data extraction performance is at least comparable with CALS</a:t>
            </a:r>
          </a:p>
          <a:p>
            <a:pPr marL="311150" indent="-311150" defTabSz="408940">
              <a:spcBef>
                <a:spcPts val="700"/>
              </a:spcBef>
              <a:defRPr sz="2240"/>
            </a:pPr>
          </a:p>
          <a:p>
            <a:pPr marL="0" indent="0" algn="ctr" defTabSz="408940">
              <a:spcBef>
                <a:spcPts val="700"/>
              </a:spcBef>
              <a:buSzTx/>
              <a:buNone/>
              <a:defRPr b="1" sz="2590">
                <a:solidFill>
                  <a:srgbClr val="FF2600"/>
                </a:solidFill>
              </a:defRPr>
            </a:pPr>
            <a:r>
              <a:t>Decommission CALS by the end of LS2 once the above criteria have been satisfied</a:t>
            </a:r>
          </a:p>
        </p:txBody>
      </p:sp>
      <p:sp>
        <p:nvSpPr>
          <p:cNvPr id="1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Agend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Agenda</a:t>
            </a:r>
          </a:p>
        </p:txBody>
      </p:sp>
      <p:sp>
        <p:nvSpPr>
          <p:cNvPr id="130" name="Accelerator Logging Service…"/>
          <p:cNvSpPr txBox="1"/>
          <p:nvPr>
            <p:ph type="body" sz="half" idx="1"/>
          </p:nvPr>
        </p:nvSpPr>
        <p:spPr>
          <a:xfrm>
            <a:off x="4099891" y="2597150"/>
            <a:ext cx="5739262" cy="6286500"/>
          </a:xfrm>
          <a:prstGeom prst="rect">
            <a:avLst/>
          </a:prstGeom>
        </p:spPr>
        <p:txBody>
          <a:bodyPr/>
          <a:lstStyle/>
          <a:p>
            <a:pPr/>
            <a:r>
              <a:t>Accelerator Logging Service</a:t>
            </a:r>
          </a:p>
          <a:p>
            <a:pPr/>
            <a:r>
              <a:t>NXCALS Project</a:t>
            </a:r>
          </a:p>
          <a:p>
            <a:pPr/>
            <a:r>
              <a:t>SWAN for NXCALS</a:t>
            </a:r>
          </a:p>
          <a:p>
            <a:pPr/>
            <a:r>
              <a:t>User feedback</a:t>
            </a:r>
          </a:p>
          <a:p>
            <a:pPr/>
            <a:r>
              <a:t>Conclusions</a:t>
            </a:r>
          </a:p>
        </p:txBody>
      </p:sp>
      <p:sp>
        <p:nvSpPr>
          <p:cNvPr id="131" name="Slide Number"/>
          <p:cNvSpPr txBox="1"/>
          <p:nvPr>
            <p:ph type="sldNum" sz="quarter" idx="2"/>
          </p:nvPr>
        </p:nvSpPr>
        <p:spPr>
          <a:xfrm>
            <a:off x="12570273" y="93345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Background: CERN Accelerator Logging Service"/>
          <p:cNvSpPr txBox="1"/>
          <p:nvPr>
            <p:ph type="title"/>
          </p:nvPr>
        </p:nvSpPr>
        <p:spPr>
          <a:xfrm>
            <a:off x="1886743" y="254000"/>
            <a:ext cx="10399142" cy="2159000"/>
          </a:xfrm>
          <a:prstGeom prst="rect">
            <a:avLst/>
          </a:prstGeom>
        </p:spPr>
        <p:txBody>
          <a:bodyPr/>
          <a:lstStyle/>
          <a:p>
            <a:pPr defTabSz="362204">
              <a:defRPr sz="4960"/>
            </a:pPr>
            <a:r>
              <a:t>Background:</a:t>
            </a:r>
            <a:br/>
            <a:r>
              <a:t>CERN Accelerator Logging Service</a:t>
            </a:r>
          </a:p>
        </p:txBody>
      </p:sp>
      <p:sp>
        <p:nvSpPr>
          <p:cNvPr id="134" name="CALS is a CERN-wide mission-critical service in production since 2003.…"/>
          <p:cNvSpPr txBox="1"/>
          <p:nvPr>
            <p:ph type="body" idx="1"/>
          </p:nvPr>
        </p:nvSpPr>
        <p:spPr>
          <a:xfrm>
            <a:off x="952500" y="2597150"/>
            <a:ext cx="11438161" cy="6286500"/>
          </a:xfrm>
          <a:prstGeom prst="rect">
            <a:avLst/>
          </a:prstGeom>
        </p:spPr>
        <p:txBody>
          <a:bodyPr/>
          <a:lstStyle/>
          <a:p>
            <a:pPr marL="413384" indent="-413384" defTabSz="543305">
              <a:spcBef>
                <a:spcPts val="0"/>
              </a:spcBef>
              <a:defRPr sz="2976"/>
            </a:pPr>
            <a:r>
              <a:t>CALS is a </a:t>
            </a:r>
            <a:r>
              <a:rPr b="1"/>
              <a:t>CERN-wide mission-critical service</a:t>
            </a:r>
            <a:r>
              <a:t> in production since 2003.</a:t>
            </a:r>
          </a:p>
          <a:p>
            <a:pPr marL="413384" indent="-413384" defTabSz="543305">
              <a:spcBef>
                <a:spcPts val="0"/>
              </a:spcBef>
              <a:defRPr sz="2976"/>
            </a:pPr>
            <a:r>
              <a:t>Stores &gt;2TB/day of data from &gt;2.6 million signals of accelerator equipment and beam measurements. ~1PB of data logged so far.</a:t>
            </a:r>
          </a:p>
          <a:p>
            <a:pPr marL="413384" indent="-413384" defTabSz="543305">
              <a:spcBef>
                <a:spcPts val="0"/>
              </a:spcBef>
              <a:defRPr sz="2976"/>
            </a:pPr>
            <a:r>
              <a:t>Used by </a:t>
            </a:r>
            <a:r>
              <a:rPr b="1"/>
              <a:t>&gt;1000 users</a:t>
            </a:r>
            <a:r>
              <a:t> from across CERN.</a:t>
            </a:r>
          </a:p>
          <a:p>
            <a:pPr marL="413384" indent="-413384" defTabSz="543305">
              <a:spcBef>
                <a:spcPts val="0"/>
              </a:spcBef>
              <a:defRPr sz="2976"/>
            </a:pPr>
            <a:r>
              <a:t>Currently based on Oracle DBMS.</a:t>
            </a:r>
          </a:p>
          <a:p>
            <a:pPr marL="413384" indent="-413384" defTabSz="543305">
              <a:spcBef>
                <a:spcPts val="0"/>
              </a:spcBef>
              <a:defRPr sz="2976"/>
            </a:pPr>
            <a:r>
              <a:t>High Level Objectives:</a:t>
            </a:r>
          </a:p>
          <a:p>
            <a:pPr lvl="1" marL="826769" indent="-413384" defTabSz="543305">
              <a:spcBef>
                <a:spcPts val="0"/>
              </a:spcBef>
              <a:defRPr sz="2976"/>
            </a:pPr>
            <a:r>
              <a:t>Information management for </a:t>
            </a:r>
            <a:r>
              <a:rPr b="1"/>
              <a:t>accelerator performance improvement</a:t>
            </a:r>
          </a:p>
          <a:p>
            <a:pPr lvl="1" marL="826769" indent="-413384" defTabSz="543305">
              <a:spcBef>
                <a:spcPts val="0"/>
              </a:spcBef>
              <a:defRPr sz="2976"/>
            </a:pPr>
            <a:r>
              <a:t>Make available </a:t>
            </a:r>
            <a:r>
              <a:rPr b="1"/>
              <a:t>long term statistics</a:t>
            </a:r>
            <a:r>
              <a:t> for management and help </a:t>
            </a:r>
            <a:r>
              <a:rPr b="1"/>
              <a:t>decision</a:t>
            </a:r>
            <a:r>
              <a:t> </a:t>
            </a:r>
            <a:r>
              <a:rPr b="1"/>
              <a:t>support</a:t>
            </a:r>
            <a:r>
              <a:t> process</a:t>
            </a:r>
          </a:p>
          <a:p>
            <a:pPr lvl="1" marL="826769" indent="-413384" defTabSz="543305">
              <a:spcBef>
                <a:spcPts val="0"/>
              </a:spcBef>
              <a:defRPr sz="2976"/>
            </a:pPr>
            <a:r>
              <a:rPr b="1"/>
              <a:t>Avoid duplicate logging</a:t>
            </a:r>
            <a:r>
              <a:t> efforts</a:t>
            </a:r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xfrm>
            <a:off x="12570273" y="93345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NXCALS Projec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NXCALS Project</a:t>
            </a:r>
          </a:p>
        </p:txBody>
      </p:sp>
      <p:sp>
        <p:nvSpPr>
          <p:cNvPr id="138" name="Motivation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indent="0" defTabSz="543305">
              <a:spcBef>
                <a:spcPts val="0"/>
              </a:spcBef>
              <a:buSzTx/>
              <a:buNone/>
              <a:defRPr sz="2976"/>
            </a:pPr>
            <a:r>
              <a:t>Motivation:</a:t>
            </a:r>
          </a:p>
          <a:p>
            <a:pPr marL="413384" indent="-413384" defTabSz="543305">
              <a:spcBef>
                <a:spcPts val="0"/>
              </a:spcBef>
              <a:defRPr sz="2976"/>
            </a:pPr>
            <a:r>
              <a:t>In general, accelerator operation has stabilised</a:t>
            </a:r>
          </a:p>
          <a:p>
            <a:pPr marL="413384" indent="-413384" defTabSz="543305">
              <a:spcBef>
                <a:spcPts val="0"/>
              </a:spcBef>
              <a:defRPr sz="2976"/>
            </a:pPr>
            <a:r>
              <a:t>Increasing number of complex data analysis use cases, looking at longterm data sets with a goal of tuning performance and preparing for the future </a:t>
            </a:r>
            <a:r>
              <a:rPr sz="2697"/>
              <a:t>(HL-LHC and beyond)</a:t>
            </a:r>
            <a:r>
              <a:t>.</a:t>
            </a:r>
          </a:p>
          <a:p>
            <a:pPr marL="413384" indent="-413384" defTabSz="543305">
              <a:spcBef>
                <a:spcPts val="0"/>
              </a:spcBef>
              <a:defRPr sz="2976"/>
            </a:pPr>
            <a:r>
              <a:t>CALS system has reached its limits when it comes to data analysis functionality.</a:t>
            </a:r>
            <a:br/>
          </a:p>
          <a:p>
            <a:pPr marL="413384" indent="-413384" defTabSz="543305">
              <a:spcBef>
                <a:spcPts val="0"/>
              </a:spcBef>
              <a:defRPr sz="2976"/>
            </a:pPr>
            <a:r>
              <a:t>NXCALS is the </a:t>
            </a:r>
            <a:r>
              <a:rPr b="1"/>
              <a:t>successor</a:t>
            </a:r>
            <a:r>
              <a:t> of CALS based on Hadoop Big Data technologies using cluster computing power for data analysis.</a:t>
            </a:r>
          </a:p>
          <a:p>
            <a:pPr marL="413384" indent="-413384" defTabSz="543305">
              <a:spcBef>
                <a:spcPts val="0"/>
              </a:spcBef>
              <a:defRPr sz="2976"/>
            </a:pPr>
            <a:r>
              <a:t>The horizontally-scalable architecture should be capable of confronting </a:t>
            </a:r>
            <a:r>
              <a:rPr b="1"/>
              <a:t>highly increasing amount of logged data.</a:t>
            </a:r>
          </a:p>
        </p:txBody>
      </p:sp>
      <p:sp>
        <p:nvSpPr>
          <p:cNvPr id="139" name="Slide Number"/>
          <p:cNvSpPr txBox="1"/>
          <p:nvPr>
            <p:ph type="sldNum" sz="quarter" idx="2"/>
          </p:nvPr>
        </p:nvSpPr>
        <p:spPr>
          <a:xfrm>
            <a:off x="12570273" y="93345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NXCALS T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NXCALS Team</a:t>
            </a:r>
          </a:p>
        </p:txBody>
      </p:sp>
      <p:sp>
        <p:nvSpPr>
          <p:cNvPr id="142" name="Slide Number"/>
          <p:cNvSpPr txBox="1"/>
          <p:nvPr>
            <p:ph type="sldNum" sz="quarter" idx="2"/>
          </p:nvPr>
        </p:nvSpPr>
        <p:spPr>
          <a:xfrm>
            <a:off x="12570273" y="93345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6904" y="2127250"/>
            <a:ext cx="10250992" cy="6786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76904" y="5602596"/>
            <a:ext cx="10250992" cy="35737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In Collaboration With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defRPr sz="7360"/>
            </a:lvl1pPr>
          </a:lstStyle>
          <a:p>
            <a:pPr/>
            <a:r>
              <a:t>In Collaboration With…</a:t>
            </a:r>
          </a:p>
        </p:txBody>
      </p:sp>
      <p:sp>
        <p:nvSpPr>
          <p:cNvPr id="147" name="IT-DB &amp; EP-SFT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8" marL="0" indent="0">
              <a:buSzTx/>
              <a:buNone/>
              <a:defRPr b="1"/>
            </a:pPr>
            <a:r>
              <a:t>IT-DB &amp; EP-SFT</a:t>
            </a:r>
          </a:p>
          <a:p>
            <a:pPr lvl="7" marL="778933" indent="-270933">
              <a:spcBef>
                <a:spcPts val="800"/>
              </a:spcBef>
              <a:buClr>
                <a:srgbClr val="000000"/>
              </a:buClr>
              <a:buSzPct val="100000"/>
            </a:pPr>
            <a:r>
              <a:t>Hadoop BigData storage software &amp; hardware platform</a:t>
            </a:r>
            <a:endParaRPr b="1"/>
          </a:p>
          <a:p>
            <a:pPr lvl="7" marL="778933" indent="-270933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>
                <a:solidFill>
                  <a:srgbClr val="FF2600"/>
                </a:solidFill>
              </a:rPr>
              <a:t>SWAN</a:t>
            </a:r>
            <a:r>
              <a:t> as a </a:t>
            </a:r>
            <a:r>
              <a:t>Data Science platform </a:t>
            </a:r>
            <a:r>
              <a:t>with </a:t>
            </a:r>
            <a:r>
              <a:t>NXCALS</a:t>
            </a:r>
          </a:p>
          <a:p>
            <a:pPr lvl="8" marL="0" indent="0">
              <a:buSzTx/>
              <a:buNone/>
              <a:defRPr b="1"/>
            </a:pPr>
            <a:r>
              <a:t>TE-MPE</a:t>
            </a:r>
          </a:p>
          <a:p>
            <a:pPr lvl="8" marL="778933" indent="-270933">
              <a:spcBef>
                <a:spcPts val="800"/>
              </a:spcBef>
              <a:buClr>
                <a:srgbClr val="000000"/>
              </a:buClr>
              <a:buSzPct val="100000"/>
            </a:pPr>
            <a:r>
              <a:t>To have a single data archive for Post-Mortem using NXCALS </a:t>
            </a:r>
          </a:p>
          <a:p>
            <a:pPr lvl="8" marL="0" indent="0">
              <a:buSzTx/>
              <a:buNone/>
              <a:defRPr b="1"/>
            </a:pPr>
            <a:r>
              <a:t>BE-ICS</a:t>
            </a:r>
          </a:p>
          <a:p>
            <a:pPr marL="778933" indent="-270933">
              <a:spcBef>
                <a:spcPts val="800"/>
              </a:spcBef>
              <a:buClr>
                <a:srgbClr val="000000"/>
              </a:buClr>
              <a:buSzPct val="100000"/>
            </a:pPr>
            <a:r>
              <a:t>On WinccOA to NXCALS datasources</a:t>
            </a: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xfrm>
            <a:off x="12570273" y="93345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NXCALS Architectu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NXCALS Architecture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xfrm>
            <a:off x="12570273" y="93345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6398" y="3062717"/>
            <a:ext cx="11772004" cy="5355366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Oval"/>
          <p:cNvSpPr/>
          <p:nvPr/>
        </p:nvSpPr>
        <p:spPr>
          <a:xfrm>
            <a:off x="7434875" y="2855276"/>
            <a:ext cx="2203314" cy="1482302"/>
          </a:xfrm>
          <a:prstGeom prst="ellipse">
            <a:avLst/>
          </a:prstGeom>
          <a:ln w="50800">
            <a:solidFill>
              <a:schemeClr val="accent3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How SWAN Fits Whole Picture 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How SWAN Fits Whole Picture ?</a:t>
            </a:r>
          </a:p>
        </p:txBody>
      </p:sp>
      <p:sp>
        <p:nvSpPr>
          <p:cNvPr id="158" name="Proposed as one of the NXCALS data access methods among Java API, NXCALS Spark bundle and others…"/>
          <p:cNvSpPr txBox="1"/>
          <p:nvPr>
            <p:ph type="body" idx="1"/>
          </p:nvPr>
        </p:nvSpPr>
        <p:spPr>
          <a:xfrm>
            <a:off x="952500" y="25971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293370" indent="-293370" defTabSz="385572">
              <a:spcBef>
                <a:spcPts val="2700"/>
              </a:spcBef>
              <a:defRPr sz="2112"/>
            </a:pPr>
            <a:r>
              <a:t>Proposed as one of the </a:t>
            </a:r>
            <a:r>
              <a:rPr b="1"/>
              <a:t>NXCALS data access methods</a:t>
            </a:r>
            <a:r>
              <a:t> among Java API, NXCALS Spark bundle and others</a:t>
            </a:r>
          </a:p>
          <a:p>
            <a:pPr marL="293370" indent="-293370" defTabSz="385572">
              <a:spcBef>
                <a:spcPts val="2700"/>
              </a:spcBef>
              <a:defRPr sz="2112"/>
            </a:pPr>
            <a:r>
              <a:t>Thanks to joint effort between BE-CO, IT and EP-SFT, </a:t>
            </a:r>
            <a:r>
              <a:rPr b="1"/>
              <a:t>NXCALS is well integrated into SWAN environment:</a:t>
            </a:r>
          </a:p>
          <a:p>
            <a:pPr lvl="1" marL="586740" indent="-293370" defTabSz="385572">
              <a:spcBef>
                <a:spcPts val="2700"/>
              </a:spcBef>
              <a:defRPr sz="2112"/>
            </a:pPr>
            <a:r>
              <a:t>New </a:t>
            </a:r>
            <a:r>
              <a:rPr b="1"/>
              <a:t>NXCALS releases are automatically deployed</a:t>
            </a:r>
            <a:r>
              <a:t> - on a weekly basis NXCALS libraries are collected from the dedicated EOS space.</a:t>
            </a:r>
          </a:p>
          <a:p>
            <a:pPr lvl="1" marL="586740" indent="-293370" defTabSz="385572">
              <a:spcBef>
                <a:spcPts val="2700"/>
              </a:spcBef>
              <a:defRPr sz="2112"/>
            </a:pPr>
            <a:r>
              <a:t>SWAN team ensures the software stack for NXCALS contains correct Python and Spark versions + required libraries</a:t>
            </a:r>
          </a:p>
          <a:p>
            <a:pPr marL="293370" indent="-293370" defTabSz="385572">
              <a:spcBef>
                <a:spcPts val="2700"/>
              </a:spcBef>
              <a:defRPr sz="2112"/>
            </a:pPr>
            <a:r>
              <a:t>Python </a:t>
            </a:r>
            <a:r>
              <a:rPr b="1"/>
              <a:t>Data Access API easily accessible</a:t>
            </a:r>
            <a:r>
              <a:t> offering different data query builders</a:t>
            </a:r>
          </a:p>
          <a:p>
            <a:pPr marL="293370" indent="-293370" defTabSz="385572">
              <a:spcBef>
                <a:spcPts val="2700"/>
              </a:spcBef>
              <a:defRPr sz="2112"/>
            </a:pPr>
            <a:r>
              <a:t>Plays </a:t>
            </a:r>
            <a:r>
              <a:rPr b="1"/>
              <a:t>important role especially during the CALS -&gt; NXCALS transition</a:t>
            </a:r>
            <a:r>
              <a:t> period (testing, ad-hoc queries, TIMBER substitute). Being </a:t>
            </a:r>
            <a:r>
              <a:rPr b="1"/>
              <a:t>used on a daily basis</a:t>
            </a:r>
            <a:r>
              <a:t>.</a:t>
            </a:r>
          </a:p>
          <a:p>
            <a:pPr marL="293370" indent="-293370" defTabSz="385572">
              <a:spcBef>
                <a:spcPts val="2700"/>
              </a:spcBef>
              <a:defRPr sz="2112"/>
            </a:pPr>
            <a:r>
              <a:t>More details can be found in </a:t>
            </a:r>
            <a:r>
              <a:rPr b="1"/>
              <a:t>NXCALS Documentation</a:t>
            </a:r>
            <a:r>
              <a:t>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http://nxcals-docs.web.cern.ch</a:t>
            </a:r>
            <a:r>
              <a:t>   </a:t>
            </a:r>
          </a:p>
        </p:txBody>
      </p:sp>
      <p:sp>
        <p:nvSpPr>
          <p:cNvPr id="159" name="Slide Number"/>
          <p:cNvSpPr txBox="1"/>
          <p:nvPr>
            <p:ph type="sldNum" sz="quarter" idx="2"/>
          </p:nvPr>
        </p:nvSpPr>
        <p:spPr>
          <a:xfrm>
            <a:off x="12570273" y="93345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NXCALS Data After Few Clicks !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NXCALS Data After Few Clicks ! </a:t>
            </a:r>
          </a:p>
        </p:txBody>
      </p:sp>
      <p:sp>
        <p:nvSpPr>
          <p:cNvPr id="164" name="After requesting authorisation to NXCALS service it is sufficient to:…"/>
          <p:cNvSpPr txBox="1"/>
          <p:nvPr>
            <p:ph type="body" sz="half" idx="1"/>
          </p:nvPr>
        </p:nvSpPr>
        <p:spPr>
          <a:xfrm>
            <a:off x="952500" y="2590800"/>
            <a:ext cx="11099800" cy="2786361"/>
          </a:xfrm>
          <a:prstGeom prst="rect">
            <a:avLst/>
          </a:prstGeom>
        </p:spPr>
        <p:txBody>
          <a:bodyPr/>
          <a:lstStyle/>
          <a:p>
            <a:pPr marL="337820" indent="-337820" defTabSz="443991">
              <a:spcBef>
                <a:spcPts val="700"/>
              </a:spcBef>
              <a:defRPr sz="2432"/>
            </a:pPr>
            <a:r>
              <a:t>After requesting authorisation to NXCALS service it is sufficient to:</a:t>
            </a:r>
          </a:p>
          <a:p>
            <a:pPr lvl="1" marL="675640" indent="-337820" defTabSz="443991">
              <a:spcBef>
                <a:spcPts val="700"/>
              </a:spcBef>
              <a:defRPr sz="2432"/>
            </a:pPr>
            <a:r>
              <a:t>Provide CERN credentials</a:t>
            </a:r>
          </a:p>
          <a:p>
            <a:pPr lvl="1" marL="675640" indent="-337820" defTabSz="443991">
              <a:spcBef>
                <a:spcPts val="700"/>
              </a:spcBef>
              <a:defRPr sz="2432"/>
            </a:pPr>
            <a:r>
              <a:t>Select Environment (NXCALS Python3 software stack and BE NXCALS Spark cluster)</a:t>
            </a:r>
          </a:p>
          <a:p>
            <a:pPr lvl="1" marL="675640" indent="-337820" defTabSz="443991">
              <a:spcBef>
                <a:spcPts val="700"/>
              </a:spcBef>
              <a:defRPr sz="2432"/>
            </a:pPr>
            <a:r>
              <a:t>Establish Spark clusters connection (with bundled NXCALS configuration)</a:t>
            </a:r>
          </a:p>
          <a:p>
            <a:pPr lvl="1" marL="675640" indent="-337820" defTabSz="443991">
              <a:spcBef>
                <a:spcPts val="700"/>
              </a:spcBef>
              <a:defRPr sz="2432"/>
            </a:pPr>
            <a:r>
              <a:t>Import NXCALS builders and execute a code as in the example below:</a:t>
            </a:r>
          </a:p>
        </p:txBody>
      </p:sp>
      <p:sp>
        <p:nvSpPr>
          <p:cNvPr id="165" name="Slide Number"/>
          <p:cNvSpPr txBox="1"/>
          <p:nvPr>
            <p:ph type="sldNum" sz="quarter" idx="2"/>
          </p:nvPr>
        </p:nvSpPr>
        <p:spPr>
          <a:xfrm>
            <a:off x="12570273" y="93345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6" name="Screen Shot 2019-09-10 at 11.04.54.png" descr="Screen Shot 2019-09-10 at 11.04.5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917" y="5721350"/>
            <a:ext cx="12312966" cy="3088269"/>
          </a:xfrm>
          <a:prstGeom prst="rect">
            <a:avLst/>
          </a:prstGeom>
          <a:ln w="254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