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3" r:id="rId5"/>
    <p:sldId id="267" r:id="rId6"/>
    <p:sldId id="273" r:id="rId7"/>
    <p:sldId id="274" r:id="rId8"/>
    <p:sldId id="271" r:id="rId9"/>
    <p:sldId id="266" r:id="rId1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88"/>
    <p:restoredTop sz="94733"/>
  </p:normalViewPr>
  <p:slideViewPr>
    <p:cSldViewPr snapToObjects="1" showGuides="1">
      <p:cViewPr>
        <p:scale>
          <a:sx n="280" d="100"/>
          <a:sy n="280" d="100"/>
        </p:scale>
        <p:origin x="1840" y="32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0848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674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329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562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Poyet - BB&amp;Lumi Meeting - 07/12/19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Poyet - BB&amp;Lumi Meeting - 07/12/19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Poyet - BB&amp;Lumi Meeting - 07/12/19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Poyet - BB&amp;Lumi Meeting - 07/12/19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A. Poyet - BB&amp;Lumi Meeting - 07/12/19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A. Poyet - BB&amp;Lumi Meeting - 07/12/19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A. Poyet - BB&amp;Lumi Meeting - 07/12/19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A. Poyet - BB&amp;Lumi Meeting - 07/12/19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hyperlink" Target="http://batchdocs.web.cern.ch/batchdocs/index.html" TargetMode="External"/><Relationship Id="rId5" Type="http://schemas.openxmlformats.org/officeDocument/2006/relationships/hyperlink" Target="http://batchdocs.web.cern.ch/batchdocs/tutorial/introduction.html" TargetMode="External"/><Relationship Id="rId6" Type="http://schemas.openxmlformats.org/officeDocument/2006/relationships/hyperlink" Target="https://indico.cern.ch/event/635217/attachments/1458551/2252370/HTCondor-Presentation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hyperlink" Target="https://github.com/apoyet/pyHTC" TargetMode="External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hyperlink" Target="http://batchdocs.web.cern.ch/batchdocs/troubleshooting/eos_submission.html)" TargetMode="External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707654"/>
            <a:ext cx="7200000" cy="600576"/>
          </a:xfrm>
        </p:spPr>
        <p:txBody>
          <a:bodyPr/>
          <a:lstStyle/>
          <a:p>
            <a:r>
              <a:rPr lang="en-GB" dirty="0" smtClean="0"/>
              <a:t>AOB: </a:t>
            </a:r>
            <a:r>
              <a:rPr lang="en-GB" dirty="0" smtClean="0"/>
              <a:t>A New Tool For HTCondor Submission - pyHTC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403648" y="2719966"/>
            <a:ext cx="6480000" cy="742950"/>
          </a:xfrm>
        </p:spPr>
        <p:txBody>
          <a:bodyPr/>
          <a:lstStyle/>
          <a:p>
            <a:r>
              <a:rPr lang="en-GB" dirty="0" smtClean="0"/>
              <a:t>A. </a:t>
            </a:r>
            <a:r>
              <a:rPr lang="en-GB" dirty="0" err="1" smtClean="0"/>
              <a:t>Poyet</a:t>
            </a:r>
            <a:r>
              <a:rPr lang="en-GB" dirty="0" smtClean="0"/>
              <a:t>, G. </a:t>
            </a:r>
            <a:r>
              <a:rPr lang="en-GB" dirty="0" err="1" smtClean="0"/>
              <a:t>Sterbini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Beam-Beam and Luminosity Meeting </a:t>
            </a:r>
            <a:r>
              <a:rPr lang="mr-IN" b="0" i="0" dirty="0" smtClean="0">
                <a:solidFill>
                  <a:schemeClr val="bg2"/>
                </a:solidFill>
              </a:rPr>
              <a:t>–</a:t>
            </a:r>
            <a:r>
              <a:rPr lang="en-GB" b="0" i="0" dirty="0" smtClean="0">
                <a:solidFill>
                  <a:schemeClr val="bg2"/>
                </a:solidFill>
              </a:rPr>
              <a:t> 12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July 2019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 and Motivations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BB&amp;Lumi Meeting - 07/12/19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2" name="Espace réservé du contenu 3"/>
          <p:cNvSpPr>
            <a:spLocks noGrp="1"/>
          </p:cNvSpPr>
          <p:nvPr>
            <p:ph sz="half" idx="4294967295"/>
          </p:nvPr>
        </p:nvSpPr>
        <p:spPr>
          <a:xfrm>
            <a:off x="827584" y="837865"/>
            <a:ext cx="7200800" cy="362441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l"/>
            <a:r>
              <a:rPr lang="en-GB" sz="1200" dirty="0" smtClean="0"/>
              <a:t>To run a script a huge number of times, or needing a heavy computing time, one needs in general to send them to a cluster of nodes to run every scripts in parallel. </a:t>
            </a:r>
          </a:p>
          <a:p>
            <a:pPr algn="l"/>
            <a:endParaRPr lang="en-GB" sz="1200" dirty="0" smtClean="0"/>
          </a:p>
          <a:p>
            <a:pPr algn="l"/>
            <a:r>
              <a:rPr lang="en-GB" sz="1200" dirty="0" smtClean="0"/>
              <a:t>At CERN, the batch service is based on HTCondor (previously, it was LSF).</a:t>
            </a:r>
          </a:p>
          <a:p>
            <a:pPr algn="l"/>
            <a:endParaRPr lang="en-GB" sz="1200" dirty="0"/>
          </a:p>
          <a:p>
            <a:pPr algn="l"/>
            <a:r>
              <a:rPr lang="en-GB" sz="1200" dirty="0" smtClean="0"/>
              <a:t>Some codes like </a:t>
            </a:r>
            <a:r>
              <a:rPr lang="en-GB" sz="1200" dirty="0" err="1" smtClean="0"/>
              <a:t>SixTrack</a:t>
            </a:r>
            <a:r>
              <a:rPr lang="en-GB" sz="1200" dirty="0" smtClean="0"/>
              <a:t> come with a submission environment that hide the submission from the user </a:t>
            </a:r>
            <a:r>
              <a:rPr lang="en-GB" sz="1200" dirty="0" smtClean="0">
                <a:sym typeface="Wingdings"/>
              </a:rPr>
              <a:t> Makes your life easier, but what’s really going on in this black box?</a:t>
            </a:r>
          </a:p>
          <a:p>
            <a:pPr algn="l"/>
            <a:endParaRPr lang="en-GB" sz="1200" dirty="0">
              <a:sym typeface="Wingdings"/>
            </a:endParaRPr>
          </a:p>
          <a:p>
            <a:pPr algn="l"/>
            <a:r>
              <a:rPr lang="en-GB" sz="1200" dirty="0" smtClean="0">
                <a:sym typeface="Wingdings"/>
              </a:rPr>
              <a:t>Useful reference to read: </a:t>
            </a:r>
            <a:r>
              <a:rPr lang="en-GB" sz="1200" dirty="0">
                <a:hlinkClick r:id="rId4"/>
              </a:rPr>
              <a:t>http://</a:t>
            </a:r>
            <a:r>
              <a:rPr lang="en-GB" sz="1200" dirty="0" smtClean="0">
                <a:hlinkClick r:id="rId4"/>
              </a:rPr>
              <a:t>batchdocs.web.cern.ch/batchdocs/index.html</a:t>
            </a:r>
            <a:endParaRPr lang="en-GB" sz="1200" dirty="0" smtClean="0"/>
          </a:p>
          <a:p>
            <a:pPr algn="l"/>
            <a:endParaRPr lang="en-GB" sz="1200" dirty="0"/>
          </a:p>
          <a:p>
            <a:pPr algn="l"/>
            <a:r>
              <a:rPr lang="en-GB" sz="1200" b="1" dirty="0" smtClean="0"/>
              <a:t>HTCONDOR TUTORIAL : </a:t>
            </a:r>
            <a:r>
              <a:rPr lang="en-GB" sz="1200" b="1" dirty="0">
                <a:hlinkClick r:id="rId5"/>
              </a:rPr>
              <a:t>http://</a:t>
            </a:r>
            <a:r>
              <a:rPr lang="en-GB" sz="1200" b="1" dirty="0" smtClean="0">
                <a:hlinkClick r:id="rId5"/>
              </a:rPr>
              <a:t>batchdocs.web.cern.ch/batchdocs/tutorial/introduction.html</a:t>
            </a:r>
            <a:endParaRPr lang="en-GB" sz="1200" b="1" dirty="0" smtClean="0"/>
          </a:p>
          <a:p>
            <a:pPr lvl="1" algn="l"/>
            <a:r>
              <a:rPr lang="en-GB" sz="800" b="1" dirty="0" smtClean="0"/>
              <a:t>See also ‘HTCondor training’ by F. Protopsalti : </a:t>
            </a:r>
            <a:r>
              <a:rPr lang="en-GB" sz="800" dirty="0">
                <a:hlinkClick r:id="rId6"/>
              </a:rPr>
              <a:t>https://indico.cern.ch/event/635217/attachments/1458551/2252370/HTCondor-Presentation.pdf</a:t>
            </a:r>
            <a:endParaRPr lang="en-GB" sz="800" b="1" dirty="0" smtClean="0"/>
          </a:p>
          <a:p>
            <a:pPr algn="l"/>
            <a:endParaRPr lang="en-GB" sz="1200" dirty="0" smtClean="0"/>
          </a:p>
          <a:p>
            <a:pPr algn="l"/>
            <a:r>
              <a:rPr lang="en-GB" sz="1200" dirty="0" smtClean="0"/>
              <a:t>Submitting a job requires the creation of a proper submit file that can be understood by HTCondor</a:t>
            </a:r>
          </a:p>
          <a:p>
            <a:pPr algn="l"/>
            <a:endParaRPr lang="en-GB" sz="1200" dirty="0" smtClean="0"/>
          </a:p>
          <a:p>
            <a:pPr algn="l"/>
            <a:r>
              <a:rPr lang="en-GB" sz="1200" dirty="0" smtClean="0"/>
              <a:t>In general, it would be useful to be able </a:t>
            </a:r>
            <a:r>
              <a:rPr lang="en-GB" sz="1200" b="1" dirty="0" smtClean="0"/>
              <a:t>to prepare and to submit jobs from your python script/notebook</a:t>
            </a:r>
            <a:r>
              <a:rPr lang="en-GB" sz="1200" dirty="0" smtClean="0"/>
              <a:t> </a:t>
            </a:r>
            <a:r>
              <a:rPr lang="en-GB" sz="1200" dirty="0" smtClean="0">
                <a:sym typeface="Wingdings"/>
              </a:rPr>
              <a:t> This is the aim of </a:t>
            </a:r>
            <a:r>
              <a:rPr lang="en-GB" sz="1200" b="1" dirty="0" smtClean="0">
                <a:sym typeface="Wingdings"/>
              </a:rPr>
              <a:t>pyHTC</a:t>
            </a:r>
            <a:r>
              <a:rPr lang="en-GB" sz="1200" dirty="0" smtClean="0">
                <a:sym typeface="Wingdings"/>
              </a:rPr>
              <a:t>  </a:t>
            </a: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1556595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pyHTC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BB&amp;Lumi Meeting - 07/12/19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2" name="Espace réservé du contenu 3"/>
          <p:cNvSpPr>
            <a:spLocks noGrp="1"/>
          </p:cNvSpPr>
          <p:nvPr>
            <p:ph sz="half" idx="4294967295"/>
          </p:nvPr>
        </p:nvSpPr>
        <p:spPr>
          <a:xfrm>
            <a:off x="827584" y="837865"/>
            <a:ext cx="7200800" cy="797781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GB" sz="1200" dirty="0" smtClean="0"/>
              <a:t>pyHTC is python package that helps the user to prepare and submit jobs to HTCondor</a:t>
            </a:r>
          </a:p>
          <a:p>
            <a:pPr lvl="1" algn="l"/>
            <a:r>
              <a:rPr lang="en-GB" sz="800" dirty="0">
                <a:hlinkClick r:id="rId4"/>
              </a:rPr>
              <a:t>https://github.com/apoyet/pyHTC</a:t>
            </a:r>
            <a:r>
              <a:rPr lang="en-GB" sz="800" dirty="0" smtClean="0"/>
              <a:t> </a:t>
            </a:r>
          </a:p>
          <a:p>
            <a:pPr algn="l"/>
            <a:endParaRPr lang="en-GB" sz="1200" dirty="0" smtClean="0"/>
          </a:p>
          <a:p>
            <a:pPr algn="l"/>
            <a:r>
              <a:rPr lang="en-GB" sz="1200" dirty="0" smtClean="0"/>
              <a:t>Very preliminary at the moment : feel free to contribute </a:t>
            </a:r>
            <a:r>
              <a:rPr lang="en-GB" sz="1200" dirty="0" smtClean="0">
                <a:sym typeface="Wingdings"/>
              </a:rPr>
              <a:t> </a:t>
            </a:r>
          </a:p>
          <a:p>
            <a:pPr algn="l"/>
            <a:endParaRPr lang="en-GB" sz="1200" dirty="0">
              <a:sym typeface="Wingdings"/>
            </a:endParaRPr>
          </a:p>
          <a:p>
            <a:pPr algn="l"/>
            <a:endParaRPr lang="en-GB" sz="12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6088" y="1584506"/>
            <a:ext cx="5231823" cy="30305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08933">
            <a:off x="5994538" y="2257789"/>
            <a:ext cx="3024336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PRELIMINARY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8066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Starting with pyHTC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BB&amp;Lumi Meeting - 07/12/19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2" name="Espace réservé du contenu 3"/>
          <p:cNvSpPr>
            <a:spLocks noGrp="1"/>
          </p:cNvSpPr>
          <p:nvPr>
            <p:ph sz="half" idx="4294967295"/>
          </p:nvPr>
        </p:nvSpPr>
        <p:spPr>
          <a:xfrm>
            <a:off x="827584" y="837865"/>
            <a:ext cx="7200800" cy="360609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GB" sz="1200" dirty="0" smtClean="0"/>
              <a:t>EOS Submission is not supported by the HTCondor service (</a:t>
            </a:r>
            <a:r>
              <a:rPr lang="en-GB" sz="1200" dirty="0">
                <a:hlinkClick r:id="rId4"/>
              </a:rPr>
              <a:t>http://</a:t>
            </a:r>
            <a:r>
              <a:rPr lang="en-GB" sz="1200" dirty="0" smtClean="0">
                <a:hlinkClick r:id="rId4"/>
              </a:rPr>
              <a:t>batchdocs.web.cern.ch/batchdocs/troubleshooting/eos_submission.html)</a:t>
            </a:r>
            <a:r>
              <a:rPr lang="en-GB" sz="1200" dirty="0" smtClean="0"/>
              <a:t>. Therefore, this example will be made assuming a notebook </a:t>
            </a:r>
            <a:r>
              <a:rPr lang="en-GB" sz="1200" b="1" dirty="0" smtClean="0"/>
              <a:t>located in AFS. </a:t>
            </a:r>
          </a:p>
          <a:p>
            <a:pPr algn="l"/>
            <a:endParaRPr lang="en-GB" sz="1200" b="1" dirty="0"/>
          </a:p>
          <a:p>
            <a:pPr algn="l"/>
            <a:r>
              <a:rPr lang="en-GB" sz="1200" b="1" dirty="0" smtClean="0"/>
              <a:t>To install the package: </a:t>
            </a:r>
          </a:p>
          <a:p>
            <a:pPr algn="l"/>
            <a:endParaRPr lang="en-GB" sz="1200" b="1" dirty="0"/>
          </a:p>
          <a:p>
            <a:pPr algn="l"/>
            <a:endParaRPr lang="en-GB" sz="1200" b="1" dirty="0" smtClean="0"/>
          </a:p>
          <a:p>
            <a:pPr algn="l"/>
            <a:endParaRPr lang="en-GB" sz="1200" b="1" dirty="0"/>
          </a:p>
          <a:p>
            <a:pPr algn="l"/>
            <a:r>
              <a:rPr lang="en-GB" sz="1200" b="1" dirty="0" smtClean="0"/>
              <a:t>Then import it in your favourite notebook/script </a:t>
            </a:r>
            <a:r>
              <a:rPr lang="en-GB" sz="1200" b="1" dirty="0" smtClean="0">
                <a:sym typeface="Wingdings"/>
              </a:rPr>
              <a:t></a:t>
            </a:r>
          </a:p>
          <a:p>
            <a:pPr algn="l"/>
            <a:endParaRPr lang="en-GB" sz="1200" b="1" dirty="0">
              <a:sym typeface="Wingdings"/>
            </a:endParaRPr>
          </a:p>
          <a:p>
            <a:pPr algn="l"/>
            <a:endParaRPr lang="en-GB" sz="1200" b="1" dirty="0" smtClean="0">
              <a:sym typeface="Wingdings"/>
            </a:endParaRPr>
          </a:p>
          <a:p>
            <a:pPr algn="l"/>
            <a:endParaRPr lang="en-GB" sz="1200" b="1" dirty="0">
              <a:sym typeface="Wingdings"/>
            </a:endParaRPr>
          </a:p>
          <a:p>
            <a:pPr algn="l"/>
            <a:endParaRPr lang="en-GB" sz="1200" b="1" dirty="0" smtClean="0">
              <a:sym typeface="Wingdings"/>
            </a:endParaRPr>
          </a:p>
          <a:p>
            <a:pPr algn="l"/>
            <a:endParaRPr lang="en-GB" sz="1200" b="1" dirty="0" smtClean="0">
              <a:sym typeface="Wingdings"/>
            </a:endParaRPr>
          </a:p>
          <a:p>
            <a:pPr algn="l"/>
            <a:r>
              <a:rPr lang="en-GB" sz="1200" b="1" dirty="0" err="1" smtClean="0">
                <a:sym typeface="Wingdings"/>
              </a:rPr>
              <a:t>pyHTC.Study</a:t>
            </a:r>
            <a:r>
              <a:rPr lang="en-GB" sz="1200" b="1" dirty="0" smtClean="0">
                <a:sym typeface="Wingdings"/>
              </a:rPr>
              <a:t>? What’s that? Hmmm</a:t>
            </a:r>
            <a:r>
              <a:rPr lang="mr-IN" sz="1200" b="1" dirty="0" smtClean="0">
                <a:sym typeface="Wingdings"/>
              </a:rPr>
              <a:t>…</a:t>
            </a:r>
            <a:r>
              <a:rPr lang="en-US" sz="1200" b="1" dirty="0" smtClean="0">
                <a:sym typeface="Wingdings"/>
              </a:rPr>
              <a:t>.</a:t>
            </a:r>
            <a:endParaRPr lang="en-GB" sz="1200" b="1" dirty="0" smtClean="0"/>
          </a:p>
          <a:p>
            <a:pPr algn="l"/>
            <a:endParaRPr lang="en-GB" sz="1200" dirty="0" smtClean="0"/>
          </a:p>
          <a:p>
            <a:pPr algn="l"/>
            <a:endParaRPr lang="en-GB" sz="1200" dirty="0">
              <a:sym typeface="Wingdings"/>
            </a:endParaRPr>
          </a:p>
          <a:p>
            <a:pPr algn="l"/>
            <a:endParaRPr lang="en-GB" sz="1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763688" y="1976021"/>
            <a:ext cx="589134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pip install </a:t>
            </a:r>
            <a:r>
              <a:rPr lang="mr-IN" dirty="0" smtClean="0"/>
              <a:t>–</a:t>
            </a:r>
            <a:r>
              <a:rPr lang="en-US" dirty="0" smtClean="0"/>
              <a:t>user </a:t>
            </a:r>
            <a:r>
              <a:rPr lang="en-US" dirty="0" err="1" smtClean="0"/>
              <a:t>git+https</a:t>
            </a:r>
            <a:r>
              <a:rPr lang="en-US" dirty="0" smtClean="0"/>
              <a:t>://</a:t>
            </a:r>
            <a:r>
              <a:rPr lang="en-US" dirty="0" err="1" smtClean="0"/>
              <a:t>github.com</a:t>
            </a:r>
            <a:r>
              <a:rPr lang="en-US" dirty="0" smtClean="0"/>
              <a:t>/</a:t>
            </a:r>
            <a:r>
              <a:rPr lang="en-US" dirty="0" err="1" smtClean="0"/>
              <a:t>apoyet</a:t>
            </a:r>
            <a:r>
              <a:rPr lang="en-US" dirty="0" smtClean="0"/>
              <a:t>/</a:t>
            </a:r>
            <a:r>
              <a:rPr lang="en-US" dirty="0" err="1" smtClean="0"/>
              <a:t>pyHTC.git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4128" y="3075806"/>
            <a:ext cx="2975744" cy="4832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99992" y="4096643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ym typeface="Wingdings"/>
              </a:rPr>
              <a:t> Better to see a real example!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53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BB&amp;Lumi Meeting - 07/12/19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2" name="Espace réservé du contenu 3"/>
          <p:cNvSpPr>
            <a:spLocks noGrp="1"/>
          </p:cNvSpPr>
          <p:nvPr>
            <p:ph sz="half" idx="4294967295"/>
          </p:nvPr>
        </p:nvSpPr>
        <p:spPr>
          <a:xfrm>
            <a:off x="564269" y="738613"/>
            <a:ext cx="8280920" cy="3624412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800" dirty="0" smtClean="0"/>
              <a:t>This is only the beginning</a:t>
            </a:r>
            <a:r>
              <a:rPr lang="mr-IN" sz="1800" dirty="0" smtClean="0"/>
              <a:t>…</a:t>
            </a:r>
            <a:r>
              <a:rPr lang="en-US" sz="1800" dirty="0" smtClean="0"/>
              <a:t>. But it is already possible from a dictionary of parameters to produce the corresponding submission file and to submit through python notebooks. </a:t>
            </a:r>
          </a:p>
          <a:p>
            <a:pPr algn="l"/>
            <a:endParaRPr lang="en-US" sz="1800" dirty="0"/>
          </a:p>
          <a:p>
            <a:pPr algn="l"/>
            <a:r>
              <a:rPr lang="en-US" sz="1800" dirty="0" smtClean="0"/>
              <a:t>Outputs files paths are then recovered in a nice Pandas </a:t>
            </a:r>
            <a:r>
              <a:rPr lang="en-US" sz="1800" dirty="0" err="1" smtClean="0"/>
              <a:t>Dataframe</a:t>
            </a:r>
            <a:r>
              <a:rPr lang="en-US" sz="1800" dirty="0" smtClean="0"/>
              <a:t>, where all the information is summarized. </a:t>
            </a:r>
          </a:p>
          <a:p>
            <a:pPr algn="l"/>
            <a:endParaRPr lang="en-US" sz="1800" dirty="0"/>
          </a:p>
          <a:p>
            <a:pPr algn="l"/>
            <a:r>
              <a:rPr lang="en-US" sz="1800" dirty="0" smtClean="0"/>
              <a:t>The next step will be to implement the flexibility of the input, typically to allow the re-submission of a finer grid of parameters, without re-submitting the jobs already done.</a:t>
            </a:r>
            <a:endParaRPr lang="en-GB" sz="1800" dirty="0" smtClean="0"/>
          </a:p>
          <a:p>
            <a:pPr algn="l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8184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your </a:t>
            </a:r>
            <a:r>
              <a:rPr lang="en-GB" dirty="0" smtClean="0"/>
              <a:t>attention !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BB&amp;Lumi Meeting - 07/12/19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5436</TotalTime>
  <Words>420</Words>
  <Application>Microsoft Macintosh PowerPoint</Application>
  <PresentationFormat>On-screen Show (16:9)</PresentationFormat>
  <Paragraphs>62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Mangal</vt:lpstr>
      <vt:lpstr>Wingdings</vt:lpstr>
      <vt:lpstr>Arial</vt:lpstr>
      <vt:lpstr>Thème Office</vt:lpstr>
      <vt:lpstr>AOB: A New Tool For HTCondor Submission - pyHTC</vt:lpstr>
      <vt:lpstr>Context and Motivations</vt:lpstr>
      <vt:lpstr>pyHTC</vt:lpstr>
      <vt:lpstr>Starting with pyHTC</vt:lpstr>
      <vt:lpstr>Conclusions</vt:lpstr>
      <vt:lpstr>Thanks for your attention ! </vt:lpstr>
    </vt:vector>
  </TitlesOfParts>
  <Company>APO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Microsoft Office User</cp:lastModifiedBy>
  <cp:revision>71</cp:revision>
  <dcterms:created xsi:type="dcterms:W3CDTF">2016-02-12T09:02:01Z</dcterms:created>
  <dcterms:modified xsi:type="dcterms:W3CDTF">2019-07-11T16:06:56Z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