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74" r:id="rId2"/>
    <p:sldId id="418" r:id="rId3"/>
    <p:sldId id="469" r:id="rId4"/>
    <p:sldId id="470" r:id="rId5"/>
    <p:sldId id="471" r:id="rId6"/>
    <p:sldId id="472" r:id="rId7"/>
    <p:sldId id="473" r:id="rId8"/>
    <p:sldId id="445" r:id="rId9"/>
    <p:sldId id="465" r:id="rId10"/>
    <p:sldId id="446" r:id="rId11"/>
    <p:sldId id="461" r:id="rId12"/>
    <p:sldId id="463" r:id="rId13"/>
    <p:sldId id="454" r:id="rId14"/>
    <p:sldId id="459" r:id="rId15"/>
    <p:sldId id="452" r:id="rId16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olo Fessia" initials="PF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C4FAC4"/>
    <a:srgbClr val="00B050"/>
    <a:srgbClr val="FF0000"/>
    <a:srgbClr val="FEEAD8"/>
    <a:srgbClr val="FFC000"/>
    <a:srgbClr val="E56E05"/>
    <a:srgbClr val="FF0004"/>
    <a:srgbClr val="FB963C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57" autoAdjust="0"/>
    <p:restoredTop sz="91344"/>
  </p:normalViewPr>
  <p:slideViewPr>
    <p:cSldViewPr snapToObjects="1" showGuides="1">
      <p:cViewPr varScale="1">
        <p:scale>
          <a:sx n="82" d="100"/>
          <a:sy n="82" d="100"/>
        </p:scale>
        <p:origin x="88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15/07/2019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605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15/07/2019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4212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0325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0508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FSI: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frequency scanning interferometry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2105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9838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93754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Exp. magnetic</a:t>
            </a:r>
            <a:r>
              <a:rPr lang="en-GB" b="1" baseline="0" dirty="0"/>
              <a:t> </a:t>
            </a:r>
            <a:r>
              <a:rPr lang="en-GB" b="1" baseline="0" dirty="0" err="1"/>
              <a:t>rms</a:t>
            </a:r>
            <a:r>
              <a:rPr lang="en-GB" b="1" baseline="0" dirty="0"/>
              <a:t> motion [</a:t>
            </a:r>
            <a:r>
              <a:rPr lang="el-GR" b="1" baseline="0" dirty="0"/>
              <a:t>μ</a:t>
            </a:r>
            <a:r>
              <a:rPr lang="en-US" b="1" baseline="0" dirty="0"/>
              <a:t>m</a:t>
            </a:r>
            <a:r>
              <a:rPr lang="en-GB" b="1" baseline="0" dirty="0"/>
              <a:t>]</a:t>
            </a:r>
            <a:r>
              <a:rPr lang="en-GB" b="0" baseline="0" dirty="0"/>
              <a:t> computed as </a:t>
            </a:r>
            <a:r>
              <a:rPr lang="en-GB" b="0" baseline="0" dirty="0" err="1"/>
              <a:t>Beam_sigma_separation</a:t>
            </a:r>
            <a:r>
              <a:rPr lang="en-GB" b="0" baseline="0" dirty="0"/>
              <a:t>/max(</a:t>
            </a:r>
            <a:r>
              <a:rPr lang="en-GB" b="0" baseline="0" dirty="0" err="1"/>
              <a:t>ampliFactorTableIP</a:t>
            </a:r>
            <a:r>
              <a:rPr lang="en-GB" b="0" baseline="0" dirty="0"/>
              <a:t>)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366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571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1187624" y="6505875"/>
            <a:ext cx="7956376" cy="352125"/>
          </a:xfrm>
          <a:prstGeom prst="rect">
            <a:avLst/>
          </a:prstGeom>
          <a:gradFill flip="none" rotWithShape="1">
            <a:gsLst>
              <a:gs pos="44000">
                <a:srgbClr val="609BB7"/>
              </a:gs>
              <a:gs pos="0">
                <a:schemeClr val="bg1"/>
              </a:gs>
              <a:gs pos="100000">
                <a:schemeClr val="tx2"/>
              </a:gs>
            </a:gsLst>
            <a:lin ang="0" scaled="1"/>
            <a:tileRect/>
          </a:gradFill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i="1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259632" y="6237312"/>
            <a:ext cx="613410" cy="6032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031211/2.3" TargetMode="External"/><Relationship Id="rId3" Type="http://schemas.openxmlformats.org/officeDocument/2006/relationships/image" Target="../media/image15.png"/><Relationship Id="rId7" Type="http://schemas.openxmlformats.org/officeDocument/2006/relationships/hyperlink" Target="https://indico.cern.ch/event/742082/contributions/3085182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10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3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hyperlink" Target="https://indico.cern.ch/event/780357/contributions/3248400/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742082/contributions/3085160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742082/contributions/3085160/" TargetMode="External"/><Relationship Id="rId3" Type="http://schemas.openxmlformats.org/officeDocument/2006/relationships/hyperlink" Target="https://indico.cern.ch/event/772120/" TargetMode="External"/><Relationship Id="rId7" Type="http://schemas.openxmlformats.org/officeDocument/2006/relationships/hyperlink" Target="http://inspirehep.net/record/1636694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725045/contributions/2982936/" TargetMode="External"/><Relationship Id="rId5" Type="http://schemas.openxmlformats.org/officeDocument/2006/relationships/hyperlink" Target="https://indico.cern.ch/event/742082/contributions/3085182/" TargetMode="External"/><Relationship Id="rId10" Type="http://schemas.openxmlformats.org/officeDocument/2006/relationships/hyperlink" Target="https://edms.cern.ch/document/2067643/1" TargetMode="External"/><Relationship Id="rId4" Type="http://schemas.openxmlformats.org/officeDocument/2006/relationships/hyperlink" Target="https://edms.cern.ch/document/2031211/2.4" TargetMode="External"/><Relationship Id="rId9" Type="http://schemas.openxmlformats.org/officeDocument/2006/relationships/hyperlink" Target="https://indico.cern.ch/event/780357/contributions/3248400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indico.cern.ch/event/742082/contributions/3085182/" TargetMode="Externa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hyperlink" Target="https://indico.cern.ch/event/742082/contributions/3085182/" TargetMode="Externa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 Beam Screen vibration and its impact on the beam.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180" y="4619400"/>
            <a:ext cx="7560840" cy="990600"/>
          </a:xfrm>
        </p:spPr>
        <p:txBody>
          <a:bodyPr>
            <a:normAutofit/>
          </a:bodyPr>
          <a:lstStyle/>
          <a:p>
            <a:r>
              <a:rPr lang="en-US" sz="1800" dirty="0"/>
              <a:t>D. Gamba, G. </a:t>
            </a:r>
            <a:r>
              <a:rPr lang="en-US" sz="1800" dirty="0" err="1"/>
              <a:t>Arduini</a:t>
            </a:r>
            <a:r>
              <a:rPr lang="en-US" sz="1800" dirty="0"/>
              <a:t>, R. </a:t>
            </a:r>
            <a:r>
              <a:rPr lang="en-US" sz="1800" dirty="0" err="1"/>
              <a:t>Corsini</a:t>
            </a:r>
            <a:r>
              <a:rPr lang="en-US" sz="1800" dirty="0"/>
              <a:t>, C. </a:t>
            </a:r>
            <a:r>
              <a:rPr lang="en-US" sz="1800" dirty="0" err="1"/>
              <a:t>Garion</a:t>
            </a:r>
            <a:r>
              <a:rPr lang="en-US" sz="1800" dirty="0"/>
              <a:t>, M. </a:t>
            </a:r>
            <a:r>
              <a:rPr lang="en-US" sz="1800" dirty="0" err="1"/>
              <a:t>Morrone</a:t>
            </a:r>
            <a:endParaRPr lang="en-US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79th HL-LHC Technical Coordination Committee (TCC) - 18</a:t>
            </a:r>
            <a:r>
              <a:rPr lang="en-US" baseline="30000" dirty="0"/>
              <a:t>th</a:t>
            </a:r>
            <a:r>
              <a:rPr lang="en-US" dirty="0"/>
              <a:t> July 2019</a:t>
            </a:r>
          </a:p>
        </p:txBody>
      </p:sp>
    </p:spTree>
    <p:extLst>
      <p:ext uri="{BB962C8B-B14F-4D97-AF65-F5344CB8AC3E}">
        <p14:creationId xmlns:p14="http://schemas.microsoft.com/office/powerpoint/2010/main" val="378479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46760" y="50005"/>
            <a:ext cx="7787640" cy="59096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Beam Screen: natural vibration frequencies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5493" y="620688"/>
            <a:ext cx="6345007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Natural vibrations of the beam screen have been studied, based on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beam elements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discretized elastic supports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beam screen bellows at one extremity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243797" y="2079023"/>
            <a:ext cx="34670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>
                <a:solidFill>
                  <a:schemeClr val="accent5"/>
                </a:solidFill>
              </a:defRPr>
            </a:lvl1pPr>
          </a:lstStyle>
          <a:p>
            <a:r>
              <a:rPr lang="en-GB" sz="800" dirty="0"/>
              <a:t>Natural frequencies [Hz]</a:t>
            </a:r>
          </a:p>
        </p:txBody>
      </p:sp>
      <p:sp>
        <p:nvSpPr>
          <p:cNvPr id="8" name="Rectangle 7"/>
          <p:cNvSpPr/>
          <p:nvPr/>
        </p:nvSpPr>
        <p:spPr>
          <a:xfrm>
            <a:off x="6875611" y="692021"/>
            <a:ext cx="110799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(EDMS 2031211) </a:t>
            </a:r>
            <a:endParaRPr lang="en-GB" sz="9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501589"/>
              </p:ext>
            </p:extLst>
          </p:nvPr>
        </p:nvGraphicFramePr>
        <p:xfrm>
          <a:off x="5577191" y="1347503"/>
          <a:ext cx="2957209" cy="6624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5627">
                  <a:extLst>
                    <a:ext uri="{9D8B030D-6E8A-4147-A177-3AD203B41FA5}">
                      <a16:colId xmlns:a16="http://schemas.microsoft.com/office/drawing/2014/main" val="4283993436"/>
                    </a:ext>
                  </a:extLst>
                </a:gridCol>
                <a:gridCol w="985627">
                  <a:extLst>
                    <a:ext uri="{9D8B030D-6E8A-4147-A177-3AD203B41FA5}">
                      <a16:colId xmlns:a16="http://schemas.microsoft.com/office/drawing/2014/main" val="1299256196"/>
                    </a:ext>
                  </a:extLst>
                </a:gridCol>
                <a:gridCol w="985955">
                  <a:extLst>
                    <a:ext uri="{9D8B030D-6E8A-4147-A177-3AD203B41FA5}">
                      <a16:colId xmlns:a16="http://schemas.microsoft.com/office/drawing/2014/main" val="167827142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Q1 type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Q2 type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25192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</a:t>
                      </a:r>
                      <a:r>
                        <a:rPr lang="en-GB" sz="1000" baseline="30000">
                          <a:effectLst/>
                        </a:rPr>
                        <a:t>st</a:t>
                      </a:r>
                      <a:r>
                        <a:rPr lang="en-GB" sz="1000">
                          <a:effectLst/>
                        </a:rPr>
                        <a:t> mode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13.2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19.5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294382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</a:t>
                      </a:r>
                      <a:r>
                        <a:rPr lang="en-GB" sz="1000" baseline="30000">
                          <a:effectLst/>
                        </a:rPr>
                        <a:t>nd</a:t>
                      </a:r>
                      <a:r>
                        <a:rPr lang="en-GB" sz="1000">
                          <a:effectLst/>
                        </a:rPr>
                        <a:t> mode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13.6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20.2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15454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</a:t>
                      </a:r>
                      <a:r>
                        <a:rPr lang="en-GB" sz="1000" baseline="30000">
                          <a:effectLst/>
                        </a:rPr>
                        <a:t>rd</a:t>
                      </a:r>
                      <a:r>
                        <a:rPr lang="en-GB" sz="1000">
                          <a:effectLst/>
                        </a:rPr>
                        <a:t> mode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14.9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22.5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75863448"/>
                  </a:ext>
                </a:extLst>
              </a:tr>
            </a:tbl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1408" y="1534091"/>
            <a:ext cx="2900632" cy="20218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63254" y="3432841"/>
            <a:ext cx="34670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>
                <a:solidFill>
                  <a:schemeClr val="accent5"/>
                </a:solidFill>
              </a:defRPr>
            </a:lvl1pPr>
          </a:lstStyle>
          <a:p>
            <a:r>
              <a:rPr lang="en-GB" sz="800" dirty="0"/>
              <a:t>Eigen modes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15493" y="3665800"/>
            <a:ext cx="63658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High damping by Coulomb friction is expected for high order modes.</a:t>
            </a:r>
            <a:endParaRPr lang="en-GB" sz="16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4963" y="4024165"/>
            <a:ext cx="2556416" cy="20486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78920" y="4608569"/>
                <a:ext cx="1449115" cy="6167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eqArr>
                            <m:eqArrPr>
                              <m:ctrlPr>
                                <a:rPr lang="en-GB" sz="1000" i="1" dirty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en-GB" sz="1000" dirty="0">
                                  <a:solidFill>
                                    <a:schemeClr val="accent5"/>
                                  </a:solidFill>
                                </a:rPr>
                                <m:t>Dissipated</m:t>
                              </m:r>
                              <m:r>
                                <m:rPr>
                                  <m:nor/>
                                </m:rPr>
                                <a:rPr lang="en-GB" sz="1000" dirty="0">
                                  <a:solidFill>
                                    <a:schemeClr val="accent5"/>
                                  </a:solidFill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GB" sz="1000" dirty="0">
                                  <a:solidFill>
                                    <a:schemeClr val="accent5"/>
                                  </a:solidFill>
                                </a:rPr>
                                <m:t>energy</m:t>
                              </m:r>
                              <m:r>
                                <m:rPr>
                                  <m:nor/>
                                </m:rPr>
                                <a:rPr lang="en-GB" sz="1000" dirty="0">
                                  <a:solidFill>
                                    <a:schemeClr val="accent5"/>
                                  </a:solidFill>
                                </a:rPr>
                                <m:t> 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GB" sz="1000" dirty="0">
                                  <a:solidFill>
                                    <a:schemeClr val="accent5"/>
                                  </a:solidFill>
                                </a:rPr>
                                <m:t>over</m:t>
                              </m:r>
                              <m:r>
                                <m:rPr>
                                  <m:nor/>
                                </m:rPr>
                                <a:rPr lang="en-GB" sz="1000" dirty="0">
                                  <a:solidFill>
                                    <a:schemeClr val="accent5"/>
                                  </a:solidFill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GB" sz="1000" dirty="0">
                                  <a:solidFill>
                                    <a:schemeClr val="accent5"/>
                                  </a:solidFill>
                                </a:rPr>
                                <m:t>a</m:t>
                              </m:r>
                              <m:r>
                                <m:rPr>
                                  <m:nor/>
                                </m:rPr>
                                <a:rPr lang="en-GB" sz="1000" dirty="0">
                                  <a:solidFill>
                                    <a:schemeClr val="accent5"/>
                                  </a:solidFill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GB" sz="1000" dirty="0">
                                  <a:solidFill>
                                    <a:schemeClr val="accent5"/>
                                  </a:solidFill>
                                </a:rPr>
                                <m:t>cycle</m:t>
                              </m:r>
                            </m:e>
                          </m:eqArr>
                        </m:num>
                        <m:den>
                          <m:eqArr>
                            <m:eqArrPr>
                              <m:ctrlPr>
                                <a:rPr lang="en-GB" sz="1000" i="1" dirty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en-GB" sz="1000" dirty="0">
                                  <a:solidFill>
                                    <a:schemeClr val="accent5"/>
                                  </a:solidFill>
                                </a:rPr>
                                <m:t>Maximum</m:t>
                              </m:r>
                              <m:r>
                                <m:rPr>
                                  <m:nor/>
                                </m:rPr>
                                <a:rPr lang="en-GB" sz="1000" dirty="0">
                                  <a:solidFill>
                                    <a:schemeClr val="accent5"/>
                                  </a:solidFill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GB" sz="1000" dirty="0">
                                  <a:solidFill>
                                    <a:schemeClr val="accent5"/>
                                  </a:solidFill>
                                </a:rPr>
                                <m:t>elastic</m:t>
                              </m:r>
                              <m:r>
                                <m:rPr>
                                  <m:nor/>
                                </m:rPr>
                                <a:rPr lang="en-GB" sz="1000" dirty="0">
                                  <a:solidFill>
                                    <a:schemeClr val="accent5"/>
                                  </a:solidFill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GB" sz="1000" dirty="0">
                                  <a:solidFill>
                                    <a:schemeClr val="accent5"/>
                                  </a:solidFill>
                                </a:rPr>
                                <m:t>energy</m:t>
                              </m:r>
                              <m:r>
                                <m:rPr>
                                  <m:nor/>
                                </m:rPr>
                                <a:rPr lang="en-GB" sz="1000" dirty="0">
                                  <a:solidFill>
                                    <a:schemeClr val="accent5"/>
                                  </a:solidFill>
                                </a:rPr>
                                <m:t> 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GB" sz="1000" dirty="0">
                                  <a:solidFill>
                                    <a:schemeClr val="accent5"/>
                                  </a:solidFill>
                                </a:rPr>
                                <m:t>during</m:t>
                              </m:r>
                              <m:r>
                                <m:rPr>
                                  <m:nor/>
                                </m:rPr>
                                <a:rPr lang="en-GB" sz="1000" dirty="0">
                                  <a:solidFill>
                                    <a:schemeClr val="accent5"/>
                                  </a:solidFill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GB" sz="1000" dirty="0">
                                  <a:solidFill>
                                    <a:schemeClr val="accent5"/>
                                  </a:solidFill>
                                </a:rPr>
                                <m:t>the</m:t>
                              </m:r>
                              <m:r>
                                <m:rPr>
                                  <m:nor/>
                                </m:rPr>
                                <a:rPr lang="en-GB" sz="1000" dirty="0">
                                  <a:solidFill>
                                    <a:schemeClr val="accent5"/>
                                  </a:solidFill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GB" sz="1000" dirty="0">
                                  <a:solidFill>
                                    <a:schemeClr val="accent5"/>
                                  </a:solidFill>
                                </a:rPr>
                                <m:t>cycle</m:t>
                              </m:r>
                            </m:e>
                          </m:eqArr>
                        </m:den>
                      </m:f>
                    </m:oMath>
                  </m:oMathPara>
                </a14:m>
                <a:endParaRPr lang="en-GB" sz="10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20" y="4608569"/>
                <a:ext cx="1449115" cy="61677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>
                <a:solidFill>
                  <a:srgbClr val="64BCD9"/>
                </a:solidFill>
              </a:rPr>
              <a:t>8</a:t>
            </a:r>
          </a:p>
        </p:txBody>
      </p:sp>
      <p:cxnSp>
        <p:nvCxnSpPr>
          <p:cNvPr id="22" name="Straight Arrow Connector 21"/>
          <p:cNvCxnSpPr>
            <a:stCxn id="18" idx="3"/>
          </p:cNvCxnSpPr>
          <p:nvPr/>
        </p:nvCxnSpPr>
        <p:spPr>
          <a:xfrm flipV="1">
            <a:off x="1928035" y="4892169"/>
            <a:ext cx="601156" cy="247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6526" y="4024165"/>
            <a:ext cx="2608325" cy="212905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710774" y="5988367"/>
            <a:ext cx="47860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accent5"/>
                </a:solidFill>
              </a:rPr>
              <a:t>Expected damping for Q1 beam screen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69616" y="6533580"/>
            <a:ext cx="6926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fr-FR" sz="1400" dirty="0" err="1">
                <a:solidFill>
                  <a:srgbClr val="FFFF00"/>
                </a:solidFill>
              </a:rPr>
              <a:t>From</a:t>
            </a:r>
            <a:r>
              <a:rPr lang="fr-FR" sz="1400" dirty="0">
                <a:solidFill>
                  <a:srgbClr val="FFFF00"/>
                </a:solidFill>
              </a:rPr>
              <a:t> C. </a:t>
            </a:r>
            <a:r>
              <a:rPr lang="fr-FR" sz="1400" dirty="0" err="1">
                <a:solidFill>
                  <a:srgbClr val="FFFF00"/>
                </a:solidFill>
              </a:rPr>
              <a:t>Garion</a:t>
            </a:r>
            <a:r>
              <a:rPr lang="fr-FR" sz="1400" dirty="0">
                <a:solidFill>
                  <a:srgbClr val="FFFF00"/>
                </a:solidFill>
              </a:rPr>
              <a:t> </a:t>
            </a:r>
            <a:r>
              <a:rPr lang="mr-IN" sz="1400" dirty="0">
                <a:solidFill>
                  <a:srgbClr val="FFFF00"/>
                </a:solidFill>
              </a:rPr>
              <a:t>–</a:t>
            </a:r>
            <a:r>
              <a:rPr lang="fr-FR" sz="1400" dirty="0">
                <a:solidFill>
                  <a:srgbClr val="FFFF00"/>
                </a:solidFill>
              </a:rPr>
              <a:t> 8th HL-LHC Collaboration Meeting 2018 [2] - </a:t>
            </a:r>
            <a:r>
              <a:rPr lang="fr-FR" sz="1400" dirty="0">
                <a:solidFill>
                  <a:srgbClr val="FFFF00"/>
                </a:solidFill>
                <a:hlinkClick r:id="rId7"/>
              </a:rPr>
              <a:t>link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515467" y="1267626"/>
            <a:ext cx="3171333" cy="10822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093239" y="2362645"/>
            <a:ext cx="3617615" cy="954107"/>
          </a:xfrm>
          <a:prstGeom prst="rect">
            <a:avLst/>
          </a:prstGeom>
          <a:solidFill>
            <a:srgbClr val="FEEAD8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EDMS </a:t>
            </a:r>
            <a:r>
              <a:rPr lang="en-US" sz="1400" dirty="0">
                <a:hlinkClick r:id="rId8"/>
              </a:rPr>
              <a:t>#2031211</a:t>
            </a:r>
            <a:r>
              <a:rPr lang="en-US" sz="1400" dirty="0"/>
              <a:t>: “</a:t>
            </a:r>
            <a:r>
              <a:rPr lang="en-GB" sz="1400" i="1" dirty="0"/>
              <a:t>in a first approximation, the </a:t>
            </a:r>
            <a:r>
              <a:rPr lang="en-GB" sz="1400" b="1" i="1" dirty="0"/>
              <a:t>natural frequencies </a:t>
            </a:r>
            <a:r>
              <a:rPr lang="en-GB" sz="1400" i="1" dirty="0"/>
              <a:t>of first modes are close and </a:t>
            </a:r>
            <a:r>
              <a:rPr lang="en-GB" sz="1400" b="1" i="1" dirty="0"/>
              <a:t>independent of the length of the beam screens</a:t>
            </a:r>
            <a:r>
              <a:rPr lang="en-GB" sz="1400" i="1" dirty="0"/>
              <a:t>. </a:t>
            </a:r>
            <a:r>
              <a:rPr lang="en-US" sz="1400" dirty="0"/>
              <a:t>”</a:t>
            </a:r>
          </a:p>
        </p:txBody>
      </p:sp>
      <p:sp>
        <p:nvSpPr>
          <p:cNvPr id="4" name="Oval 3"/>
          <p:cNvSpPr/>
          <p:nvPr/>
        </p:nvSpPr>
        <p:spPr>
          <a:xfrm rot="354785">
            <a:off x="2757533" y="4644158"/>
            <a:ext cx="214956" cy="1094606"/>
          </a:xfrm>
          <a:prstGeom prst="ellipse">
            <a:avLst/>
          </a:prstGeom>
          <a:solidFill>
            <a:srgbClr val="00B050">
              <a:alpha val="29804"/>
            </a:srgbClr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6579" y="6051163"/>
            <a:ext cx="4314001" cy="369332"/>
          </a:xfrm>
          <a:prstGeom prst="rect">
            <a:avLst/>
          </a:prstGeom>
          <a:solidFill>
            <a:srgbClr val="C4FAC4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First 7 modes: damping &lt;= 1; f &lt;= 30 Hz</a:t>
            </a:r>
          </a:p>
        </p:txBody>
      </p:sp>
      <p:cxnSp>
        <p:nvCxnSpPr>
          <p:cNvPr id="11" name="Straight Arrow Connector 10"/>
          <p:cNvCxnSpPr>
            <a:stCxn id="9" idx="0"/>
            <a:endCxn id="4" idx="3"/>
          </p:cNvCxnSpPr>
          <p:nvPr/>
        </p:nvCxnSpPr>
        <p:spPr>
          <a:xfrm flipV="1">
            <a:off x="2483580" y="5568575"/>
            <a:ext cx="265969" cy="48258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5832663" y="3911660"/>
            <a:ext cx="2150944" cy="1094606"/>
          </a:xfrm>
          <a:prstGeom prst="ellipse">
            <a:avLst/>
          </a:prstGeom>
          <a:solidFill>
            <a:srgbClr val="00B050">
              <a:alpha val="29804"/>
            </a:srgbClr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729197" y="5958419"/>
            <a:ext cx="4270007" cy="646331"/>
          </a:xfrm>
          <a:prstGeom prst="rect">
            <a:avLst/>
          </a:prstGeom>
          <a:solidFill>
            <a:srgbClr val="C4FAC4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“unrealistic” high dissipation power due to Coulomb damping (friction forces)</a:t>
            </a:r>
          </a:p>
        </p:txBody>
      </p:sp>
      <p:cxnSp>
        <p:nvCxnSpPr>
          <p:cNvPr id="27" name="Straight Arrow Connector 26"/>
          <p:cNvCxnSpPr>
            <a:cxnSpLocks/>
            <a:stCxn id="26" idx="0"/>
          </p:cNvCxnSpPr>
          <p:nvPr/>
        </p:nvCxnSpPr>
        <p:spPr>
          <a:xfrm flipV="1">
            <a:off x="6864201" y="5048513"/>
            <a:ext cx="191595" cy="90990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01057" y="2545021"/>
            <a:ext cx="1969616" cy="923330"/>
          </a:xfrm>
          <a:prstGeom prst="rect">
            <a:avLst/>
          </a:prstGeom>
          <a:solidFill>
            <a:srgbClr val="C4FAC4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BS is fixed to the CB at one end of the magnet only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2070673" y="2498700"/>
            <a:ext cx="411799" cy="57346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4393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 function from “magnet/coil” to axis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52680" y="1056919"/>
            <a:ext cx="4339800" cy="496436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000" dirty="0"/>
              <a:t>[</a:t>
            </a:r>
            <a:r>
              <a:rPr lang="en-US" sz="2000" b="1" dirty="0"/>
              <a:t>4]: </a:t>
            </a:r>
            <a:r>
              <a:rPr lang="en-US" sz="2000" dirty="0"/>
              <a:t>Study to assess the transfer function from </a:t>
            </a:r>
            <a:r>
              <a:rPr lang="en-US" sz="2000" b="1" dirty="0"/>
              <a:t>current ripple to magnetic field ripple</a:t>
            </a:r>
            <a:r>
              <a:rPr lang="en-US" sz="2000" dirty="0"/>
              <a:t>: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At ~10(Q1)/20(Q2) Hz the beam screen is damping about 1 dB of a possible field ripple from “coil” to “magnetic axis”.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b="1" dirty="0">
                <a:solidFill>
                  <a:srgbClr val="FF0000"/>
                </a:solidFill>
              </a:rPr>
              <a:t>Assumption here</a:t>
            </a:r>
            <a:r>
              <a:rPr lang="en-US" sz="2000" dirty="0"/>
              <a:t>: this -</a:t>
            </a:r>
            <a:r>
              <a:rPr lang="en-US" sz="2000" b="1" dirty="0"/>
              <a:t>1 </a:t>
            </a:r>
            <a:r>
              <a:rPr lang="en-US" sz="2000" b="1" dirty="0" err="1"/>
              <a:t>db</a:t>
            </a:r>
            <a:r>
              <a:rPr lang="en-US" sz="2000" b="1" dirty="0"/>
              <a:t> (</a:t>
            </a:r>
            <a:r>
              <a:rPr lang="en-US" sz="2000" dirty="0"/>
              <a:t>≈ 10%) of the magnetic field could be “carried” by the beam screen if this oscillates at the same frequency.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A </a:t>
            </a:r>
            <a:r>
              <a:rPr lang="en-US" sz="2000" b="1" dirty="0"/>
              <a:t>10 </a:t>
            </a:r>
            <a:r>
              <a:rPr lang="en-US" sz="2000" b="1" dirty="0" err="1"/>
              <a:t>μm</a:t>
            </a:r>
            <a:r>
              <a:rPr lang="en-US" sz="2000" b="1" dirty="0"/>
              <a:t> oscillation</a:t>
            </a:r>
            <a:r>
              <a:rPr lang="en-US" sz="2000" dirty="0"/>
              <a:t> </a:t>
            </a:r>
            <a:r>
              <a:rPr lang="en-US" sz="2000" b="1" dirty="0"/>
              <a:t>of the BS </a:t>
            </a:r>
            <a:r>
              <a:rPr lang="en-US" sz="2000" dirty="0"/>
              <a:t>is </a:t>
            </a:r>
            <a:r>
              <a:rPr lang="en-US" sz="2000" b="1" dirty="0"/>
              <a:t>inducing </a:t>
            </a:r>
            <a:r>
              <a:rPr lang="en-US" sz="2000" dirty="0"/>
              <a:t>a </a:t>
            </a:r>
            <a:r>
              <a:rPr lang="en-US" sz="2000" b="1" dirty="0"/>
              <a:t>magnetic field oscillation</a:t>
            </a:r>
            <a:r>
              <a:rPr lang="en-US" sz="2000" dirty="0"/>
              <a:t> of </a:t>
            </a:r>
            <a:r>
              <a:rPr lang="en-US" sz="2000" b="1" dirty="0"/>
              <a:t>1 </a:t>
            </a:r>
            <a:r>
              <a:rPr lang="en-US" sz="2000" b="1" dirty="0" err="1"/>
              <a:t>μm</a:t>
            </a:r>
            <a:endParaRPr lang="en-US" sz="2000" b="1" dirty="0"/>
          </a:p>
          <a:p>
            <a:pPr lvl="1"/>
            <a:r>
              <a:rPr lang="en-US" sz="1600" b="1" dirty="0">
                <a:solidFill>
                  <a:srgbClr val="FF0000"/>
                </a:solidFill>
              </a:rPr>
              <a:t>Compatible with [1]</a:t>
            </a:r>
            <a:endParaRPr lang="en-US" sz="1600" dirty="0">
              <a:solidFill>
                <a:srgbClr val="FF0000"/>
              </a:solidFill>
            </a:endParaRPr>
          </a:p>
          <a:p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pSp>
        <p:nvGrpSpPr>
          <p:cNvPr id="7" name="Group 6"/>
          <p:cNvGrpSpPr/>
          <p:nvPr/>
        </p:nvGrpSpPr>
        <p:grpSpPr>
          <a:xfrm>
            <a:off x="107504" y="1045912"/>
            <a:ext cx="4173660" cy="5490438"/>
            <a:chOff x="107504" y="1045912"/>
            <a:chExt cx="4173660" cy="549043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04" y="1056919"/>
              <a:ext cx="4173660" cy="5479431"/>
            </a:xfrm>
            <a:prstGeom prst="rect">
              <a:avLst/>
            </a:prstGeom>
            <a:ln w="12700">
              <a:solidFill>
                <a:srgbClr val="FF0000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2203498" y="1045912"/>
              <a:ext cx="2077666" cy="2880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lvl="0" algn="r"/>
              <a:r>
                <a:rPr lang="fr-FR" sz="1200" b="1" dirty="0" err="1">
                  <a:solidFill>
                    <a:srgbClr val="FF0000"/>
                  </a:solidFill>
                </a:rPr>
                <a:t>From</a:t>
              </a:r>
              <a:r>
                <a:rPr lang="fr-FR" sz="1200" b="1" dirty="0">
                  <a:solidFill>
                    <a:srgbClr val="FF0000"/>
                  </a:solidFill>
                </a:rPr>
                <a:t> M. </a:t>
              </a:r>
              <a:r>
                <a:rPr lang="fr-FR" sz="1200" b="1" dirty="0" err="1">
                  <a:solidFill>
                    <a:srgbClr val="FF0000"/>
                  </a:solidFill>
                </a:rPr>
                <a:t>Morrone</a:t>
              </a:r>
              <a:r>
                <a:rPr lang="fr-FR" sz="1200" b="1" dirty="0">
                  <a:solidFill>
                    <a:srgbClr val="FF0000"/>
                  </a:solidFill>
                </a:rPr>
                <a:t> et al. [4]</a:t>
              </a:r>
              <a:endParaRPr lang="en-GB" sz="12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8" name="Oval 7"/>
          <p:cNvSpPr/>
          <p:nvPr/>
        </p:nvSpPr>
        <p:spPr>
          <a:xfrm>
            <a:off x="2267744" y="1479856"/>
            <a:ext cx="288032" cy="216024"/>
          </a:xfrm>
          <a:prstGeom prst="ellipse">
            <a:avLst/>
          </a:prstGeom>
          <a:solidFill>
            <a:srgbClr val="FF0000">
              <a:alpha val="29804"/>
            </a:srgbClr>
          </a:solid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15641" y="3861778"/>
            <a:ext cx="280270" cy="216024"/>
          </a:xfrm>
          <a:prstGeom prst="ellipse">
            <a:avLst/>
          </a:prstGeom>
          <a:solidFill>
            <a:srgbClr val="FF0000">
              <a:alpha val="29804"/>
            </a:srgbClr>
          </a:solid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131840" y="1628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791" y="1752116"/>
            <a:ext cx="216412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First mode(s) Beam Screen vibration frequencies</a:t>
            </a:r>
          </a:p>
        </p:txBody>
      </p:sp>
      <p:cxnSp>
        <p:nvCxnSpPr>
          <p:cNvPr id="13" name="Straight Arrow Connector 12"/>
          <p:cNvCxnSpPr>
            <a:stCxn id="11" idx="0"/>
            <a:endCxn id="8" idx="2"/>
          </p:cNvCxnSpPr>
          <p:nvPr/>
        </p:nvCxnSpPr>
        <p:spPr>
          <a:xfrm flipV="1">
            <a:off x="1613851" y="1587868"/>
            <a:ext cx="653893" cy="1642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1" idx="2"/>
            <a:endCxn id="9" idx="1"/>
          </p:cNvCxnSpPr>
          <p:nvPr/>
        </p:nvCxnSpPr>
        <p:spPr>
          <a:xfrm>
            <a:off x="1613851" y="2213781"/>
            <a:ext cx="842835" cy="16796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Down Arrow 28"/>
          <p:cNvSpPr/>
          <p:nvPr/>
        </p:nvSpPr>
        <p:spPr>
          <a:xfrm>
            <a:off x="6085245" y="4377637"/>
            <a:ext cx="1008112" cy="616739"/>
          </a:xfrm>
          <a:prstGeom prst="downArrow">
            <a:avLst/>
          </a:prstGeom>
          <a:solidFill>
            <a:srgbClr val="FEEAD8"/>
          </a:solidFill>
          <a:ln w="571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6085245" y="2745227"/>
            <a:ext cx="1008112" cy="616739"/>
          </a:xfrm>
          <a:prstGeom prst="downArrow">
            <a:avLst/>
          </a:prstGeom>
          <a:solidFill>
            <a:srgbClr val="FEEAD8"/>
          </a:solidFill>
          <a:ln w="571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77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C3080-38B1-FB43-81CF-E98EF407F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True that BS transports B field?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180C7-52FF-8849-B90F-5A044B85C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3FE0E7-F503-C047-AE2B-E0D303F970B7}"/>
              </a:ext>
            </a:extLst>
          </p:cNvPr>
          <p:cNvSpPr txBox="1"/>
          <p:nvPr/>
        </p:nvSpPr>
        <p:spPr>
          <a:xfrm>
            <a:off x="1969616" y="6533580"/>
            <a:ext cx="6926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fr-FR" sz="1400" dirty="0" err="1">
                <a:solidFill>
                  <a:srgbClr val="FFFF00"/>
                </a:solidFill>
              </a:rPr>
              <a:t>From</a:t>
            </a:r>
            <a:r>
              <a:rPr lang="fr-FR" sz="1400" dirty="0">
                <a:solidFill>
                  <a:srgbClr val="FFFF00"/>
                </a:solidFill>
              </a:rPr>
              <a:t> M. </a:t>
            </a:r>
            <a:r>
              <a:rPr lang="fr-FR" sz="1400" dirty="0" err="1">
                <a:solidFill>
                  <a:srgbClr val="FFFF00"/>
                </a:solidFill>
              </a:rPr>
              <a:t>Morrone</a:t>
            </a:r>
            <a:r>
              <a:rPr lang="fr-FR" sz="1400" dirty="0">
                <a:solidFill>
                  <a:srgbClr val="FFFF00"/>
                </a:solidFill>
              </a:rPr>
              <a:t> et al</a:t>
            </a:r>
            <a:r>
              <a:rPr lang="mr-IN" sz="1400" dirty="0">
                <a:solidFill>
                  <a:srgbClr val="FFFF00"/>
                </a:solidFill>
              </a:rPr>
              <a:t>–</a:t>
            </a:r>
            <a:r>
              <a:rPr lang="fr-FR" sz="1400" dirty="0">
                <a:solidFill>
                  <a:srgbClr val="FFFF00"/>
                </a:solidFill>
              </a:rPr>
              <a:t> email 04/03/2019</a:t>
            </a:r>
            <a:endParaRPr lang="en-GB" sz="1400" dirty="0">
              <a:solidFill>
                <a:srgbClr val="FFFF0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2CC2D07-CA47-4143-B94E-B817EC2A13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807" y="2780927"/>
            <a:ext cx="4411976" cy="3522465"/>
          </a:xfrm>
          <a:prstGeom prst="rect">
            <a:avLst/>
          </a:prstGeom>
        </p:spPr>
      </p:pic>
      <p:pic>
        <p:nvPicPr>
          <p:cNvPr id="13" name="Content Placeholder 5">
            <a:extLst>
              <a:ext uri="{FF2B5EF4-FFF2-40B4-BE49-F238E27FC236}">
                <a16:creationId xmlns:a16="http://schemas.microsoft.com/office/drawing/2014/main" id="{B4CB2AA8-9107-474E-BE8B-88FF2D75F0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2100" y="2780928"/>
            <a:ext cx="4240420" cy="35224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378D8F-1269-414C-A6AD-43C9ECACE780}"/>
              </a:ext>
            </a:extLst>
          </p:cNvPr>
          <p:cNvSpPr txBox="1"/>
          <p:nvPr/>
        </p:nvSpPr>
        <p:spPr>
          <a:xfrm>
            <a:off x="7740352" y="2982379"/>
            <a:ext cx="954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FF0000"/>
                </a:solidFill>
              </a:rPr>
              <a:t>Q2-Q3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7A8473-BDC7-6E41-AD60-A712960D0F87}"/>
              </a:ext>
            </a:extLst>
          </p:cNvPr>
          <p:cNvSpPr txBox="1"/>
          <p:nvPr/>
        </p:nvSpPr>
        <p:spPr>
          <a:xfrm>
            <a:off x="7886114" y="4293096"/>
            <a:ext cx="886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1.25 </a:t>
            </a:r>
            <a:r>
              <a:rPr lang="en-US" sz="1200" dirty="0" err="1">
                <a:solidFill>
                  <a:srgbClr val="FF0000"/>
                </a:solidFill>
              </a:rPr>
              <a:t>mT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75B8A81-4AB0-854A-8D5E-1662C3EE82B8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7052730" y="4431596"/>
            <a:ext cx="833384" cy="1596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F86F5E4-6598-F74B-BFD6-79C3BB2DC709}"/>
              </a:ext>
            </a:extLst>
          </p:cNvPr>
          <p:cNvSpPr txBox="1"/>
          <p:nvPr/>
        </p:nvSpPr>
        <p:spPr>
          <a:xfrm>
            <a:off x="3566820" y="2964298"/>
            <a:ext cx="522137" cy="374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Q1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A0D69CD-B8B4-284C-9E92-E35FADE28756}"/>
              </a:ext>
            </a:extLst>
          </p:cNvPr>
          <p:cNvSpPr txBox="1"/>
          <p:nvPr/>
        </p:nvSpPr>
        <p:spPr>
          <a:xfrm>
            <a:off x="3280534" y="4275015"/>
            <a:ext cx="886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1.38 </a:t>
            </a:r>
            <a:r>
              <a:rPr lang="en-US" sz="1200" dirty="0" err="1">
                <a:solidFill>
                  <a:srgbClr val="FF0000"/>
                </a:solidFill>
              </a:rPr>
              <a:t>mT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5205723-FE48-0D4A-A474-3DA0DA8EBD65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2447150" y="4413515"/>
            <a:ext cx="833384" cy="1596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ontent Placeholder 7">
            <a:extLst>
              <a:ext uri="{FF2B5EF4-FFF2-40B4-BE49-F238E27FC236}">
                <a16:creationId xmlns:a16="http://schemas.microsoft.com/office/drawing/2014/main" id="{CB1FABDA-87DA-F74F-9656-00BA00347BD8}"/>
              </a:ext>
            </a:extLst>
          </p:cNvPr>
          <p:cNvSpPr txBox="1">
            <a:spLocks/>
          </p:cNvSpPr>
          <p:nvPr/>
        </p:nvSpPr>
        <p:spPr>
          <a:xfrm>
            <a:off x="612000" y="1029549"/>
            <a:ext cx="7920000" cy="1653754"/>
          </a:xfrm>
          <a:prstGeom prst="rect">
            <a:avLst/>
          </a:prstGeom>
        </p:spPr>
        <p:txBody>
          <a:bodyPr vert="horz" lIns="0" tIns="0" rIns="0" bIns="0" rtlCol="0">
            <a:normAutofit fontScale="4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Imposing </a:t>
            </a:r>
            <a:r>
              <a:rPr lang="tr-TR" b="1" dirty="0"/>
              <a:t>10 um </a:t>
            </a:r>
            <a:r>
              <a:rPr lang="tr-TR" b="1" dirty="0" err="1"/>
              <a:t>vertical</a:t>
            </a:r>
            <a:r>
              <a:rPr lang="tr-TR" b="1" dirty="0"/>
              <a:t>  </a:t>
            </a:r>
            <a:r>
              <a:rPr lang="tr-TR" b="1" dirty="0" err="1"/>
              <a:t>oscillation</a:t>
            </a:r>
            <a:r>
              <a:rPr lang="tr-TR" b="1" dirty="0"/>
              <a:t> at 60 Hz</a:t>
            </a:r>
            <a:r>
              <a:rPr lang="tr-TR" dirty="0"/>
              <a:t>.</a:t>
            </a:r>
          </a:p>
          <a:p>
            <a:pPr lvl="1"/>
            <a:r>
              <a:rPr lang="tr-TR" dirty="0" err="1"/>
              <a:t>Perturbation</a:t>
            </a:r>
            <a:r>
              <a:rPr lang="tr-TR" dirty="0"/>
              <a:t> of </a:t>
            </a:r>
            <a:r>
              <a:rPr lang="tr-TR" b="1" dirty="0" err="1"/>
              <a:t>magnetic</a:t>
            </a:r>
            <a:r>
              <a:rPr lang="tr-TR" b="1" dirty="0"/>
              <a:t> </a:t>
            </a:r>
            <a:r>
              <a:rPr lang="tr-TR" b="1" dirty="0" err="1"/>
              <a:t>field</a:t>
            </a:r>
            <a:r>
              <a:rPr lang="tr-TR" b="1" dirty="0"/>
              <a:t> of ~1.3mT</a:t>
            </a:r>
            <a:r>
              <a:rPr lang="tr-TR" dirty="0"/>
              <a:t> </a:t>
            </a:r>
            <a:r>
              <a:rPr lang="tr-TR" b="1" dirty="0" err="1"/>
              <a:t>for</a:t>
            </a:r>
            <a:r>
              <a:rPr lang="tr-TR" dirty="0"/>
              <a:t> a </a:t>
            </a:r>
            <a:r>
              <a:rPr lang="tr-TR" dirty="0" err="1"/>
              <a:t>gradient</a:t>
            </a:r>
            <a:r>
              <a:rPr lang="tr-TR" dirty="0"/>
              <a:t> of </a:t>
            </a:r>
            <a:r>
              <a:rPr lang="tr-TR" b="1" dirty="0"/>
              <a:t>140 T/m</a:t>
            </a:r>
          </a:p>
          <a:p>
            <a:r>
              <a:rPr lang="tr-TR" dirty="0"/>
              <a:t>@60 Hz </a:t>
            </a:r>
            <a:r>
              <a:rPr lang="tr-TR" dirty="0" err="1"/>
              <a:t>one</a:t>
            </a:r>
            <a:r>
              <a:rPr lang="tr-TR" dirty="0"/>
              <a:t> has damping of </a:t>
            </a:r>
          </a:p>
          <a:p>
            <a:pPr lvl="1"/>
            <a:r>
              <a:rPr lang="tr-TR" dirty="0"/>
              <a:t>-7dB (Q1) = ~55% of </a:t>
            </a:r>
            <a:r>
              <a:rPr lang="tr-TR" dirty="0" err="1"/>
              <a:t>field</a:t>
            </a:r>
            <a:r>
              <a:rPr lang="tr-TR" dirty="0"/>
              <a:t> </a:t>
            </a:r>
            <a:r>
              <a:rPr lang="tr-TR" dirty="0" err="1"/>
              <a:t>transported</a:t>
            </a:r>
            <a:endParaRPr lang="tr-TR" dirty="0"/>
          </a:p>
          <a:p>
            <a:pPr lvl="1"/>
            <a:r>
              <a:rPr lang="tr-TR" dirty="0"/>
              <a:t>-2.5dB (Q2) = ~25% of </a:t>
            </a:r>
            <a:r>
              <a:rPr lang="tr-TR" dirty="0" err="1"/>
              <a:t>field</a:t>
            </a:r>
            <a:r>
              <a:rPr lang="tr-TR" dirty="0"/>
              <a:t> </a:t>
            </a:r>
            <a:r>
              <a:rPr lang="tr-TR" dirty="0" err="1"/>
              <a:t>transported</a:t>
            </a:r>
            <a:endParaRPr lang="tr-TR" dirty="0"/>
          </a:p>
          <a:p>
            <a:pPr lvl="1"/>
            <a:r>
              <a:rPr lang="tr-TR" b="1" dirty="0"/>
              <a:t>=&gt; I </a:t>
            </a:r>
            <a:r>
              <a:rPr lang="tr-TR" b="1" dirty="0" err="1"/>
              <a:t>would</a:t>
            </a:r>
            <a:r>
              <a:rPr lang="tr-TR" b="1" dirty="0"/>
              <a:t> </a:t>
            </a:r>
            <a:r>
              <a:rPr lang="tr-TR" b="1" dirty="0" err="1"/>
              <a:t>expect</a:t>
            </a:r>
            <a:r>
              <a:rPr lang="tr-TR" b="1" dirty="0"/>
              <a:t> 140*10^-5*0.55(</a:t>
            </a:r>
            <a:r>
              <a:rPr lang="tr-TR" b="1" dirty="0" err="1"/>
              <a:t>or</a:t>
            </a:r>
            <a:r>
              <a:rPr lang="tr-TR" b="1" dirty="0"/>
              <a:t> *0.25 </a:t>
            </a:r>
            <a:r>
              <a:rPr lang="tr-TR" b="1" dirty="0" err="1"/>
              <a:t>for</a:t>
            </a:r>
            <a:r>
              <a:rPr lang="tr-TR" b="1" dirty="0"/>
              <a:t> Q2), </a:t>
            </a:r>
            <a:r>
              <a:rPr lang="tr-TR" b="1" dirty="0" err="1"/>
              <a:t>i.e</a:t>
            </a:r>
            <a:r>
              <a:rPr lang="tr-TR" b="1" dirty="0"/>
              <a:t>. 0.77 </a:t>
            </a:r>
            <a:r>
              <a:rPr lang="tr-TR" b="1" dirty="0" err="1"/>
              <a:t>mT</a:t>
            </a:r>
            <a:r>
              <a:rPr lang="tr-TR" b="1" dirty="0"/>
              <a:t> </a:t>
            </a:r>
            <a:r>
              <a:rPr lang="tr-TR" b="1" dirty="0" err="1"/>
              <a:t>for</a:t>
            </a:r>
            <a:r>
              <a:rPr lang="tr-TR" b="1" dirty="0"/>
              <a:t> Q1 </a:t>
            </a:r>
            <a:r>
              <a:rPr lang="tr-TR" b="1" dirty="0" err="1"/>
              <a:t>and</a:t>
            </a:r>
            <a:r>
              <a:rPr lang="tr-TR" b="1" dirty="0"/>
              <a:t> 0.35 </a:t>
            </a:r>
            <a:r>
              <a:rPr lang="tr-TR" b="1" dirty="0" err="1"/>
              <a:t>mT</a:t>
            </a:r>
            <a:r>
              <a:rPr lang="tr-TR" b="1" dirty="0"/>
              <a:t> </a:t>
            </a:r>
            <a:r>
              <a:rPr lang="tr-TR" b="1" dirty="0" err="1"/>
              <a:t>for</a:t>
            </a:r>
            <a:r>
              <a:rPr lang="tr-TR" b="1" dirty="0"/>
              <a:t> Q2.</a:t>
            </a:r>
          </a:p>
          <a:p>
            <a:pPr lvl="1"/>
            <a:r>
              <a:rPr lang="tr-TR" b="1" dirty="0">
                <a:solidFill>
                  <a:srgbClr val="FF0000"/>
                </a:solidFill>
              </a:rPr>
              <a:t>Not </a:t>
            </a:r>
            <a:r>
              <a:rPr lang="tr-TR" b="1" dirty="0" err="1">
                <a:solidFill>
                  <a:srgbClr val="FF0000"/>
                </a:solidFill>
              </a:rPr>
              <a:t>too</a:t>
            </a:r>
            <a:r>
              <a:rPr lang="tr-TR" b="1" dirty="0">
                <a:solidFill>
                  <a:srgbClr val="FF0000"/>
                </a:solidFill>
              </a:rPr>
              <a:t> far </a:t>
            </a:r>
            <a:r>
              <a:rPr lang="tr-TR" b="1" dirty="0" err="1">
                <a:solidFill>
                  <a:srgbClr val="FF0000"/>
                </a:solidFill>
              </a:rPr>
              <a:t>from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expectation</a:t>
            </a:r>
            <a:r>
              <a:rPr lang="en-US" b="1" dirty="0">
                <a:solidFill>
                  <a:srgbClr val="FF0000"/>
                </a:solidFill>
              </a:rPr>
              <a:t>, but about a </a:t>
            </a:r>
            <a:r>
              <a:rPr lang="en-US" b="1" u="sng" dirty="0">
                <a:solidFill>
                  <a:srgbClr val="FF0000"/>
                </a:solidFill>
              </a:rPr>
              <a:t>factor 2 worst than expected</a:t>
            </a:r>
            <a:r>
              <a:rPr lang="en-US" b="1" dirty="0">
                <a:solidFill>
                  <a:srgbClr val="FF0000"/>
                </a:solidFill>
              </a:rPr>
              <a:t>.</a:t>
            </a:r>
            <a:endParaRPr lang="en-US" dirty="0"/>
          </a:p>
          <a:p>
            <a:r>
              <a:rPr lang="en-US" b="1" dirty="0"/>
              <a:t>Note: 1 </a:t>
            </a:r>
            <a:r>
              <a:rPr lang="en-US" b="1" dirty="0" err="1"/>
              <a:t>mT</a:t>
            </a:r>
            <a:r>
              <a:rPr lang="en-US" dirty="0"/>
              <a:t> is the field is equivalent to displace a 140 T/m quadrupole by </a:t>
            </a:r>
            <a:r>
              <a:rPr lang="en-US" b="1" dirty="0"/>
              <a:t>~7 um</a:t>
            </a:r>
            <a:r>
              <a:rPr lang="en-US" dirty="0"/>
              <a:t>.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Such an oscillation of the BS would induce about 7 beam sigma separation at IP!</a:t>
            </a:r>
            <a:endParaRPr lang="tr-T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88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85" y="83803"/>
            <a:ext cx="8306685" cy="41372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76" y="4216313"/>
            <a:ext cx="8280920" cy="207023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69616" y="6533580"/>
            <a:ext cx="6926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fr-FR" sz="1400" dirty="0" err="1">
                <a:solidFill>
                  <a:srgbClr val="FFFF00"/>
                </a:solidFill>
              </a:rPr>
              <a:t>From</a:t>
            </a:r>
            <a:r>
              <a:rPr lang="fr-FR" sz="1400" dirty="0">
                <a:solidFill>
                  <a:srgbClr val="FFFF00"/>
                </a:solidFill>
              </a:rPr>
              <a:t> M. </a:t>
            </a:r>
            <a:r>
              <a:rPr lang="fr-FR" sz="1400" dirty="0" err="1">
                <a:solidFill>
                  <a:srgbClr val="FFFF00"/>
                </a:solidFill>
              </a:rPr>
              <a:t>Morrone</a:t>
            </a:r>
            <a:r>
              <a:rPr lang="fr-FR" sz="1400" dirty="0">
                <a:solidFill>
                  <a:srgbClr val="FFFF00"/>
                </a:solidFill>
              </a:rPr>
              <a:t> et al</a:t>
            </a:r>
            <a:r>
              <a:rPr lang="mr-IN" sz="1400" dirty="0">
                <a:solidFill>
                  <a:srgbClr val="FFFF00"/>
                </a:solidFill>
              </a:rPr>
              <a:t>–</a:t>
            </a:r>
            <a:r>
              <a:rPr lang="fr-FR" sz="1400" dirty="0">
                <a:solidFill>
                  <a:srgbClr val="FFFF00"/>
                </a:solidFill>
              </a:rPr>
              <a:t> WP3 meeting [6] - </a:t>
            </a:r>
            <a:r>
              <a:rPr lang="fr-FR" sz="1400" dirty="0">
                <a:solidFill>
                  <a:srgbClr val="FFFF00"/>
                </a:solidFill>
                <a:hlinkClick r:id="rId6"/>
              </a:rPr>
              <a:t>link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724128" y="5328707"/>
            <a:ext cx="278153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B measured at r =75 mm in front of each pole.</a:t>
            </a:r>
          </a:p>
        </p:txBody>
      </p:sp>
      <p:pic>
        <p:nvPicPr>
          <p:cNvPr id="14" name="Q1_new_desig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462611" y="2406576"/>
            <a:ext cx="3511778" cy="2016224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H="1" flipV="1">
            <a:off x="2051720" y="2937506"/>
            <a:ext cx="1296144" cy="1171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051720" y="3964135"/>
            <a:ext cx="1296144" cy="6559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4788024" y="3342680"/>
            <a:ext cx="144016" cy="14401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580112" y="3414688"/>
            <a:ext cx="144016" cy="14401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2483768" y="1703983"/>
            <a:ext cx="2304256" cy="158853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2483768" y="1700808"/>
            <a:ext cx="3096344" cy="1678078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652628" y="1993300"/>
            <a:ext cx="219816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From </a:t>
            </a:r>
            <a:r>
              <a:rPr lang="en-US" b="1" dirty="0">
                <a:solidFill>
                  <a:srgbClr val="FF0000"/>
                </a:solidFill>
              </a:rPr>
              <a:t>measured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Δy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724128" y="5328707"/>
            <a:ext cx="2781531" cy="246221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015810" y="5599832"/>
            <a:ext cx="2223686" cy="369332"/>
          </a:xfrm>
          <a:prstGeom prst="rect">
            <a:avLst/>
          </a:prstGeom>
          <a:solidFill>
            <a:srgbClr val="C4FAC4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Inside BS aperture</a:t>
            </a:r>
          </a:p>
        </p:txBody>
      </p:sp>
      <p:sp>
        <p:nvSpPr>
          <p:cNvPr id="24" name="Oval 23"/>
          <p:cNvSpPr/>
          <p:nvPr/>
        </p:nvSpPr>
        <p:spPr>
          <a:xfrm>
            <a:off x="4139952" y="4077072"/>
            <a:ext cx="144016" cy="1440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4285138" y="4245992"/>
            <a:ext cx="1730673" cy="110680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902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66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45EBA-650D-F840-8037-834D10A70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do we care? First order effect: orbit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EE127E-36C9-4048-A0EB-67DC931FD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8DDAAE-3826-2F4D-BC9D-A5CDCD63B88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07503" y="1484784"/>
          <a:ext cx="8939295" cy="23115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5">
                  <a:extLst>
                    <a:ext uri="{9D8B030D-6E8A-4147-A177-3AD203B41FA5}">
                      <a16:colId xmlns:a16="http://schemas.microsoft.com/office/drawing/2014/main" val="2355121742"/>
                    </a:ext>
                  </a:extLst>
                </a:gridCol>
                <a:gridCol w="1024574">
                  <a:extLst>
                    <a:ext uri="{9D8B030D-6E8A-4147-A177-3AD203B41FA5}">
                      <a16:colId xmlns:a16="http://schemas.microsoft.com/office/drawing/2014/main" val="1428473641"/>
                    </a:ext>
                  </a:extLst>
                </a:gridCol>
                <a:gridCol w="1024574">
                  <a:extLst>
                    <a:ext uri="{9D8B030D-6E8A-4147-A177-3AD203B41FA5}">
                      <a16:colId xmlns:a16="http://schemas.microsoft.com/office/drawing/2014/main" val="4122957515"/>
                    </a:ext>
                  </a:extLst>
                </a:gridCol>
                <a:gridCol w="1024574">
                  <a:extLst>
                    <a:ext uri="{9D8B030D-6E8A-4147-A177-3AD203B41FA5}">
                      <a16:colId xmlns:a16="http://schemas.microsoft.com/office/drawing/2014/main" val="1232612669"/>
                    </a:ext>
                  </a:extLst>
                </a:gridCol>
                <a:gridCol w="1024574">
                  <a:extLst>
                    <a:ext uri="{9D8B030D-6E8A-4147-A177-3AD203B41FA5}">
                      <a16:colId xmlns:a16="http://schemas.microsoft.com/office/drawing/2014/main" val="1321018474"/>
                    </a:ext>
                  </a:extLst>
                </a:gridCol>
                <a:gridCol w="10245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28475">
                <a:tc>
                  <a:txBody>
                    <a:bodyPr/>
                    <a:lstStyle/>
                    <a:p>
                      <a:r>
                        <a:rPr lang="en-GB" b="1" dirty="0"/>
                        <a:t>Luminosity loss [%]</a:t>
                      </a:r>
                      <a:endParaRPr lang="en-GB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800" b="1" i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dirty="0">
                          <a:solidFill>
                            <a:schemeClr val="tx1"/>
                          </a:solidFill>
                        </a:rPr>
                        <a:t>~2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861143"/>
                  </a:ext>
                </a:extLst>
              </a:tr>
              <a:tr h="301986">
                <a:tc>
                  <a:txBody>
                    <a:bodyPr/>
                    <a:lstStyle/>
                    <a:p>
                      <a:pPr algn="r"/>
                      <a:endParaRPr lang="en-GB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/>
                        <a:t>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/>
                        <a:t>HL-LHC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/>
                        <a:t>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/>
                        <a:t>HL-LHC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/>
                        <a:t>HL-LHC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829479"/>
                  </a:ext>
                </a:extLst>
              </a:tr>
              <a:tr h="365766">
                <a:tc>
                  <a:txBody>
                    <a:bodyPr/>
                    <a:lstStyle/>
                    <a:p>
                      <a:r>
                        <a:rPr lang="en-GB" sz="1700" b="1" dirty="0"/>
                        <a:t>Orbit </a:t>
                      </a:r>
                      <a:r>
                        <a:rPr lang="en-GB" sz="1700" b="1" dirty="0" err="1"/>
                        <a:t>sep.</a:t>
                      </a:r>
                      <a:r>
                        <a:rPr lang="en-GB" sz="1700" b="1" dirty="0"/>
                        <a:t> IP1/5 [</a:t>
                      </a:r>
                      <a:r>
                        <a:rPr lang="en-GB" sz="1700" dirty="0" err="1"/>
                        <a:t>σ</a:t>
                      </a:r>
                      <a:r>
                        <a:rPr lang="en-GB" sz="1700" baseline="-25000" dirty="0" err="1"/>
                        <a:t>beam</a:t>
                      </a:r>
                      <a:r>
                        <a:rPr lang="en-GB" sz="1700" b="1" dirty="0"/>
                        <a:t>]</a:t>
                      </a:r>
                      <a:endParaRPr lang="en-GB" sz="17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700" dirty="0"/>
                        <a:t>0.2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700" dirty="0"/>
                        <a:t>0.7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/>
                        <a:t>0.3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6514059"/>
                  </a:ext>
                </a:extLst>
              </a:tr>
              <a:tr h="30198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/>
                        <a:t>Necessary field. </a:t>
                      </a:r>
                      <a:r>
                        <a:rPr lang="en-GB" sz="1700" b="1" baseline="0" dirty="0"/>
                        <a:t>motion </a:t>
                      </a:r>
                      <a:r>
                        <a:rPr lang="en-GB" sz="1700" b="1" baseline="0" dirty="0" err="1"/>
                        <a:t>rms</a:t>
                      </a:r>
                      <a:r>
                        <a:rPr lang="en-GB" sz="1700" b="1" baseline="0" dirty="0"/>
                        <a:t> [</a:t>
                      </a:r>
                      <a:r>
                        <a:rPr lang="el-GR" sz="1700" b="1" baseline="0" dirty="0"/>
                        <a:t>μ</a:t>
                      </a:r>
                      <a:r>
                        <a:rPr lang="en-US" sz="1700" b="1" baseline="0" dirty="0"/>
                        <a:t>m</a:t>
                      </a:r>
                      <a:r>
                        <a:rPr lang="en-GB" sz="1700" b="1" baseline="0" dirty="0"/>
                        <a:t>]</a:t>
                      </a:r>
                      <a:endParaRPr lang="en-GB" sz="1700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b="1" dirty="0">
                          <a:solidFill>
                            <a:srgbClr val="7030A0"/>
                          </a:solidFill>
                        </a:rPr>
                        <a:t>0.3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b="1" dirty="0"/>
                        <a:t>0.2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b="1" dirty="0"/>
                        <a:t>0.9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b="1" dirty="0"/>
                        <a:t>0.7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>
                          <a:solidFill>
                            <a:srgbClr val="7030A0"/>
                          </a:solidFill>
                        </a:rPr>
                        <a:t>0.3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1986">
                <a:tc>
                  <a:txBody>
                    <a:bodyPr/>
                    <a:lstStyle/>
                    <a:p>
                      <a:r>
                        <a:rPr lang="en-GB" sz="1700" b="1" dirty="0" err="1"/>
                        <a:t>rms</a:t>
                      </a:r>
                      <a:r>
                        <a:rPr lang="en-GB" sz="1700" b="1" dirty="0"/>
                        <a:t> orbit @TCP</a:t>
                      </a:r>
                      <a:r>
                        <a:rPr lang="en-GB" sz="1700" b="1" dirty="0">
                          <a:solidFill>
                            <a:srgbClr val="FF0000"/>
                          </a:solidFill>
                        </a:rPr>
                        <a:t>*</a:t>
                      </a:r>
                      <a:r>
                        <a:rPr lang="en-GB" sz="1700" b="1" dirty="0"/>
                        <a:t> [</a:t>
                      </a:r>
                      <a:r>
                        <a:rPr lang="en-GB" sz="1700" b="1" dirty="0" err="1"/>
                        <a:t>σ</a:t>
                      </a:r>
                      <a:r>
                        <a:rPr lang="en-GB" sz="1700" b="1" baseline="-25000" dirty="0" err="1"/>
                        <a:t>beam</a:t>
                      </a:r>
                      <a:r>
                        <a:rPr lang="en-GB" sz="1700" b="1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/>
                        <a:t>0.2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8762922"/>
                  </a:ext>
                </a:extLst>
              </a:tr>
              <a:tr h="30198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 err="1"/>
                        <a:t>rms</a:t>
                      </a:r>
                      <a:r>
                        <a:rPr lang="en-GB" sz="1700" b="1" dirty="0"/>
                        <a:t> orbit</a:t>
                      </a:r>
                      <a:r>
                        <a:rPr lang="en-GB" sz="1700" b="1" baseline="0" dirty="0"/>
                        <a:t> @BPM</a:t>
                      </a:r>
                      <a:r>
                        <a:rPr lang="en-GB" sz="1700" b="1" baseline="0" dirty="0">
                          <a:solidFill>
                            <a:srgbClr val="FF0000"/>
                          </a:solidFill>
                        </a:rPr>
                        <a:t>*</a:t>
                      </a:r>
                      <a:r>
                        <a:rPr lang="en-GB" sz="1700" b="1" baseline="0" dirty="0"/>
                        <a:t> [</a:t>
                      </a:r>
                      <a:r>
                        <a:rPr lang="el-GR" sz="1700" b="1" baseline="0" dirty="0"/>
                        <a:t>μ</a:t>
                      </a:r>
                      <a:r>
                        <a:rPr lang="en-US" sz="1700" b="1" baseline="0" dirty="0"/>
                        <a:t>m</a:t>
                      </a:r>
                      <a:r>
                        <a:rPr lang="en-GB" sz="1700" b="1" baseline="0" dirty="0"/>
                        <a:t>]</a:t>
                      </a:r>
                      <a:endParaRPr lang="en-GB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/>
                        <a:t>~50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/>
                        <a:t>~50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/>
                        <a:t>~240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/>
                        <a:t>~240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/>
                        <a:t>~120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3D6ADE9E-BCE4-8144-8F69-5FC94F4317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1628800"/>
            <a:ext cx="1440160" cy="239197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1C7AE55-AF8C-774F-B3DE-36DCC9927989}"/>
              </a:ext>
            </a:extLst>
          </p:cNvPr>
          <p:cNvSpPr txBox="1">
            <a:spLocks/>
          </p:cNvSpPr>
          <p:nvPr/>
        </p:nvSpPr>
        <p:spPr>
          <a:xfrm>
            <a:off x="612000" y="1673355"/>
            <a:ext cx="8208473" cy="16655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1520" y="4077072"/>
            <a:ext cx="8568953" cy="1967350"/>
          </a:xfrm>
        </p:spPr>
        <p:txBody>
          <a:bodyPr>
            <a:normAutofit fontScale="92500" lnSpcReduction="10000"/>
          </a:bodyPr>
          <a:lstStyle/>
          <a:p>
            <a:r>
              <a:rPr lang="en-GB" sz="2000" dirty="0"/>
              <a:t>Numbers computed for 15cm β* optics, assuming </a:t>
            </a:r>
            <a:r>
              <a:rPr lang="en-GB" sz="2000" b="1" dirty="0"/>
              <a:t>IP1/5 triplet only source </a:t>
            </a:r>
            <a:r>
              <a:rPr lang="en-GB" sz="2000" dirty="0"/>
              <a:t>of perturbation.</a:t>
            </a:r>
          </a:p>
          <a:p>
            <a:pPr lvl="1"/>
            <a:r>
              <a:rPr lang="en-GB" sz="1800" b="1" dirty="0">
                <a:solidFill>
                  <a:srgbClr val="FF0000"/>
                </a:solidFill>
              </a:rPr>
              <a:t>Assuming both IP triplets oscillate by the same </a:t>
            </a:r>
            <a:r>
              <a:rPr lang="en-GB" sz="1800" b="1" dirty="0" err="1">
                <a:solidFill>
                  <a:srgbClr val="FF0000"/>
                </a:solidFill>
              </a:rPr>
              <a:t>rms</a:t>
            </a:r>
            <a:r>
              <a:rPr lang="en-GB" sz="1800" b="1" dirty="0">
                <a:solidFill>
                  <a:srgbClr val="FF0000"/>
                </a:solidFill>
              </a:rPr>
              <a:t> amplitude in one plane only.</a:t>
            </a:r>
          </a:p>
          <a:p>
            <a:r>
              <a:rPr lang="en-GB" sz="2000" dirty="0"/>
              <a:t>A reasonable threshold is </a:t>
            </a:r>
            <a:r>
              <a:rPr lang="en-GB" sz="2000" b="1" dirty="0"/>
              <a:t>1% instantaneous luminosity loss</a:t>
            </a:r>
            <a:r>
              <a:rPr lang="en-GB" sz="2000" dirty="0"/>
              <a:t>, which correspond to about </a:t>
            </a:r>
            <a:r>
              <a:rPr lang="en-GB" sz="2000" b="1" dirty="0"/>
              <a:t>0.3 (LHC) or 0.2 (HL-LHC) </a:t>
            </a:r>
            <a:r>
              <a:rPr lang="el-GR" sz="2000" b="1" dirty="0"/>
              <a:t>μ</a:t>
            </a:r>
            <a:r>
              <a:rPr lang="en-GB" sz="2000" b="1" dirty="0"/>
              <a:t>m transverse motion of triplets’ magnetic field</a:t>
            </a:r>
            <a:r>
              <a:rPr lang="en-GB" sz="2000" dirty="0"/>
              <a:t>.</a:t>
            </a:r>
            <a:endParaRPr lang="en-GB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1907704" y="6187073"/>
            <a:ext cx="46372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* </a:t>
            </a:r>
            <a:r>
              <a:rPr lang="en-GB" sz="1600" dirty="0">
                <a:solidFill>
                  <a:schemeClr val="tx2"/>
                </a:solidFill>
              </a:rPr>
              <a:t>Considering the most sensitive TCP/BPM/plane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69616" y="6533580"/>
            <a:ext cx="6926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fr-FR" sz="1400" dirty="0" err="1">
                <a:solidFill>
                  <a:srgbClr val="FFFF00"/>
                </a:solidFill>
              </a:rPr>
              <a:t>From</a:t>
            </a:r>
            <a:r>
              <a:rPr lang="fr-FR" sz="1400" dirty="0">
                <a:solidFill>
                  <a:srgbClr val="FFFF00"/>
                </a:solidFill>
              </a:rPr>
              <a:t> D. Gamba</a:t>
            </a:r>
            <a:r>
              <a:rPr lang="mr-IN" sz="1400" dirty="0">
                <a:solidFill>
                  <a:srgbClr val="FFFF00"/>
                </a:solidFill>
              </a:rPr>
              <a:t>–</a:t>
            </a:r>
            <a:r>
              <a:rPr lang="fr-FR" sz="1400" dirty="0">
                <a:solidFill>
                  <a:srgbClr val="FFFF00"/>
                </a:solidFill>
              </a:rPr>
              <a:t> 8th HL-LHC Collaboration Meeting 2018 [5] - </a:t>
            </a:r>
            <a:r>
              <a:rPr lang="fr-FR" sz="1400" dirty="0">
                <a:solidFill>
                  <a:srgbClr val="FFFF00"/>
                </a:solidFill>
                <a:hlinkClick r:id="rId4"/>
              </a:rPr>
              <a:t>link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32040" y="2780928"/>
            <a:ext cx="1008112" cy="2880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923928" y="1505425"/>
            <a:ext cx="2016224" cy="45176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1" idx="2"/>
            <a:endCxn id="10" idx="0"/>
          </p:cNvCxnSpPr>
          <p:nvPr/>
        </p:nvCxnSpPr>
        <p:spPr>
          <a:xfrm>
            <a:off x="4932040" y="1957187"/>
            <a:ext cx="504056" cy="8237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51520" y="1957187"/>
            <a:ext cx="367240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51520" y="3068960"/>
            <a:ext cx="468052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148064" y="2348880"/>
            <a:ext cx="79208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395535" y="948669"/>
            <a:ext cx="8605177" cy="46410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/>
              <a:t>Impact</a:t>
            </a:r>
            <a:r>
              <a:rPr lang="en-GB" sz="2000" dirty="0"/>
              <a:t> of triplet </a:t>
            </a:r>
            <a:r>
              <a:rPr lang="en-GB" sz="2000" b="1" dirty="0">
                <a:solidFill>
                  <a:srgbClr val="FF0000"/>
                </a:solidFill>
              </a:rPr>
              <a:t>magnetic field oscillation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b="1" dirty="0"/>
              <a:t>on</a:t>
            </a:r>
            <a:r>
              <a:rPr lang="en-GB" sz="2000" dirty="0"/>
              <a:t> </a:t>
            </a:r>
            <a:r>
              <a:rPr lang="en-GB" sz="2000" b="1" dirty="0"/>
              <a:t>beam</a:t>
            </a:r>
            <a:r>
              <a:rPr lang="en-GB" sz="2000" dirty="0"/>
              <a:t> closed </a:t>
            </a:r>
            <a:r>
              <a:rPr lang="en-GB" sz="2000" b="1" dirty="0"/>
              <a:t>orbit</a:t>
            </a:r>
            <a:r>
              <a:rPr lang="en-GB" sz="2000" dirty="0"/>
              <a:t>: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6401072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a quadrupole, the average dipolar kick imprinted to beam depends on the mode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2000" y="5721245"/>
            <a:ext cx="7920000" cy="588075"/>
          </a:xfrm>
        </p:spPr>
        <p:txBody>
          <a:bodyPr>
            <a:normAutofit/>
          </a:bodyPr>
          <a:lstStyle/>
          <a:p>
            <a:r>
              <a:rPr lang="en-US" sz="2000" b="1" dirty="0"/>
              <a:t>Clearly, the first mode is the most “dangerous” for the beam.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196752"/>
            <a:ext cx="6404920" cy="4464496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1956195" y="2079661"/>
            <a:ext cx="4488013" cy="2309339"/>
            <a:chOff x="1979712" y="2156346"/>
            <a:chExt cx="4488013" cy="2309339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1979712" y="2708920"/>
              <a:ext cx="360040" cy="64807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2322066" y="2156346"/>
              <a:ext cx="665758" cy="119836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2696443" y="2276872"/>
              <a:ext cx="598799" cy="10778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3070820" y="2492896"/>
              <a:ext cx="479426" cy="86296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3412220" y="2755528"/>
              <a:ext cx="332879" cy="59918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3740659" y="3032956"/>
              <a:ext cx="178752" cy="32175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4537174" y="3353558"/>
              <a:ext cx="178752" cy="32175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4663479" y="3354710"/>
              <a:ext cx="353121" cy="63561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4893865" y="3353558"/>
              <a:ext cx="479426" cy="86296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5161343" y="3380986"/>
              <a:ext cx="599439" cy="10789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5551230" y="3386693"/>
              <a:ext cx="599439" cy="10789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6293096" y="3343842"/>
              <a:ext cx="174629" cy="314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2149164" y="2143608"/>
            <a:ext cx="3862996" cy="1151902"/>
            <a:chOff x="2149164" y="2215616"/>
            <a:chExt cx="3862996" cy="1151902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2425539" y="3029497"/>
              <a:ext cx="216024" cy="310886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721653" y="2852936"/>
              <a:ext cx="357565" cy="51458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998576" y="2636912"/>
              <a:ext cx="488817" cy="703471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335302" y="2521644"/>
              <a:ext cx="584596" cy="84131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631885" y="2356670"/>
              <a:ext cx="681538" cy="980821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3960902" y="2215616"/>
              <a:ext cx="760696" cy="109474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4378104" y="2216163"/>
              <a:ext cx="775999" cy="111676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4831570" y="2221870"/>
              <a:ext cx="772415" cy="111160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5523343" y="2602868"/>
              <a:ext cx="488817" cy="703471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2149164" y="3194061"/>
              <a:ext cx="93377" cy="134381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5" name="Straight Arrow Connector 54"/>
          <p:cNvCxnSpPr>
            <a:endCxn id="59" idx="1"/>
          </p:cNvCxnSpPr>
          <p:nvPr/>
        </p:nvCxnSpPr>
        <p:spPr>
          <a:xfrm>
            <a:off x="5494517" y="2965723"/>
            <a:ext cx="1403211" cy="200607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5437545" y="3892375"/>
            <a:ext cx="1434919" cy="5723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6897728" y="2843164"/>
            <a:ext cx="1685077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Integrated kick</a:t>
            </a:r>
          </a:p>
          <a:p>
            <a:pPr algn="ctr"/>
            <a:r>
              <a:rPr lang="en-US" dirty="0"/>
              <a:t>≈ </a:t>
            </a:r>
            <a:r>
              <a:rPr lang="en-US" i="1" dirty="0"/>
              <a:t>k </a:t>
            </a:r>
            <a:r>
              <a:rPr lang="en-US" dirty="0"/>
              <a:t>2/π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906237" y="4139840"/>
            <a:ext cx="1685077" cy="646331"/>
          </a:xfrm>
          <a:prstGeom prst="rect">
            <a:avLst/>
          </a:prstGeom>
          <a:solidFill>
            <a:srgbClr val="FEEAD8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Integrated kick</a:t>
            </a:r>
          </a:p>
          <a:p>
            <a:pPr algn="ctr"/>
            <a:r>
              <a:rPr lang="en-US" dirty="0"/>
              <a:t>≈ 0 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1475656" y="1988840"/>
            <a:ext cx="5112568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6588224" y="1876475"/>
            <a:ext cx="318013" cy="11689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6917021" y="1553309"/>
            <a:ext cx="1685077" cy="646331"/>
          </a:xfrm>
          <a:prstGeom prst="rect">
            <a:avLst/>
          </a:prstGeom>
          <a:solidFill>
            <a:srgbClr val="C4FAC4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Integrated kick</a:t>
            </a:r>
          </a:p>
          <a:p>
            <a:pPr algn="ctr"/>
            <a:r>
              <a:rPr lang="en-US" dirty="0"/>
              <a:t>≈ </a:t>
            </a:r>
            <a:r>
              <a:rPr lang="en-US" i="1" dirty="0"/>
              <a:t>k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5004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Request and 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1" indent="-342900"/>
            <a:r>
              <a:rPr lang="en-US" sz="1800" b="1" dirty="0"/>
              <a:t>Request</a:t>
            </a:r>
            <a:r>
              <a:rPr lang="en-US" sz="1800" dirty="0"/>
              <a:t> from </a:t>
            </a:r>
            <a:r>
              <a:rPr lang="en-GB" sz="1800" dirty="0"/>
              <a:t>61</a:t>
            </a:r>
            <a:r>
              <a:rPr lang="en-GB" sz="1800" baseline="30000" dirty="0"/>
              <a:t>st</a:t>
            </a:r>
            <a:r>
              <a:rPr lang="en-GB" sz="1800" dirty="0"/>
              <a:t> HL-LHC TCC meeting (</a:t>
            </a:r>
            <a:r>
              <a:rPr lang="mr-IN" sz="1800" dirty="0"/>
              <a:t>15/11/2018</a:t>
            </a:r>
            <a:r>
              <a:rPr lang="en-US" sz="1800" dirty="0"/>
              <a:t> </a:t>
            </a:r>
            <a:r>
              <a:rPr lang="en-GB" sz="1800" dirty="0">
                <a:hlinkClick r:id="rId3"/>
              </a:rPr>
              <a:t>indico</a:t>
            </a:r>
            <a:r>
              <a:rPr lang="en-GB" sz="1800" dirty="0"/>
              <a:t>)</a:t>
            </a:r>
            <a:endParaRPr lang="en-US" sz="1800" dirty="0">
              <a:solidFill>
                <a:srgbClr val="FF0000"/>
              </a:solidFill>
            </a:endParaRPr>
          </a:p>
          <a:p>
            <a:pPr lvl="1"/>
            <a:r>
              <a:rPr lang="en-GB" sz="1600" dirty="0"/>
              <a:t>“WP2, WP3 and WP12 should assess whether a beam screen vibration test on a long magnet should be performed outside the STRING.”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r>
              <a:rPr lang="en-US" sz="1800" b="1" dirty="0"/>
              <a:t>References</a:t>
            </a:r>
            <a:r>
              <a:rPr lang="en-US" sz="1800" dirty="0"/>
              <a:t>: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GB" sz="1600" dirty="0"/>
              <a:t>2019: </a:t>
            </a:r>
            <a:r>
              <a:rPr lang="en-GB" sz="1600" i="1" dirty="0"/>
              <a:t>C. </a:t>
            </a:r>
            <a:r>
              <a:rPr lang="en-GB" sz="1600" i="1" dirty="0" err="1"/>
              <a:t>Garion</a:t>
            </a:r>
            <a:r>
              <a:rPr lang="en-GB" sz="1600" i="1" dirty="0"/>
              <a:t>, </a:t>
            </a:r>
            <a:r>
              <a:rPr lang="en-GB" sz="1600" b="1" dirty="0"/>
              <a:t>Vibrations of the HL-LHC shielded beam screens.</a:t>
            </a:r>
            <a:r>
              <a:rPr lang="en-US" sz="1600" b="1" dirty="0"/>
              <a:t> </a:t>
            </a:r>
            <a:r>
              <a:rPr lang="en-US" sz="1600" dirty="0"/>
              <a:t>(EDMS </a:t>
            </a:r>
            <a:r>
              <a:rPr lang="cs-CZ" sz="1600" dirty="0">
                <a:hlinkClick r:id="rId4"/>
              </a:rPr>
              <a:t>#2031211</a:t>
            </a:r>
            <a:r>
              <a:rPr lang="cs-CZ" sz="1600" dirty="0"/>
              <a:t> v2.4)</a:t>
            </a:r>
          </a:p>
          <a:p>
            <a:pPr marL="800100" lvl="1" indent="-342900">
              <a:buFont typeface="+mj-lt"/>
              <a:buAutoNum type="arabicParenR"/>
            </a:pPr>
            <a:r>
              <a:rPr lang="cs-CZ" sz="1600" dirty="0" err="1"/>
              <a:t>Oct</a:t>
            </a:r>
            <a:r>
              <a:rPr lang="cs-CZ" sz="1600" dirty="0"/>
              <a:t> 2018: </a:t>
            </a:r>
            <a:r>
              <a:rPr lang="cs-CZ" sz="1600" i="1" dirty="0"/>
              <a:t>C. </a:t>
            </a:r>
            <a:r>
              <a:rPr lang="cs-CZ" sz="1600" i="1" dirty="0" err="1"/>
              <a:t>Garion</a:t>
            </a:r>
            <a:r>
              <a:rPr lang="cs-CZ" sz="1600" i="1" dirty="0"/>
              <a:t>, </a:t>
            </a:r>
            <a:r>
              <a:rPr lang="cs-CZ" sz="1600" b="1" dirty="0"/>
              <a:t>Status </a:t>
            </a:r>
            <a:r>
              <a:rPr lang="cs-CZ" sz="1600" b="1" dirty="0" err="1"/>
              <a:t>of</a:t>
            </a:r>
            <a:r>
              <a:rPr lang="cs-CZ" sz="1600" b="1" dirty="0"/>
              <a:t> </a:t>
            </a:r>
            <a:r>
              <a:rPr lang="cs-CZ" sz="1600" b="1" dirty="0" err="1"/>
              <a:t>beam</a:t>
            </a:r>
            <a:r>
              <a:rPr lang="cs-CZ" sz="1600" b="1" dirty="0"/>
              <a:t> </a:t>
            </a:r>
            <a:r>
              <a:rPr lang="cs-CZ" sz="1600" b="1" dirty="0" err="1"/>
              <a:t>screen</a:t>
            </a:r>
            <a:r>
              <a:rPr lang="cs-CZ" sz="1600" b="1" dirty="0"/>
              <a:t> / </a:t>
            </a:r>
            <a:r>
              <a:rPr lang="cs-CZ" sz="1600" b="1" dirty="0" err="1"/>
              <a:t>cold</a:t>
            </a:r>
            <a:r>
              <a:rPr lang="cs-CZ" sz="1600" b="1" dirty="0"/>
              <a:t> bore / </a:t>
            </a:r>
            <a:r>
              <a:rPr lang="cs-CZ" sz="1600" b="1" dirty="0" err="1"/>
              <a:t>interconnect</a:t>
            </a:r>
            <a:r>
              <a:rPr lang="cs-CZ" sz="1600" b="1" dirty="0"/>
              <a:t> / CWT design &amp; </a:t>
            </a:r>
            <a:r>
              <a:rPr lang="cs-CZ" sz="1600" b="1" dirty="0" err="1"/>
              <a:t>production</a:t>
            </a:r>
            <a:r>
              <a:rPr lang="cs-CZ" sz="1600" b="1" dirty="0"/>
              <a:t> </a:t>
            </a:r>
            <a:r>
              <a:rPr lang="cs-CZ" sz="1600" dirty="0"/>
              <a:t>(</a:t>
            </a:r>
            <a:r>
              <a:rPr lang="cs-CZ" sz="1600" dirty="0">
                <a:hlinkClick r:id="rId5"/>
              </a:rPr>
              <a:t>indico</a:t>
            </a:r>
            <a:r>
              <a:rPr lang="cs-CZ" sz="1600" dirty="0"/>
              <a:t>)</a:t>
            </a:r>
          </a:p>
          <a:p>
            <a:pPr marL="800100" lvl="1" indent="-342900">
              <a:buFont typeface="+mj-lt"/>
              <a:buAutoNum type="arabicParenR"/>
            </a:pPr>
            <a:r>
              <a:rPr lang="cs-CZ" sz="1600" dirty="0"/>
              <a:t>May 2018: </a:t>
            </a:r>
            <a:r>
              <a:rPr lang="cs-CZ" sz="1600" i="1" dirty="0"/>
              <a:t>C. </a:t>
            </a:r>
            <a:r>
              <a:rPr lang="cs-CZ" sz="1600" i="1" dirty="0" err="1"/>
              <a:t>Garion</a:t>
            </a:r>
            <a:r>
              <a:rPr lang="cs-CZ" sz="1600" dirty="0"/>
              <a:t>, </a:t>
            </a:r>
            <a:r>
              <a:rPr lang="cs-CZ" sz="1600" b="1" dirty="0" err="1"/>
              <a:t>Beam</a:t>
            </a:r>
            <a:r>
              <a:rPr lang="cs-CZ" sz="1600" b="1" dirty="0"/>
              <a:t> </a:t>
            </a:r>
            <a:r>
              <a:rPr lang="cs-CZ" sz="1600" b="1" dirty="0" err="1"/>
              <a:t>screen</a:t>
            </a:r>
            <a:r>
              <a:rPr lang="cs-CZ" sz="1600" b="1" dirty="0"/>
              <a:t> design </a:t>
            </a:r>
            <a:r>
              <a:rPr lang="cs-CZ" sz="1600" dirty="0"/>
              <a:t>(</a:t>
            </a:r>
            <a:r>
              <a:rPr lang="cs-CZ" sz="1600" dirty="0">
                <a:hlinkClick r:id="rId6"/>
              </a:rPr>
              <a:t>indico</a:t>
            </a:r>
            <a:r>
              <a:rPr lang="cs-CZ" sz="1600" dirty="0"/>
              <a:t>)</a:t>
            </a:r>
          </a:p>
          <a:p>
            <a:pPr marL="800100" lvl="1" indent="-342900">
              <a:buFont typeface="+mj-lt"/>
              <a:buAutoNum type="arabicParenR"/>
            </a:pPr>
            <a:r>
              <a:rPr lang="cs-CZ" sz="1600" dirty="0" err="1"/>
              <a:t>Oct</a:t>
            </a:r>
            <a:r>
              <a:rPr lang="cs-CZ" sz="1600" dirty="0"/>
              <a:t> 2017: </a:t>
            </a:r>
            <a:r>
              <a:rPr lang="cs-CZ" sz="1600" i="1" dirty="0"/>
              <a:t>M. </a:t>
            </a:r>
            <a:r>
              <a:rPr lang="cs-CZ" sz="1600" i="1" dirty="0" err="1"/>
              <a:t>Morrone</a:t>
            </a:r>
            <a:r>
              <a:rPr lang="cs-CZ" sz="1600" i="1" dirty="0"/>
              <a:t> et al.</a:t>
            </a:r>
            <a:r>
              <a:rPr lang="cs-CZ" sz="1600" dirty="0"/>
              <a:t> </a:t>
            </a:r>
            <a:r>
              <a:rPr lang="cs-CZ" sz="1600" b="1" dirty="0" err="1"/>
              <a:t>Magnetic</a:t>
            </a:r>
            <a:r>
              <a:rPr lang="cs-CZ" sz="1600" b="1" dirty="0"/>
              <a:t> </a:t>
            </a:r>
            <a:r>
              <a:rPr lang="cs-CZ" sz="1600" b="1" dirty="0" err="1"/>
              <a:t>Frequency</a:t>
            </a:r>
            <a:r>
              <a:rPr lang="cs-CZ" sz="1600" b="1" dirty="0"/>
              <a:t> Response </a:t>
            </a:r>
            <a:r>
              <a:rPr lang="cs-CZ" sz="1600" b="1" dirty="0" err="1"/>
              <a:t>of</a:t>
            </a:r>
            <a:r>
              <a:rPr lang="cs-CZ" sz="1600" b="1" dirty="0"/>
              <a:t> HL-LHC </a:t>
            </a:r>
            <a:r>
              <a:rPr lang="cs-CZ" sz="1600" b="1" dirty="0" err="1"/>
              <a:t>Beam</a:t>
            </a:r>
            <a:r>
              <a:rPr lang="cs-CZ" sz="1600" b="1" dirty="0"/>
              <a:t> </a:t>
            </a:r>
            <a:r>
              <a:rPr lang="cs-CZ" sz="1600" b="1" dirty="0" err="1"/>
              <a:t>Screens</a:t>
            </a:r>
            <a:r>
              <a:rPr lang="cs-CZ" sz="1600" b="1" dirty="0"/>
              <a:t> </a:t>
            </a:r>
            <a:r>
              <a:rPr lang="cs-CZ" sz="1600" dirty="0"/>
              <a:t>(</a:t>
            </a:r>
            <a:r>
              <a:rPr lang="cs-CZ" sz="1600" dirty="0">
                <a:hlinkClick r:id="rId7"/>
              </a:rPr>
              <a:t>inspirehep</a:t>
            </a:r>
            <a:r>
              <a:rPr lang="cs-CZ" sz="1600" dirty="0"/>
              <a:t>)</a:t>
            </a:r>
          </a:p>
          <a:p>
            <a:pPr marL="800100" lvl="1" indent="-342900">
              <a:buFont typeface="+mj-lt"/>
              <a:buAutoNum type="arabicParenR"/>
            </a:pPr>
            <a:r>
              <a:rPr lang="cs-CZ" sz="1600" dirty="0" err="1"/>
              <a:t>Oct</a:t>
            </a:r>
            <a:r>
              <a:rPr lang="cs-CZ" sz="1600" dirty="0"/>
              <a:t> 2018: </a:t>
            </a:r>
            <a:r>
              <a:rPr lang="cs-CZ" sz="1600" i="1" dirty="0"/>
              <a:t>D. Gamba et al. </a:t>
            </a:r>
            <a:r>
              <a:rPr lang="cs-CZ" sz="1600" b="1" dirty="0" err="1"/>
              <a:t>Impact</a:t>
            </a:r>
            <a:r>
              <a:rPr lang="cs-CZ" sz="1600" b="1" dirty="0"/>
              <a:t> </a:t>
            </a:r>
            <a:r>
              <a:rPr lang="cs-CZ" sz="1600" b="1" dirty="0" err="1"/>
              <a:t>of</a:t>
            </a:r>
            <a:r>
              <a:rPr lang="cs-CZ" sz="1600" b="1" dirty="0"/>
              <a:t> HL-LHC civil </a:t>
            </a:r>
            <a:r>
              <a:rPr lang="cs-CZ" sz="1600" b="1" dirty="0" err="1"/>
              <a:t>engineering</a:t>
            </a:r>
            <a:r>
              <a:rPr lang="cs-CZ" sz="1600" b="1" dirty="0"/>
              <a:t> </a:t>
            </a:r>
            <a:r>
              <a:rPr lang="cs-CZ" sz="1600" b="1" dirty="0" err="1"/>
              <a:t>work</a:t>
            </a:r>
            <a:r>
              <a:rPr lang="cs-CZ" sz="1600" b="1" dirty="0"/>
              <a:t> on </a:t>
            </a:r>
            <a:r>
              <a:rPr lang="cs-CZ" sz="1600" b="1" dirty="0" err="1"/>
              <a:t>the</a:t>
            </a:r>
            <a:r>
              <a:rPr lang="cs-CZ" sz="1600" b="1" dirty="0"/>
              <a:t> LHC: do </a:t>
            </a:r>
            <a:r>
              <a:rPr lang="cs-CZ" sz="1600" b="1" dirty="0" err="1"/>
              <a:t>we</a:t>
            </a:r>
            <a:r>
              <a:rPr lang="cs-CZ" sz="1600" b="1" dirty="0"/>
              <a:t> </a:t>
            </a:r>
            <a:r>
              <a:rPr lang="cs-CZ" sz="1600" b="1" dirty="0" err="1"/>
              <a:t>see</a:t>
            </a:r>
            <a:r>
              <a:rPr lang="cs-CZ" sz="1600" b="1" dirty="0"/>
              <a:t> </a:t>
            </a:r>
            <a:r>
              <a:rPr lang="cs-CZ" sz="1600" b="1" dirty="0" err="1"/>
              <a:t>it</a:t>
            </a:r>
            <a:r>
              <a:rPr lang="cs-CZ" sz="1600" b="1" dirty="0"/>
              <a:t> and </a:t>
            </a:r>
            <a:r>
              <a:rPr lang="cs-CZ" sz="1600" b="1" dirty="0" err="1"/>
              <a:t>what</a:t>
            </a:r>
            <a:r>
              <a:rPr lang="cs-CZ" sz="1600" b="1" dirty="0"/>
              <a:t> </a:t>
            </a:r>
            <a:r>
              <a:rPr lang="cs-CZ" sz="1600" b="1" dirty="0" err="1"/>
              <a:t>can</a:t>
            </a:r>
            <a:r>
              <a:rPr lang="cs-CZ" sz="1600" b="1" dirty="0"/>
              <a:t> </a:t>
            </a:r>
            <a:r>
              <a:rPr lang="cs-CZ" sz="1600" b="1" dirty="0" err="1"/>
              <a:t>we</a:t>
            </a:r>
            <a:r>
              <a:rPr lang="cs-CZ" sz="1600" b="1" dirty="0"/>
              <a:t> </a:t>
            </a:r>
            <a:r>
              <a:rPr lang="cs-CZ" sz="1600" b="1" dirty="0" err="1"/>
              <a:t>learn</a:t>
            </a:r>
            <a:r>
              <a:rPr lang="cs-CZ" sz="1600" b="1" dirty="0"/>
              <a:t> </a:t>
            </a:r>
            <a:r>
              <a:rPr lang="cs-CZ" sz="1600" b="1" dirty="0" err="1"/>
              <a:t>for</a:t>
            </a:r>
            <a:r>
              <a:rPr lang="cs-CZ" sz="1600" b="1" dirty="0"/>
              <a:t> HL-LHC </a:t>
            </a:r>
            <a:r>
              <a:rPr lang="cs-CZ" sz="1600" dirty="0"/>
              <a:t>(</a:t>
            </a:r>
            <a:r>
              <a:rPr lang="cs-CZ" sz="1600" dirty="0">
                <a:hlinkClick r:id="rId8"/>
              </a:rPr>
              <a:t>indico</a:t>
            </a:r>
            <a:r>
              <a:rPr lang="cs-CZ" sz="1600" dirty="0"/>
              <a:t>)</a:t>
            </a:r>
          </a:p>
          <a:p>
            <a:pPr marL="800100" lvl="1" indent="-342900">
              <a:buFont typeface="+mj-lt"/>
              <a:buAutoNum type="arabicParenR"/>
            </a:pPr>
            <a:r>
              <a:rPr lang="cs-CZ" sz="1600" dirty="0"/>
              <a:t>Jan 2019: </a:t>
            </a:r>
            <a:r>
              <a:rPr lang="cs-CZ" sz="1600" i="1" dirty="0"/>
              <a:t>M. </a:t>
            </a:r>
            <a:r>
              <a:rPr lang="cs-CZ" sz="1600" i="1" dirty="0" err="1"/>
              <a:t>Morrone</a:t>
            </a:r>
            <a:r>
              <a:rPr lang="cs-CZ" sz="1600" i="1" dirty="0"/>
              <a:t> et al. </a:t>
            </a:r>
            <a:r>
              <a:rPr lang="cs-CZ" sz="1600" b="1" dirty="0"/>
              <a:t>Test </a:t>
            </a:r>
            <a:r>
              <a:rPr lang="cs-CZ" sz="1600" b="1" dirty="0" err="1"/>
              <a:t>of</a:t>
            </a:r>
            <a:r>
              <a:rPr lang="cs-CZ" sz="1600" b="1" dirty="0"/>
              <a:t> </a:t>
            </a:r>
            <a:r>
              <a:rPr lang="cs-CZ" sz="1600" b="1" dirty="0" err="1"/>
              <a:t>beam</a:t>
            </a:r>
            <a:r>
              <a:rPr lang="cs-CZ" sz="1600" b="1" dirty="0"/>
              <a:t> </a:t>
            </a:r>
            <a:r>
              <a:rPr lang="cs-CZ" sz="1600" b="1" dirty="0" err="1"/>
              <a:t>screen</a:t>
            </a:r>
            <a:r>
              <a:rPr lang="cs-CZ" sz="1600" b="1" dirty="0"/>
              <a:t> on </a:t>
            </a:r>
            <a:r>
              <a:rPr lang="cs-CZ" sz="1600" b="1" dirty="0" err="1"/>
              <a:t>short</a:t>
            </a:r>
            <a:r>
              <a:rPr lang="cs-CZ" sz="1600" b="1" dirty="0"/>
              <a:t> model</a:t>
            </a:r>
            <a:r>
              <a:rPr lang="cs-CZ" sz="1600" dirty="0"/>
              <a:t> (</a:t>
            </a:r>
            <a:r>
              <a:rPr lang="cs-CZ" sz="1600" dirty="0">
                <a:hlinkClick r:id="rId9"/>
              </a:rPr>
              <a:t>indico</a:t>
            </a:r>
            <a:r>
              <a:rPr lang="cs-CZ" sz="1600" dirty="0"/>
              <a:t>)</a:t>
            </a:r>
          </a:p>
          <a:p>
            <a:pPr marL="800100" lvl="1" indent="-342900">
              <a:buFont typeface="+mj-lt"/>
              <a:buAutoNum type="arabicParenR"/>
            </a:pPr>
            <a:r>
              <a:rPr lang="cs-CZ" sz="1600" i="1" dirty="0"/>
              <a:t>M. Sitko</a:t>
            </a:r>
            <a:r>
              <a:rPr lang="cs-CZ" sz="1600" dirty="0"/>
              <a:t>. </a:t>
            </a:r>
            <a:r>
              <a:rPr lang="cs-CZ" sz="1600" b="1" dirty="0" err="1"/>
              <a:t>Vibration</a:t>
            </a:r>
            <a:r>
              <a:rPr lang="cs-CZ" sz="1600" b="1" dirty="0"/>
              <a:t> test </a:t>
            </a:r>
            <a:r>
              <a:rPr lang="cs-CZ" sz="1600" b="1" dirty="0" err="1"/>
              <a:t>of</a:t>
            </a:r>
            <a:r>
              <a:rPr lang="cs-CZ" sz="1600" b="1" dirty="0"/>
              <a:t> </a:t>
            </a:r>
            <a:r>
              <a:rPr lang="cs-CZ" sz="1600" b="1" dirty="0" err="1"/>
              <a:t>the</a:t>
            </a:r>
            <a:r>
              <a:rPr lang="cs-CZ" sz="1600" b="1" dirty="0"/>
              <a:t> 10 m long LHC </a:t>
            </a:r>
            <a:r>
              <a:rPr lang="cs-CZ" sz="1600" b="1" dirty="0" err="1"/>
              <a:t>beam</a:t>
            </a:r>
            <a:r>
              <a:rPr lang="cs-CZ" sz="1600" b="1" dirty="0"/>
              <a:t> </a:t>
            </a:r>
            <a:r>
              <a:rPr lang="cs-CZ" sz="1600" b="1" dirty="0" err="1"/>
              <a:t>screen</a:t>
            </a:r>
            <a:r>
              <a:rPr lang="cs-CZ" sz="1600" dirty="0"/>
              <a:t> (EDMS </a:t>
            </a:r>
            <a:r>
              <a:rPr lang="cs-CZ" sz="1600" dirty="0">
                <a:hlinkClick r:id="rId10"/>
              </a:rPr>
              <a:t>#</a:t>
            </a:r>
            <a:r>
              <a:rPr lang="is-IS" sz="1600" dirty="0">
                <a:hlinkClick r:id="rId10"/>
              </a:rPr>
              <a:t>2067643</a:t>
            </a:r>
            <a:r>
              <a:rPr lang="is-IS" sz="1600" dirty="0"/>
              <a:t>)</a:t>
            </a:r>
            <a:endParaRPr lang="cs-CZ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979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49D33-5E7C-7747-B961-948E4A517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knowledge and assumptions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92D24-4918-3A43-9C2F-1DBFAE2A1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912926"/>
            <a:ext cx="8496944" cy="5252378"/>
          </a:xfrm>
        </p:spPr>
        <p:txBody>
          <a:bodyPr>
            <a:normAutofit/>
          </a:bodyPr>
          <a:lstStyle/>
          <a:p>
            <a:r>
              <a:rPr lang="en-US" sz="2400" dirty="0"/>
              <a:t>Mechanical behavior of Beam Screen </a:t>
            </a:r>
            <a:r>
              <a:rPr lang="en-US" sz="2400" b="1" dirty="0"/>
              <a:t>studied in [1]</a:t>
            </a:r>
            <a:r>
              <a:rPr lang="en-US" sz="2400" dirty="0"/>
              <a:t>:</a:t>
            </a:r>
          </a:p>
          <a:p>
            <a:pPr lvl="1"/>
            <a:r>
              <a:rPr lang="en-US" sz="2000" b="1" dirty="0"/>
              <a:t>Modelled</a:t>
            </a:r>
            <a:r>
              <a:rPr lang="en-US" sz="2000" dirty="0"/>
              <a:t> </a:t>
            </a:r>
            <a:r>
              <a:rPr lang="en-US" sz="2000" b="1" dirty="0"/>
              <a:t>as mass on springs </a:t>
            </a:r>
            <a:r>
              <a:rPr lang="en-US" sz="2000" dirty="0"/>
              <a:t>with:</a:t>
            </a:r>
          </a:p>
          <a:p>
            <a:pPr lvl="2"/>
            <a:r>
              <a:rPr lang="en-US" sz="1600" b="1" dirty="0"/>
              <a:t>Coulomb damping </a:t>
            </a:r>
            <a:r>
              <a:rPr lang="en-US" sz="1600" dirty="0"/>
              <a:t>(friction forces between mechanical components)</a:t>
            </a:r>
          </a:p>
          <a:p>
            <a:pPr lvl="2"/>
            <a:r>
              <a:rPr lang="en-US" sz="1600" b="1" dirty="0"/>
              <a:t>Magnetic damping </a:t>
            </a:r>
            <a:r>
              <a:rPr lang="en-US" sz="1600" dirty="0"/>
              <a:t>(eddy-current-induced forces while moving in magnetic field)</a:t>
            </a:r>
          </a:p>
          <a:p>
            <a:pPr lvl="3"/>
            <a:r>
              <a:rPr lang="en-US" sz="1400" dirty="0"/>
              <a:t>Compatible with Magnetic Frequency response of HL-LHC BS studied in [4]</a:t>
            </a:r>
          </a:p>
          <a:p>
            <a:pPr lvl="1"/>
            <a:r>
              <a:rPr lang="en-US" sz="2000" b="1" dirty="0"/>
              <a:t>Theoretical model </a:t>
            </a:r>
            <a:r>
              <a:rPr lang="en-US" sz="2000" dirty="0"/>
              <a:t>+ </a:t>
            </a:r>
            <a:r>
              <a:rPr lang="en-US" sz="2000" b="1" dirty="0"/>
              <a:t>Finite Element simulations</a:t>
            </a:r>
            <a:r>
              <a:rPr lang="en-US" sz="2000" dirty="0"/>
              <a:t> in COMSOL</a:t>
            </a:r>
          </a:p>
          <a:p>
            <a:r>
              <a:rPr lang="en-US" sz="2400" b="1" dirty="0"/>
              <a:t>First 3 vibration modes </a:t>
            </a:r>
            <a:r>
              <a:rPr lang="en-US" sz="2400" dirty="0"/>
              <a:t>at low frequency:</a:t>
            </a:r>
          </a:p>
          <a:p>
            <a:pPr lvl="1"/>
            <a:r>
              <a:rPr lang="en-US" sz="2000" b="1" dirty="0"/>
              <a:t>13 - 15 Hz</a:t>
            </a:r>
            <a:r>
              <a:rPr lang="en-US" sz="2000" dirty="0"/>
              <a:t> (Q1 type) and </a:t>
            </a:r>
            <a:r>
              <a:rPr lang="en-US" sz="2000" b="1" dirty="0"/>
              <a:t>19 - 23 Hz </a:t>
            </a:r>
            <a:r>
              <a:rPr lang="en-US" sz="2000" dirty="0"/>
              <a:t>(Q2 type)</a:t>
            </a:r>
          </a:p>
          <a:p>
            <a:r>
              <a:rPr lang="en-US" sz="2400" b="1" dirty="0">
                <a:solidFill>
                  <a:srgbClr val="00B050"/>
                </a:solidFill>
              </a:rPr>
              <a:t>High damping </a:t>
            </a:r>
            <a:r>
              <a:rPr lang="en-US" sz="2400" dirty="0"/>
              <a:t>and power dissipation at higher frequencies</a:t>
            </a:r>
          </a:p>
          <a:p>
            <a:r>
              <a:rPr lang="en-US" sz="2400" b="1" dirty="0"/>
              <a:t>BS moves rigidly with Cold Mass </a:t>
            </a:r>
            <a:r>
              <a:rPr lang="en-US" sz="2000" dirty="0"/>
              <a:t>(within a few % for &lt;60 Hz) </a:t>
            </a:r>
          </a:p>
          <a:p>
            <a:pPr lvl="1"/>
            <a:r>
              <a:rPr lang="en-US" sz="2000" b="1" dirty="0">
                <a:solidFill>
                  <a:srgbClr val="00B050"/>
                </a:solidFill>
              </a:rPr>
              <a:t>No enhancement of ground motion</a:t>
            </a:r>
            <a:r>
              <a:rPr lang="en-US" sz="2000" dirty="0"/>
              <a:t> to be expected</a:t>
            </a:r>
          </a:p>
          <a:p>
            <a:r>
              <a:rPr lang="en-US" sz="2400" b="1" dirty="0"/>
              <a:t>BS “magnetically locked” inside Cold Mass</a:t>
            </a:r>
          </a:p>
          <a:p>
            <a:pPr lvl="1"/>
            <a:r>
              <a:rPr lang="en-US" sz="2000" b="1" dirty="0">
                <a:solidFill>
                  <a:srgbClr val="00B050"/>
                </a:solidFill>
              </a:rPr>
              <a:t>Only strong “internal” excitations could make the BS oscillate</a:t>
            </a:r>
          </a:p>
          <a:p>
            <a:pPr lvl="1"/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Possible source (~ kHz): turbulent flow in cooling tubes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33171E-B0ED-2548-AD6C-8CAB06E27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5628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E7DC0-EDD8-D64A-83BA-E3291B005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C29040-CCE9-9F44-A00B-A32854FA9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074800" cy="4906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present models and observations suggest that there is </a:t>
            </a:r>
            <a:r>
              <a:rPr lang="en-US" b="1" dirty="0">
                <a:solidFill>
                  <a:srgbClr val="00B050"/>
                </a:solidFill>
              </a:rPr>
              <a:t>no need for </a:t>
            </a:r>
            <a:r>
              <a:rPr lang="en-GB" b="1" dirty="0">
                <a:solidFill>
                  <a:srgbClr val="00B050"/>
                </a:solidFill>
              </a:rPr>
              <a:t>beam screen vibration test on a long magnet outside of the STRING.</a:t>
            </a:r>
          </a:p>
          <a:p>
            <a:endParaRPr lang="en-GB" b="1" dirty="0">
              <a:solidFill>
                <a:srgbClr val="00B050"/>
              </a:solidFill>
            </a:endParaRPr>
          </a:p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However: </a:t>
            </a:r>
            <a:r>
              <a:rPr lang="en-GB" sz="2600" dirty="0"/>
              <a:t>it is </a:t>
            </a:r>
            <a:r>
              <a:rPr lang="en-GB" sz="2600" b="1" dirty="0"/>
              <a:t>envisaged</a:t>
            </a:r>
            <a:r>
              <a:rPr lang="en-GB" sz="2600" dirty="0"/>
              <a:t> (and already planned by TE/VSC) a </a:t>
            </a:r>
            <a:r>
              <a:rPr lang="en-GB" sz="2600" b="1" dirty="0"/>
              <a:t>measurement</a:t>
            </a:r>
            <a:r>
              <a:rPr lang="en-GB" sz="2600" dirty="0"/>
              <a:t> (frequency and amplitude) of </a:t>
            </a:r>
            <a:r>
              <a:rPr lang="en-GB" sz="2600" b="1" dirty="0"/>
              <a:t>turbulent flow induced vibration</a:t>
            </a:r>
            <a:r>
              <a:rPr lang="en-GB" sz="2600" dirty="0"/>
              <a:t> in </a:t>
            </a:r>
            <a:r>
              <a:rPr lang="en-GB" sz="2600" b="1" dirty="0"/>
              <a:t>cooling tubes</a:t>
            </a:r>
          </a:p>
          <a:p>
            <a:pPr lvl="1"/>
            <a:r>
              <a:rPr lang="en-GB" b="1" dirty="0">
                <a:solidFill>
                  <a:srgbClr val="00B050"/>
                </a:solidFill>
              </a:rPr>
              <a:t>This can be tested without a magnet</a:t>
            </a:r>
          </a:p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Additionally</a:t>
            </a:r>
            <a:r>
              <a:rPr lang="en-GB" dirty="0"/>
              <a:t>: </a:t>
            </a:r>
            <a:r>
              <a:rPr lang="en-GB" sz="2600" b="1" dirty="0"/>
              <a:t>important</a:t>
            </a:r>
            <a:r>
              <a:rPr lang="en-GB" sz="2600" dirty="0"/>
              <a:t> to estimate the </a:t>
            </a:r>
            <a:r>
              <a:rPr lang="en-GB" sz="2600" b="1" dirty="0"/>
              <a:t>expected vibration of the cold mass </a:t>
            </a:r>
            <a:r>
              <a:rPr lang="en-GB" sz="2600" dirty="0"/>
              <a:t>due to natural ground motion and technical services:</a:t>
            </a:r>
          </a:p>
          <a:p>
            <a:pPr lvl="1"/>
            <a:r>
              <a:rPr lang="en-US" sz="1900" dirty="0"/>
              <a:t>Planned measurement of </a:t>
            </a:r>
            <a:r>
              <a:rPr lang="en-US" sz="1900" b="1" dirty="0"/>
              <a:t>Ground to Cold Mass transfer function </a:t>
            </a:r>
            <a:r>
              <a:rPr lang="en-US" sz="1900" b="1" dirty="0">
                <a:solidFill>
                  <a:schemeClr val="accent6">
                    <a:lumMod val="75000"/>
                  </a:schemeClr>
                </a:solidFill>
              </a:rPr>
              <a:t>at the string (EN-SMM) </a:t>
            </a:r>
            <a:r>
              <a:rPr lang="en-US" sz="1900" dirty="0"/>
              <a:t>and</a:t>
            </a:r>
            <a:r>
              <a:rPr lang="en-US" sz="19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900" b="1" dirty="0">
                <a:solidFill>
                  <a:srgbClr val="00B050"/>
                </a:solidFill>
              </a:rPr>
              <a:t>on prototype outside the string (EN-MME).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BD7550-F0A6-0342-8A87-C2A7E0C89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E8A134-16D4-1244-8B20-88F39DB240C5}"/>
              </a:ext>
            </a:extLst>
          </p:cNvPr>
          <p:cNvSpPr txBox="1"/>
          <p:nvPr/>
        </p:nvSpPr>
        <p:spPr>
          <a:xfrm>
            <a:off x="2915816" y="6488668"/>
            <a:ext cx="5198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Thank you for your questions and comments!</a:t>
            </a:r>
          </a:p>
        </p:txBody>
      </p:sp>
    </p:spTree>
    <p:extLst>
      <p:ext uri="{BB962C8B-B14F-4D97-AF65-F5344CB8AC3E}">
        <p14:creationId xmlns:p14="http://schemas.microsoft.com/office/powerpoint/2010/main" val="1946657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8D0AD-A042-BE4B-B5C8-D94184F8F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068960"/>
            <a:ext cx="7920000" cy="720000"/>
          </a:xfrm>
        </p:spPr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3516C7-E2E6-CE4E-BEBC-508CBD813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1661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22731-3A7A-084E-9C48-1D105BA3F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Cold Mass to Beam Screen [1]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50070E-3688-AF4A-8BC2-022ABE1A3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FDB8FC8-9312-584D-9A39-FE0C6CDAC01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1700808"/>
            <a:ext cx="6552728" cy="3888432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6142FE9-97A7-7345-9774-F77B2658D5D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414992"/>
            <a:ext cx="2327910" cy="1453515"/>
          </a:xfrm>
          <a:prstGeom prst="rect">
            <a:avLst/>
          </a:prstGeom>
          <a:noFill/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88B570B-4CAD-4E45-8FA4-862B9AA7C758}"/>
              </a:ext>
            </a:extLst>
          </p:cNvPr>
          <p:cNvSpPr txBox="1">
            <a:spLocks/>
          </p:cNvSpPr>
          <p:nvPr/>
        </p:nvSpPr>
        <p:spPr>
          <a:xfrm>
            <a:off x="612000" y="900001"/>
            <a:ext cx="7920000" cy="65679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Is the </a:t>
            </a:r>
            <a:r>
              <a:rPr lang="en-US" sz="2000" b="1" dirty="0"/>
              <a:t>BS</a:t>
            </a:r>
            <a:r>
              <a:rPr lang="en-US" sz="2000" dirty="0"/>
              <a:t> assembly </a:t>
            </a:r>
            <a:r>
              <a:rPr lang="en-US" sz="2000" b="1" dirty="0"/>
              <a:t>enhancing/damping </a:t>
            </a:r>
            <a:r>
              <a:rPr lang="en-US" sz="2000" dirty="0"/>
              <a:t>the possible </a:t>
            </a:r>
            <a:r>
              <a:rPr lang="en-US" sz="2000" b="1" dirty="0"/>
              <a:t>vibration of the cold mass</a:t>
            </a:r>
            <a:r>
              <a:rPr lang="en-US" sz="2000" dirty="0"/>
              <a:t>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43124A6-BE3C-F344-9C24-1608873693BE}"/>
                  </a:ext>
                </a:extLst>
              </p:cNvPr>
              <p:cNvSpPr/>
              <p:nvPr/>
            </p:nvSpPr>
            <p:spPr>
              <a:xfrm rot="16200000">
                <a:off x="137357" y="3244651"/>
                <a:ext cx="20721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𝑧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43124A6-BE3C-F344-9C24-1608873693B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37357" y="3244651"/>
                <a:ext cx="2072106" cy="369332"/>
              </a:xfrm>
              <a:prstGeom prst="rect">
                <a:avLst/>
              </a:prstGeom>
              <a:blipFill>
                <a:blip r:embed="rId4"/>
                <a:stretch>
                  <a:fillRect r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1CF951E-2681-6940-8D5C-CBC5139BC88D}"/>
              </a:ext>
            </a:extLst>
          </p:cNvPr>
          <p:cNvSpPr txBox="1">
            <a:spLocks/>
          </p:cNvSpPr>
          <p:nvPr/>
        </p:nvSpPr>
        <p:spPr>
          <a:xfrm>
            <a:off x="520206" y="5435037"/>
            <a:ext cx="8011794" cy="65679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00B050"/>
                </a:solidFill>
              </a:rPr>
              <a:t>No: due to magnetic-induced forces, BS and Cold mass move rigidly with a few % relative variation at f &lt; 60 Hz</a:t>
            </a:r>
          </a:p>
        </p:txBody>
      </p:sp>
    </p:spTree>
    <p:extLst>
      <p:ext uri="{BB962C8B-B14F-4D97-AF65-F5344CB8AC3E}">
        <p14:creationId xmlns:p14="http://schemas.microsoft.com/office/powerpoint/2010/main" val="2620385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75174-E6E2-3747-BB87-31FAFB60A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“Internal Excitation” to Beam Screen [1]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31FCD9-B23C-784E-9D34-B0C7AB92D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57A49C7-BAD2-0748-ADE7-F0B2F141346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036" y="1700807"/>
            <a:ext cx="6639928" cy="4810007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414943-A0A9-664A-A489-53FBAC2237B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301850"/>
            <a:ext cx="3024336" cy="2158701"/>
          </a:xfrm>
          <a:prstGeom prst="rect">
            <a:avLst/>
          </a:prstGeom>
          <a:noFill/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BD2EB94-C881-DB46-94EA-6DB7578033FB}"/>
              </a:ext>
            </a:extLst>
          </p:cNvPr>
          <p:cNvSpPr txBox="1">
            <a:spLocks/>
          </p:cNvSpPr>
          <p:nvPr/>
        </p:nvSpPr>
        <p:spPr>
          <a:xfrm>
            <a:off x="612000" y="900000"/>
            <a:ext cx="7920000" cy="490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Magnification between “internal excitation” (x</a:t>
            </a:r>
            <a:r>
              <a:rPr lang="en-US" sz="2000" b="1" baseline="-25000" dirty="0"/>
              <a:t>0</a:t>
            </a:r>
            <a:r>
              <a:rPr lang="en-US" sz="2000" b="1" dirty="0"/>
              <a:t>) and actual oscillation of the </a:t>
            </a:r>
            <a:r>
              <a:rPr lang="en-US" sz="2000" b="1" dirty="0">
                <a:solidFill>
                  <a:srgbClr val="00B050"/>
                </a:solidFill>
              </a:rPr>
              <a:t>BS (x) &lt;&lt; 1</a:t>
            </a:r>
          </a:p>
        </p:txBody>
      </p:sp>
    </p:spTree>
    <p:extLst>
      <p:ext uri="{BB962C8B-B14F-4D97-AF65-F5344CB8AC3E}">
        <p14:creationId xmlns:p14="http://schemas.microsoft.com/office/powerpoint/2010/main" val="1497466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120" y="1356033"/>
            <a:ext cx="5248671" cy="419893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5005" y="50005"/>
            <a:ext cx="8262825" cy="59096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Beam Screen (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BS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) – Cold </a:t>
            </a:r>
            <a:r>
              <a:rPr lang="en-GB" sz="2400" b="0" dirty="0">
                <a:solidFill>
                  <a:srgbClr val="0093BE"/>
                </a:solidFill>
                <a:latin typeface="Arial"/>
              </a:rPr>
              <a:t>B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ore (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CB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) design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69778" y="718003"/>
            <a:ext cx="21168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Cold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bore (CB) at 1.9 K: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4 mm thick tube in 316LN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5208" y="1552524"/>
            <a:ext cx="302255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accent5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Tungsten alloy blocks: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Chemical composition: 95% W, ~3.5% Ni, ~ 1.5% Cu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Mechanically connected to the beam screen tube: positioned with pins and titanium elastic rings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Heat load: 15-25 W/m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40 cm long</a:t>
            </a:r>
          </a:p>
        </p:txBody>
      </p:sp>
      <p:cxnSp>
        <p:nvCxnSpPr>
          <p:cNvPr id="8" name="Straight Arrow Connector 7"/>
          <p:cNvCxnSpPr>
            <a:stCxn id="7" idx="3"/>
          </p:cNvCxnSpPr>
          <p:nvPr/>
        </p:nvCxnSpPr>
        <p:spPr>
          <a:xfrm>
            <a:off x="3127762" y="2275799"/>
            <a:ext cx="1919973" cy="107727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059911" y="5823498"/>
            <a:ext cx="29878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accent5"/>
                </a:solidFill>
              </a:defRPr>
            </a:lvl1pPr>
            <a:lvl2pPr marL="0" lvl="1">
              <a:defRPr sz="1200">
                <a:solidFill>
                  <a:schemeClr val="accent5"/>
                </a:solidFill>
              </a:defRPr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Cooling tubes: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Outer Diameter: 10 or 16 mm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Laser welded on the beam screen tube</a:t>
            </a:r>
          </a:p>
        </p:txBody>
      </p:sp>
      <p:cxnSp>
        <p:nvCxnSpPr>
          <p:cNvPr id="10" name="Straight Arrow Connector 9"/>
          <p:cNvCxnSpPr>
            <a:stCxn id="9" idx="0"/>
          </p:cNvCxnSpPr>
          <p:nvPr/>
        </p:nvCxnSpPr>
        <p:spPr>
          <a:xfrm flipV="1">
            <a:off x="3553823" y="3865898"/>
            <a:ext cx="466514" cy="1957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9" idx="0"/>
          </p:cNvCxnSpPr>
          <p:nvPr/>
        </p:nvCxnSpPr>
        <p:spPr>
          <a:xfrm flipV="1">
            <a:off x="3553823" y="4188204"/>
            <a:ext cx="1318170" cy="16352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9" idx="0"/>
          </p:cNvCxnSpPr>
          <p:nvPr/>
        </p:nvCxnSpPr>
        <p:spPr>
          <a:xfrm flipV="1">
            <a:off x="3553823" y="5173406"/>
            <a:ext cx="1393528" cy="6500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0"/>
          </p:cNvCxnSpPr>
          <p:nvPr/>
        </p:nvCxnSpPr>
        <p:spPr>
          <a:xfrm flipV="1">
            <a:off x="3553823" y="4865756"/>
            <a:ext cx="427534" cy="9577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0" y="4188203"/>
            <a:ext cx="312776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accent5"/>
                </a:solidFill>
              </a:defRPr>
            </a:lvl1pPr>
            <a:lvl2pPr marL="0" lvl="1">
              <a:defRPr sz="1200">
                <a:solidFill>
                  <a:schemeClr val="accent5"/>
                </a:solidFill>
              </a:defRPr>
            </a:lvl2pPr>
          </a:lstStyle>
          <a:p>
            <a:pPr lvl="0" defTabSz="914400"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</a:rPr>
              <a:t>Beam screen tube (BS) at </a:t>
            </a:r>
            <a:r>
              <a:rPr lang="en-GB" sz="1100" dirty="0">
                <a:solidFill>
                  <a:srgbClr val="5A5A5A"/>
                </a:solidFill>
              </a:rPr>
              <a:t>60-75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</a:rPr>
              <a:t>K: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</a:rPr>
              <a:t>Perforated tube (~2%) in  High </a:t>
            </a:r>
            <a:r>
              <a:rPr kumimoji="0" lang="en-GB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</a:rPr>
              <a:t>Mn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</a:rPr>
              <a:t> High N stainless steel (1740 l/s/m (H2 at 50K))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</a:rPr>
              <a:t>Internal copper layer (75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Symbol" panose="05050102010706020507" pitchFamily="18" charset="2"/>
              </a:rPr>
              <a:t>m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</a:rPr>
              <a:t>m) for impedance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</a:rPr>
              <a:t>a-C coating (as a baseline) for e- cloud mitigation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</a:rPr>
              <a:t>Laser treatments under investigation</a:t>
            </a:r>
          </a:p>
        </p:txBody>
      </p:sp>
      <p:cxnSp>
        <p:nvCxnSpPr>
          <p:cNvPr id="15" name="Straight Arrow Connector 14"/>
          <p:cNvCxnSpPr>
            <a:stCxn id="14" idx="3"/>
          </p:cNvCxnSpPr>
          <p:nvPr/>
        </p:nvCxnSpPr>
        <p:spPr>
          <a:xfrm flipV="1">
            <a:off x="3127762" y="4475779"/>
            <a:ext cx="892575" cy="35106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20" idx="2"/>
          </p:cNvCxnSpPr>
          <p:nvPr/>
        </p:nvCxnSpPr>
        <p:spPr>
          <a:xfrm>
            <a:off x="3333641" y="1246113"/>
            <a:ext cx="2138298" cy="21657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432858" y="5757863"/>
            <a:ext cx="31348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500">
                <a:solidFill>
                  <a:schemeClr val="accent5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Elastic supporting system: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 heat leak to the cold bore tube at 1.9K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Ceramic ball with titanium spring</a:t>
            </a:r>
          </a:p>
        </p:txBody>
      </p:sp>
      <p:cxnSp>
        <p:nvCxnSpPr>
          <p:cNvPr id="18" name="Straight Arrow Connector 17"/>
          <p:cNvCxnSpPr>
            <a:stCxn id="6" idx="2"/>
          </p:cNvCxnSpPr>
          <p:nvPr/>
        </p:nvCxnSpPr>
        <p:spPr>
          <a:xfrm flipH="1">
            <a:off x="8084383" y="1148890"/>
            <a:ext cx="143830" cy="5574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7" idx="0"/>
          </p:cNvCxnSpPr>
          <p:nvPr/>
        </p:nvCxnSpPr>
        <p:spPr>
          <a:xfrm flipH="1" flipV="1">
            <a:off x="6365906" y="4404283"/>
            <a:ext cx="634384" cy="13535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15874" y="476672"/>
            <a:ext cx="32355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accent5"/>
                </a:solidFill>
              </a:defRPr>
            </a:lvl1pPr>
            <a:lvl2pPr marL="0" lvl="1">
              <a:defRPr sz="1200">
                <a:solidFill>
                  <a:schemeClr val="accent5"/>
                </a:solidFill>
              </a:defRPr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Thermal links: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copper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Connected to the absorbers and the cooling tubes or beam screen tube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7"/>
          <a:stretch/>
        </p:blipFill>
        <p:spPr>
          <a:xfrm>
            <a:off x="7096266" y="4642162"/>
            <a:ext cx="2060462" cy="1089172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1"/>
          <a:stretch/>
        </p:blipFill>
        <p:spPr>
          <a:xfrm>
            <a:off x="1668712" y="2887418"/>
            <a:ext cx="1587406" cy="911212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529" y="536796"/>
            <a:ext cx="1910085" cy="1015728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7580120" y="3988213"/>
            <a:ext cx="146668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500">
                <a:solidFill>
                  <a:schemeClr val="accent5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Pumping slot shield</a:t>
            </a:r>
          </a:p>
        </p:txBody>
      </p:sp>
      <p:cxnSp>
        <p:nvCxnSpPr>
          <p:cNvPr id="58" name="Straight Arrow Connector 57"/>
          <p:cNvCxnSpPr>
            <a:stCxn id="57" idx="0"/>
          </p:cNvCxnSpPr>
          <p:nvPr/>
        </p:nvCxnSpPr>
        <p:spPr>
          <a:xfrm flipH="1" flipV="1">
            <a:off x="7315200" y="2887418"/>
            <a:ext cx="998260" cy="11007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969616" y="6533580"/>
            <a:ext cx="6926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fr-FR" sz="1400" dirty="0" err="1">
                <a:solidFill>
                  <a:srgbClr val="FFFF00"/>
                </a:solidFill>
              </a:rPr>
              <a:t>From</a:t>
            </a:r>
            <a:r>
              <a:rPr lang="fr-FR" sz="1400" dirty="0">
                <a:solidFill>
                  <a:srgbClr val="FFFF00"/>
                </a:solidFill>
              </a:rPr>
              <a:t> C. </a:t>
            </a:r>
            <a:r>
              <a:rPr lang="fr-FR" sz="1400" dirty="0" err="1">
                <a:solidFill>
                  <a:srgbClr val="FFFF00"/>
                </a:solidFill>
              </a:rPr>
              <a:t>Garion</a:t>
            </a:r>
            <a:r>
              <a:rPr lang="fr-FR" sz="1400" dirty="0">
                <a:solidFill>
                  <a:srgbClr val="FFFF00"/>
                </a:solidFill>
              </a:rPr>
              <a:t> </a:t>
            </a:r>
            <a:r>
              <a:rPr lang="mr-IN" sz="1400" dirty="0">
                <a:solidFill>
                  <a:srgbClr val="FFFF00"/>
                </a:solidFill>
              </a:rPr>
              <a:t>–</a:t>
            </a:r>
            <a:r>
              <a:rPr lang="fr-FR" sz="1400" dirty="0">
                <a:solidFill>
                  <a:srgbClr val="FFFF00"/>
                </a:solidFill>
              </a:rPr>
              <a:t> 8th HL-LHC Collaboration Meeting 2018 [2] - </a:t>
            </a:r>
            <a:r>
              <a:rPr lang="fr-FR" sz="1400" dirty="0">
                <a:solidFill>
                  <a:srgbClr val="FFFF00"/>
                </a:solidFill>
                <a:hlinkClick r:id="rId6"/>
              </a:rPr>
              <a:t>link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32858" y="5757863"/>
            <a:ext cx="3018933" cy="5984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7169778" y="717298"/>
            <a:ext cx="1877022" cy="42991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922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32D1A23-617D-AA4B-9244-8FE177661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solidFill>
                  <a:srgbClr val="0093BE"/>
                </a:solidFill>
              </a:rPr>
              <a:t>Beam screen extremities – assembly sequence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5A595D-CA4E-5B41-A6FD-6A18EC8EF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3" name="montage total">
            <a:hlinkClick r:id="" action="ppaction://media"/>
            <a:extLst>
              <a:ext uri="{FF2B5EF4-FFF2-40B4-BE49-F238E27FC236}">
                <a16:creationId xmlns:a16="http://schemas.microsoft.com/office/drawing/2014/main" id="{3D545998-8433-CA43-A007-63B2BDD91F4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46859" y="900000"/>
            <a:ext cx="7450281" cy="41131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44D1DFD-310C-074F-A320-55BD82AE3FAF}"/>
              </a:ext>
            </a:extLst>
          </p:cNvPr>
          <p:cNvSpPr txBox="1"/>
          <p:nvPr/>
        </p:nvSpPr>
        <p:spPr>
          <a:xfrm>
            <a:off x="1969616" y="6533580"/>
            <a:ext cx="6926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fr-FR" sz="1400" dirty="0" err="1">
                <a:solidFill>
                  <a:srgbClr val="FFFF00"/>
                </a:solidFill>
              </a:rPr>
              <a:t>From</a:t>
            </a:r>
            <a:r>
              <a:rPr lang="fr-FR" sz="1400" dirty="0">
                <a:solidFill>
                  <a:srgbClr val="FFFF00"/>
                </a:solidFill>
              </a:rPr>
              <a:t> C. </a:t>
            </a:r>
            <a:r>
              <a:rPr lang="fr-FR" sz="1400" dirty="0" err="1">
                <a:solidFill>
                  <a:srgbClr val="FFFF00"/>
                </a:solidFill>
              </a:rPr>
              <a:t>Garion</a:t>
            </a:r>
            <a:r>
              <a:rPr lang="fr-FR" sz="1400" dirty="0">
                <a:solidFill>
                  <a:srgbClr val="FFFF00"/>
                </a:solidFill>
              </a:rPr>
              <a:t> </a:t>
            </a:r>
            <a:r>
              <a:rPr lang="mr-IN" sz="1400" dirty="0">
                <a:solidFill>
                  <a:srgbClr val="FFFF00"/>
                </a:solidFill>
              </a:rPr>
              <a:t>–</a:t>
            </a:r>
            <a:r>
              <a:rPr lang="fr-FR" sz="1400" dirty="0">
                <a:solidFill>
                  <a:srgbClr val="FFFF00"/>
                </a:solidFill>
              </a:rPr>
              <a:t> 8th HL-LHC Collaboration Meeting 2018 [2] - </a:t>
            </a:r>
            <a:r>
              <a:rPr lang="fr-FR" sz="1400" dirty="0">
                <a:solidFill>
                  <a:srgbClr val="FFFF00"/>
                </a:solidFill>
                <a:hlinkClick r:id="rId5"/>
              </a:rPr>
              <a:t>link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D693BE5-BB7C-4C4E-8608-55030729ACB5}"/>
              </a:ext>
            </a:extLst>
          </p:cNvPr>
          <p:cNvSpPr/>
          <p:nvPr/>
        </p:nvSpPr>
        <p:spPr>
          <a:xfrm>
            <a:off x="5906899" y="2204864"/>
            <a:ext cx="2150944" cy="2520280"/>
          </a:xfrm>
          <a:prstGeom prst="ellipse">
            <a:avLst/>
          </a:prstGeom>
          <a:solidFill>
            <a:srgbClr val="00B050">
              <a:alpha val="29804"/>
            </a:srgbClr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14C85A-4219-7C4F-914D-44263E6CDBD3}"/>
              </a:ext>
            </a:extLst>
          </p:cNvPr>
          <p:cNvSpPr txBox="1"/>
          <p:nvPr/>
        </p:nvSpPr>
        <p:spPr>
          <a:xfrm>
            <a:off x="4841176" y="5592103"/>
            <a:ext cx="3674924" cy="646331"/>
          </a:xfrm>
          <a:prstGeom prst="rect">
            <a:avLst/>
          </a:prstGeom>
          <a:solidFill>
            <a:srgbClr val="C4FAC4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Will end-up being fixed to the Cold Bore and BPM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477D77F-F12F-EE43-896D-7A7105896390}"/>
              </a:ext>
            </a:extLst>
          </p:cNvPr>
          <p:cNvCxnSpPr>
            <a:cxnSpLocks/>
            <a:stCxn id="8" idx="0"/>
            <a:endCxn id="7" idx="4"/>
          </p:cNvCxnSpPr>
          <p:nvPr/>
        </p:nvCxnSpPr>
        <p:spPr>
          <a:xfrm flipV="1">
            <a:off x="6678638" y="4725144"/>
            <a:ext cx="303733" cy="86695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C71F52A4-58B7-FE47-93CC-09633CCF54AB}"/>
              </a:ext>
            </a:extLst>
          </p:cNvPr>
          <p:cNvSpPr/>
          <p:nvPr/>
        </p:nvSpPr>
        <p:spPr>
          <a:xfrm>
            <a:off x="1619672" y="1878626"/>
            <a:ext cx="1407591" cy="2140924"/>
          </a:xfrm>
          <a:prstGeom prst="ellipse">
            <a:avLst/>
          </a:prstGeom>
          <a:solidFill>
            <a:srgbClr val="00B050">
              <a:alpha val="29804"/>
            </a:srgbClr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0F8661-313F-5F44-9A42-0EE626B5C88B}"/>
              </a:ext>
            </a:extLst>
          </p:cNvPr>
          <p:cNvSpPr txBox="1"/>
          <p:nvPr/>
        </p:nvSpPr>
        <p:spPr>
          <a:xfrm>
            <a:off x="544310" y="5573957"/>
            <a:ext cx="3221394" cy="646331"/>
          </a:xfrm>
          <a:prstGeom prst="rect">
            <a:avLst/>
          </a:prstGeom>
          <a:solidFill>
            <a:srgbClr val="C4FAC4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“Free” side, via bellows, but some “link” via cooling pipes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2559D17-68F1-E146-B739-262A5B5CE5A4}"/>
              </a:ext>
            </a:extLst>
          </p:cNvPr>
          <p:cNvCxnSpPr>
            <a:cxnSpLocks/>
            <a:stCxn id="12" idx="0"/>
            <a:endCxn id="11" idx="4"/>
          </p:cNvCxnSpPr>
          <p:nvPr/>
        </p:nvCxnSpPr>
        <p:spPr>
          <a:xfrm flipV="1">
            <a:off x="2155007" y="4019550"/>
            <a:ext cx="168461" cy="155440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4DF620D5-F1F1-0148-AE4E-9E05FD56224B}"/>
              </a:ext>
            </a:extLst>
          </p:cNvPr>
          <p:cNvSpPr/>
          <p:nvPr/>
        </p:nvSpPr>
        <p:spPr>
          <a:xfrm>
            <a:off x="3266560" y="2082181"/>
            <a:ext cx="1332147" cy="2140924"/>
          </a:xfrm>
          <a:prstGeom prst="ellipse">
            <a:avLst/>
          </a:prstGeom>
          <a:solidFill>
            <a:schemeClr val="accent6">
              <a:lumMod val="20000"/>
              <a:lumOff val="80000"/>
              <a:alpha val="29804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8CF0EBA-9598-E347-9FA4-4486820C0716}"/>
              </a:ext>
            </a:extLst>
          </p:cNvPr>
          <p:cNvCxnSpPr>
            <a:cxnSpLocks/>
            <a:endCxn id="21" idx="3"/>
          </p:cNvCxnSpPr>
          <p:nvPr/>
        </p:nvCxnSpPr>
        <p:spPr>
          <a:xfrm flipV="1">
            <a:off x="2507566" y="3909574"/>
            <a:ext cx="954082" cy="167980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B2E57E7-40AC-FD42-A3A2-FE4AC85DD727}"/>
              </a:ext>
            </a:extLst>
          </p:cNvPr>
          <p:cNvCxnSpPr>
            <a:cxnSpLocks/>
            <a:endCxn id="30" idx="4"/>
          </p:cNvCxnSpPr>
          <p:nvPr/>
        </p:nvCxnSpPr>
        <p:spPr>
          <a:xfrm flipH="1" flipV="1">
            <a:off x="1465437" y="3966842"/>
            <a:ext cx="1042130" cy="162253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913E3079-108C-1B4A-A46C-5EAE2CF06038}"/>
              </a:ext>
            </a:extLst>
          </p:cNvPr>
          <p:cNvSpPr/>
          <p:nvPr/>
        </p:nvSpPr>
        <p:spPr>
          <a:xfrm>
            <a:off x="799363" y="1825918"/>
            <a:ext cx="1332147" cy="2140924"/>
          </a:xfrm>
          <a:prstGeom prst="ellipse">
            <a:avLst/>
          </a:prstGeom>
          <a:solidFill>
            <a:schemeClr val="accent6">
              <a:lumMod val="20000"/>
              <a:lumOff val="80000"/>
              <a:alpha val="29804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6D837F19-0F5F-2E43-A541-321E59C799A8}"/>
              </a:ext>
            </a:extLst>
          </p:cNvPr>
          <p:cNvSpPr/>
          <p:nvPr/>
        </p:nvSpPr>
        <p:spPr>
          <a:xfrm>
            <a:off x="3099630" y="4318953"/>
            <a:ext cx="2624927" cy="624096"/>
          </a:xfrm>
          <a:prstGeom prst="ellipse">
            <a:avLst/>
          </a:prstGeom>
          <a:solidFill>
            <a:srgbClr val="FF99FF">
              <a:alpha val="29804"/>
            </a:srgbClr>
          </a:solidFill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2A98543-0A76-194B-91E2-485C3E8E72A6}"/>
              </a:ext>
            </a:extLst>
          </p:cNvPr>
          <p:cNvCxnSpPr>
            <a:cxnSpLocks/>
            <a:endCxn id="35" idx="4"/>
          </p:cNvCxnSpPr>
          <p:nvPr/>
        </p:nvCxnSpPr>
        <p:spPr>
          <a:xfrm flipV="1">
            <a:off x="3484042" y="4943049"/>
            <a:ext cx="928052" cy="95962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979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65125</TotalTime>
  <Words>1569</Words>
  <Application>Microsoft Macintosh PowerPoint</Application>
  <PresentationFormat>On-screen Show (4:3)</PresentationFormat>
  <Paragraphs>205</Paragraphs>
  <Slides>15</Slides>
  <Notes>7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Cambria Math</vt:lpstr>
      <vt:lpstr>Mangal</vt:lpstr>
      <vt:lpstr>Symbol</vt:lpstr>
      <vt:lpstr>Times New Roman</vt:lpstr>
      <vt:lpstr>Verdana</vt:lpstr>
      <vt:lpstr>Wingdings</vt:lpstr>
      <vt:lpstr>Thème Office</vt:lpstr>
      <vt:lpstr>On Beam Screen vibration and its impact on the beam.</vt:lpstr>
      <vt:lpstr>Request and References</vt:lpstr>
      <vt:lpstr>Present knowledge and assumptions</vt:lpstr>
      <vt:lpstr>Conclusions</vt:lpstr>
      <vt:lpstr>Appendix</vt:lpstr>
      <vt:lpstr>From Cold Mass to Beam Screen [1] </vt:lpstr>
      <vt:lpstr>From “Internal Excitation” to Beam Screen [1]</vt:lpstr>
      <vt:lpstr>PowerPoint Presentation</vt:lpstr>
      <vt:lpstr>Beam screen extremities – assembly sequence</vt:lpstr>
      <vt:lpstr>PowerPoint Presentation</vt:lpstr>
      <vt:lpstr>Transfer function from “magnet/coil” to axis</vt:lpstr>
      <vt:lpstr>True that BS transports B field?</vt:lpstr>
      <vt:lpstr>PowerPoint Presentation</vt:lpstr>
      <vt:lpstr>Why do we care? First order effect: orbit</vt:lpstr>
      <vt:lpstr>In a quadrupole, the average dipolar kick imprinted to beam depends on the mode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Davide Gamba</cp:lastModifiedBy>
  <cp:revision>856</cp:revision>
  <cp:lastPrinted>2017-03-28T08:34:42Z</cp:lastPrinted>
  <dcterms:created xsi:type="dcterms:W3CDTF">2016-01-11T14:38:10Z</dcterms:created>
  <dcterms:modified xsi:type="dcterms:W3CDTF">2019-07-18T08:26:13Z</dcterms:modified>
</cp:coreProperties>
</file>