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42"/>
  </p:notesMasterIdLst>
  <p:sldIdLst>
    <p:sldId id="258" r:id="rId2"/>
    <p:sldId id="260" r:id="rId3"/>
    <p:sldId id="262" r:id="rId4"/>
    <p:sldId id="264" r:id="rId5"/>
    <p:sldId id="306" r:id="rId6"/>
    <p:sldId id="265" r:id="rId7"/>
    <p:sldId id="305" r:id="rId8"/>
    <p:sldId id="266" r:id="rId9"/>
    <p:sldId id="294" r:id="rId10"/>
    <p:sldId id="295" r:id="rId11"/>
    <p:sldId id="320" r:id="rId12"/>
    <p:sldId id="308" r:id="rId13"/>
    <p:sldId id="292" r:id="rId14"/>
    <p:sldId id="267" r:id="rId15"/>
    <p:sldId id="296" r:id="rId16"/>
    <p:sldId id="274" r:id="rId17"/>
    <p:sldId id="319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309" r:id="rId29"/>
    <p:sldId id="314" r:id="rId30"/>
    <p:sldId id="315" r:id="rId31"/>
    <p:sldId id="316" r:id="rId32"/>
    <p:sldId id="313" r:id="rId33"/>
    <p:sldId id="317" r:id="rId34"/>
    <p:sldId id="318" r:id="rId35"/>
    <p:sldId id="303" r:id="rId36"/>
    <p:sldId id="304" r:id="rId37"/>
    <p:sldId id="307" r:id="rId38"/>
    <p:sldId id="321" r:id="rId39"/>
    <p:sldId id="322" r:id="rId40"/>
    <p:sldId id="323" r:id="rId41"/>
  </p:sldIdLst>
  <p:sldSz cx="9144000" cy="6858000" type="screen4x3"/>
  <p:notesSz cx="6797675" cy="9872663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orbel" panose="020B0503020204020204" pitchFamily="34" charset="0"/>
      <p:regular r:id="rId47"/>
      <p:bold r:id="rId48"/>
      <p:italic r:id="rId49"/>
      <p:boldItalic r:id="rId5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9" autoAdjust="0"/>
    <p:restoredTop sz="94660"/>
  </p:normalViewPr>
  <p:slideViewPr>
    <p:cSldViewPr snapToGrid="0" snapToObjects="1">
      <p:cViewPr>
        <p:scale>
          <a:sx n="140" d="100"/>
          <a:sy n="140" d="100"/>
        </p:scale>
        <p:origin x="1384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D6EB45-92AC-4648-92A4-E8E96135025B}" type="datetimeFigureOut">
              <a:rPr lang="en-US"/>
              <a:pPr>
                <a:defRPr/>
              </a:pPr>
              <a:t>7/18/19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433D7D-F280-4A16-9584-A99E09261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EC8F14-3F3E-47A7-89A8-6DA6A43E6F7B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9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435966"/>
            <a:ext cx="8228763" cy="81945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5325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3369894"/>
            <a:ext cx="8228763" cy="44672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483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8DDA3-1A1A-49FB-BD01-457A7331D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87957-EEAF-431B-B870-064A24152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9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72C4-FEE4-4480-AC5B-D65515A1B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B8A9-F4EA-4029-A405-A02F6E568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4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D8C02-FAFF-4850-B295-BAEE0A68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677D8-FED4-4C7C-B7B9-41EA48754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9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0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4714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99A08BAC-A662-4F97-BB6B-2D722097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fr-CH" dirty="0"/>
              <a:t>Slide text first level</a:t>
            </a:r>
          </a:p>
          <a:p>
            <a:pPr lvl="1"/>
            <a:r>
              <a:rPr lang="fr-CH" dirty="0"/>
              <a:t>Slide text second level</a:t>
            </a:r>
          </a:p>
          <a:p>
            <a:pPr lvl="2"/>
            <a:r>
              <a:rPr lang="fr-CH" dirty="0"/>
              <a:t>Slide text third level</a:t>
            </a:r>
          </a:p>
          <a:p>
            <a:pPr lvl="3"/>
            <a:r>
              <a:rPr lang="fr-CH" dirty="0"/>
              <a:t>Slide text fourth level</a:t>
            </a:r>
          </a:p>
          <a:p>
            <a:pPr lvl="4"/>
            <a:r>
              <a:rPr lang="fr-CH" dirty="0"/>
              <a:t>Slide text fifth level</a:t>
            </a:r>
            <a:endParaRPr 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05" r:id="rId10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fontAlgn="base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fontAlgn="base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fontAlgn="base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fontAlgn="base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fontAlgn="base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www.mattei-einaudi.it/studenti/libri-di-testo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png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4690/1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edh.cern.ch/Document/SupplyChain/DepartmentRequest/771153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978011"/>
            <a:ext cx="8266113" cy="2311842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sz="3600" dirty="0"/>
              <a:t>BNL irradiation of Mo-coated </a:t>
            </a:r>
            <a:r>
              <a:rPr lang="en-GB" sz="3600" dirty="0" err="1"/>
              <a:t>MoGR</a:t>
            </a:r>
            <a:r>
              <a:rPr lang="en-GB" sz="3600" dirty="0"/>
              <a:t> &amp; </a:t>
            </a:r>
            <a:r>
              <a:rPr lang="en-GB" sz="3600" dirty="0" err="1"/>
              <a:t>CfC</a:t>
            </a:r>
            <a:r>
              <a:rPr lang="en-GB" sz="3600" dirty="0"/>
              <a:t> samples – plans for Post Irradiation Examination work</a:t>
            </a:r>
            <a:endParaRPr altLang="en-US" sz="3600" dirty="0">
              <a:ln>
                <a:noFill/>
              </a:ln>
              <a:ea typeface="Ubuntu" panose="020B0504030602030204" pitchFamily="34" charset="0"/>
              <a:cs typeface="Ubuntu" panose="020B0504030602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427691"/>
            <a:ext cx="8083985" cy="2038832"/>
          </a:xfrm>
        </p:spPr>
        <p:txBody>
          <a:bodyPr>
            <a:normAutofit fontScale="70000" lnSpcReduction="2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3200" dirty="0">
                <a:ea typeface="+mn-ea"/>
              </a:rPr>
              <a:t>N. Solieri, K. Kershaw, A. Lechner, V. </a:t>
            </a:r>
            <a:r>
              <a:rPr lang="en-US" sz="3200" dirty="0" err="1">
                <a:ea typeface="+mn-ea"/>
              </a:rPr>
              <a:t>Vlachoudis</a:t>
            </a:r>
            <a:r>
              <a:rPr lang="en-US" sz="3200" dirty="0">
                <a:ea typeface="+mn-ea"/>
              </a:rPr>
              <a:t>, I. Lamas Garcia, R. </a:t>
            </a:r>
            <a:r>
              <a:rPr lang="en-US" sz="3200" dirty="0" err="1">
                <a:ea typeface="+mn-ea"/>
              </a:rPr>
              <a:t>Illan</a:t>
            </a:r>
            <a:r>
              <a:rPr lang="en-US" sz="3200" dirty="0">
                <a:ea typeface="+mn-ea"/>
              </a:rPr>
              <a:t> </a:t>
            </a:r>
            <a:r>
              <a:rPr lang="en-US" sz="3200" dirty="0" err="1">
                <a:ea typeface="+mn-ea"/>
              </a:rPr>
              <a:t>Fiastre</a:t>
            </a:r>
            <a:r>
              <a:rPr lang="en-US" sz="3200" dirty="0">
                <a:ea typeface="+mn-ea"/>
              </a:rPr>
              <a:t>, </a:t>
            </a:r>
            <a:r>
              <a:rPr lang="en-US" sz="3200" u="sng" dirty="0"/>
              <a:t>M. Calviani</a:t>
            </a:r>
            <a:r>
              <a:rPr lang="en-US" sz="3200" dirty="0">
                <a:ea typeface="+mn-ea"/>
              </a:rPr>
              <a:t> (EN-STI)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3200" dirty="0">
                <a:ea typeface="+mn-ea"/>
              </a:rPr>
              <a:t>C. Accettura, F. Carra (EN-MME)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3200" dirty="0">
                <a:ea typeface="+mn-ea"/>
              </a:rPr>
              <a:t>S. </a:t>
            </a:r>
            <a:r>
              <a:rPr lang="en-US" sz="3200" dirty="0" err="1">
                <a:ea typeface="+mn-ea"/>
              </a:rPr>
              <a:t>Redaelli</a:t>
            </a:r>
            <a:r>
              <a:rPr lang="en-US" sz="3200" dirty="0">
                <a:ea typeface="+mn-ea"/>
              </a:rPr>
              <a:t> (BE-ABP)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3200" i="1" dirty="0">
                <a:ea typeface="+mn-ea"/>
              </a:rPr>
              <a:t>With invaluable contributions of many different teams within the RaDIATE International Collaboration and CERN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9012" y="385872"/>
            <a:ext cx="2651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79</a:t>
            </a:r>
            <a:r>
              <a:rPr lang="en-US" sz="2800" baseline="30000" dirty="0"/>
              <a:t>th</a:t>
            </a:r>
            <a:r>
              <a:rPr lang="en-US" sz="2800" dirty="0"/>
              <a:t> HL-LHC TCC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192" y="5604361"/>
            <a:ext cx="759014" cy="9427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E82DFC-1960-FF4A-9D2A-03509A905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968" y="5541212"/>
            <a:ext cx="2660142" cy="11475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B8EB3-18EA-1D45-BEC9-486305AD40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FC1D2-D0B1-5343-9B4D-5295462F9F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73A16-FF53-6E49-8E09-3AD303025F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D20A0D-062D-0448-8508-D99C1A3E5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23" y="144164"/>
            <a:ext cx="8383142" cy="6033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FFB773-1081-A747-85B9-B24FC871F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46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54238" y="166895"/>
            <a:ext cx="8132562" cy="590595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9DEC7B-E2A8-B240-9AB5-C1AB5173E5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547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damage collimator materials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2423" y="1002242"/>
            <a:ext cx="8226425" cy="36977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09" y="1329343"/>
            <a:ext cx="3692826" cy="13716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1" y="4807016"/>
            <a:ext cx="8226425" cy="146678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168275" indent="-168275" algn="l" rtl="0" fontAlgn="base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fontAlgn="base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fontAlgn="base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fontAlgn="base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fontAlgn="base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dirty="0"/>
              <a:t>Gas production in HL-LHC not yet available, assuming to be in the order of magnitude of </a:t>
            </a:r>
            <a:r>
              <a:rPr lang="en-US" b="1" dirty="0"/>
              <a:t>~1000-2000 </a:t>
            </a:r>
            <a:r>
              <a:rPr lang="en-US" b="1" dirty="0" err="1"/>
              <a:t>appm</a:t>
            </a:r>
            <a:r>
              <a:rPr lang="en-US" b="1" dirty="0"/>
              <a:t>/DPA for graphitic materials </a:t>
            </a:r>
            <a:r>
              <a:rPr lang="en-US" dirty="0"/>
              <a:t>and O(100) </a:t>
            </a:r>
            <a:r>
              <a:rPr lang="en-US" dirty="0" err="1"/>
              <a:t>appm</a:t>
            </a:r>
            <a:r>
              <a:rPr lang="en-US" dirty="0"/>
              <a:t>/DPA for higher-Z materials such as Mo (studies still ongoing)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i="1" dirty="0"/>
              <a:t>Impacted area is anyhow very (very) limited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3815" y="4545406"/>
            <a:ext cx="44230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B0F0"/>
                </a:solidFill>
              </a:rPr>
              <a:t>International Review of HL-LHC Collimation System, 11/12 February 2019</a:t>
            </a:r>
            <a:endParaRPr lang="en-GB" sz="1100" dirty="0">
              <a:solidFill>
                <a:srgbClr val="00B0F0"/>
              </a:solidFill>
            </a:endParaRPr>
          </a:p>
        </p:txBody>
      </p:sp>
      <p:pic>
        <p:nvPicPr>
          <p:cNvPr id="11" name="Picture 10" descr="Libri di testo">
            <a:extLst>
              <a:ext uri="{FF2B5EF4-FFF2-40B4-BE49-F238E27FC236}">
                <a16:creationId xmlns:a16="http://schemas.microsoft.com/office/drawing/2014/main" id="{D57E9058-DA76-F349-B6A3-697064CC1D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4362" y="5511570"/>
            <a:ext cx="854626" cy="8447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FA6130-B006-ED4C-9ED4-28E6D49F01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36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19E22-A237-0845-AC8D-06938EEC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BNL irradiation (2017-2018)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51D86-894D-214B-8BC5-076EF1E72E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5626" y="1152924"/>
            <a:ext cx="8226425" cy="275931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Evaluate radiation damage effects from high energy protons in various accelerator materials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Beam windows, secondary particle production targets, collimators, beam dumps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Perform </a:t>
            </a:r>
            <a:r>
              <a:rPr lang="en-US" b="1" dirty="0"/>
              <a:t>PIE activities to characterize property changes </a:t>
            </a:r>
            <a:r>
              <a:rPr lang="en-US" dirty="0"/>
              <a:t>due to proton irradiation damage</a:t>
            </a:r>
          </a:p>
          <a:p>
            <a:pPr>
              <a:buFont typeface="Wingdings" pitchFamily="2" charset="2"/>
              <a:buChar char="§"/>
            </a:pPr>
            <a:r>
              <a:rPr lang="en-US" b="1" dirty="0"/>
              <a:t>Gas production </a:t>
            </a:r>
            <a:r>
              <a:rPr lang="en-US" dirty="0"/>
              <a:t>(i.e. swelling) representative of running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D67B5-A9A6-3C49-BF25-9241CC7861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CE9EA-EEAC-114B-BD7C-4F227A2059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36EAF-9B47-7943-A4AA-F7F61AC626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6334A3-9B5C-7541-AF3C-F894E301D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19" y="3807257"/>
            <a:ext cx="3184826" cy="21411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259DFA-799D-754C-84FC-EA361272CAD3}"/>
              </a:ext>
            </a:extLst>
          </p:cNvPr>
          <p:cNvSpPr txBox="1"/>
          <p:nvPr/>
        </p:nvSpPr>
        <p:spPr>
          <a:xfrm>
            <a:off x="176819" y="3868209"/>
            <a:ext cx="1485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Specimen layers in graphite capsule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42D50F-9D23-A84D-A836-5F4BC1E09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860" y="3778260"/>
            <a:ext cx="960203" cy="12802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D9566C-DAEE-554F-A0D8-3FF6D5381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183" y="3784621"/>
            <a:ext cx="960203" cy="1280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F1D1E8-A94C-344B-B1B9-B33F5F3261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082" y="5281499"/>
            <a:ext cx="1262625" cy="899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324BC8-F258-CC4E-9A50-D84CBF95058A}"/>
              </a:ext>
            </a:extLst>
          </p:cNvPr>
          <p:cNvSpPr txBox="1"/>
          <p:nvPr/>
        </p:nvSpPr>
        <p:spPr>
          <a:xfrm>
            <a:off x="6526943" y="3833963"/>
            <a:ext cx="960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Beryllium (12 x 9 mm)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A18F45-491A-7644-9411-7D44A449DD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9799" y="5390393"/>
            <a:ext cx="2729656" cy="13310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6BB95C-FE48-E247-987E-0431D050F2A5}"/>
              </a:ext>
            </a:extLst>
          </p:cNvPr>
          <p:cNvSpPr txBox="1"/>
          <p:nvPr/>
        </p:nvSpPr>
        <p:spPr>
          <a:xfrm>
            <a:off x="3778863" y="5135359"/>
            <a:ext cx="2151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Target box and BLIP hot cell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2F42560-057E-994D-800C-88A47D53CD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973" y="4309209"/>
            <a:ext cx="1152144" cy="15361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0AD84D-1202-B44E-8330-F1DA9FA89A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4026" y="4309209"/>
            <a:ext cx="1152144" cy="15361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C5B4A8D-C4E9-E348-9D2C-18CCC9941F3B}"/>
              </a:ext>
            </a:extLst>
          </p:cNvPr>
          <p:cNvSpPr txBox="1"/>
          <p:nvPr/>
        </p:nvSpPr>
        <p:spPr>
          <a:xfrm>
            <a:off x="3787860" y="3453447"/>
            <a:ext cx="1838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Capsule holder and basket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61DB2F-F5A1-2240-AEFD-00D78A2D12E3}"/>
              </a:ext>
            </a:extLst>
          </p:cNvPr>
          <p:cNvSpPr txBox="1"/>
          <p:nvPr/>
        </p:nvSpPr>
        <p:spPr>
          <a:xfrm>
            <a:off x="7709896" y="3850003"/>
            <a:ext cx="1320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Graphite</a:t>
            </a:r>
          </a:p>
          <a:p>
            <a:pPr algn="ctr"/>
            <a:r>
              <a:rPr lang="en-US" sz="1200" dirty="0"/>
              <a:t>(10.5 x 10.5 mm)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8F3616-E28C-1B45-AF98-45EC00A3DC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83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31F45-4ED7-DA46-B20C-DBAD4D67A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 of RaDIATE samples and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25C94-FC25-8040-B947-306E5AC42F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0375" y="1228023"/>
            <a:ext cx="8226425" cy="26004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sym typeface="Wingdings" pitchFamily="2" charset="2"/>
              </a:rPr>
              <a:t>1</a:t>
            </a:r>
            <a:r>
              <a:rPr lang="en-US" b="1" baseline="30000" dirty="0">
                <a:sym typeface="Wingdings" pitchFamily="2" charset="2"/>
              </a:rPr>
              <a:t>st</a:t>
            </a:r>
            <a:r>
              <a:rPr lang="en-US" b="1" dirty="0">
                <a:sym typeface="Wingdings" pitchFamily="2" charset="2"/>
              </a:rPr>
              <a:t> phase RaDIATE-sponsored irradiation (2017)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ym typeface="Wingdings" pitchFamily="2" charset="2"/>
              </a:rPr>
              <a:t>1.76 x 10</a:t>
            </a:r>
            <a:r>
              <a:rPr lang="en-US" baseline="30000" dirty="0">
                <a:sym typeface="Wingdings" pitchFamily="2" charset="2"/>
              </a:rPr>
              <a:t>21</a:t>
            </a:r>
            <a:r>
              <a:rPr lang="en-US" dirty="0">
                <a:sym typeface="Wingdings" pitchFamily="2" charset="2"/>
              </a:rPr>
              <a:t> POT in 22d @146 mA average</a:t>
            </a:r>
          </a:p>
          <a:p>
            <a:pPr>
              <a:buFont typeface="Wingdings" pitchFamily="2" charset="2"/>
              <a:buChar char="§"/>
            </a:pPr>
            <a:r>
              <a:rPr lang="en-US" b="1" dirty="0">
                <a:sym typeface="Wingdings" pitchFamily="2" charset="2"/>
              </a:rPr>
              <a:t>2</a:t>
            </a:r>
            <a:r>
              <a:rPr lang="en-US" b="1" baseline="30000" dirty="0">
                <a:sym typeface="Wingdings" pitchFamily="2" charset="2"/>
              </a:rPr>
              <a:t>nd</a:t>
            </a:r>
            <a:r>
              <a:rPr lang="en-US" b="1" dirty="0">
                <a:sym typeface="Wingdings" pitchFamily="2" charset="2"/>
              </a:rPr>
              <a:t> phase RaDIATE-sponsored irradiation (January-March 2018)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ym typeface="Wingdings" pitchFamily="2" charset="2"/>
              </a:rPr>
              <a:t>2.81 x 10</a:t>
            </a:r>
            <a:r>
              <a:rPr lang="en-US" baseline="30000" dirty="0">
                <a:sym typeface="Wingdings" pitchFamily="2" charset="2"/>
              </a:rPr>
              <a:t>21</a:t>
            </a:r>
            <a:r>
              <a:rPr lang="en-US" dirty="0">
                <a:sym typeface="Wingdings" pitchFamily="2" charset="2"/>
              </a:rPr>
              <a:t> POT in 33d @158 mA average</a:t>
            </a:r>
          </a:p>
          <a:p>
            <a:pPr>
              <a:buFont typeface="Wingdings" pitchFamily="2" charset="2"/>
              <a:buChar char="v"/>
            </a:pPr>
            <a:r>
              <a:rPr lang="en-US" b="1" dirty="0">
                <a:sym typeface="Wingdings" pitchFamily="2" charset="2"/>
              </a:rPr>
              <a:t>Beam time fully paid by Fermilab partner via RaDIATE</a:t>
            </a:r>
          </a:p>
          <a:p>
            <a:pPr>
              <a:buFont typeface="Wingdings" pitchFamily="2" charset="2"/>
              <a:buChar char="v"/>
            </a:pPr>
            <a:r>
              <a:rPr lang="en-US" b="1" dirty="0">
                <a:sym typeface="Wingdings" pitchFamily="2" charset="2"/>
              </a:rPr>
              <a:t>CERN capsule(s) built and financed by BDF Project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F2FA1-F088-BE40-AFA2-309599F411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B7AF4-468C-1446-8CF5-DE6ACA1F42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2ABBF-C93F-D14C-B966-78F1F28C90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1CB267-0401-9D41-A6A8-C8FCE1BE6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180" y="3980142"/>
            <a:ext cx="3327445" cy="19568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26790"/>
            <a:ext cx="4577676" cy="18102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47C3F5-98A2-7946-AE33-FCD33E8D0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2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C1F28-EA3B-744D-9B07-311909433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DPA received over the two BNL runs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411EF-5292-B14C-8B39-03E998FA232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DFD2E-E31B-D54F-ADB0-CE166BDAE4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76200-B13A-D347-A9A7-64548411BA1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7A25D5A-D1D7-2149-B553-065D2470F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950068"/>
              </p:ext>
            </p:extLst>
          </p:nvPr>
        </p:nvGraphicFramePr>
        <p:xfrm>
          <a:off x="4645891" y="1098660"/>
          <a:ext cx="4037734" cy="5203605"/>
        </p:xfrm>
        <a:graphic>
          <a:graphicData uri="http://schemas.openxmlformats.org/drawingml/2006/table">
            <a:tbl>
              <a:tblPr/>
              <a:tblGrid>
                <a:gridCol w="1273019">
                  <a:extLst>
                    <a:ext uri="{9D8B030D-6E8A-4147-A177-3AD203B41FA5}">
                      <a16:colId xmlns:a16="http://schemas.microsoft.com/office/drawing/2014/main" val="1895275039"/>
                    </a:ext>
                  </a:extLst>
                </a:gridCol>
                <a:gridCol w="1366738">
                  <a:extLst>
                    <a:ext uri="{9D8B030D-6E8A-4147-A177-3AD203B41FA5}">
                      <a16:colId xmlns:a16="http://schemas.microsoft.com/office/drawing/2014/main" val="1513918494"/>
                    </a:ext>
                  </a:extLst>
                </a:gridCol>
                <a:gridCol w="1397977">
                  <a:extLst>
                    <a:ext uri="{9D8B030D-6E8A-4147-A177-3AD203B41FA5}">
                      <a16:colId xmlns:a16="http://schemas.microsoft.com/office/drawing/2014/main" val="1267922829"/>
                    </a:ext>
                  </a:extLst>
                </a:gridCol>
              </a:tblGrid>
              <a:tr h="2409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8084" marR="8084" marT="80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Capsule</a:t>
                      </a:r>
                    </a:p>
                  </a:txBody>
                  <a:tcPr marL="8084" marR="8084" marT="80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DPA (Nordlund)</a:t>
                      </a:r>
                    </a:p>
                  </a:txBody>
                  <a:tcPr marL="8084" marR="8084" marT="80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5237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Beryllium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 (FNAL)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21069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Graphite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(FNAL)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98220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Aluminum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 (ESS)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389992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Titanium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Ti (KEK)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90059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Silicon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143979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SiC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82073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Graphite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10767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Exp. Graphite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359186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Titanium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 Ti1 (KEK)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52298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High-Z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819531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CuCrZr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High-Z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326486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Iridium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High-Z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2.75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776780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Panasonic C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High-Z (CERN)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092059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TaW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2 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4.77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141992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CfC</a:t>
                      </a:r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-Mo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CERN 2 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0.06-0.08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512758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MoGr-Mo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CERN 2 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0.06-0.09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242697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Silicon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2 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90084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Flex C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2 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072393"/>
                  </a:ext>
                </a:extLst>
              </a:tr>
              <a:tr h="258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Titanium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 Ti2 (KEK)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</a:t>
                      </a:r>
                    </a:p>
                  </a:txBody>
                  <a:tcPr marL="8084" marR="8084" marT="80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416513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7D0B913E-96FE-8449-9D4A-B19E334AA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29" y="2272295"/>
            <a:ext cx="4245235" cy="25511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13177" y="2766060"/>
            <a:ext cx="480060" cy="14325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84588" y="5523345"/>
            <a:ext cx="3421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Final values pending capsule opening to confirm beam position</a:t>
            </a:r>
            <a:endParaRPr lang="en-GB" sz="1600" b="1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EE8ACE-50E2-C44D-904C-CE97C202E48B}"/>
              </a:ext>
            </a:extLst>
          </p:cNvPr>
          <p:cNvSpPr/>
          <p:nvPr/>
        </p:nvSpPr>
        <p:spPr>
          <a:xfrm>
            <a:off x="4572000" y="4956560"/>
            <a:ext cx="4187439" cy="5847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EABD54-8EAD-754C-B402-095A168FDC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23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BNL Run #2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cs typeface="Ubuntu Light"/>
              </a:rPr>
              <a:t>18 July 2019</a:t>
            </a: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cs typeface="Ubuntu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834AD6-27BD-489C-9DF7-11206E571567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cs typeface="Ubuntu Light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cs typeface="Ubuntu Light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844140" y="1243934"/>
            <a:ext cx="4139840" cy="2343948"/>
            <a:chOff x="6156775" y="210566"/>
            <a:chExt cx="5947079" cy="336719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6" b="9275"/>
            <a:stretch/>
          </p:blipFill>
          <p:spPr>
            <a:xfrm>
              <a:off x="6156775" y="225495"/>
              <a:ext cx="5918607" cy="3330433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321187" y="210566"/>
              <a:ext cx="9921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0.5 TaW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556617" y="536115"/>
              <a:ext cx="5661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 Si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002993" y="765144"/>
              <a:ext cx="1460431" cy="5305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1.35 CfC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311822" y="1056156"/>
              <a:ext cx="1792032" cy="5305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1.35 MoGr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95192" y="3208428"/>
              <a:ext cx="9957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0.1 PNG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311141" y="2852428"/>
              <a:ext cx="6527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4.5 C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387" y="3787242"/>
            <a:ext cx="3102474" cy="232685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18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67326"/>
            <a:ext cx="4581856" cy="502827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b="1" dirty="0"/>
              <a:t>Mo-coated CFC &amp; MoGr (8 </a:t>
            </a:r>
            <a:r>
              <a:rPr lang="en-GB" b="1" dirty="0">
                <a:latin typeface="Symbol" panose="05050102010706020507" pitchFamily="18" charset="2"/>
              </a:rPr>
              <a:t>m</a:t>
            </a:r>
            <a:r>
              <a:rPr lang="en-GB" b="1" dirty="0"/>
              <a:t>m)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Test: Mo adherence on CFC vs MoGr + optional tests (see later for details)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/>
              <a:t>Opportunistic material irradiation 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/>
              <a:t>Irradiation temperature estimated at ~230 °C (peak)</a:t>
            </a: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TaW (2.5%)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Used as cladding material for BDF target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Monocrystalline Silicon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Used for crystal collimation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Systematic use of PGS graphite to increase thermal contact conductance (TCC)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86133D1-5196-654C-997D-E352163F5D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3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46AC6A-C0D5-C04D-8E2B-184D0F2108D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01251" y="114094"/>
            <a:ext cx="8473013" cy="59918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28639" y="5861831"/>
            <a:ext cx="42835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https://edms.cern.ch/document/2114690/1</a:t>
            </a:r>
            <a:r>
              <a:rPr lang="en-GB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9C52A2-CFB8-BF47-B34F-35D279CB48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17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0AEB9-A136-CB46-A50B-63CDCD8CEF00}"/>
              </a:ext>
            </a:extLst>
          </p:cNvPr>
          <p:cNvSpPr txBox="1"/>
          <p:nvPr/>
        </p:nvSpPr>
        <p:spPr>
          <a:xfrm>
            <a:off x="5762307" y="2164080"/>
            <a:ext cx="2658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Machined bottom capsule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7213EC1-F50C-9C44-A507-07414220B866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4775200" y="2348746"/>
            <a:ext cx="987107" cy="1085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16924" y="3804138"/>
            <a:ext cx="0" cy="1752600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26362" y="3804138"/>
            <a:ext cx="0" cy="1752600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40372" y="5619434"/>
            <a:ext cx="2245383" cy="1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92609" y="5679475"/>
            <a:ext cx="74090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~7 cm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93639F-415E-EF45-801A-E10CDB817C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83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B3F481-9A8F-7F4D-A1F0-55BAC98EACC9}"/>
              </a:ext>
            </a:extLst>
          </p:cNvPr>
          <p:cNvSpPr txBox="1"/>
          <p:nvPr/>
        </p:nvSpPr>
        <p:spPr>
          <a:xfrm>
            <a:off x="5762307" y="1686560"/>
            <a:ext cx="9460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PGS foil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BE97B4C-CB1F-E243-B5DB-AFB5BC7755E2}"/>
              </a:ext>
            </a:extLst>
          </p:cNvPr>
          <p:cNvCxnSpPr/>
          <p:nvPr/>
        </p:nvCxnSpPr>
        <p:spPr>
          <a:xfrm flipH="1">
            <a:off x="4572000" y="1910080"/>
            <a:ext cx="1168400" cy="934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997948D-2666-2742-8A61-8647CF9FD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4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Radiation damage effects by HE protons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RaDIATE Collaboration &amp; sponsored BNL irradiation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Irradiation of LHC collimator materials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CERN2 BNL capsule, irradiation in early 2018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Price Enquiry for PIE in 2019-2020, description of baseline and optional activities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Conclusions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FCCE7-5D63-4A47-A170-93DC77FC5D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1C3072-B296-7342-8B9D-1F60007572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42F8C4-9B56-7444-B39D-0516D2ABBD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52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C7F01D-B60E-4348-B693-E0E477F51358}"/>
              </a:ext>
            </a:extLst>
          </p:cNvPr>
          <p:cNvSpPr txBox="1"/>
          <p:nvPr/>
        </p:nvSpPr>
        <p:spPr>
          <a:xfrm>
            <a:off x="5762307" y="1686560"/>
            <a:ext cx="178446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Graphite spacers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1B14C7-19D9-014C-B791-48F632CE4EE1}"/>
              </a:ext>
            </a:extLst>
          </p:cNvPr>
          <p:cNvCxnSpPr>
            <a:stCxn id="8" idx="1"/>
          </p:cNvCxnSpPr>
          <p:nvPr/>
        </p:nvCxnSpPr>
        <p:spPr>
          <a:xfrm flipH="1">
            <a:off x="5273041" y="1871226"/>
            <a:ext cx="489266" cy="6992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AF1392-1A9E-E948-8165-D226B97C9AF3}"/>
              </a:ext>
            </a:extLst>
          </p:cNvPr>
          <p:cNvCxnSpPr>
            <a:stCxn id="8" idx="1"/>
          </p:cNvCxnSpPr>
          <p:nvPr/>
        </p:nvCxnSpPr>
        <p:spPr>
          <a:xfrm flipH="1">
            <a:off x="3870961" y="1871226"/>
            <a:ext cx="1891346" cy="475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06967E-B8AE-C442-9CCA-F01A8CC1C9DD}"/>
              </a:ext>
            </a:extLst>
          </p:cNvPr>
          <p:cNvCxnSpPr>
            <a:stCxn id="8" idx="2"/>
          </p:cNvCxnSpPr>
          <p:nvPr/>
        </p:nvCxnSpPr>
        <p:spPr>
          <a:xfrm flipH="1">
            <a:off x="3088644" y="2055892"/>
            <a:ext cx="3565895" cy="2698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A1F88C-12B4-F342-9493-C06A77F8042B}"/>
              </a:ext>
            </a:extLst>
          </p:cNvPr>
          <p:cNvCxnSpPr>
            <a:stCxn id="8" idx="2"/>
          </p:cNvCxnSpPr>
          <p:nvPr/>
        </p:nvCxnSpPr>
        <p:spPr>
          <a:xfrm flipH="1">
            <a:off x="5762310" y="2055892"/>
            <a:ext cx="892229" cy="25973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94F4DFB-E814-C94D-8626-19BA6E357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79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220B4-9053-524F-8435-03C280991BB9}"/>
              </a:ext>
            </a:extLst>
          </p:cNvPr>
          <p:cNvSpPr txBox="1"/>
          <p:nvPr/>
        </p:nvSpPr>
        <p:spPr>
          <a:xfrm>
            <a:off x="5762307" y="1686560"/>
            <a:ext cx="18501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Mo coated </a:t>
            </a:r>
            <a:r>
              <a:rPr lang="en-US" dirty="0" err="1"/>
              <a:t>MoGR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87671BF-AE53-9F4B-A12E-E346D43CC6DC}"/>
              </a:ext>
            </a:extLst>
          </p:cNvPr>
          <p:cNvCxnSpPr/>
          <p:nvPr/>
        </p:nvCxnSpPr>
        <p:spPr>
          <a:xfrm flipH="1">
            <a:off x="4632960" y="2103120"/>
            <a:ext cx="2072640" cy="609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AB9305-D98A-D045-8A7B-F0C3F7DE497C}"/>
              </a:ext>
            </a:extLst>
          </p:cNvPr>
          <p:cNvCxnSpPr>
            <a:cxnSpLocks/>
          </p:cNvCxnSpPr>
          <p:nvPr/>
        </p:nvCxnSpPr>
        <p:spPr>
          <a:xfrm flipH="1">
            <a:off x="4114800" y="2103120"/>
            <a:ext cx="2590800" cy="1524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217AEE-20AC-0649-8F66-EEA419D94568}"/>
              </a:ext>
            </a:extLst>
          </p:cNvPr>
          <p:cNvCxnSpPr>
            <a:cxnSpLocks/>
          </p:cNvCxnSpPr>
          <p:nvPr/>
        </p:nvCxnSpPr>
        <p:spPr>
          <a:xfrm flipH="1">
            <a:off x="5762307" y="2103120"/>
            <a:ext cx="943293" cy="1818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1C9115-EFCA-4240-809F-A1C0E2D3E3BE}"/>
              </a:ext>
            </a:extLst>
          </p:cNvPr>
          <p:cNvCxnSpPr>
            <a:cxnSpLocks/>
          </p:cNvCxnSpPr>
          <p:nvPr/>
        </p:nvCxnSpPr>
        <p:spPr>
          <a:xfrm flipH="1">
            <a:off x="4765040" y="2103120"/>
            <a:ext cx="1940560" cy="2235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2292F7B-C416-8A42-959D-43D2DD4BA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5" y="0"/>
            <a:ext cx="3279803" cy="23222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2E05CC6-8405-E34C-9DCC-8169D18F4A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6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6D9171-985E-DF46-A517-ECB756016EC0}"/>
              </a:ext>
            </a:extLst>
          </p:cNvPr>
          <p:cNvSpPr txBox="1"/>
          <p:nvPr/>
        </p:nvSpPr>
        <p:spPr>
          <a:xfrm>
            <a:off x="5762307" y="1686560"/>
            <a:ext cx="9460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PGS foil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E308728-905E-CA42-AE0A-A6C912576EAF}"/>
              </a:ext>
            </a:extLst>
          </p:cNvPr>
          <p:cNvCxnSpPr/>
          <p:nvPr/>
        </p:nvCxnSpPr>
        <p:spPr>
          <a:xfrm flipH="1">
            <a:off x="4572000" y="1910080"/>
            <a:ext cx="1168400" cy="934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A97BE6C-ABEC-4841-9E75-B1F441F83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12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ACE585-C493-9C49-B626-46EC9B1DCB03}"/>
              </a:ext>
            </a:extLst>
          </p:cNvPr>
          <p:cNvSpPr txBox="1"/>
          <p:nvPr/>
        </p:nvSpPr>
        <p:spPr>
          <a:xfrm>
            <a:off x="6331267" y="1686560"/>
            <a:ext cx="15846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Mo coated CfC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0A2E78-309F-0445-B8E1-00A006C4B704}"/>
              </a:ext>
            </a:extLst>
          </p:cNvPr>
          <p:cNvCxnSpPr/>
          <p:nvPr/>
        </p:nvCxnSpPr>
        <p:spPr>
          <a:xfrm flipH="1">
            <a:off x="4582160" y="2062480"/>
            <a:ext cx="2580640" cy="7924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96F83B-59A8-774F-BBA1-F06CF067AD48}"/>
              </a:ext>
            </a:extLst>
          </p:cNvPr>
          <p:cNvCxnSpPr>
            <a:cxnSpLocks/>
          </p:cNvCxnSpPr>
          <p:nvPr/>
        </p:nvCxnSpPr>
        <p:spPr>
          <a:xfrm flipH="1">
            <a:off x="3982720" y="2062480"/>
            <a:ext cx="3180080" cy="1584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D383B6-2AA3-D640-A376-4D436673FF92}"/>
              </a:ext>
            </a:extLst>
          </p:cNvPr>
          <p:cNvCxnSpPr>
            <a:cxnSpLocks/>
          </p:cNvCxnSpPr>
          <p:nvPr/>
        </p:nvCxnSpPr>
        <p:spPr>
          <a:xfrm flipH="1">
            <a:off x="5354320" y="2062480"/>
            <a:ext cx="1808480" cy="17068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B1941AA-9DED-A74B-B568-A3AB84781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13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0B1FAF-6607-4242-AB2F-444C79A2A2AB}"/>
              </a:ext>
            </a:extLst>
          </p:cNvPr>
          <p:cNvSpPr txBox="1"/>
          <p:nvPr/>
        </p:nvSpPr>
        <p:spPr>
          <a:xfrm>
            <a:off x="6727507" y="1686560"/>
            <a:ext cx="9460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PGS foil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E1E694-618D-3441-B2E5-9AE6D2E24A6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572001" y="1871226"/>
            <a:ext cx="2155506" cy="973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D02AA4A-3A9A-3C4B-9FC9-C2019F969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258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D7DCAD9-8C27-8641-BCA8-54109013C77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4744720" y="2055892"/>
            <a:ext cx="2553703" cy="1723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859648A-7CC0-5740-97E0-52832788BC98}"/>
              </a:ext>
            </a:extLst>
          </p:cNvPr>
          <p:cNvSpPr txBox="1"/>
          <p:nvPr/>
        </p:nvSpPr>
        <p:spPr>
          <a:xfrm>
            <a:off x="6331267" y="1686560"/>
            <a:ext cx="19343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Monocrystalline Si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69A5A5-8F8C-424F-8C4B-56F9E5EDD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81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75629B-62D6-1B41-B28F-5D80FEC86602}"/>
              </a:ext>
            </a:extLst>
          </p:cNvPr>
          <p:cNvSpPr txBox="1"/>
          <p:nvPr/>
        </p:nvSpPr>
        <p:spPr>
          <a:xfrm>
            <a:off x="6727507" y="1686560"/>
            <a:ext cx="9460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PGS foil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01CF95-DE58-5043-9EA2-27CA7EC74371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572001" y="1871226"/>
            <a:ext cx="2155506" cy="973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B0F3F6B-6066-9B43-A60D-CFD9F03A4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10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6312"/>
            <a:ext cx="8226425" cy="46273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18 July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BNL irradiation of Mo-coated MoGR &amp; CfC samples – plans for Post Irradiation Examination work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37A2CEE-7658-4E63-81D1-BFC03228B167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70C45E-2E3F-1D46-837E-C62BF10B003C}"/>
              </a:ext>
            </a:extLst>
          </p:cNvPr>
          <p:cNvCxnSpPr>
            <a:cxnSpLocks/>
          </p:cNvCxnSpPr>
          <p:nvPr/>
        </p:nvCxnSpPr>
        <p:spPr>
          <a:xfrm flipH="1">
            <a:off x="5051410" y="2055892"/>
            <a:ext cx="1586543" cy="9949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26A7A89-C7C2-0541-B3A6-A262ADD4A32D}"/>
              </a:ext>
            </a:extLst>
          </p:cNvPr>
          <p:cNvSpPr txBox="1"/>
          <p:nvPr/>
        </p:nvSpPr>
        <p:spPr>
          <a:xfrm>
            <a:off x="6331267" y="1686560"/>
            <a:ext cx="61337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TaW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196378-6FC3-404D-99DB-1A1AD137F6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884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723567"/>
          </a:xfrm>
        </p:spPr>
        <p:txBody>
          <a:bodyPr>
            <a:normAutofit fontScale="90000"/>
          </a:bodyPr>
          <a:lstStyle/>
          <a:p>
            <a:r>
              <a:rPr lang="en-US" dirty="0"/>
              <a:t>Post Irradiation Examination of Mo-coated graphite samples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72308"/>
            <a:ext cx="8226425" cy="24852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HL-LHC WP5 officially approved the request for PIE of CERN2 capsule </a:t>
            </a:r>
            <a:r>
              <a:rPr lang="en-US" b="1" dirty="0"/>
              <a:t>end of February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Departmental request issued afterwards (</a:t>
            </a:r>
            <a:r>
              <a:rPr lang="en-GB" dirty="0">
                <a:hlinkClick r:id="rId2"/>
              </a:rPr>
              <a:t>DR-7711538/EN/HL-LHC</a:t>
            </a:r>
            <a:r>
              <a:rPr lang="en-GB" dirty="0"/>
              <a:t>) and approved in April 2019, after </a:t>
            </a:r>
            <a:r>
              <a:rPr lang="en-US" dirty="0"/>
              <a:t>further definition of scope during WP5 PSM on 26.03.2019</a:t>
            </a:r>
            <a:endParaRPr lang="en-GB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Focus on Mo-coated </a:t>
            </a:r>
            <a:r>
              <a:rPr lang="en-US" dirty="0" err="1"/>
              <a:t>MoGR</a:t>
            </a:r>
            <a:r>
              <a:rPr lang="en-US" dirty="0"/>
              <a:t> + visual investigation of Mo-coated CfC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33" y="3570073"/>
            <a:ext cx="4607822" cy="32192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1812" y="3657600"/>
            <a:ext cx="3881843" cy="315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3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contract – baseline activities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Shipment of the capsule to the contractor facility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Opening of the capsule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Preparation of opening procedure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Evaluation of applicability of opening procedure when CERN2 capsule is unloaded in the hot-cell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Validation of opening procedure on spare CERN2 capsule supplied by CERN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Extraction, sorting and storage of specimens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Examination of </a:t>
            </a:r>
            <a:r>
              <a:rPr lang="en-US" dirty="0" err="1"/>
              <a:t>MoGR</a:t>
            </a:r>
            <a:r>
              <a:rPr lang="en-US" dirty="0"/>
              <a:t>/CfC samples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Visual inspection on 4 Mo-coated </a:t>
            </a:r>
            <a:r>
              <a:rPr lang="en-US" dirty="0" err="1"/>
              <a:t>MoGR</a:t>
            </a:r>
            <a:r>
              <a:rPr lang="en-US" dirty="0"/>
              <a:t> and 4 Mo-coated CfC specimens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Photographic documentation of the samples to show possible macroscopic damage to the bulk and coating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Coating adhesion test on 2 Mo-coated </a:t>
            </a:r>
            <a:r>
              <a:rPr lang="en-US" dirty="0" err="1"/>
              <a:t>MoGR</a:t>
            </a:r>
            <a:r>
              <a:rPr lang="en-US" dirty="0"/>
              <a:t> specimens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Transport of all specimens from contractor facilities to CERN</a:t>
            </a:r>
          </a:p>
        </p:txBody>
      </p:sp>
      <p:pic>
        <p:nvPicPr>
          <p:cNvPr id="7" name="Picture 6" descr="How to Face the Challenges of Leadership | Leadership Frea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98" y="1127123"/>
            <a:ext cx="1645014" cy="897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32B1EA-8629-9F4C-9D87-6A441E0DD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3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FDA8E-F2FC-CF4D-A8B7-F44CCACE0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AABD5-2C48-364F-8053-EBAFBA40FB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137653"/>
            <a:ext cx="8226425" cy="295438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Recent major accelerator facilities (operational or planned) have entered an regime where BIDs survivability is at stake, limited by </a:t>
            </a:r>
            <a:r>
              <a:rPr lang="en-US" b="1" dirty="0"/>
              <a:t>radiation damage on materials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Plans for future high power, high intensity facilities will present even greater challenges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Proton induced radiation damage is significantly different from thermal neutron damage, as encountered in the nuclear industry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To maximize the benefit of high power accelerators, these challenges must be addressed in time to provide critical input to </a:t>
            </a:r>
            <a:r>
              <a:rPr lang="en-US" b="1" dirty="0"/>
              <a:t>high energy colliders</a:t>
            </a:r>
            <a:r>
              <a:rPr lang="en-US" dirty="0"/>
              <a:t> as well as </a:t>
            </a:r>
            <a:r>
              <a:rPr lang="en-US" b="1" dirty="0"/>
              <a:t>multi-MW beam target facilities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EE4CD-FBC3-6E46-9A68-AF43834FE6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6511C-D076-124E-80CD-0365389AD0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E3956-663C-8449-BBC1-E894CCE365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6267B9-E95C-C44C-A46E-4A224FE47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22" y="4121343"/>
            <a:ext cx="2179921" cy="21026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82538-A3DB-1542-A48F-B3A461203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607" y="4121343"/>
            <a:ext cx="2366387" cy="21026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814" y="4121343"/>
            <a:ext cx="2180493" cy="21026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1399" y="6004070"/>
            <a:ext cx="121219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/>
              <a:t>FNAL </a:t>
            </a:r>
            <a:r>
              <a:rPr lang="en-US" sz="1050" dirty="0" err="1"/>
              <a:t>NuMI</a:t>
            </a:r>
            <a:r>
              <a:rPr lang="en-US" sz="1050" dirty="0"/>
              <a:t> NT-02</a:t>
            </a:r>
            <a:endParaRPr lang="en-GB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3251577" y="6006930"/>
            <a:ext cx="110158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/>
              <a:t>CERN AD-target</a:t>
            </a:r>
            <a:endParaRPr lang="en-GB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5925216" y="6006930"/>
            <a:ext cx="108555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50" dirty="0"/>
              <a:t>ORNL Hg target</a:t>
            </a:r>
            <a:endParaRPr lang="en-GB" sz="10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1627A8-3916-2E4A-940C-2731C2F816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51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Visual inspection of </a:t>
            </a:r>
            <a:r>
              <a:rPr lang="en-US" dirty="0" err="1"/>
              <a:t>MoGR</a:t>
            </a:r>
            <a:r>
              <a:rPr lang="en-US" dirty="0"/>
              <a:t> and CfC specimens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4"/>
            <a:ext cx="8226425" cy="29210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Pictures of the specimens to show possible macroscopic damage of the 4 Mo-coated </a:t>
            </a:r>
            <a:r>
              <a:rPr lang="en-US" dirty="0" err="1"/>
              <a:t>MoGR</a:t>
            </a:r>
            <a:r>
              <a:rPr lang="en-US" dirty="0"/>
              <a:t> specimens and 4 Mo-coated CfC specimens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Structural integrity </a:t>
            </a:r>
            <a:r>
              <a:rPr lang="en-US" dirty="0"/>
              <a:t>of specimens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Permanent </a:t>
            </a:r>
            <a:r>
              <a:rPr lang="en-US" b="1" dirty="0"/>
              <a:t>deformation</a:t>
            </a:r>
            <a:r>
              <a:rPr lang="en-US" dirty="0"/>
              <a:t> and geometry changes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Presence of cracks </a:t>
            </a:r>
            <a:r>
              <a:rPr lang="en-US" dirty="0"/>
              <a:t>on the coated and uncoated side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Macroscopic loss of coating adherence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Blistering</a:t>
            </a:r>
            <a:r>
              <a:rPr lang="en-US" dirty="0"/>
              <a:t> in correspondence of the coating/uncoated surface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69" y="4166605"/>
            <a:ext cx="7422915" cy="2107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850572-1E8C-674A-8D73-D5D4EAAC7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091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704891"/>
          </a:xfrm>
        </p:spPr>
        <p:txBody>
          <a:bodyPr>
            <a:normAutofit fontScale="90000"/>
          </a:bodyPr>
          <a:lstStyle/>
          <a:p>
            <a:r>
              <a:rPr lang="en-US" dirty="0"/>
              <a:t>Coating adhesion test of two Mo-coated </a:t>
            </a:r>
            <a:r>
              <a:rPr lang="en-US" dirty="0" err="1"/>
              <a:t>MoGR</a:t>
            </a:r>
            <a:r>
              <a:rPr lang="en-US" dirty="0"/>
              <a:t> samples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63054"/>
            <a:ext cx="8226425" cy="501829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Purpose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Evaluation of the adherence of the Mo coating to the substrate after irradiation and comparison with the results observed for the non-irradiated material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Subject  2 of the 4 Mo-coated irradiated </a:t>
            </a:r>
            <a:r>
              <a:rPr lang="en-US" dirty="0" err="1">
                <a:sym typeface="Wingdings" panose="05000000000000000000" pitchFamily="2" charset="2"/>
              </a:rPr>
              <a:t>MoGR</a:t>
            </a:r>
            <a:r>
              <a:rPr lang="en-US" dirty="0">
                <a:sym typeface="Wingdings" panose="05000000000000000000" pitchFamily="2" charset="2"/>
              </a:rPr>
              <a:t> specimens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PAT handy adhesion tester conforming to ISO 14916:2017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/>
              <a:t>Adhesion test following ASTM D3359-09, method B with perpendicular cuts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Aspect of interest: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/>
              <a:t>Value (MPa) at which the dolly detachment from the specimen occurs (if the test is performed with PAT handy)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/>
              <a:t>Location of the rupture (in the coating-bulk interface or in the bulk?)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/>
              <a:t>Pictures of the fracture surface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dirty="0"/>
              <a:t>A spare Mo-coated MoGr specimen will be supplied by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637B87-A5C8-6842-8328-202EF1358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943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contract – optional activities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u="sng" dirty="0"/>
              <a:t>Optional activities</a:t>
            </a:r>
            <a:r>
              <a:rPr lang="en-US" dirty="0"/>
              <a:t> (cost driven, will </a:t>
            </a:r>
            <a:r>
              <a:rPr lang="en-US" b="1" u="sng" dirty="0"/>
              <a:t>NOT</a:t>
            </a:r>
            <a:r>
              <a:rPr lang="en-US" dirty="0"/>
              <a:t> be part of the adjudication phase)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Density Evaluation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Electrical conductivity measurement of bulk and coating (ND)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Thermal diffusivity measurement of bulk material at room temperature (ND)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Microstructural investigation of bulk and coating with X-ray diffraction (ND)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Microstructural investigation of bulk with Raman spectroscopy (ND)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Microstructural investigation of bulk/coating interface (S/D)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Elastic modulus measurements of the coating by indentation (D)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Elastic modulus measurements of the bulk (D)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BB9705-209B-3D4A-9C30-A6C40F445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004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PIE contract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Project green light end of February 2019, DR approved in April 2019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Price enquiry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out by end of July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Contract establishment foreseen ~</a:t>
            </a:r>
            <a:r>
              <a:rPr lang="en-GB" dirty="0">
                <a:sym typeface="Wingdings" panose="05000000000000000000" pitchFamily="2" charset="2"/>
              </a:rPr>
              <a:t>middle</a:t>
            </a:r>
            <a:r>
              <a:rPr lang="en-GB" dirty="0"/>
              <a:t> September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Visual inspection to be carried out </a:t>
            </a:r>
            <a:r>
              <a:rPr lang="en-GB" b="1" dirty="0"/>
              <a:t>by early 2020 (challenging, mainly due to transport of the (highly) radioactive package!!!)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Adhesion test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To be completed by </a:t>
            </a:r>
            <a:r>
              <a:rPr lang="en-GB" b="1" dirty="0"/>
              <a:t>summer 2020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Optional tests to follow if requested (less pressure, less costs)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/>
              <a:t>Timeline requested by WP5 is (very) tight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EB5EDD-2066-7A4D-A0B5-46986B15A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8199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Possibility for future HE irradiation at BNL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77155"/>
            <a:ext cx="8226425" cy="502827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WP5 asked to investigate the possibility to execute another campaign with Mo-coated and Cu-coated isostatic graphite (7550 from SGL)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Employed in all other BIDs (TDIS, TIDVG, etc.) and potential candidate for LS3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2020 RaDIATE test run at BNL (low DPA)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Likely required to </a:t>
            </a:r>
            <a:r>
              <a:rPr lang="en-US" b="1" dirty="0"/>
              <a:t>contribute also to a fraction of the beam time cost </a:t>
            </a:r>
            <a:r>
              <a:rPr lang="en-US" dirty="0"/>
              <a:t>(something not done for BLIP1 and BLIP2 RaDIATE irradiation)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Dedicated run &amp; capsule</a:t>
            </a:r>
            <a:r>
              <a:rPr lang="en-US" dirty="0"/>
              <a:t>, to be optimized for HL-LHC WP5 needs and requirements (temperature, materials, thicknesses, geometry, etc.)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Great opportunity to establish a good link between HE and ion irradiation (hardness, micromechanics, etc.)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Decision to be taken in the coming weeks in order to be ready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If successful, longer run to be foreseen during 2021-2022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Further discussions at the 2019 RaDIATE Collaboration Meeting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Next steps to be decided </a:t>
            </a:r>
            <a:r>
              <a:rPr lang="en-US" b="1" u="sng" dirty="0"/>
              <a:t>rapidly</a:t>
            </a:r>
            <a:r>
              <a:rPr lang="en-US" dirty="0"/>
              <a:t> if we don’t want to miss the slot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71EE09-BDAF-2545-A1C4-A7FAF5715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93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44753-C289-DB4D-8C62-5EAC8942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83242-578A-B349-8451-C8F3D9D00A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Post Irradiation Examination of Mo-coated CfC &amp; </a:t>
            </a:r>
            <a:r>
              <a:rPr lang="en-US" dirty="0" err="1"/>
              <a:t>MoGR</a:t>
            </a:r>
            <a:r>
              <a:rPr lang="en-US" dirty="0"/>
              <a:t> samples currently being launched with an external contractor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Critical point is the shipment from BNL to contractor premises – type A transport always time consuming, but we remain confident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Results of the </a:t>
            </a:r>
            <a:r>
              <a:rPr lang="en-US" b="1" dirty="0"/>
              <a:t>visual inspection (on Mo-coated </a:t>
            </a:r>
            <a:r>
              <a:rPr lang="en-US" b="1" dirty="0" err="1"/>
              <a:t>CfC+MoGR</a:t>
            </a:r>
            <a:r>
              <a:rPr lang="en-US" b="1" dirty="0"/>
              <a:t>) foreseen for early 2020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Coating adhesion tests (Mo-coated </a:t>
            </a:r>
            <a:r>
              <a:rPr lang="en-US" dirty="0" err="1"/>
              <a:t>MoGR</a:t>
            </a:r>
            <a:r>
              <a:rPr lang="en-US" dirty="0"/>
              <a:t> only following WP5 request) will follow towards </a:t>
            </a:r>
            <a:r>
              <a:rPr lang="en-US" b="1" dirty="0"/>
              <a:t>summer 2020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Variety of optional tests could be activated depending on costs and WP5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9B6B2-A79A-914D-A171-13728E5EF0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81F81-B56A-4E43-B6C4-8F9E78605F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3AB76-C81E-6845-8E2D-FF3B54D894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CFBB4C-32ED-0947-8B9D-E7549C90E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813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F86FF-F34E-4F40-A10A-2E5FBB377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CBE64-226B-C243-82A2-D73AD06541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D925C-0BE7-7E42-8696-6BC5340E37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56F5D-C46D-4C42-B006-25A547490C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2798A-A796-7F4B-B5A6-EF0068448C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11B2AA-55E7-A04A-8490-10128CBAD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554"/>
            <a:ext cx="9144000" cy="64848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CEB4ED-F280-9B4B-99A4-C22D1CB7AF31}"/>
              </a:ext>
            </a:extLst>
          </p:cNvPr>
          <p:cNvSpPr txBox="1"/>
          <p:nvPr/>
        </p:nvSpPr>
        <p:spPr>
          <a:xfrm>
            <a:off x="3667125" y="5218044"/>
            <a:ext cx="244329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5400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8495053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baseline="30000" dirty="0"/>
              <a:t>+</a:t>
            </a:r>
            <a:r>
              <a:rPr lang="en-US" dirty="0"/>
              <a:t> vs. ion vs. He implantation on Be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751" y="1137678"/>
            <a:ext cx="4106387" cy="2670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84628" y="1610446"/>
            <a:ext cx="2998997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/>
              <a:t>Nano-indentation data comparing a beryllium window from </a:t>
            </a:r>
            <a:r>
              <a:rPr lang="en-US" i="1" dirty="0" err="1"/>
              <a:t>NuMI</a:t>
            </a:r>
            <a:r>
              <a:rPr lang="en-US" i="1" dirty="0"/>
              <a:t> beamline at Fermilab</a:t>
            </a:r>
            <a:endParaRPr lang="en-GB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82400" y="3808629"/>
            <a:ext cx="7819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Comparison of proton irradiation and He implantation data indicates dominating He content on the material  hardness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99559" y="4578107"/>
            <a:ext cx="6785269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u="sng" dirty="0"/>
              <a:t>Why He is a problem?</a:t>
            </a:r>
            <a:r>
              <a:rPr lang="en-US" sz="2400" dirty="0"/>
              <a:t> It has l</a:t>
            </a:r>
            <a:r>
              <a:rPr lang="en-GB" sz="2400" dirty="0"/>
              <a:t>ow solubility in the crystal lattice, hence accumulating at </a:t>
            </a:r>
            <a:r>
              <a:rPr lang="en-GB" sz="2400" b="1" dirty="0"/>
              <a:t>defects</a:t>
            </a:r>
            <a:r>
              <a:rPr lang="en-GB" sz="2400" dirty="0"/>
              <a:t>, </a:t>
            </a:r>
            <a:r>
              <a:rPr lang="en-GB" sz="2400" b="1" dirty="0"/>
              <a:t>dislocations</a:t>
            </a:r>
            <a:r>
              <a:rPr lang="en-GB" sz="2400" dirty="0"/>
              <a:t> and at </a:t>
            </a:r>
            <a:r>
              <a:rPr lang="en-GB" sz="2400" b="1" dirty="0"/>
              <a:t>grain boundaries</a:t>
            </a:r>
            <a:r>
              <a:rPr lang="en-GB" sz="2400" dirty="0"/>
              <a:t>, leading to </a:t>
            </a:r>
            <a:r>
              <a:rPr lang="en-GB" sz="2400" b="1" dirty="0"/>
              <a:t>swelling</a:t>
            </a:r>
            <a:r>
              <a:rPr lang="en-GB" sz="2400" dirty="0"/>
              <a:t> or </a:t>
            </a:r>
            <a:r>
              <a:rPr lang="en-GB" sz="2400" b="1" dirty="0"/>
              <a:t>embrittlement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54F3F8-ACB4-2A49-BE6C-263216938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120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457172" y="538894"/>
            <a:ext cx="8228763" cy="6141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3991" spc="-1">
                <a:latin typeface="Arial"/>
              </a:rPr>
              <a:t>DPA in primary collimators</a:t>
            </a:r>
          </a:p>
        </p:txBody>
      </p:sp>
      <p:pic>
        <p:nvPicPr>
          <p:cNvPr id="42" name="Picture 41"/>
          <p:cNvPicPr/>
          <p:nvPr/>
        </p:nvPicPr>
        <p:blipFill>
          <a:blip r:embed="rId2"/>
          <a:stretch/>
        </p:blipFill>
        <p:spPr>
          <a:xfrm>
            <a:off x="0" y="1432940"/>
            <a:ext cx="9143107" cy="1911631"/>
          </a:xfrm>
          <a:prstGeom prst="rect">
            <a:avLst/>
          </a:prstGeom>
          <a:ln>
            <a:noFill/>
          </a:ln>
        </p:spPr>
      </p:pic>
      <p:sp>
        <p:nvSpPr>
          <p:cNvPr id="44" name="CustomShape 3"/>
          <p:cNvSpPr/>
          <p:nvPr/>
        </p:nvSpPr>
        <p:spPr>
          <a:xfrm>
            <a:off x="265814" y="1347058"/>
            <a:ext cx="4310108" cy="836296"/>
          </a:xfrm>
          <a:prstGeom prst="rect">
            <a:avLst/>
          </a:prstGeom>
          <a:solidFill>
            <a:srgbClr val="FFFFFF"/>
          </a:solidFill>
          <a:ln w="25560">
            <a:solidFill>
              <a:srgbClr val="00CC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Displacement Per Atom (DPA) in primary HL-LHC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collimator assuming 1x10</a:t>
            </a:r>
            <a:r>
              <a:rPr lang="en-US" sz="1633" spc="-1" baseline="30000">
                <a:solidFill>
                  <a:srgbClr val="000000"/>
                </a:solidFill>
                <a:latin typeface="Calibri"/>
              </a:rPr>
              <a:t>17</a:t>
            </a:r>
            <a:r>
              <a:rPr lang="en-US" sz="1633" spc="-1">
                <a:solidFill>
                  <a:srgbClr val="000000"/>
                </a:solidFill>
                <a:latin typeface="Calibri"/>
              </a:rPr>
              <a:t> protons lost in the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betatron collimation system</a:t>
            </a:r>
            <a:endParaRPr lang="en-US" sz="1633" spc="-1">
              <a:latin typeface="Arial"/>
            </a:endParaRPr>
          </a:p>
        </p:txBody>
      </p:sp>
      <p:pic>
        <p:nvPicPr>
          <p:cNvPr id="45" name="Picture 44"/>
          <p:cNvPicPr/>
          <p:nvPr/>
        </p:nvPicPr>
        <p:blipFill>
          <a:blip r:embed="rId3"/>
          <a:stretch/>
        </p:blipFill>
        <p:spPr>
          <a:xfrm>
            <a:off x="533258" y="3075493"/>
            <a:ext cx="3737705" cy="3691988"/>
          </a:xfrm>
          <a:prstGeom prst="rect">
            <a:avLst/>
          </a:prstGeom>
          <a:ln>
            <a:noFill/>
          </a:ln>
        </p:spPr>
      </p:pic>
      <p:pic>
        <p:nvPicPr>
          <p:cNvPr id="46" name="Picture 45"/>
          <p:cNvPicPr/>
          <p:nvPr/>
        </p:nvPicPr>
        <p:blipFill>
          <a:blip r:embed="rId4"/>
          <a:stretch/>
        </p:blipFill>
        <p:spPr>
          <a:xfrm>
            <a:off x="5111506" y="3084637"/>
            <a:ext cx="3584226" cy="354079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7139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457172" y="538894"/>
            <a:ext cx="8228763" cy="6141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3991" spc="-1">
                <a:latin typeface="Arial"/>
              </a:rPr>
              <a:t>DPA in primary collimators</a:t>
            </a:r>
          </a:p>
        </p:txBody>
      </p:sp>
      <p:pic>
        <p:nvPicPr>
          <p:cNvPr id="48" name="Picture 47"/>
          <p:cNvPicPr/>
          <p:nvPr/>
        </p:nvPicPr>
        <p:blipFill>
          <a:blip r:embed="rId2"/>
          <a:stretch/>
        </p:blipFill>
        <p:spPr>
          <a:xfrm>
            <a:off x="0" y="1432940"/>
            <a:ext cx="9143107" cy="1911631"/>
          </a:xfrm>
          <a:prstGeom prst="rect">
            <a:avLst/>
          </a:prstGeom>
          <a:ln>
            <a:noFill/>
          </a:ln>
        </p:spPr>
      </p:pic>
      <p:sp>
        <p:nvSpPr>
          <p:cNvPr id="50" name="CustomShape 3"/>
          <p:cNvSpPr/>
          <p:nvPr/>
        </p:nvSpPr>
        <p:spPr>
          <a:xfrm>
            <a:off x="265814" y="1347058"/>
            <a:ext cx="4310108" cy="836296"/>
          </a:xfrm>
          <a:prstGeom prst="rect">
            <a:avLst/>
          </a:prstGeom>
          <a:solidFill>
            <a:srgbClr val="FFFFFF"/>
          </a:solidFill>
          <a:ln w="25560">
            <a:solidFill>
              <a:srgbClr val="00CC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Displacement Per Atom (DPA) in primary HL-LHC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collimator assuming 1x10</a:t>
            </a:r>
            <a:r>
              <a:rPr lang="en-US" sz="1633" spc="-1" baseline="30000">
                <a:solidFill>
                  <a:srgbClr val="000000"/>
                </a:solidFill>
                <a:latin typeface="Calibri"/>
              </a:rPr>
              <a:t>17</a:t>
            </a:r>
            <a:r>
              <a:rPr lang="en-US" sz="1633" spc="-1">
                <a:solidFill>
                  <a:srgbClr val="000000"/>
                </a:solidFill>
                <a:latin typeface="Calibri"/>
              </a:rPr>
              <a:t> protons lost in the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betatron collimation system</a:t>
            </a:r>
            <a:endParaRPr lang="en-US" sz="1633" spc="-1">
              <a:latin typeface="Arial"/>
            </a:endParaRPr>
          </a:p>
        </p:txBody>
      </p:sp>
      <p:pic>
        <p:nvPicPr>
          <p:cNvPr id="51" name="Picture 50"/>
          <p:cNvPicPr/>
          <p:nvPr/>
        </p:nvPicPr>
        <p:blipFill>
          <a:blip r:embed="rId3"/>
          <a:stretch/>
        </p:blipFill>
        <p:spPr>
          <a:xfrm>
            <a:off x="533258" y="3075493"/>
            <a:ext cx="3737705" cy="3691988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4"/>
          <a:stretch/>
        </p:blipFill>
        <p:spPr>
          <a:xfrm>
            <a:off x="4629517" y="2502396"/>
            <a:ext cx="4029315" cy="3517936"/>
          </a:xfrm>
          <a:prstGeom prst="rect">
            <a:avLst/>
          </a:prstGeom>
          <a:ln w="54720">
            <a:solidFill>
              <a:srgbClr val="FF0000"/>
            </a:solidFill>
            <a:round/>
          </a:ln>
        </p:spPr>
      </p:pic>
      <p:sp>
        <p:nvSpPr>
          <p:cNvPr id="53" name="TextShape 4"/>
          <p:cNvSpPr txBox="1"/>
          <p:nvPr/>
        </p:nvSpPr>
        <p:spPr>
          <a:xfrm>
            <a:off x="5500102" y="5593203"/>
            <a:ext cx="787315" cy="33372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>
            <a:spAutoFit/>
          </a:bodyPr>
          <a:lstStyle/>
          <a:p>
            <a:r>
              <a:rPr lang="en-US" sz="1633" b="1" spc="-1">
                <a:solidFill>
                  <a:srgbClr val="FF0000"/>
                </a:solidFill>
                <a:latin typeface="Arial"/>
              </a:rPr>
              <a:t>ZOOM</a:t>
            </a:r>
            <a:endParaRPr lang="en-US" sz="1633" spc="-1">
              <a:latin typeface="Arial"/>
            </a:endParaRPr>
          </a:p>
        </p:txBody>
      </p:sp>
      <p:sp>
        <p:nvSpPr>
          <p:cNvPr id="54" name="Line 5"/>
          <p:cNvSpPr/>
          <p:nvPr/>
        </p:nvSpPr>
        <p:spPr>
          <a:xfrm flipH="1">
            <a:off x="1022106" y="4236709"/>
            <a:ext cx="3607411" cy="576036"/>
          </a:xfrm>
          <a:prstGeom prst="line">
            <a:avLst/>
          </a:prstGeom>
          <a:ln w="547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TextShape 6"/>
          <p:cNvSpPr txBox="1"/>
          <p:nvPr/>
        </p:nvSpPr>
        <p:spPr>
          <a:xfrm>
            <a:off x="4596079" y="6120186"/>
            <a:ext cx="4147767" cy="585009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>
            <a:spAutoFit/>
          </a:bodyPr>
          <a:lstStyle/>
          <a:p>
            <a:r>
              <a:rPr lang="en-US" sz="1633" b="1" spc="-1" dirty="0">
                <a:solidFill>
                  <a:srgbClr val="FF0000"/>
                </a:solidFill>
                <a:latin typeface="Arial"/>
              </a:rPr>
              <a:t>Max. value of 0.3 DPA concentrated in surface area</a:t>
            </a:r>
            <a:endParaRPr lang="en-US" sz="1633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75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00DBA-25D5-3A4E-BF53-5F37D566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F9FC9-51CA-5E48-8715-206BAA1B34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4458504" cy="502827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Displacement in crystal lattice (expressed in Displacement per Atom – DPA)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Embrittlement / creep / swelling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Fracture toughness reduction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Thermal/electrical conductivity reduction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Coefficient of thermal expansion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Modulus of elasticity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Fatigue response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Accelerated corrosion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Transmutation products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H/He gas production can cause void formation and embrittlement (expressed as atomic parts per million per DPA, </a:t>
            </a:r>
            <a:r>
              <a:rPr lang="en-US" dirty="0" err="1"/>
              <a:t>appm</a:t>
            </a:r>
            <a:r>
              <a:rPr lang="en-US" dirty="0"/>
              <a:t>/DPA)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0727C-343D-CE44-99D1-E49771D1BD2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DEBD2-163F-7947-A0AA-BF4C4AA6E4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95A9D-1582-4F4D-8AC6-1BA0E10BEE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705" y="1375258"/>
            <a:ext cx="3891796" cy="47307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C91922-AB23-564F-9442-53F4EC444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91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457172" y="538894"/>
            <a:ext cx="8228763" cy="6141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3991" spc="-1">
                <a:latin typeface="Arial"/>
              </a:rPr>
              <a:t>DPA in secondary collimators</a:t>
            </a:r>
          </a:p>
        </p:txBody>
      </p:sp>
      <p:pic>
        <p:nvPicPr>
          <p:cNvPr id="57" name="Picture 56"/>
          <p:cNvPicPr/>
          <p:nvPr/>
        </p:nvPicPr>
        <p:blipFill>
          <a:blip r:embed="rId2"/>
          <a:stretch/>
        </p:blipFill>
        <p:spPr>
          <a:xfrm>
            <a:off x="0" y="1432940"/>
            <a:ext cx="9143107" cy="1911631"/>
          </a:xfrm>
          <a:prstGeom prst="rect">
            <a:avLst/>
          </a:prstGeom>
          <a:ln>
            <a:noFill/>
          </a:ln>
        </p:spPr>
      </p:pic>
      <p:sp>
        <p:nvSpPr>
          <p:cNvPr id="58" name="CustomShape 2"/>
          <p:cNvSpPr/>
          <p:nvPr/>
        </p:nvSpPr>
        <p:spPr>
          <a:xfrm>
            <a:off x="265814" y="1347058"/>
            <a:ext cx="4310108" cy="836296"/>
          </a:xfrm>
          <a:prstGeom prst="rect">
            <a:avLst/>
          </a:prstGeom>
          <a:solidFill>
            <a:srgbClr val="FFFFFF"/>
          </a:solidFill>
          <a:ln w="25560">
            <a:solidFill>
              <a:srgbClr val="00CC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Displacement Per Atom (DPA) in primary HL-LHC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collimator assuming 1x10</a:t>
            </a:r>
            <a:r>
              <a:rPr lang="en-US" sz="1633" spc="-1" baseline="30000">
                <a:solidFill>
                  <a:srgbClr val="000000"/>
                </a:solidFill>
                <a:latin typeface="Calibri"/>
              </a:rPr>
              <a:t>17</a:t>
            </a:r>
            <a:r>
              <a:rPr lang="en-US" sz="1633" spc="-1">
                <a:solidFill>
                  <a:srgbClr val="000000"/>
                </a:solidFill>
                <a:latin typeface="Calibri"/>
              </a:rPr>
              <a:t> protons lost in the </a:t>
            </a:r>
            <a:endParaRPr lang="en-US" sz="1633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latin typeface="Calibri"/>
              </a:rPr>
              <a:t>betatron collimation system</a:t>
            </a:r>
            <a:endParaRPr lang="en-US" sz="1633" spc="-1">
              <a:latin typeface="Arial"/>
            </a:endParaRPr>
          </a:p>
        </p:txBody>
      </p:sp>
      <p:pic>
        <p:nvPicPr>
          <p:cNvPr id="59" name="Picture 58"/>
          <p:cNvPicPr/>
          <p:nvPr/>
        </p:nvPicPr>
        <p:blipFill>
          <a:blip r:embed="rId3"/>
          <a:stretch/>
        </p:blipFill>
        <p:spPr>
          <a:xfrm>
            <a:off x="644939" y="3657734"/>
            <a:ext cx="3732480" cy="2711354"/>
          </a:xfrm>
          <a:prstGeom prst="rect">
            <a:avLst/>
          </a:prstGeom>
          <a:ln w="36720">
            <a:solidFill>
              <a:srgbClr val="00CCFF"/>
            </a:solidFill>
            <a:round/>
          </a:ln>
        </p:spPr>
      </p:pic>
      <p:sp>
        <p:nvSpPr>
          <p:cNvPr id="60" name="TextShape 3"/>
          <p:cNvSpPr txBox="1"/>
          <p:nvPr/>
        </p:nvSpPr>
        <p:spPr>
          <a:xfrm rot="20819400">
            <a:off x="2803769" y="4734132"/>
            <a:ext cx="1486788" cy="58500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>
            <a:spAutoFit/>
          </a:bodyPr>
          <a:lstStyle/>
          <a:p>
            <a:r>
              <a:rPr lang="en-US" sz="1633" spc="-1" dirty="0">
                <a:latin typeface="Arial"/>
              </a:rPr>
              <a:t>CfC (AC150K)</a:t>
            </a:r>
          </a:p>
        </p:txBody>
      </p:sp>
      <p:sp>
        <p:nvSpPr>
          <p:cNvPr id="61" name="TextShape 4"/>
          <p:cNvSpPr txBox="1"/>
          <p:nvPr/>
        </p:nvSpPr>
        <p:spPr>
          <a:xfrm rot="20751000">
            <a:off x="2768828" y="4185447"/>
            <a:ext cx="1257549" cy="33372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>
            <a:spAutoFit/>
          </a:bodyPr>
          <a:lstStyle/>
          <a:p>
            <a:r>
              <a:rPr lang="en-US" sz="1633" spc="-1">
                <a:latin typeface="Arial"/>
              </a:rPr>
              <a:t>MoGR </a:t>
            </a:r>
          </a:p>
        </p:txBody>
      </p:sp>
      <p:sp>
        <p:nvSpPr>
          <p:cNvPr id="62" name="TextShape 5"/>
          <p:cNvSpPr txBox="1"/>
          <p:nvPr/>
        </p:nvSpPr>
        <p:spPr>
          <a:xfrm rot="20680800">
            <a:off x="2182015" y="4391996"/>
            <a:ext cx="2073600" cy="2778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>
            <a:spAutoFit/>
          </a:bodyPr>
          <a:lstStyle/>
          <a:p>
            <a:r>
              <a:rPr lang="en-US" sz="1270" spc="-1">
                <a:latin typeface="Arial"/>
              </a:rPr>
              <a:t>Molybdenum coating</a:t>
            </a:r>
          </a:p>
        </p:txBody>
      </p:sp>
      <p:pic>
        <p:nvPicPr>
          <p:cNvPr id="63" name="Picture 62"/>
          <p:cNvPicPr/>
          <p:nvPr/>
        </p:nvPicPr>
        <p:blipFill>
          <a:blip r:embed="rId4"/>
          <a:stretch/>
        </p:blipFill>
        <p:spPr>
          <a:xfrm>
            <a:off x="4915575" y="3963386"/>
            <a:ext cx="3194977" cy="2548732"/>
          </a:xfrm>
          <a:prstGeom prst="rect">
            <a:avLst/>
          </a:prstGeom>
          <a:ln>
            <a:noFill/>
          </a:ln>
        </p:spPr>
      </p:pic>
      <p:graphicFrame>
        <p:nvGraphicFramePr>
          <p:cNvPr id="64" name="Table 6"/>
          <p:cNvGraphicFramePr/>
          <p:nvPr/>
        </p:nvGraphicFramePr>
        <p:xfrm>
          <a:off x="5773099" y="3154518"/>
          <a:ext cx="2391334" cy="1174968"/>
        </p:xfrm>
        <a:graphic>
          <a:graphicData uri="http://schemas.openxmlformats.org/drawingml/2006/table">
            <a:tbl>
              <a:tblPr/>
              <a:tblGrid>
                <a:gridCol w="1412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77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DPA 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 coating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1·10</a:t>
                      </a:r>
                      <a:r>
                        <a:rPr lang="en-US" sz="1300" b="0" strike="noStrike" spc="-1" baseline="30000">
                          <a:solidFill>
                            <a:srgbClr val="000000"/>
                          </a:solidFill>
                          <a:latin typeface="Arial"/>
                        </a:rPr>
                        <a:t>-3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MoGr secondary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4-5·10</a:t>
                      </a:r>
                      <a:r>
                        <a:rPr lang="en-US" sz="1300" b="0" strike="noStrike" spc="-1" baseline="30000">
                          <a:solidFill>
                            <a:srgbClr val="000000"/>
                          </a:solidFill>
                          <a:latin typeface="Arial"/>
                        </a:rPr>
                        <a:t>-4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CfC secondary</a:t>
                      </a:r>
                      <a:endParaRPr lang="en-US" sz="1300" b="0" strike="noStrike" spc="-1" dirty="0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1-2·10</a:t>
                      </a:r>
                      <a:r>
                        <a:rPr lang="en-US" sz="1300" b="0" strike="noStrike" spc="-1" baseline="30000">
                          <a:solidFill>
                            <a:srgbClr val="000000"/>
                          </a:solidFill>
                          <a:latin typeface="Arial"/>
                        </a:rPr>
                        <a:t>-4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 marL="82944" marR="82944" marT="41472" marB="41472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15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damage effects can be significant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186656"/>
            <a:ext cx="8079584" cy="502761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B7CD57-2AAD-8640-8BD6-4506129AD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973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6CE9C-A31A-8241-AFF3-F6FAFB98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C25E6-824B-DA4F-9F5E-0B4F1C71498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23E9C-DE09-794F-9B83-0AD7CB5B66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42B20-E136-414F-89E3-F71C7D37DE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B564A0C-352D-C345-9F59-0C1EEAB85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937479"/>
              </p:ext>
            </p:extLst>
          </p:nvPr>
        </p:nvGraphicFramePr>
        <p:xfrm>
          <a:off x="1475448" y="2483194"/>
          <a:ext cx="6481102" cy="345339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56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1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232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Irradiation Source</a:t>
                      </a:r>
                      <a:endParaRPr lang="en-US" sz="24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DPA rate </a:t>
                      </a:r>
                      <a:r>
                        <a:rPr lang="en-US" sz="2000" dirty="0"/>
                        <a:t>(DPA/s)</a:t>
                      </a:r>
                      <a:endParaRPr lang="en-US" sz="20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He gas production </a:t>
                      </a:r>
                      <a:r>
                        <a:rPr lang="en-US" sz="2000" dirty="0"/>
                        <a:t>(</a:t>
                      </a:r>
                      <a:r>
                        <a:rPr lang="en-US" sz="2000" dirty="0" err="1"/>
                        <a:t>appm</a:t>
                      </a:r>
                      <a:r>
                        <a:rPr lang="en-US" sz="2000" dirty="0"/>
                        <a:t>/DPA)</a:t>
                      </a:r>
                      <a:endParaRPr lang="en-US" sz="2000" b="0" dirty="0">
                        <a:solidFill>
                          <a:srgbClr val="004C97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7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Mixed</a:t>
                      </a:r>
                      <a:r>
                        <a:rPr lang="en-US" sz="2400" baseline="0" dirty="0"/>
                        <a:t> spectrum fission reactor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  <a:r>
                        <a:rPr lang="en-US" sz="2400" baseline="0" dirty="0"/>
                        <a:t> x 10</a:t>
                      </a:r>
                      <a:r>
                        <a:rPr lang="en-US" sz="2400" baseline="30000" dirty="0"/>
                        <a:t>-7</a:t>
                      </a:r>
                      <a:endParaRPr lang="en-US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0.1</a:t>
                      </a:r>
                      <a:endParaRPr lang="en-US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7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Fusion reactor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x 10</a:t>
                      </a:r>
                      <a:r>
                        <a:rPr lang="en-US" sz="2400" baseline="30000" dirty="0"/>
                        <a:t>-6</a:t>
                      </a:r>
                      <a:endParaRPr lang="en-US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  <a:endParaRPr lang="en-US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71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High energy</a:t>
                      </a:r>
                      <a:r>
                        <a:rPr lang="en-US" sz="2400" b="1" baseline="0" dirty="0">
                          <a:solidFill>
                            <a:srgbClr val="FF0000"/>
                          </a:solidFill>
                        </a:rPr>
                        <a:t> proton beam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2400" b="1" baseline="0" dirty="0">
                          <a:solidFill>
                            <a:srgbClr val="FF0000"/>
                          </a:solidFill>
                        </a:rPr>
                        <a:t> x 10</a:t>
                      </a:r>
                      <a:r>
                        <a:rPr lang="en-US" sz="2400" b="1" baseline="30000" dirty="0">
                          <a:solidFill>
                            <a:srgbClr val="FF0000"/>
                          </a:solidFill>
                        </a:rPr>
                        <a:t>-3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&gt;1000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D854533F-A364-0F41-A6EA-FBF23D7E1A35}"/>
              </a:ext>
            </a:extLst>
          </p:cNvPr>
          <p:cNvSpPr/>
          <p:nvPr/>
        </p:nvSpPr>
        <p:spPr>
          <a:xfrm>
            <a:off x="831852" y="1182304"/>
            <a:ext cx="76313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Effects from low energy neutron irradiations do not equal effects from high energy proton irradiations (transmutation)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84DEA2F-9523-7544-AB0D-99D1B0926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284" y="-432527"/>
            <a:ext cx="4533900" cy="19304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9EB79D3-974B-6E49-8679-F31F6BBD44AF}"/>
              </a:ext>
            </a:extLst>
          </p:cNvPr>
          <p:cNvSpPr txBox="1"/>
          <p:nvPr/>
        </p:nvSpPr>
        <p:spPr>
          <a:xfrm>
            <a:off x="8223964" y="6054497"/>
            <a:ext cx="620683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/>
              <a:t>P. Hurh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630CE2-F8AB-4641-9ED7-0C51BF463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01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Exploration of radiation damage effects requires high and low energy irradiation studies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481344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High energy proton irradiations </a:t>
            </a:r>
            <a:r>
              <a:rPr lang="en-US" dirty="0"/>
              <a:t>are expensive and time consuming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Long irradiation beam times (months)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Difficulties of Post Irradiation Examination (PIE) of highly activated samples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Fully representative of HEP conditions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Low energy ion irradiations </a:t>
            </a:r>
            <a:r>
              <a:rPr lang="en-US" dirty="0"/>
              <a:t>are inexpensive and can achieve several DPA in ~1 hour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Low to zero activation (PIE in “normal” lab areas)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Greatly accelerated damage rates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BUT… they have drawbacks!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dirty="0"/>
              <a:t>Very shallow penetration (0.5-100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m) </a:t>
            </a:r>
            <a:r>
              <a:rPr lang="en-US" dirty="0">
                <a:sym typeface="Wingdings" pitchFamily="2" charset="2"/>
              </a:rPr>
              <a:t> no mechanical testing possible (only hardness and micromechanics)</a:t>
            </a:r>
            <a:endParaRPr lang="en-US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dirty="0"/>
              <a:t>Little (no) gas production (transmutation/spallation) in samples</a:t>
            </a:r>
            <a:endParaRPr lang="en-GB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dirty="0"/>
              <a:t>Dose rate effect might modify microstructure and response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/>
              <a:t>Compromise would be a triple beam (simultaneous ion, H and He implantation), but still no straightforward correlation with HE irradiations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A2EC3-F934-904C-9164-B619775CA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75" y="6365493"/>
            <a:ext cx="293966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43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A7CDE-CE51-B945-9029-09A9BA50A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591CE-7173-5247-B778-16DA531D539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05836-AC2B-7340-8D46-8DE631651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3F896-0B3A-554F-8318-BFF9CA6E8A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C6B59-47CD-4A4E-8955-9E92DC1F95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5E3682-E191-D94A-AD09-013D717A7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3"/>
            <a:ext cx="9144000" cy="685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36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2A11-3A58-4D49-9893-4AD194672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D956B-C310-3D41-B077-EBFB815C88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13D2F-B013-7F4C-BAEA-BAC9812D940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July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C14CA-B81C-304F-A2DA-02265F72A13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BNL irradiation of Mo-coated MoGR &amp; CfC samples – plans for Post Irradiation Examination work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E73C8-6E49-6F4B-A471-6732AEF2D3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998A-6CA7-754D-AA1A-B25A7385C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337"/>
            <a:ext cx="9118997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2C56E5E-F9BD-A34B-AA65-089DD8FCC80F}"/>
              </a:ext>
            </a:extLst>
          </p:cNvPr>
          <p:cNvSpPr/>
          <p:nvPr/>
        </p:nvSpPr>
        <p:spPr>
          <a:xfrm>
            <a:off x="646044" y="1928190"/>
            <a:ext cx="1262269" cy="7851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5BF174-06A1-B24A-A05B-41C37ADDB367}"/>
              </a:ext>
            </a:extLst>
          </p:cNvPr>
          <p:cNvSpPr txBox="1"/>
          <p:nvPr/>
        </p:nvSpPr>
        <p:spPr>
          <a:xfrm>
            <a:off x="765312" y="1908310"/>
            <a:ext cx="11529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B</a:t>
            </a:r>
            <a:r>
              <a:rPr lang="en-US" sz="1400" dirty="0"/>
              <a:t>rookhaven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L</a:t>
            </a:r>
            <a:r>
              <a:rPr lang="en-US" sz="1400" dirty="0"/>
              <a:t>inac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I</a:t>
            </a:r>
            <a:r>
              <a:rPr lang="en-US" sz="1400" dirty="0"/>
              <a:t>sotope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P</a:t>
            </a:r>
            <a:r>
              <a:rPr lang="en-US" sz="1400" dirty="0"/>
              <a:t>roducer</a:t>
            </a:r>
          </a:p>
        </p:txBody>
      </p:sp>
    </p:spTree>
    <p:extLst>
      <p:ext uri="{BB962C8B-B14F-4D97-AF65-F5344CB8AC3E}">
        <p14:creationId xmlns:p14="http://schemas.microsoft.com/office/powerpoint/2010/main" val="26935675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5040</TotalTime>
  <Words>2608</Words>
  <Application>Microsoft Macintosh PowerPoint</Application>
  <PresentationFormat>On-screen Show (4:3)</PresentationFormat>
  <Paragraphs>385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Corbel</vt:lpstr>
      <vt:lpstr>Calibri</vt:lpstr>
      <vt:lpstr>Arial</vt:lpstr>
      <vt:lpstr>Wingdings</vt:lpstr>
      <vt:lpstr>Symbol</vt:lpstr>
      <vt:lpstr>CERN_ENdept_Presentation_ArialFont copy</vt:lpstr>
      <vt:lpstr>BNL irradiation of Mo-coated MoGR &amp; CfC samples – plans for Post Irradiation Examination work</vt:lpstr>
      <vt:lpstr>Introduction</vt:lpstr>
      <vt:lpstr>Radiation Damage studies</vt:lpstr>
      <vt:lpstr>Radiation Damage Effects</vt:lpstr>
      <vt:lpstr>Radiation damage effects can be significant</vt:lpstr>
      <vt:lpstr>Radiation Damage</vt:lpstr>
      <vt:lpstr>Exploration of radiation damage effects requires high and low energy irradiation studies</vt:lpstr>
      <vt:lpstr>PowerPoint Presentation</vt:lpstr>
      <vt:lpstr>PowerPoint Presentation</vt:lpstr>
      <vt:lpstr>PowerPoint Presentation</vt:lpstr>
      <vt:lpstr>PowerPoint Presentation</vt:lpstr>
      <vt:lpstr>Radiation damage collimator materials</vt:lpstr>
      <vt:lpstr>Objectives of BNL irradiation (2017-2018)</vt:lpstr>
      <vt:lpstr>Status of RaDIATE samples and perspectives</vt:lpstr>
      <vt:lpstr>DPA received over the two BNL runs</vt:lpstr>
      <vt:lpstr>CERN BNL Run #2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Post Irradiation Examination of Mo-coated graphite samples</vt:lpstr>
      <vt:lpstr>Scope of the contract – baseline activities</vt:lpstr>
      <vt:lpstr>Visual inspection of MoGR and CfC specimens</vt:lpstr>
      <vt:lpstr>Coating adhesion test of two Mo-coated MoGR samples</vt:lpstr>
      <vt:lpstr>Scope of the contract – optional activities</vt:lpstr>
      <vt:lpstr>Proposed PIE contract schedule</vt:lpstr>
      <vt:lpstr>Possibility for future HE irradiation at BNL</vt:lpstr>
      <vt:lpstr>Conclusions</vt:lpstr>
      <vt:lpstr>PowerPoint Presentation</vt:lpstr>
      <vt:lpstr>p+ vs. ion vs. He implantation on Be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subject/>
  <dc:creator>Marco Calviani</dc:creator>
  <cp:keywords/>
  <dc:description/>
  <cp:lastModifiedBy>Marco Calviani</cp:lastModifiedBy>
  <cp:revision>436</cp:revision>
  <cp:lastPrinted>2016-04-13T11:38:26Z</cp:lastPrinted>
  <dcterms:created xsi:type="dcterms:W3CDTF">2016-04-11T07:30:05Z</dcterms:created>
  <dcterms:modified xsi:type="dcterms:W3CDTF">2019-07-18T13:14:14Z</dcterms:modified>
  <cp:category/>
</cp:coreProperties>
</file>