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7"/>
  </p:notesMasterIdLst>
  <p:handoutMasterIdLst>
    <p:handoutMasterId r:id="rId38"/>
  </p:handoutMasterIdLst>
  <p:sldIdLst>
    <p:sldId id="263" r:id="rId5"/>
    <p:sldId id="431" r:id="rId6"/>
    <p:sldId id="469" r:id="rId7"/>
    <p:sldId id="433" r:id="rId8"/>
    <p:sldId id="460" r:id="rId9"/>
    <p:sldId id="430" r:id="rId10"/>
    <p:sldId id="461" r:id="rId11"/>
    <p:sldId id="462" r:id="rId12"/>
    <p:sldId id="463" r:id="rId13"/>
    <p:sldId id="464" r:id="rId14"/>
    <p:sldId id="465" r:id="rId15"/>
    <p:sldId id="466" r:id="rId16"/>
    <p:sldId id="467" r:id="rId17"/>
    <p:sldId id="468" r:id="rId18"/>
    <p:sldId id="470" r:id="rId19"/>
    <p:sldId id="471" r:id="rId20"/>
    <p:sldId id="472" r:id="rId21"/>
    <p:sldId id="473" r:id="rId22"/>
    <p:sldId id="446" r:id="rId23"/>
    <p:sldId id="448" r:id="rId24"/>
    <p:sldId id="447" r:id="rId25"/>
    <p:sldId id="449" r:id="rId26"/>
    <p:sldId id="474" r:id="rId27"/>
    <p:sldId id="479" r:id="rId28"/>
    <p:sldId id="480" r:id="rId29"/>
    <p:sldId id="475" r:id="rId30"/>
    <p:sldId id="476" r:id="rId31"/>
    <p:sldId id="483" r:id="rId32"/>
    <p:sldId id="481" r:id="rId33"/>
    <p:sldId id="482" r:id="rId34"/>
    <p:sldId id="477" r:id="rId35"/>
    <p:sldId id="478" r:id="rId36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E30E"/>
    <a:srgbClr val="24C24A"/>
    <a:srgbClr val="16D050"/>
    <a:srgbClr val="03EB0E"/>
    <a:srgbClr val="61B9D8"/>
    <a:srgbClr val="4DAACC"/>
    <a:srgbClr val="3E9EC3"/>
    <a:srgbClr val="1F85B2"/>
    <a:srgbClr val="0081AF"/>
    <a:srgbClr val="0071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96"/>
    <p:restoredTop sz="89983" autoAdjust="0"/>
  </p:normalViewPr>
  <p:slideViewPr>
    <p:cSldViewPr snapToObjects="1" showGuides="1">
      <p:cViewPr varScale="1">
        <p:scale>
          <a:sx n="104" d="100"/>
          <a:sy n="104" d="100"/>
        </p:scale>
        <p:origin x="190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5" d="100"/>
          <a:sy n="95" d="100"/>
        </p:scale>
        <p:origin x="246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18/07/2019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830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18/07/2019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366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1577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gi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0595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19672" y="6353781"/>
            <a:ext cx="6627000" cy="3600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205740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 smtClean="0"/>
              <a:t>F. Carra (CERN), 17 July 2019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694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endParaRPr lang="en-GB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 smtClean="0"/>
              <a:t>F. Carra (CERN), 17 July 2019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-19018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 smtClean="0"/>
              <a:t>F. Carra (CERN), 17 July 2019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 smtClean="0"/>
              <a:t>F. Carra (CERN), 17 July 2019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Accettura-ColUSM #115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64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342900" rtl="0" eaLnBrk="1" latinLnBrk="0" hangingPunct="1">
        <a:spcBef>
          <a:spcPct val="0"/>
        </a:spcBef>
        <a:buNone/>
        <a:defRPr sz="32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tiff"/><Relationship Id="rId5" Type="http://schemas.openxmlformats.org/officeDocument/2006/relationships/image" Target="../media/image26.tiff"/><Relationship Id="rId4" Type="http://schemas.openxmlformats.org/officeDocument/2006/relationships/image" Target="../media/image25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tiff"/><Relationship Id="rId4" Type="http://schemas.openxmlformats.org/officeDocument/2006/relationships/image" Target="../media/image30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35.jpg"/><Relationship Id="rId7" Type="http://schemas.openxmlformats.org/officeDocument/2006/relationships/image" Target="../media/image2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37.png"/><Relationship Id="rId4" Type="http://schemas.openxmlformats.org/officeDocument/2006/relationships/image" Target="../media/image36.jpg"/><Relationship Id="rId9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2" Type="http://schemas.openxmlformats.org/officeDocument/2006/relationships/image" Target="../media/image54.tiff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7.jpg"/><Relationship Id="rId7" Type="http://schemas.openxmlformats.org/officeDocument/2006/relationships/image" Target="../media/image59.pn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8.jpg"/><Relationship Id="rId5" Type="http://schemas.openxmlformats.org/officeDocument/2006/relationships/image" Target="../media/image21.JPG"/><Relationship Id="rId4" Type="http://schemas.openxmlformats.org/officeDocument/2006/relationships/image" Target="../media/image2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32740/contributions/3489182/attachments/1875633/3088291/20190703_PIEstatus_GSI2019.pd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2636912"/>
            <a:ext cx="7758707" cy="1224218"/>
          </a:xfrm>
        </p:spPr>
        <p:txBody>
          <a:bodyPr/>
          <a:lstStyle/>
          <a:p>
            <a:r>
              <a:rPr lang="en-GB" sz="2800" dirty="0" smtClean="0"/>
              <a:t>Recent ion irradiation at GSI on collimator jaw materials</a:t>
            </a:r>
            <a:endParaRPr lang="en-GB" sz="3200" dirty="0"/>
          </a:p>
        </p:txBody>
      </p:sp>
      <p:sp>
        <p:nvSpPr>
          <p:cNvPr id="8" name="Sous-titre 18"/>
          <p:cNvSpPr>
            <a:spLocks noGrp="1"/>
          </p:cNvSpPr>
          <p:nvPr>
            <p:ph type="subTitle" idx="1"/>
          </p:nvPr>
        </p:nvSpPr>
        <p:spPr>
          <a:xfrm>
            <a:off x="678775" y="3717032"/>
            <a:ext cx="7704856" cy="1238250"/>
          </a:xfrm>
        </p:spPr>
        <p:txBody>
          <a:bodyPr>
            <a:noAutofit/>
          </a:bodyPr>
          <a:lstStyle/>
          <a:p>
            <a:r>
              <a:rPr lang="en-GB" sz="1600" dirty="0" smtClean="0"/>
              <a:t>F. Carra</a:t>
            </a:r>
          </a:p>
          <a:p>
            <a:pPr>
              <a:spcBef>
                <a:spcPts val="600"/>
              </a:spcBef>
            </a:pPr>
            <a:r>
              <a:rPr lang="en-GB" sz="1400" i="1" u="sng" dirty="0" smtClean="0"/>
              <a:t>C. Accettura</a:t>
            </a:r>
            <a:r>
              <a:rPr lang="en-GB" sz="1400" i="1" dirty="0" smtClean="0"/>
              <a:t>, A. Bertarelli, A. Fontenla, A</a:t>
            </a:r>
            <a:r>
              <a:rPr lang="en-GB" sz="1400" i="1" dirty="0"/>
              <a:t>. Lechner, O. Sacristan, K. Filippidou, P. Pastuszak, </a:t>
            </a:r>
            <a:r>
              <a:rPr lang="en-GB" sz="1400" i="1" dirty="0" err="1"/>
              <a:t>A.Weats</a:t>
            </a:r>
            <a:r>
              <a:rPr lang="en-GB" sz="1400" i="1" dirty="0"/>
              <a:t> (CERN)</a:t>
            </a:r>
          </a:p>
          <a:p>
            <a:pPr>
              <a:spcBef>
                <a:spcPts val="600"/>
              </a:spcBef>
            </a:pPr>
            <a:r>
              <a:rPr lang="en-GB" sz="1400" i="1" dirty="0" smtClean="0"/>
              <a:t>M</a:t>
            </a:r>
            <a:r>
              <a:rPr lang="en-GB" sz="1400" i="1" dirty="0"/>
              <a:t>. Tomut, A. </a:t>
            </a:r>
            <a:r>
              <a:rPr lang="en-GB" sz="1400" i="1" dirty="0" err="1"/>
              <a:t>Prosvetov</a:t>
            </a:r>
            <a:r>
              <a:rPr lang="en-GB" sz="1400" i="1" dirty="0"/>
              <a:t>, P. Simon, P. Bolz (GSI)</a:t>
            </a:r>
          </a:p>
        </p:txBody>
      </p:sp>
      <p:sp>
        <p:nvSpPr>
          <p:cNvPr id="9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683568" y="5206950"/>
            <a:ext cx="6480000" cy="958354"/>
          </a:xfrm>
        </p:spPr>
        <p:txBody>
          <a:bodyPr>
            <a:normAutofit/>
          </a:bodyPr>
          <a:lstStyle/>
          <a:p>
            <a:r>
              <a:rPr lang="en-GB" sz="1800" b="0" i="0" dirty="0" smtClean="0">
                <a:solidFill>
                  <a:schemeClr val="bg2"/>
                </a:solidFill>
              </a:rPr>
              <a:t>79</a:t>
            </a:r>
            <a:r>
              <a:rPr lang="en-GB" sz="1800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sz="1800" b="0" i="0" dirty="0" smtClean="0">
                <a:solidFill>
                  <a:schemeClr val="bg2"/>
                </a:solidFill>
              </a:rPr>
              <a:t> HL-LHC TCC</a:t>
            </a:r>
            <a:endParaRPr lang="en-GB" sz="1800" b="0" i="0" dirty="0">
              <a:solidFill>
                <a:schemeClr val="bg2"/>
              </a:solidFill>
            </a:endParaRPr>
          </a:p>
          <a:p>
            <a:r>
              <a:rPr lang="en-GB" sz="1800" b="0" i="0" dirty="0" smtClean="0">
                <a:solidFill>
                  <a:schemeClr val="bg2"/>
                </a:solidFill>
              </a:rPr>
              <a:t>CERN, Geneva</a:t>
            </a:r>
          </a:p>
          <a:p>
            <a:r>
              <a:rPr lang="en-GB" sz="1800" b="0" i="0" dirty="0" smtClean="0">
                <a:solidFill>
                  <a:schemeClr val="bg2"/>
                </a:solidFill>
              </a:rPr>
              <a:t>July 18</a:t>
            </a:r>
            <a:r>
              <a:rPr lang="en-GB" sz="1800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sz="1800" b="0" i="0" dirty="0" smtClean="0">
                <a:solidFill>
                  <a:schemeClr val="bg2"/>
                </a:solidFill>
              </a:rPr>
              <a:t>, 2019</a:t>
            </a:r>
            <a:endParaRPr lang="en-GB" sz="1800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55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Results: visual inspection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44" name="TextBox 19"/>
          <p:cNvSpPr txBox="1"/>
          <p:nvPr/>
        </p:nvSpPr>
        <p:spPr bwMode="auto">
          <a:xfrm>
            <a:off x="323528" y="980728"/>
            <a:ext cx="1944216" cy="329963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400" dirty="0" smtClean="0">
                <a:solidFill>
                  <a:schemeClr val="bg1"/>
                </a:solidFill>
              </a:rPr>
              <a:t>Sample holder n. 2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7" b="9201"/>
          <a:stretch/>
        </p:blipFill>
        <p:spPr>
          <a:xfrm>
            <a:off x="-10270" y="1292774"/>
            <a:ext cx="9154269" cy="462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0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55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Results: visual inspection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44" name="TextBox 19"/>
          <p:cNvSpPr txBox="1"/>
          <p:nvPr/>
        </p:nvSpPr>
        <p:spPr bwMode="auto">
          <a:xfrm>
            <a:off x="323528" y="938797"/>
            <a:ext cx="1944216" cy="329963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400" dirty="0" smtClean="0">
                <a:solidFill>
                  <a:schemeClr val="bg1"/>
                </a:solidFill>
              </a:rPr>
              <a:t>Sample holder n. 5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52" b="10644"/>
          <a:stretch/>
        </p:blipFill>
        <p:spPr>
          <a:xfrm>
            <a:off x="0" y="1340767"/>
            <a:ext cx="9144000" cy="516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01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55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Results: visual inspection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44" name="TextBox 19"/>
          <p:cNvSpPr txBox="1"/>
          <p:nvPr/>
        </p:nvSpPr>
        <p:spPr bwMode="auto">
          <a:xfrm>
            <a:off x="323528" y="938797"/>
            <a:ext cx="1944216" cy="329963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400" dirty="0" smtClean="0">
                <a:solidFill>
                  <a:schemeClr val="bg1"/>
                </a:solidFill>
              </a:rPr>
              <a:t>Sample holder n. 3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3" b="15958"/>
          <a:stretch/>
        </p:blipFill>
        <p:spPr>
          <a:xfrm>
            <a:off x="0" y="1340768"/>
            <a:ext cx="915344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91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55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Results: visual inspection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44" name="TextBox 19"/>
          <p:cNvSpPr txBox="1"/>
          <p:nvPr/>
        </p:nvSpPr>
        <p:spPr bwMode="auto">
          <a:xfrm>
            <a:off x="323528" y="938797"/>
            <a:ext cx="1944216" cy="329963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400" dirty="0" smtClean="0">
                <a:solidFill>
                  <a:schemeClr val="bg1"/>
                </a:solidFill>
              </a:rPr>
              <a:t>Sample holder n. 4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03"/>
          <a:stretch/>
        </p:blipFill>
        <p:spPr>
          <a:xfrm>
            <a:off x="-65938" y="1330895"/>
            <a:ext cx="9209937" cy="4963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61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55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Results: adherence, Mo on MoGr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pic>
        <p:nvPicPr>
          <p:cNvPr id="7" name="Content Placeholder 6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374" y="1586464"/>
            <a:ext cx="2914921" cy="21861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216" y="1586464"/>
            <a:ext cx="2947601" cy="22107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374" y="3901669"/>
            <a:ext cx="2914921" cy="21861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216" y="3908457"/>
            <a:ext cx="2947601" cy="2210700"/>
          </a:xfrm>
          <a:prstGeom prst="rect">
            <a:avLst/>
          </a:prstGeom>
        </p:spPr>
      </p:pic>
      <p:sp>
        <p:nvSpPr>
          <p:cNvPr id="13" name="TextBox 10"/>
          <p:cNvSpPr txBox="1"/>
          <p:nvPr/>
        </p:nvSpPr>
        <p:spPr>
          <a:xfrm>
            <a:off x="467544" y="745768"/>
            <a:ext cx="7416823" cy="7232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  <a:defRPr>
                <a:solidFill>
                  <a:srgbClr val="002060"/>
                </a:solidFill>
              </a:defRPr>
            </a:lvl1pPr>
            <a:lvl2pPr marL="709200" lvl="1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  <a:defRPr>
                <a:solidFill>
                  <a:srgbClr val="002060"/>
                </a:solidFill>
              </a:defRPr>
            </a:lvl2pPr>
          </a:lstStyle>
          <a:p>
            <a:r>
              <a:rPr lang="en-US" dirty="0" smtClean="0"/>
              <a:t>Very clean and continuous </a:t>
            </a:r>
            <a:r>
              <a:rPr lang="en-US" dirty="0"/>
              <a:t>coating-bulk </a:t>
            </a:r>
            <a:r>
              <a:rPr lang="en-US" dirty="0" smtClean="0"/>
              <a:t>interface, </a:t>
            </a:r>
            <a:r>
              <a:rPr lang="en-US" dirty="0"/>
              <a:t>no </a:t>
            </a:r>
            <a:r>
              <a:rPr lang="en-US" dirty="0" smtClean="0"/>
              <a:t>trace of peel-off</a:t>
            </a:r>
            <a:endParaRPr lang="en-US" dirty="0"/>
          </a:p>
          <a:p>
            <a:r>
              <a:rPr lang="en-US" dirty="0" smtClean="0"/>
              <a:t>Coating completely integer, no signs of cracks</a:t>
            </a:r>
            <a:endParaRPr lang="en-GB" dirty="0"/>
          </a:p>
        </p:txBody>
      </p:sp>
      <p:sp>
        <p:nvSpPr>
          <p:cNvPr id="14" name="TextBox 19"/>
          <p:cNvSpPr txBox="1"/>
          <p:nvPr/>
        </p:nvSpPr>
        <p:spPr bwMode="auto">
          <a:xfrm>
            <a:off x="35960" y="3370685"/>
            <a:ext cx="1801453" cy="803939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400" dirty="0" smtClean="0">
                <a:solidFill>
                  <a:schemeClr val="bg1"/>
                </a:solidFill>
              </a:rPr>
              <a:t>FIB: Most </a:t>
            </a:r>
            <a:r>
              <a:rPr lang="en-GB" sz="1400" dirty="0" smtClean="0">
                <a:solidFill>
                  <a:schemeClr val="bg1"/>
                </a:solidFill>
              </a:rPr>
              <a:t>irradiated MoGr with Mo specimen</a:t>
            </a:r>
          </a:p>
        </p:txBody>
      </p:sp>
    </p:spTree>
    <p:extLst>
      <p:ext uri="{BB962C8B-B14F-4D97-AF65-F5344CB8AC3E}">
        <p14:creationId xmlns:p14="http://schemas.microsoft.com/office/powerpoint/2010/main" val="253752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Results: adherence, Mo on graphite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13" name="TextBox 10"/>
          <p:cNvSpPr txBox="1"/>
          <p:nvPr/>
        </p:nvSpPr>
        <p:spPr>
          <a:xfrm>
            <a:off x="467544" y="745768"/>
            <a:ext cx="7416823" cy="10772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  <a:defRPr>
                <a:solidFill>
                  <a:srgbClr val="002060"/>
                </a:solidFill>
              </a:defRPr>
            </a:lvl1pPr>
            <a:lvl2pPr marL="709200" lvl="1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  <a:defRPr>
                <a:solidFill>
                  <a:srgbClr val="002060"/>
                </a:solidFill>
              </a:defRPr>
            </a:lvl2pPr>
          </a:lstStyle>
          <a:p>
            <a:r>
              <a:rPr lang="en-US" dirty="0" smtClean="0"/>
              <a:t>Very clean and continuous </a:t>
            </a:r>
            <a:r>
              <a:rPr lang="en-US" dirty="0"/>
              <a:t>coating-bulk </a:t>
            </a:r>
            <a:r>
              <a:rPr lang="en-US" dirty="0" smtClean="0"/>
              <a:t>interface, </a:t>
            </a:r>
            <a:r>
              <a:rPr lang="en-US" dirty="0"/>
              <a:t>no </a:t>
            </a:r>
            <a:r>
              <a:rPr lang="en-US" dirty="0" smtClean="0"/>
              <a:t>trace of peel-off</a:t>
            </a:r>
            <a:endParaRPr lang="en-US" dirty="0"/>
          </a:p>
          <a:p>
            <a:r>
              <a:rPr lang="en-US" dirty="0" smtClean="0"/>
              <a:t>Coating completely integer, no signs of cracks</a:t>
            </a:r>
          </a:p>
          <a:p>
            <a:r>
              <a:rPr lang="en-US" dirty="0" smtClean="0"/>
              <a:t>Mo diffusion to the bulk through the porosities </a:t>
            </a:r>
            <a:endParaRPr lang="en-GB" dirty="0"/>
          </a:p>
        </p:txBody>
      </p:sp>
      <p:sp>
        <p:nvSpPr>
          <p:cNvPr id="14" name="TextBox 19"/>
          <p:cNvSpPr txBox="1"/>
          <p:nvPr/>
        </p:nvSpPr>
        <p:spPr bwMode="auto">
          <a:xfrm>
            <a:off x="35960" y="3370685"/>
            <a:ext cx="1869040" cy="803939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400" dirty="0" smtClean="0">
                <a:solidFill>
                  <a:schemeClr val="bg1"/>
                </a:solidFill>
              </a:rPr>
              <a:t>FIB: Most </a:t>
            </a:r>
            <a:r>
              <a:rPr lang="en-GB" sz="1400" dirty="0" smtClean="0">
                <a:solidFill>
                  <a:schemeClr val="bg1"/>
                </a:solidFill>
              </a:rPr>
              <a:t>irradiated graphite with Mo specimen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18" name="Content Placeholder 12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24" y="1988433"/>
            <a:ext cx="2914921" cy="218619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80" y="4279129"/>
            <a:ext cx="2932287" cy="219921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352" y="2000813"/>
            <a:ext cx="2898414" cy="217381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24" y="4236245"/>
            <a:ext cx="2914921" cy="218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62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712"/>
            <a:ext cx="7344815" cy="720000"/>
          </a:xfrm>
        </p:spPr>
        <p:txBody>
          <a:bodyPr/>
          <a:lstStyle/>
          <a:p>
            <a:r>
              <a:rPr lang="en-US" sz="3200" dirty="0" smtClean="0"/>
              <a:t>Results: Raman spectroscopy on bulk MoGr and graphite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13" name="TextBox 10"/>
          <p:cNvSpPr txBox="1"/>
          <p:nvPr/>
        </p:nvSpPr>
        <p:spPr>
          <a:xfrm>
            <a:off x="467544" y="988566"/>
            <a:ext cx="7416823" cy="10002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  <a:defRPr>
                <a:solidFill>
                  <a:srgbClr val="002060"/>
                </a:solidFill>
              </a:defRPr>
            </a:lvl1pPr>
            <a:lvl2pPr marL="709200" lvl="1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  <a:defRPr>
                <a:solidFill>
                  <a:srgbClr val="002060"/>
                </a:solidFill>
              </a:defRPr>
            </a:lvl2pPr>
          </a:lstStyle>
          <a:p>
            <a:r>
              <a:rPr lang="en-US" dirty="0" smtClean="0"/>
              <a:t>Raman spectroscopy performed at GSI</a:t>
            </a:r>
          </a:p>
          <a:p>
            <a:r>
              <a:rPr lang="en-US" dirty="0" smtClean="0"/>
              <a:t>Results in line with literature data: more ordered structure for MoGr, bigger grains (higher conductivity), disorder increases with fluence 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125818" y="2266317"/>
            <a:ext cx="3558363" cy="2722989"/>
            <a:chOff x="14146" y="1830104"/>
            <a:chExt cx="3558363" cy="272298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46" y="1830104"/>
              <a:ext cx="3558363" cy="2722989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933964" y="2762532"/>
              <a:ext cx="323850" cy="22995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rIns="54000" rtlCol="0" anchor="ctr"/>
            <a:lstStyle/>
            <a:p>
              <a:pPr algn="ctr"/>
              <a:r>
                <a:rPr lang="en-GB" sz="1200" dirty="0" smtClean="0"/>
                <a:t>D</a:t>
              </a:r>
              <a:endParaRPr lang="en-GB" sz="12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422912" y="1830104"/>
              <a:ext cx="323850" cy="22995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rIns="54000" rtlCol="0" anchor="ctr"/>
            <a:lstStyle/>
            <a:p>
              <a:pPr algn="ctr"/>
              <a:r>
                <a:rPr lang="en-GB" sz="1200" dirty="0" smtClean="0"/>
                <a:t>G</a:t>
              </a:r>
              <a:endParaRPr lang="en-GB" sz="12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791339" y="3285772"/>
              <a:ext cx="323850" cy="22995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rIns="54000" rtlCol="0" anchor="ctr"/>
            <a:lstStyle/>
            <a:p>
              <a:pPr algn="ctr"/>
              <a:r>
                <a:rPr lang="en-GB" sz="1200" dirty="0" smtClean="0"/>
                <a:t>2D</a:t>
              </a:r>
              <a:endParaRPr lang="en-GB" sz="1200" dirty="0"/>
            </a:p>
          </p:txBody>
        </p:sp>
      </p:grpSp>
      <p:pic>
        <p:nvPicPr>
          <p:cNvPr id="22" name="Content Placeholder 6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728" y="2304645"/>
            <a:ext cx="3508277" cy="2684661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130134" y="2282006"/>
            <a:ext cx="335050" cy="23849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rIns="54000" rtlCol="0" anchor="ctr"/>
          <a:lstStyle/>
          <a:p>
            <a:pPr algn="ctr"/>
            <a:r>
              <a:rPr lang="en-GB" sz="1200" dirty="0" smtClean="0"/>
              <a:t>D</a:t>
            </a:r>
            <a:endParaRPr lang="en-GB" sz="1200" dirty="0"/>
          </a:p>
        </p:txBody>
      </p:sp>
      <p:sp>
        <p:nvSpPr>
          <p:cNvPr id="24" name="Rectangle 23"/>
          <p:cNvSpPr/>
          <p:nvPr/>
        </p:nvSpPr>
        <p:spPr>
          <a:xfrm>
            <a:off x="6973254" y="3483933"/>
            <a:ext cx="335050" cy="23849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rIns="54000" rtlCol="0" anchor="ctr"/>
          <a:lstStyle/>
          <a:p>
            <a:pPr algn="ctr"/>
            <a:r>
              <a:rPr lang="en-GB" sz="1200" dirty="0" smtClean="0"/>
              <a:t>2D</a:t>
            </a:r>
            <a:endParaRPr lang="en-GB" sz="1200" dirty="0"/>
          </a:p>
        </p:txBody>
      </p:sp>
      <p:sp>
        <p:nvSpPr>
          <p:cNvPr id="25" name="Rectangle 24"/>
          <p:cNvSpPr/>
          <p:nvPr/>
        </p:nvSpPr>
        <p:spPr>
          <a:xfrm>
            <a:off x="5671242" y="2304645"/>
            <a:ext cx="335050" cy="23849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rIns="54000" rtlCol="0" anchor="ctr"/>
          <a:lstStyle/>
          <a:p>
            <a:pPr algn="ctr"/>
            <a:r>
              <a:rPr lang="en-US" sz="1200" dirty="0"/>
              <a:t>G</a:t>
            </a:r>
            <a:endParaRPr lang="en-GB" sz="1200" dirty="0"/>
          </a:p>
        </p:txBody>
      </p:sp>
      <p:sp>
        <p:nvSpPr>
          <p:cNvPr id="26" name="TextBox 19"/>
          <p:cNvSpPr txBox="1"/>
          <p:nvPr/>
        </p:nvSpPr>
        <p:spPr bwMode="auto">
          <a:xfrm>
            <a:off x="2035119" y="2114336"/>
            <a:ext cx="1009676" cy="329963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400" dirty="0" smtClean="0">
                <a:solidFill>
                  <a:schemeClr val="bg1"/>
                </a:solidFill>
              </a:rPr>
              <a:t>MoGr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7" name="TextBox 19"/>
          <p:cNvSpPr txBox="1"/>
          <p:nvPr/>
        </p:nvSpPr>
        <p:spPr bwMode="auto">
          <a:xfrm>
            <a:off x="6228184" y="2114335"/>
            <a:ext cx="1009676" cy="311561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400" dirty="0" smtClean="0">
                <a:solidFill>
                  <a:schemeClr val="bg1"/>
                </a:solidFill>
              </a:rPr>
              <a:t>Graphite</a:t>
            </a:r>
            <a:endParaRPr lang="en-GB" sz="1400" dirty="0">
              <a:solidFill>
                <a:schemeClr val="bg1"/>
              </a:solidFill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3508"/>
              </p:ext>
            </p:extLst>
          </p:nvPr>
        </p:nvGraphicFramePr>
        <p:xfrm>
          <a:off x="35496" y="4889586"/>
          <a:ext cx="3960440" cy="1416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480619916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406644216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385531977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810871711"/>
                    </a:ext>
                  </a:extLst>
                </a:gridCol>
              </a:tblGrid>
              <a:tr h="482804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Fluence [ions/cm</a:t>
                      </a:r>
                      <a:r>
                        <a:rPr lang="en-US" sz="1100" baseline="30000" dirty="0" smtClean="0"/>
                        <a:t>2</a:t>
                      </a:r>
                      <a:r>
                        <a:rPr lang="en-US" sz="1100" dirty="0" smtClean="0"/>
                        <a:t>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Grain size</a:t>
                      </a:r>
                      <a:r>
                        <a:rPr lang="en-US" sz="1100" baseline="0" dirty="0" smtClean="0"/>
                        <a:t> before [nm]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Grain size</a:t>
                      </a:r>
                      <a:r>
                        <a:rPr lang="en-US" sz="1100" baseline="0" dirty="0" smtClean="0"/>
                        <a:t> after [nm]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Normalized grain reduction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947458"/>
                  </a:ext>
                </a:extLst>
              </a:tr>
              <a:tr h="25284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1.00E+12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31580658"/>
                  </a:ext>
                </a:extLst>
              </a:tr>
              <a:tr h="23408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1.00E+13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140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-7.14%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55111462"/>
                  </a:ext>
                </a:extLst>
              </a:tr>
              <a:tr h="23089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7.00E+13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410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63.41%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55011613"/>
                  </a:ext>
                </a:extLst>
              </a:tr>
              <a:tr h="21626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4.00E+14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350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72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79.43%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14889495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374938"/>
              </p:ext>
            </p:extLst>
          </p:nvPr>
        </p:nvGraphicFramePr>
        <p:xfrm>
          <a:off x="4355976" y="4892708"/>
          <a:ext cx="4420807" cy="1360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913">
                  <a:extLst>
                    <a:ext uri="{9D8B030D-6E8A-4147-A177-3AD203B41FA5}">
                      <a16:colId xmlns:a16="http://schemas.microsoft.com/office/drawing/2014/main" val="1480619916"/>
                    </a:ext>
                  </a:extLst>
                </a:gridCol>
                <a:gridCol w="1065864">
                  <a:extLst>
                    <a:ext uri="{9D8B030D-6E8A-4147-A177-3AD203B41FA5}">
                      <a16:colId xmlns:a16="http://schemas.microsoft.com/office/drawing/2014/main" val="2406644216"/>
                    </a:ext>
                  </a:extLst>
                </a:gridCol>
                <a:gridCol w="1018282">
                  <a:extLst>
                    <a:ext uri="{9D8B030D-6E8A-4147-A177-3AD203B41FA5}">
                      <a16:colId xmlns:a16="http://schemas.microsoft.com/office/drawing/2014/main" val="3855319770"/>
                    </a:ext>
                  </a:extLst>
                </a:gridCol>
                <a:gridCol w="1284748">
                  <a:extLst>
                    <a:ext uri="{9D8B030D-6E8A-4147-A177-3AD203B41FA5}">
                      <a16:colId xmlns:a16="http://schemas.microsoft.com/office/drawing/2014/main" val="8108717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Fluence [ions/cm</a:t>
                      </a:r>
                      <a:r>
                        <a:rPr lang="en-US" sz="1100" baseline="30000" dirty="0" smtClean="0">
                          <a:latin typeface="+mn-lt"/>
                        </a:rPr>
                        <a:t>2</a:t>
                      </a:r>
                      <a:r>
                        <a:rPr lang="en-US" sz="1100" dirty="0" smtClean="0">
                          <a:latin typeface="+mn-lt"/>
                        </a:rPr>
                        <a:t>]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Grain size</a:t>
                      </a:r>
                      <a:r>
                        <a:rPr lang="en-US" sz="1100" baseline="0" dirty="0" smtClean="0">
                          <a:latin typeface="+mn-lt"/>
                        </a:rPr>
                        <a:t> before [nm]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+mn-lt"/>
                        </a:rPr>
                        <a:t>Grain size</a:t>
                      </a:r>
                      <a:r>
                        <a:rPr lang="en-US" sz="1100" baseline="0" dirty="0" smtClean="0">
                          <a:latin typeface="+mn-lt"/>
                        </a:rPr>
                        <a:t> after [nm]</a:t>
                      </a:r>
                      <a:endParaRPr lang="en-GB" sz="11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Normalized grain reduction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947458"/>
                  </a:ext>
                </a:extLst>
              </a:tr>
              <a:tr h="25284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1.00E+12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31580658"/>
                  </a:ext>
                </a:extLst>
              </a:tr>
              <a:tr h="23408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1.00E+13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43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11.62%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55111462"/>
                  </a:ext>
                </a:extLst>
              </a:tr>
              <a:tr h="23089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7.00E+13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43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24.13%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55011613"/>
                  </a:ext>
                </a:extLst>
              </a:tr>
              <a:tr h="21626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4.00E+14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52.25%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14889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829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531"/>
            <a:ext cx="7344815" cy="720000"/>
          </a:xfrm>
        </p:spPr>
        <p:txBody>
          <a:bodyPr/>
          <a:lstStyle/>
          <a:p>
            <a:r>
              <a:rPr lang="en-US" sz="3200" dirty="0" smtClean="0"/>
              <a:t>Electrical conductivity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13" name="TextBox 10"/>
          <p:cNvSpPr txBox="1"/>
          <p:nvPr/>
        </p:nvSpPr>
        <p:spPr>
          <a:xfrm>
            <a:off x="251521" y="669153"/>
            <a:ext cx="6882948" cy="30162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  <a:defRPr>
                <a:solidFill>
                  <a:srgbClr val="002060"/>
                </a:solidFill>
              </a:defRPr>
            </a:lvl1pPr>
            <a:lvl2pPr marL="709200" lvl="1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  <a:defRPr>
                <a:solidFill>
                  <a:srgbClr val="002060"/>
                </a:solidFill>
              </a:defRPr>
            </a:lvl2pPr>
          </a:lstStyle>
          <a:p>
            <a:r>
              <a:rPr lang="en-US" sz="1700" dirty="0" smtClean="0"/>
              <a:t>Each individual testing sample measured in DC before irradiation (4-probes method)</a:t>
            </a:r>
          </a:p>
          <a:p>
            <a:r>
              <a:rPr lang="en-US" sz="1700" dirty="0" smtClean="0"/>
              <a:t>It requires </a:t>
            </a:r>
            <a:r>
              <a:rPr lang="en-US" sz="1700" b="1" dirty="0" smtClean="0"/>
              <a:t>high statistics </a:t>
            </a:r>
            <a:r>
              <a:rPr lang="en-US" sz="1700" dirty="0" smtClean="0"/>
              <a:t>(20 measurements per sample </a:t>
            </a:r>
            <a:r>
              <a:rPr lang="en-US" sz="1700" dirty="0" smtClean="0"/>
              <a:t>at a given current, </a:t>
            </a:r>
            <a:r>
              <a:rPr lang="en-US" sz="1700" dirty="0" smtClean="0"/>
              <a:t>3 different </a:t>
            </a:r>
            <a:r>
              <a:rPr lang="en-US" sz="1700" dirty="0" smtClean="0"/>
              <a:t>currents </a:t>
            </a:r>
            <a:r>
              <a:rPr lang="en-US" sz="1700" dirty="0" smtClean="0">
                <a:sym typeface="Wingdings" panose="05000000000000000000" pitchFamily="2" charset="2"/>
              </a:rPr>
              <a:t> 60 measurements per sample)</a:t>
            </a:r>
          </a:p>
          <a:p>
            <a:r>
              <a:rPr lang="en-US" sz="1700" dirty="0" smtClean="0">
                <a:sym typeface="Wingdings" panose="05000000000000000000" pitchFamily="2" charset="2"/>
              </a:rPr>
              <a:t>A total of 5.000 measurements (</a:t>
            </a:r>
            <a:r>
              <a:rPr lang="en-US" sz="1700" dirty="0" err="1" smtClean="0">
                <a:sym typeface="Wingdings" panose="05000000000000000000" pitchFamily="2" charset="2"/>
              </a:rPr>
              <a:t>before+after</a:t>
            </a:r>
            <a:r>
              <a:rPr lang="en-US" sz="1700" dirty="0" smtClean="0">
                <a:sym typeface="Wingdings" panose="05000000000000000000" pitchFamily="2" charset="2"/>
              </a:rPr>
              <a:t> irradiation)  </a:t>
            </a:r>
            <a:r>
              <a:rPr lang="en-US" sz="1700" b="1" dirty="0" smtClean="0">
                <a:sym typeface="Wingdings" panose="05000000000000000000" pitchFamily="2" charset="2"/>
              </a:rPr>
              <a:t>mostly completed!</a:t>
            </a:r>
          </a:p>
          <a:p>
            <a:r>
              <a:rPr lang="en-US" sz="1700" dirty="0" smtClean="0">
                <a:sym typeface="Wingdings" panose="05000000000000000000" pitchFamily="2" charset="2"/>
              </a:rPr>
              <a:t>Data must now be implemented in </a:t>
            </a:r>
            <a:r>
              <a:rPr lang="en-US" sz="1700" dirty="0" smtClean="0">
                <a:sym typeface="Wingdings" panose="05000000000000000000" pitchFamily="2" charset="2"/>
              </a:rPr>
              <a:t>the different models of irradiated materials, to derive </a:t>
            </a:r>
            <a:r>
              <a:rPr lang="en-US" sz="1700" b="1" dirty="0" smtClean="0">
                <a:sym typeface="Wingdings" panose="05000000000000000000" pitchFamily="2" charset="2"/>
              </a:rPr>
              <a:t>electrical conductivity after </a:t>
            </a:r>
            <a:r>
              <a:rPr lang="en-US" sz="1700" b="1" dirty="0" smtClean="0">
                <a:sym typeface="Wingdings" panose="05000000000000000000" pitchFamily="2" charset="2"/>
              </a:rPr>
              <a:t>irradiation</a:t>
            </a:r>
          </a:p>
          <a:p>
            <a:r>
              <a:rPr lang="en-US" sz="1700" dirty="0" smtClean="0">
                <a:sym typeface="Wingdings" panose="05000000000000000000" pitchFamily="2" charset="2"/>
              </a:rPr>
              <a:t>Preliminary results presented at the </a:t>
            </a:r>
            <a:r>
              <a:rPr lang="en-US" sz="1700" dirty="0" err="1" smtClean="0">
                <a:sym typeface="Wingdings" panose="05000000000000000000" pitchFamily="2" charset="2"/>
              </a:rPr>
              <a:t>ColUSM</a:t>
            </a:r>
            <a:r>
              <a:rPr lang="en-US" sz="1700" dirty="0" smtClean="0">
                <a:sym typeface="Wingdings" panose="05000000000000000000" pitchFamily="2" charset="2"/>
              </a:rPr>
              <a:t> for the most simplified model, we could update on this in a few weeks</a:t>
            </a:r>
            <a:endParaRPr lang="en-US" sz="1700" dirty="0" smtClean="0"/>
          </a:p>
        </p:txBody>
      </p:sp>
      <p:grpSp>
        <p:nvGrpSpPr>
          <p:cNvPr id="19" name="Group 18"/>
          <p:cNvGrpSpPr/>
          <p:nvPr/>
        </p:nvGrpSpPr>
        <p:grpSpPr>
          <a:xfrm>
            <a:off x="7120969" y="189988"/>
            <a:ext cx="1925241" cy="6055314"/>
            <a:chOff x="7120969" y="189988"/>
            <a:chExt cx="1925241" cy="6055314"/>
          </a:xfrm>
        </p:grpSpPr>
        <p:grpSp>
          <p:nvGrpSpPr>
            <p:cNvPr id="20" name="Group 19"/>
            <p:cNvGrpSpPr/>
            <p:nvPr/>
          </p:nvGrpSpPr>
          <p:grpSpPr>
            <a:xfrm>
              <a:off x="7120969" y="189988"/>
              <a:ext cx="1925241" cy="6055314"/>
              <a:chOff x="7161580" y="949333"/>
              <a:chExt cx="1925241" cy="6055314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7161580" y="949333"/>
                <a:ext cx="1925241" cy="6055314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7274291" y="1079802"/>
                <a:ext cx="1680882" cy="4255483"/>
                <a:chOff x="7237010" y="1062293"/>
                <a:chExt cx="1680882" cy="4255483"/>
              </a:xfrm>
            </p:grpSpPr>
            <p:pic>
              <p:nvPicPr>
                <p:cNvPr id="32" name="Immagine 7">
                  <a:extLst>
                    <a:ext uri="{FF2B5EF4-FFF2-40B4-BE49-F238E27FC236}">
                      <a16:creationId xmlns:a16="http://schemas.microsoft.com/office/drawing/2014/main" id="{0E05B2F0-C987-4CDD-AEEC-F43A098448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6733" t="197" r="10953" b="1"/>
                <a:stretch/>
              </p:blipFill>
              <p:spPr>
                <a:xfrm>
                  <a:off x="7237010" y="2441517"/>
                  <a:ext cx="1675181" cy="1500717"/>
                </a:xfrm>
                <a:prstGeom prst="rect">
                  <a:avLst/>
                </a:prstGeom>
              </p:spPr>
            </p:pic>
            <p:pic>
              <p:nvPicPr>
                <p:cNvPr id="33" name="Content Placeholder 11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44496" y="1062293"/>
                  <a:ext cx="1669002" cy="1251753"/>
                </a:xfrm>
                <a:prstGeom prst="rect">
                  <a:avLst/>
                </a:prstGeom>
              </p:spPr>
            </p:pic>
            <p:pic>
              <p:nvPicPr>
                <p:cNvPr id="34" name="Picture 33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4705" r="31367" b="7610"/>
                <a:stretch/>
              </p:blipFill>
              <p:spPr>
                <a:xfrm>
                  <a:off x="7251940" y="4085565"/>
                  <a:ext cx="1665952" cy="1232211"/>
                </a:xfrm>
                <a:prstGeom prst="rect">
                  <a:avLst/>
                </a:prstGeom>
              </p:spPr>
            </p:pic>
          </p:grpSp>
        </p:grp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33680" y="4710091"/>
              <a:ext cx="1695812" cy="1424163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/>
        </p:nvGrpSpPr>
        <p:grpSpPr>
          <a:xfrm>
            <a:off x="467544" y="3910320"/>
            <a:ext cx="2262932" cy="1601100"/>
            <a:chOff x="1249382" y="2777599"/>
            <a:chExt cx="2048759" cy="1480032"/>
          </a:xfrm>
        </p:grpSpPr>
        <p:grpSp>
          <p:nvGrpSpPr>
            <p:cNvPr id="36" name="Group 35"/>
            <p:cNvGrpSpPr/>
            <p:nvPr/>
          </p:nvGrpSpPr>
          <p:grpSpPr>
            <a:xfrm>
              <a:off x="1519534" y="3046967"/>
              <a:ext cx="1551584" cy="758533"/>
              <a:chOff x="1261490" y="5345698"/>
              <a:chExt cx="1551584" cy="758533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1261490" y="5345698"/>
                <a:ext cx="1551584" cy="758533"/>
                <a:chOff x="1272083" y="5354725"/>
                <a:chExt cx="1551584" cy="758533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1272083" y="5354725"/>
                  <a:ext cx="1551584" cy="667161"/>
                  <a:chOff x="1272083" y="5354725"/>
                  <a:chExt cx="1551584" cy="667161"/>
                </a:xfrm>
              </p:grpSpPr>
              <p:grpSp>
                <p:nvGrpSpPr>
                  <p:cNvPr id="49" name="Group 48"/>
                  <p:cNvGrpSpPr/>
                  <p:nvPr/>
                </p:nvGrpSpPr>
                <p:grpSpPr>
                  <a:xfrm>
                    <a:off x="1272083" y="5467350"/>
                    <a:ext cx="1551584" cy="554536"/>
                    <a:chOff x="1272083" y="5467350"/>
                    <a:chExt cx="1551584" cy="554536"/>
                  </a:xfrm>
                </p:grpSpPr>
                <p:grpSp>
                  <p:nvGrpSpPr>
                    <p:cNvPr id="54" name="Gruppo 16">
                      <a:extLst>
                        <a:ext uri="{FF2B5EF4-FFF2-40B4-BE49-F238E27FC236}">
                          <a16:creationId xmlns:a16="http://schemas.microsoft.com/office/drawing/2014/main" id="{7614AE1A-22FA-4E7C-837C-20F529A5726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590675" y="5467350"/>
                      <a:ext cx="924993" cy="554536"/>
                      <a:chOff x="1590675" y="5467350"/>
                      <a:chExt cx="924993" cy="554536"/>
                    </a:xfrm>
                  </p:grpSpPr>
                  <p:cxnSp>
                    <p:nvCxnSpPr>
                      <p:cNvPr id="57" name="Connettore diritto 14">
                        <a:extLst>
                          <a:ext uri="{FF2B5EF4-FFF2-40B4-BE49-F238E27FC236}">
                            <a16:creationId xmlns:a16="http://schemas.microsoft.com/office/drawing/2014/main" id="{DBBCBDE9-4BC8-45EA-B78C-D8E5BF0C681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1590675" y="5467350"/>
                        <a:ext cx="0" cy="514350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8" name="Connettore diritto 15">
                        <a:extLst>
                          <a:ext uri="{FF2B5EF4-FFF2-40B4-BE49-F238E27FC236}">
                            <a16:creationId xmlns:a16="http://schemas.microsoft.com/office/drawing/2014/main" id="{AE14E772-ABAB-4264-A172-95E73140A50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505075" y="5467350"/>
                        <a:ext cx="10593" cy="554536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5" name="Straight Connector 54"/>
                    <p:cNvCxnSpPr/>
                    <p:nvPr/>
                  </p:nvCxnSpPr>
                  <p:spPr>
                    <a:xfrm>
                      <a:off x="2505075" y="5724525"/>
                      <a:ext cx="318592" cy="0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Straight Connector 55"/>
                    <p:cNvCxnSpPr/>
                    <p:nvPr/>
                  </p:nvCxnSpPr>
                  <p:spPr>
                    <a:xfrm>
                      <a:off x="1272083" y="5724525"/>
                      <a:ext cx="318592" cy="0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0" name="Group 49"/>
                  <p:cNvGrpSpPr/>
                  <p:nvPr/>
                </p:nvGrpSpPr>
                <p:grpSpPr>
                  <a:xfrm>
                    <a:off x="1916582" y="5354725"/>
                    <a:ext cx="234087" cy="225782"/>
                    <a:chOff x="1916582" y="5354725"/>
                    <a:chExt cx="234087" cy="225782"/>
                  </a:xfrm>
                </p:grpSpPr>
                <p:cxnSp>
                  <p:nvCxnSpPr>
                    <p:cNvPr id="51" name="Straight Connector 50"/>
                    <p:cNvCxnSpPr/>
                    <p:nvPr/>
                  </p:nvCxnSpPr>
                  <p:spPr>
                    <a:xfrm flipV="1">
                      <a:off x="1916582" y="5354726"/>
                      <a:ext cx="109728" cy="112624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Connector 51"/>
                    <p:cNvCxnSpPr/>
                    <p:nvPr/>
                  </p:nvCxnSpPr>
                  <p:spPr>
                    <a:xfrm>
                      <a:off x="2026310" y="5354725"/>
                      <a:ext cx="0" cy="225782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Connector 52"/>
                    <p:cNvCxnSpPr/>
                    <p:nvPr/>
                  </p:nvCxnSpPr>
                  <p:spPr>
                    <a:xfrm flipV="1">
                      <a:off x="2026310" y="5463884"/>
                      <a:ext cx="124359" cy="113157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46" name="Straight Connector 45"/>
                <p:cNvCxnSpPr/>
                <p:nvPr/>
              </p:nvCxnSpPr>
              <p:spPr>
                <a:xfrm flipV="1">
                  <a:off x="1916582" y="5887477"/>
                  <a:ext cx="109728" cy="11262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2026310" y="5887476"/>
                  <a:ext cx="0" cy="2257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flipV="1">
                  <a:off x="2026310" y="6021886"/>
                  <a:ext cx="87783" cy="87907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Group 39"/>
              <p:cNvGrpSpPr/>
              <p:nvPr/>
            </p:nvGrpSpPr>
            <p:grpSpPr>
              <a:xfrm>
                <a:off x="1590675" y="5463884"/>
                <a:ext cx="914400" cy="531494"/>
                <a:chOff x="1590675" y="5463884"/>
                <a:chExt cx="914400" cy="531494"/>
              </a:xfrm>
            </p:grpSpPr>
            <p:cxnSp>
              <p:nvCxnSpPr>
                <p:cNvPr id="41" name="Straight Connector 40"/>
                <p:cNvCxnSpPr/>
                <p:nvPr/>
              </p:nvCxnSpPr>
              <p:spPr>
                <a:xfrm>
                  <a:off x="1590675" y="5463884"/>
                  <a:ext cx="32590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flipV="1">
                  <a:off x="2114093" y="5991072"/>
                  <a:ext cx="390982" cy="430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2150669" y="5463884"/>
                  <a:ext cx="354406" cy="346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1590675" y="5981700"/>
                  <a:ext cx="32590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1249382" y="3823821"/>
                  <a:ext cx="2048759" cy="4338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𝑏𝑢𝑙𝑘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𝑝𝑟𝑖𝑠𝑡𝑖𝑛𝑒</m:t>
                            </m:r>
                          </m:sub>
                        </m:sSub>
                        <m:f>
                          <m:f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  <m:sSub>
                              <m:sSub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𝑏𝑢𝑙𝑘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49382" y="3823821"/>
                  <a:ext cx="2048759" cy="4338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1831080" y="2777599"/>
                  <a:ext cx="1060927" cy="2418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1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  <m:t>𝑖𝑟𝑟𝑎𝑑𝑖𝑎𝑡𝑒𝑑</m:t>
                            </m:r>
                          </m:sub>
                        </m:sSub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= ?</m:t>
                        </m:r>
                      </m:oMath>
                    </m:oMathPara>
                  </a14:m>
                  <a:endParaRPr lang="en-GB" sz="11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31080" y="2777599"/>
                  <a:ext cx="1060927" cy="241828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9" name="Group 58"/>
          <p:cNvGrpSpPr/>
          <p:nvPr/>
        </p:nvGrpSpPr>
        <p:grpSpPr>
          <a:xfrm>
            <a:off x="647521" y="5780089"/>
            <a:ext cx="2794183" cy="673247"/>
            <a:chOff x="2412311" y="3193392"/>
            <a:chExt cx="2794183" cy="673247"/>
          </a:xfrm>
        </p:grpSpPr>
        <p:cxnSp>
          <p:nvCxnSpPr>
            <p:cNvPr id="60" name="Straight Arrow Connector 59"/>
            <p:cNvCxnSpPr/>
            <p:nvPr/>
          </p:nvCxnSpPr>
          <p:spPr>
            <a:xfrm>
              <a:off x="4363196" y="3216452"/>
              <a:ext cx="0" cy="25848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/>
            <p:cNvGrpSpPr/>
            <p:nvPr/>
          </p:nvGrpSpPr>
          <p:grpSpPr>
            <a:xfrm>
              <a:off x="2412311" y="3193392"/>
              <a:ext cx="2794183" cy="673247"/>
              <a:chOff x="2412311" y="3193392"/>
              <a:chExt cx="2794183" cy="673247"/>
            </a:xfrm>
          </p:grpSpPr>
          <p:cxnSp>
            <p:nvCxnSpPr>
              <p:cNvPr id="62" name="Straight Arrow Connector 61"/>
              <p:cNvCxnSpPr/>
              <p:nvPr/>
            </p:nvCxnSpPr>
            <p:spPr>
              <a:xfrm>
                <a:off x="4363196" y="3454008"/>
                <a:ext cx="0" cy="41263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3" name="Group 62"/>
              <p:cNvGrpSpPr/>
              <p:nvPr/>
            </p:nvGrpSpPr>
            <p:grpSpPr>
              <a:xfrm>
                <a:off x="2412311" y="3193392"/>
                <a:ext cx="2794183" cy="637872"/>
                <a:chOff x="2481885" y="3228767"/>
                <a:chExt cx="2794183" cy="637872"/>
              </a:xfrm>
            </p:grpSpPr>
            <p:sp>
              <p:nvSpPr>
                <p:cNvPr id="64" name="Rectangle 63"/>
                <p:cNvSpPr/>
                <p:nvPr/>
              </p:nvSpPr>
              <p:spPr>
                <a:xfrm>
                  <a:off x="2489965" y="3276507"/>
                  <a:ext cx="1891840" cy="59013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2481885" y="3272757"/>
                  <a:ext cx="1899920" cy="237556"/>
                </a:xfrm>
                <a:prstGeom prst="rect">
                  <a:avLst/>
                </a:prstGeom>
                <a:solidFill>
                  <a:srgbClr val="92D050"/>
                </a:solidFill>
                <a:ln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4449589" y="3228767"/>
                  <a:ext cx="82647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40-50µm</a:t>
                  </a:r>
                  <a:endParaRPr lang="en-GB" sz="1100" dirty="0"/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4480522" y="3580328"/>
                  <a:ext cx="684761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150µm</a:t>
                  </a:r>
                  <a:endParaRPr lang="en-GB" sz="1100" dirty="0"/>
                </a:p>
              </p:txBody>
            </p:sp>
          </p:grpSp>
        </p:grpSp>
      </p:grpSp>
      <p:grpSp>
        <p:nvGrpSpPr>
          <p:cNvPr id="68" name="Group 67"/>
          <p:cNvGrpSpPr/>
          <p:nvPr/>
        </p:nvGrpSpPr>
        <p:grpSpPr>
          <a:xfrm>
            <a:off x="4392566" y="5803149"/>
            <a:ext cx="1903479" cy="593882"/>
            <a:chOff x="6232482" y="5106357"/>
            <a:chExt cx="1903479" cy="593882"/>
          </a:xfrm>
        </p:grpSpPr>
        <p:grpSp>
          <p:nvGrpSpPr>
            <p:cNvPr id="69" name="Group 68"/>
            <p:cNvGrpSpPr/>
            <p:nvPr/>
          </p:nvGrpSpPr>
          <p:grpSpPr>
            <a:xfrm>
              <a:off x="6236041" y="5106357"/>
              <a:ext cx="1899920" cy="593882"/>
              <a:chOff x="2481885" y="3272757"/>
              <a:chExt cx="1899920" cy="593882"/>
            </a:xfrm>
          </p:grpSpPr>
          <p:sp>
            <p:nvSpPr>
              <p:cNvPr id="71" name="Rectangle 70"/>
              <p:cNvSpPr/>
              <p:nvPr/>
            </p:nvSpPr>
            <p:spPr>
              <a:xfrm>
                <a:off x="2489965" y="3276507"/>
                <a:ext cx="1891840" cy="5901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2481885" y="3272757"/>
                <a:ext cx="1899920" cy="237556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0" name="Rectangle 69"/>
            <p:cNvSpPr/>
            <p:nvPr/>
          </p:nvSpPr>
          <p:spPr>
            <a:xfrm>
              <a:off x="6232482" y="5107703"/>
              <a:ext cx="1891840" cy="108829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887473" y="3863613"/>
            <a:ext cx="2778148" cy="1607247"/>
            <a:chOff x="4583789" y="2996733"/>
            <a:chExt cx="2778148" cy="1607247"/>
          </a:xfrm>
        </p:grpSpPr>
        <p:grpSp>
          <p:nvGrpSpPr>
            <p:cNvPr id="74" name="Group 73"/>
            <p:cNvGrpSpPr/>
            <p:nvPr/>
          </p:nvGrpSpPr>
          <p:grpSpPr>
            <a:xfrm>
              <a:off x="4583789" y="2996733"/>
              <a:ext cx="2778148" cy="1607247"/>
              <a:chOff x="1140513" y="2777599"/>
              <a:chExt cx="2515213" cy="1485713"/>
            </a:xfrm>
          </p:grpSpPr>
          <p:grpSp>
            <p:nvGrpSpPr>
              <p:cNvPr id="81" name="Group 80"/>
              <p:cNvGrpSpPr/>
              <p:nvPr/>
            </p:nvGrpSpPr>
            <p:grpSpPr>
              <a:xfrm>
                <a:off x="1519534" y="3046967"/>
                <a:ext cx="1551584" cy="758533"/>
                <a:chOff x="1261490" y="5345698"/>
                <a:chExt cx="1551584" cy="758533"/>
              </a:xfrm>
            </p:grpSpPr>
            <p:grpSp>
              <p:nvGrpSpPr>
                <p:cNvPr id="84" name="Group 83"/>
                <p:cNvGrpSpPr/>
                <p:nvPr/>
              </p:nvGrpSpPr>
              <p:grpSpPr>
                <a:xfrm>
                  <a:off x="1261490" y="5345698"/>
                  <a:ext cx="1551584" cy="758533"/>
                  <a:chOff x="1272083" y="5354725"/>
                  <a:chExt cx="1551584" cy="758533"/>
                </a:xfrm>
              </p:grpSpPr>
              <p:grpSp>
                <p:nvGrpSpPr>
                  <p:cNvPr id="90" name="Group 89"/>
                  <p:cNvGrpSpPr/>
                  <p:nvPr/>
                </p:nvGrpSpPr>
                <p:grpSpPr>
                  <a:xfrm>
                    <a:off x="1272083" y="5354725"/>
                    <a:ext cx="1551584" cy="667161"/>
                    <a:chOff x="1272083" y="5354725"/>
                    <a:chExt cx="1551584" cy="667161"/>
                  </a:xfrm>
                </p:grpSpPr>
                <p:grpSp>
                  <p:nvGrpSpPr>
                    <p:cNvPr id="94" name="Group 93"/>
                    <p:cNvGrpSpPr/>
                    <p:nvPr/>
                  </p:nvGrpSpPr>
                  <p:grpSpPr>
                    <a:xfrm>
                      <a:off x="1272083" y="5467350"/>
                      <a:ext cx="1551584" cy="554536"/>
                      <a:chOff x="1272083" y="5467350"/>
                      <a:chExt cx="1551584" cy="554536"/>
                    </a:xfrm>
                  </p:grpSpPr>
                  <p:grpSp>
                    <p:nvGrpSpPr>
                      <p:cNvPr id="99" name="Gruppo 16">
                        <a:extLst>
                          <a:ext uri="{FF2B5EF4-FFF2-40B4-BE49-F238E27FC236}">
                            <a16:creationId xmlns:a16="http://schemas.microsoft.com/office/drawing/2014/main" id="{7614AE1A-22FA-4E7C-837C-20F529A5726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590675" y="5467350"/>
                        <a:ext cx="924993" cy="554536"/>
                        <a:chOff x="1590675" y="5467350"/>
                        <a:chExt cx="924993" cy="554536"/>
                      </a:xfrm>
                    </p:grpSpPr>
                    <p:cxnSp>
                      <p:nvCxnSpPr>
                        <p:cNvPr id="102" name="Connettore diritto 14">
                          <a:extLst>
                            <a:ext uri="{FF2B5EF4-FFF2-40B4-BE49-F238E27FC236}">
                              <a16:creationId xmlns:a16="http://schemas.microsoft.com/office/drawing/2014/main" id="{DBBCBDE9-4BC8-45EA-B78C-D8E5BF0C6810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590675" y="5467350"/>
                          <a:ext cx="0" cy="514350"/>
                        </a:xfrm>
                        <a:prstGeom prst="line">
                          <a:avLst/>
                        </a:prstGeom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03" name="Connettore diritto 15">
                          <a:extLst>
                            <a:ext uri="{FF2B5EF4-FFF2-40B4-BE49-F238E27FC236}">
                              <a16:creationId xmlns:a16="http://schemas.microsoft.com/office/drawing/2014/main" id="{AE14E772-ABAB-4264-A172-95E73140A50D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05075" y="5467350"/>
                          <a:ext cx="10593" cy="554536"/>
                        </a:xfrm>
                        <a:prstGeom prst="line">
                          <a:avLst/>
                        </a:prstGeom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00" name="Straight Connector 99"/>
                      <p:cNvCxnSpPr/>
                      <p:nvPr/>
                    </p:nvCxnSpPr>
                    <p:spPr>
                      <a:xfrm>
                        <a:off x="2505075" y="5724525"/>
                        <a:ext cx="318592" cy="0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1" name="Straight Connector 100"/>
                      <p:cNvCxnSpPr/>
                      <p:nvPr/>
                    </p:nvCxnSpPr>
                    <p:spPr>
                      <a:xfrm>
                        <a:off x="1272083" y="5724525"/>
                        <a:ext cx="318592" cy="0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95" name="Group 94"/>
                    <p:cNvGrpSpPr/>
                    <p:nvPr/>
                  </p:nvGrpSpPr>
                  <p:grpSpPr>
                    <a:xfrm>
                      <a:off x="1916582" y="5354725"/>
                      <a:ext cx="234087" cy="225782"/>
                      <a:chOff x="1916582" y="5354725"/>
                      <a:chExt cx="234087" cy="225782"/>
                    </a:xfrm>
                  </p:grpSpPr>
                  <p:cxnSp>
                    <p:nvCxnSpPr>
                      <p:cNvPr id="96" name="Straight Connector 95"/>
                      <p:cNvCxnSpPr/>
                      <p:nvPr/>
                    </p:nvCxnSpPr>
                    <p:spPr>
                      <a:xfrm flipV="1">
                        <a:off x="1916582" y="5354726"/>
                        <a:ext cx="109728" cy="112624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7" name="Straight Connector 96"/>
                      <p:cNvCxnSpPr/>
                      <p:nvPr/>
                    </p:nvCxnSpPr>
                    <p:spPr>
                      <a:xfrm>
                        <a:off x="2026310" y="5354725"/>
                        <a:ext cx="0" cy="225782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8" name="Straight Connector 97"/>
                      <p:cNvCxnSpPr/>
                      <p:nvPr/>
                    </p:nvCxnSpPr>
                    <p:spPr>
                      <a:xfrm flipV="1">
                        <a:off x="2026310" y="5463884"/>
                        <a:ext cx="124359" cy="113157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91" name="Straight Connector 90"/>
                  <p:cNvCxnSpPr/>
                  <p:nvPr/>
                </p:nvCxnSpPr>
                <p:spPr>
                  <a:xfrm flipV="1">
                    <a:off x="1916582" y="5887477"/>
                    <a:ext cx="109728" cy="11262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/>
                  <p:cNvCxnSpPr/>
                  <p:nvPr/>
                </p:nvCxnSpPr>
                <p:spPr>
                  <a:xfrm>
                    <a:off x="2026310" y="5887476"/>
                    <a:ext cx="0" cy="2257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/>
                  <p:cNvCxnSpPr/>
                  <p:nvPr/>
                </p:nvCxnSpPr>
                <p:spPr>
                  <a:xfrm flipV="1">
                    <a:off x="2026310" y="6021886"/>
                    <a:ext cx="87783" cy="87907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5" name="Group 84"/>
                <p:cNvGrpSpPr/>
                <p:nvPr/>
              </p:nvGrpSpPr>
              <p:grpSpPr>
                <a:xfrm>
                  <a:off x="1590675" y="5463884"/>
                  <a:ext cx="914400" cy="531494"/>
                  <a:chOff x="1590675" y="5463884"/>
                  <a:chExt cx="914400" cy="531494"/>
                </a:xfrm>
              </p:grpSpPr>
              <p:cxnSp>
                <p:nvCxnSpPr>
                  <p:cNvPr id="86" name="Straight Connector 85"/>
                  <p:cNvCxnSpPr/>
                  <p:nvPr/>
                </p:nvCxnSpPr>
                <p:spPr>
                  <a:xfrm>
                    <a:off x="1590675" y="5463884"/>
                    <a:ext cx="325907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/>
                  <p:cNvCxnSpPr/>
                  <p:nvPr/>
                </p:nvCxnSpPr>
                <p:spPr>
                  <a:xfrm flipV="1">
                    <a:off x="2114093" y="5991072"/>
                    <a:ext cx="390982" cy="4306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Connector 87"/>
                  <p:cNvCxnSpPr/>
                  <p:nvPr/>
                </p:nvCxnSpPr>
                <p:spPr>
                  <a:xfrm>
                    <a:off x="2150669" y="5463884"/>
                    <a:ext cx="354406" cy="3466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Connector 88"/>
                  <p:cNvCxnSpPr/>
                  <p:nvPr/>
                </p:nvCxnSpPr>
                <p:spPr>
                  <a:xfrm>
                    <a:off x="1590675" y="5981700"/>
                    <a:ext cx="325907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2" name="TextBox 81"/>
                  <p:cNvSpPr txBox="1"/>
                  <p:nvPr/>
                </p:nvSpPr>
                <p:spPr>
                  <a:xfrm>
                    <a:off x="1140513" y="3802830"/>
                    <a:ext cx="2515213" cy="46048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𝑏𝑢𝑙𝑘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𝑏𝑢𝑙𝑘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_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𝑝𝑟𝑖𝑠𝑡𝑖𝑛𝑒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𝑏𝑢𝑙</m:t>
                                  </m:r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𝑖𝑟𝑟𝑎𝑑</m:t>
                                      </m:r>
                                    </m:sub>
                                  </m:s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𝑏𝑢𝑙𝑘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_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𝑝𝑟𝑖𝑠𝑡𝑖𝑛𝑒</m:t>
                                  </m:r>
                                </m:sub>
                              </m:s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𝑏𝑢𝑙</m:t>
                                  </m:r>
                                  <m:sSub>
                                    <m:sSubPr>
                                      <m:ctrlP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𝑖𝑟𝑟𝑎𝑑</m:t>
                                      </m:r>
                                    </m:sub>
                                  </m:s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b>
                              </m:sSub>
                            </m:den>
                          </m:f>
                        </m:oMath>
                      </m:oMathPara>
                    </a14:m>
                    <a:endParaRPr lang="en-GB" sz="1200" dirty="0"/>
                  </a:p>
                </p:txBody>
              </p:sp>
            </mc:Choice>
            <mc:Fallback xmlns="">
              <p:sp>
                <p:nvSpPr>
                  <p:cNvPr id="47" name="TextBox 4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40513" y="3802830"/>
                    <a:ext cx="2515213" cy="46048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1831080" y="2777599"/>
                    <a:ext cx="1060927" cy="25451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11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𝑐𝑜𝑎𝑡𝑖𝑛𝑔</m:t>
                              </m:r>
                            </m:sub>
                          </m:s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= ?</m:t>
                          </m:r>
                        </m:oMath>
                      </m:oMathPara>
                    </a14:m>
                    <a:endParaRPr lang="en-GB" sz="1100" dirty="0"/>
                  </a:p>
                </p:txBody>
              </p:sp>
            </mc:Choice>
            <mc:Fallback xmlns="">
              <p:sp>
                <p:nvSpPr>
                  <p:cNvPr id="48" name="TextBox 4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31080" y="2777599"/>
                    <a:ext cx="1060927" cy="254513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444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5" name="Group 74"/>
            <p:cNvGrpSpPr/>
            <p:nvPr/>
          </p:nvGrpSpPr>
          <p:grpSpPr>
            <a:xfrm>
              <a:off x="5348059" y="3542389"/>
              <a:ext cx="1009989" cy="244251"/>
              <a:chOff x="5348059" y="3542389"/>
              <a:chExt cx="1009989" cy="244251"/>
            </a:xfrm>
          </p:grpSpPr>
          <p:cxnSp>
            <p:nvCxnSpPr>
              <p:cNvPr id="76" name="Straight Connector 75"/>
              <p:cNvCxnSpPr/>
              <p:nvPr/>
            </p:nvCxnSpPr>
            <p:spPr>
              <a:xfrm flipV="1">
                <a:off x="5696335" y="3542390"/>
                <a:ext cx="121199" cy="12183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5817534" y="3542389"/>
                <a:ext cx="0" cy="24425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V="1">
                <a:off x="5817534" y="3660477"/>
                <a:ext cx="137359" cy="12241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5348059" y="3670243"/>
                <a:ext cx="35997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5966593" y="3670243"/>
                <a:ext cx="391455" cy="37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5" name="TextBox 10"/>
          <p:cNvSpPr txBox="1"/>
          <p:nvPr/>
        </p:nvSpPr>
        <p:spPr>
          <a:xfrm>
            <a:off x="256904" y="3985863"/>
            <a:ext cx="6680723" cy="155427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  <a:defRPr>
                <a:solidFill>
                  <a:srgbClr val="002060"/>
                </a:solidFill>
              </a:defRPr>
            </a:lvl1pPr>
            <a:lvl2pPr marL="709200" lvl="1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  <a:defRPr>
                <a:solidFill>
                  <a:srgbClr val="002060"/>
                </a:solidFill>
              </a:defRPr>
            </a:lvl2pPr>
          </a:lstStyle>
          <a:p>
            <a:r>
              <a:rPr lang="en-GB" dirty="0"/>
              <a:t>Collaboration with </a:t>
            </a:r>
            <a:r>
              <a:rPr lang="en-GB" b="1" dirty="0"/>
              <a:t>WP2</a:t>
            </a:r>
            <a:r>
              <a:rPr lang="en-GB" dirty="0"/>
              <a:t> to develop a method for measuring small samples in AC </a:t>
            </a:r>
          </a:p>
          <a:p>
            <a:r>
              <a:rPr lang="en-GB" dirty="0"/>
              <a:t>Investigation of the mismatch between AC and DC measurements (coherent results for Mo-coated MoGr – 18 MS/m, factor 2 higher resistivity for Mo-coated graphite in AC)</a:t>
            </a:r>
          </a:p>
        </p:txBody>
      </p:sp>
    </p:spTree>
    <p:extLst>
      <p:ext uri="{BB962C8B-B14F-4D97-AF65-F5344CB8AC3E}">
        <p14:creationId xmlns:p14="http://schemas.microsoft.com/office/powerpoint/2010/main" val="3294610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55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What’s next: thermal conductivity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57200" y="692696"/>
            <a:ext cx="8226425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US" sz="1800" dirty="0" smtClean="0">
                <a:solidFill>
                  <a:srgbClr val="002060"/>
                </a:solidFill>
              </a:rPr>
              <a:t>~100 measurements </a:t>
            </a:r>
            <a:r>
              <a:rPr lang="en-US" sz="1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</a:t>
            </a:r>
            <a:r>
              <a:rPr lang="en-US" sz="1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laser flash technique</a:t>
            </a:r>
            <a:endParaRPr lang="en-US" sz="1800" dirty="0">
              <a:solidFill>
                <a:srgbClr val="002060"/>
              </a:solidFill>
            </a:endParaRP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US" sz="1800" dirty="0">
                <a:solidFill>
                  <a:srgbClr val="002060"/>
                </a:solidFill>
              </a:rPr>
              <a:t>2-layers model+ reverse engineering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US" sz="1800" dirty="0">
                <a:solidFill>
                  <a:srgbClr val="002060"/>
                </a:solidFill>
              </a:rPr>
              <a:t>Short and long measurement to study heating up and cooling down (along plane and through plane conductivity studies)</a:t>
            </a:r>
            <a:endParaRPr lang="en-GB" sz="180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889" y="2226866"/>
            <a:ext cx="3430056" cy="20616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81" y="2226866"/>
            <a:ext cx="3542805" cy="21294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2572" y="4494626"/>
            <a:ext cx="1466221" cy="11328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566867" y="5014851"/>
            <a:ext cx="3262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Very thin sample</a:t>
            </a:r>
            <a:r>
              <a:rPr lang="en-US" dirty="0" smtClean="0">
                <a:sym typeface="Wingdings" panose="05000000000000000000" pitchFamily="2" charset="2"/>
              </a:rPr>
              <a:t> lateral conduction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195974" y="4494626"/>
            <a:ext cx="1887322" cy="39366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198156" y="4442742"/>
            <a:ext cx="4754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569050" y="4442742"/>
            <a:ext cx="5047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Down Arrow 15"/>
          <p:cNvSpPr/>
          <p:nvPr/>
        </p:nvSpPr>
        <p:spPr>
          <a:xfrm rot="10800000">
            <a:off x="6991502" y="4611305"/>
            <a:ext cx="296265" cy="449724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 rot="20024223">
            <a:off x="419803" y="2717271"/>
            <a:ext cx="8708631" cy="1509259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>
            <a:spAutoFit/>
          </a:bodyPr>
          <a:lstStyle/>
          <a:p>
            <a:pPr marL="0" lvl="2" algn="ctr" defTabSz="4572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+ XRD, indentation, annealing, SEY (~2 months)</a:t>
            </a:r>
          </a:p>
          <a:p>
            <a:pPr marL="0" lvl="2" algn="ctr" defTabSz="4572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Longer term: gas implantation, but first need of simulating gas produced in </a:t>
            </a:r>
            <a:r>
              <a:rPr lang="en-US" sz="2400" dirty="0" smtClean="0">
                <a:solidFill>
                  <a:schemeClr val="bg1"/>
                </a:solidFill>
              </a:rPr>
              <a:t>HL-LHC </a:t>
            </a:r>
            <a:r>
              <a:rPr lang="en-US" sz="2400" dirty="0" smtClean="0">
                <a:solidFill>
                  <a:schemeClr val="bg1"/>
                </a:solidFill>
              </a:rPr>
              <a:t>collimators (ongoing)</a:t>
            </a:r>
          </a:p>
        </p:txBody>
      </p:sp>
    </p:spTree>
    <p:extLst>
      <p:ext uri="{BB962C8B-B14F-4D97-AF65-F5344CB8AC3E}">
        <p14:creationId xmlns:p14="http://schemas.microsoft.com/office/powerpoint/2010/main" val="293597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55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Conclusions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467544" y="793900"/>
            <a:ext cx="8352928" cy="559203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 indent="-252000" algn="just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700" b="1" dirty="0" smtClean="0">
                <a:solidFill>
                  <a:srgbClr val="002060"/>
                </a:solidFill>
                <a:cs typeface="+mn-cs"/>
              </a:rPr>
              <a:t>Ion irradiation</a:t>
            </a:r>
            <a:r>
              <a:rPr lang="en-GB" sz="1700" dirty="0" smtClean="0">
                <a:solidFill>
                  <a:srgbClr val="002060"/>
                </a:solidFill>
                <a:cs typeface="+mn-cs"/>
              </a:rPr>
              <a:t>: important complementary technique to proton irradiation, to study irradiation-induced damage on materials</a:t>
            </a:r>
          </a:p>
          <a:p>
            <a:pPr marL="252000" indent="-252000" algn="just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700" dirty="0" smtClean="0">
                <a:solidFill>
                  <a:srgbClr val="002060"/>
                </a:solidFill>
                <a:cs typeface="+mn-cs"/>
              </a:rPr>
              <a:t>Last irradiation campaign (27 March – 1 April) performed at GSI on </a:t>
            </a:r>
            <a:r>
              <a:rPr lang="en-GB" sz="1700" b="1" dirty="0" smtClean="0">
                <a:solidFill>
                  <a:srgbClr val="002060"/>
                </a:solidFill>
                <a:cs typeface="+mn-cs"/>
              </a:rPr>
              <a:t>uncoated and coated collimator material </a:t>
            </a:r>
            <a:r>
              <a:rPr lang="en-GB" sz="1700" b="1" dirty="0" smtClean="0">
                <a:solidFill>
                  <a:srgbClr val="002060"/>
                </a:solidFill>
                <a:cs typeface="+mn-cs"/>
              </a:rPr>
              <a:t>samples</a:t>
            </a:r>
          </a:p>
          <a:p>
            <a:pPr marL="252000" indent="-252000" algn="just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700" b="1" dirty="0" smtClean="0">
                <a:solidFill>
                  <a:srgbClr val="002060"/>
                </a:solidFill>
                <a:cs typeface="+mn-cs"/>
              </a:rPr>
              <a:t>DPA peaks on the coating</a:t>
            </a:r>
            <a:r>
              <a:rPr lang="en-GB" sz="1700" dirty="0" smtClean="0">
                <a:solidFill>
                  <a:srgbClr val="002060"/>
                </a:solidFill>
                <a:cs typeface="+mn-cs"/>
              </a:rPr>
              <a:t> equivalent to those simulated for HL-LHC </a:t>
            </a:r>
            <a:r>
              <a:rPr lang="en-GB" sz="1700" dirty="0" err="1" smtClean="0">
                <a:solidFill>
                  <a:srgbClr val="002060"/>
                </a:solidFill>
                <a:cs typeface="+mn-cs"/>
              </a:rPr>
              <a:t>secondaries</a:t>
            </a:r>
            <a:r>
              <a:rPr lang="en-GB" sz="1700" dirty="0" smtClean="0">
                <a:solidFill>
                  <a:srgbClr val="002060"/>
                </a:solidFill>
                <a:cs typeface="+mn-cs"/>
              </a:rPr>
              <a:t> were achieved during the irradiation</a:t>
            </a:r>
            <a:endParaRPr lang="en-GB" sz="1700" dirty="0" smtClean="0">
              <a:solidFill>
                <a:srgbClr val="002060"/>
              </a:solidFill>
              <a:cs typeface="+mn-cs"/>
            </a:endParaRPr>
          </a:p>
          <a:p>
            <a:pPr marL="252000" indent="-252000" algn="just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700" b="1" dirty="0" smtClean="0">
                <a:solidFill>
                  <a:srgbClr val="002060"/>
                </a:solidFill>
                <a:cs typeface="+mn-cs"/>
              </a:rPr>
              <a:t>Fast PIE allowed by low material activation</a:t>
            </a:r>
            <a:r>
              <a:rPr lang="en-GB" sz="1700" dirty="0" smtClean="0">
                <a:solidFill>
                  <a:srgbClr val="002060"/>
                </a:solidFill>
                <a:cs typeface="+mn-cs"/>
              </a:rPr>
              <a:t>, several tests already completed showed </a:t>
            </a:r>
            <a:r>
              <a:rPr lang="en-GB" sz="1700" b="1" dirty="0" smtClean="0">
                <a:solidFill>
                  <a:srgbClr val="002060"/>
                </a:solidFill>
                <a:cs typeface="+mn-cs"/>
              </a:rPr>
              <a:t>good structural integrity of bulks and </a:t>
            </a:r>
            <a:r>
              <a:rPr lang="en-GB" sz="1700" b="1" dirty="0" smtClean="0">
                <a:solidFill>
                  <a:srgbClr val="002060"/>
                </a:solidFill>
                <a:cs typeface="+mn-cs"/>
              </a:rPr>
              <a:t>coatings, good adhesion!</a:t>
            </a:r>
            <a:endParaRPr lang="en-GB" sz="1700" b="1" dirty="0" smtClean="0">
              <a:solidFill>
                <a:srgbClr val="002060"/>
              </a:solidFill>
              <a:cs typeface="+mn-cs"/>
            </a:endParaRPr>
          </a:p>
          <a:p>
            <a:pPr marL="252000" indent="-252000" algn="just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700" dirty="0" smtClean="0">
                <a:solidFill>
                  <a:srgbClr val="002060"/>
                </a:solidFill>
                <a:cs typeface="+mn-cs"/>
              </a:rPr>
              <a:t>A </a:t>
            </a:r>
            <a:r>
              <a:rPr lang="en-GB" sz="1700" b="1" dirty="0" smtClean="0">
                <a:solidFill>
                  <a:srgbClr val="002060"/>
                </a:solidFill>
                <a:cs typeface="+mn-cs"/>
              </a:rPr>
              <a:t>significant number of measurements </a:t>
            </a:r>
            <a:r>
              <a:rPr lang="en-GB" sz="1700" dirty="0" smtClean="0">
                <a:solidFill>
                  <a:srgbClr val="002060"/>
                </a:solidFill>
                <a:cs typeface="+mn-cs"/>
              </a:rPr>
              <a:t>(thousands) for electrical and thermal conductivity also performed, data now to be implemented in irradiation models to derive the change of property</a:t>
            </a:r>
          </a:p>
          <a:p>
            <a:pPr marL="252000" indent="-252000" algn="just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700" dirty="0" smtClean="0">
                <a:solidFill>
                  <a:srgbClr val="002060"/>
                </a:solidFill>
                <a:cs typeface="+mn-cs"/>
              </a:rPr>
              <a:t>Few more tests planned for the </a:t>
            </a:r>
            <a:r>
              <a:rPr lang="en-GB" sz="1700" b="1" dirty="0" smtClean="0">
                <a:solidFill>
                  <a:srgbClr val="002060"/>
                </a:solidFill>
                <a:cs typeface="+mn-cs"/>
              </a:rPr>
              <a:t>next two months </a:t>
            </a:r>
            <a:r>
              <a:rPr lang="en-GB" sz="1700" dirty="0" smtClean="0">
                <a:solidFill>
                  <a:srgbClr val="002060"/>
                </a:solidFill>
                <a:cs typeface="+mn-cs"/>
              </a:rPr>
              <a:t>(XRD, indentation, annealing, SEY)</a:t>
            </a:r>
          </a:p>
          <a:p>
            <a:pPr marL="252000" indent="-252000" algn="just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700" dirty="0" smtClean="0">
                <a:solidFill>
                  <a:srgbClr val="002060"/>
                </a:solidFill>
                <a:cs typeface="+mn-cs"/>
              </a:rPr>
              <a:t>Longer term: infer the damage related to gas production via ion gas implantation (e.g. MIAMI2 – UK?), however: </a:t>
            </a:r>
            <a:r>
              <a:rPr lang="en-GB" sz="1700" b="1" dirty="0" smtClean="0">
                <a:solidFill>
                  <a:srgbClr val="002060"/>
                </a:solidFill>
                <a:cs typeface="+mn-cs"/>
              </a:rPr>
              <a:t>important to simulate the gas production expected for HL-LHC! </a:t>
            </a:r>
            <a:r>
              <a:rPr lang="en-GB" sz="1700" dirty="0" smtClean="0">
                <a:solidFill>
                  <a:srgbClr val="002060"/>
                </a:solidFill>
                <a:cs typeface="+mn-cs"/>
              </a:rPr>
              <a:t>(ongoing in EN-STI)</a:t>
            </a:r>
          </a:p>
          <a:p>
            <a:pPr marL="252000" indent="-252000" algn="just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700" b="1" dirty="0" smtClean="0">
                <a:solidFill>
                  <a:srgbClr val="002060"/>
                </a:solidFill>
                <a:cs typeface="+mn-cs"/>
              </a:rPr>
              <a:t>CERN, GSI, </a:t>
            </a:r>
            <a:r>
              <a:rPr lang="en-GB" sz="1700" b="1" dirty="0" err="1" smtClean="0">
                <a:solidFill>
                  <a:srgbClr val="002060"/>
                </a:solidFill>
                <a:cs typeface="+mn-cs"/>
              </a:rPr>
              <a:t>PoliMi</a:t>
            </a:r>
            <a:r>
              <a:rPr lang="en-GB" sz="1700" b="1" dirty="0" smtClean="0">
                <a:solidFill>
                  <a:srgbClr val="002060"/>
                </a:solidFill>
                <a:cs typeface="+mn-cs"/>
              </a:rPr>
              <a:t> involved in the material PIE through ARIES project</a:t>
            </a:r>
          </a:p>
        </p:txBody>
      </p:sp>
    </p:spTree>
    <p:extLst>
      <p:ext uri="{BB962C8B-B14F-4D97-AF65-F5344CB8AC3E}">
        <p14:creationId xmlns:p14="http://schemas.microsoft.com/office/powerpoint/2010/main" val="244809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55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Irradiation campaigns on materials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F. Carra (CERN), 17 July 2019</a:t>
            </a: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395536" y="1128281"/>
            <a:ext cx="8651264" cy="17410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 lvl="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>
                <a:solidFill>
                  <a:srgbClr val="002060"/>
                </a:solidFill>
                <a:cs typeface="+mn-cs"/>
              </a:rPr>
              <a:t>Motivation: </a:t>
            </a:r>
            <a:r>
              <a:rPr lang="en-GB" sz="1600" dirty="0" smtClean="0">
                <a:solidFill>
                  <a:srgbClr val="002060"/>
                </a:solidFill>
                <a:cs typeface="+mn-cs"/>
              </a:rPr>
              <a:t>study of </a:t>
            </a:r>
            <a:r>
              <a:rPr lang="en-GB" sz="1600" b="1" dirty="0" smtClean="0">
                <a:solidFill>
                  <a:srgbClr val="002060"/>
                </a:solidFill>
                <a:cs typeface="+mn-cs"/>
              </a:rPr>
              <a:t>long-term irradiation-induced property degradation </a:t>
            </a:r>
            <a:r>
              <a:rPr lang="en-GB" sz="1600" dirty="0" smtClean="0">
                <a:solidFill>
                  <a:srgbClr val="002060"/>
                </a:solidFill>
                <a:cs typeface="+mn-cs"/>
              </a:rPr>
              <a:t>caused by </a:t>
            </a:r>
            <a:r>
              <a:rPr lang="en-GB" sz="1600" dirty="0">
                <a:solidFill>
                  <a:srgbClr val="002060"/>
                </a:solidFill>
                <a:cs typeface="+mn-cs"/>
              </a:rPr>
              <a:t>atom displacement and gas production</a:t>
            </a:r>
          </a:p>
          <a:p>
            <a:pPr marL="252000" lvl="0" indent="-252000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>
                <a:solidFill>
                  <a:srgbClr val="002060"/>
                </a:solidFill>
                <a:cs typeface="+mn-cs"/>
              </a:rPr>
              <a:t>FLUKA simulations </a:t>
            </a:r>
            <a:r>
              <a:rPr lang="en-GB" sz="1600" dirty="0" smtClean="0">
                <a:solidFill>
                  <a:srgbClr val="002060"/>
                </a:solidFill>
                <a:cs typeface="+mn-cs"/>
              </a:rPr>
              <a:t>estimated </a:t>
            </a:r>
            <a:r>
              <a:rPr lang="en-GB" sz="1600" dirty="0">
                <a:solidFill>
                  <a:srgbClr val="002060"/>
                </a:solidFill>
                <a:cs typeface="+mn-cs"/>
              </a:rPr>
              <a:t>the </a:t>
            </a:r>
            <a:r>
              <a:rPr lang="en-GB" sz="1600" b="1" dirty="0">
                <a:solidFill>
                  <a:srgbClr val="002060"/>
                </a:solidFill>
                <a:cs typeface="+mn-cs"/>
              </a:rPr>
              <a:t>expected DPA levels in HL-LHC </a:t>
            </a:r>
            <a:r>
              <a:rPr lang="en-GB" sz="1600" b="1" dirty="0" smtClean="0">
                <a:solidFill>
                  <a:srgbClr val="002060"/>
                </a:solidFill>
                <a:cs typeface="+mn-cs"/>
              </a:rPr>
              <a:t>collimators </a:t>
            </a:r>
            <a:r>
              <a:rPr lang="en-GB" sz="1600" dirty="0" smtClean="0">
                <a:solidFill>
                  <a:srgbClr val="002060"/>
                </a:solidFill>
                <a:cs typeface="+mn-cs"/>
              </a:rPr>
              <a:t>during their lifetime </a:t>
            </a:r>
            <a:r>
              <a:rPr lang="en-GB" sz="1600" dirty="0" smtClean="0">
                <a:solidFill>
                  <a:srgbClr val="002060"/>
                </a:solidFill>
                <a:cs typeface="+mn-cs"/>
                <a:sym typeface="Wingdings" panose="05000000000000000000" pitchFamily="2" charset="2"/>
              </a:rPr>
              <a:t></a:t>
            </a:r>
            <a:r>
              <a:rPr lang="en-GB" sz="1600" dirty="0" smtClean="0">
                <a:solidFill>
                  <a:srgbClr val="002060"/>
                </a:solidFill>
                <a:cs typeface="+mn-cs"/>
              </a:rPr>
              <a:t> experimental irradiation campaigns must reach at least the same DPA levels</a:t>
            </a:r>
          </a:p>
          <a:p>
            <a:pPr marL="252000" lvl="0" indent="-252000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  <a:cs typeface="+mn-cs"/>
              </a:rPr>
              <a:t>With FLUKA, the same equivalence will be done in terms of </a:t>
            </a:r>
            <a:r>
              <a:rPr lang="en-GB" sz="1600" b="1" dirty="0" smtClean="0">
                <a:solidFill>
                  <a:srgbClr val="002060"/>
                </a:solidFill>
                <a:cs typeface="+mn-cs"/>
              </a:rPr>
              <a:t>gas production</a:t>
            </a:r>
            <a:endParaRPr lang="en-GB" sz="1600" b="1" dirty="0">
              <a:solidFill>
                <a:srgbClr val="002060"/>
              </a:solidFill>
              <a:cs typeface="+mn-cs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238704"/>
              </p:ext>
            </p:extLst>
          </p:nvPr>
        </p:nvGraphicFramePr>
        <p:xfrm>
          <a:off x="453331" y="3111656"/>
          <a:ext cx="3760495" cy="1418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770">
                  <a:extLst>
                    <a:ext uri="{9D8B030D-6E8A-4147-A177-3AD203B41FA5}">
                      <a16:colId xmlns:a16="http://schemas.microsoft.com/office/drawing/2014/main" val="3874407164"/>
                    </a:ext>
                  </a:extLst>
                </a:gridCol>
                <a:gridCol w="976994">
                  <a:extLst>
                    <a:ext uri="{9D8B030D-6E8A-4147-A177-3AD203B41FA5}">
                      <a16:colId xmlns:a16="http://schemas.microsoft.com/office/drawing/2014/main" val="3599597127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721627521"/>
                    </a:ext>
                  </a:extLst>
                </a:gridCol>
                <a:gridCol w="943619">
                  <a:extLst>
                    <a:ext uri="{9D8B030D-6E8A-4147-A177-3AD203B41FA5}">
                      <a16:colId xmlns:a16="http://schemas.microsoft.com/office/drawing/2014/main" val="724269412"/>
                    </a:ext>
                  </a:extLst>
                </a:gridCol>
              </a:tblGrid>
              <a:tr h="557560">
                <a:tc>
                  <a:txBody>
                    <a:bodyPr/>
                    <a:lstStyle/>
                    <a:p>
                      <a:r>
                        <a:rPr lang="en-GB" sz="1200" smtClean="0"/>
                        <a:t>Material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Primary collimator </a:t>
                      </a:r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[DPA]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Secondary collimator </a:t>
                      </a:r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[DPA]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Mo</a:t>
                      </a:r>
                      <a:r>
                        <a:rPr lang="en-GB" sz="1200" baseline="0" dirty="0" smtClean="0">
                          <a:solidFill>
                            <a:schemeClr val="bg1"/>
                          </a:solidFill>
                        </a:rPr>
                        <a:t> coating [DPA]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877559"/>
                  </a:ext>
                </a:extLst>
              </a:tr>
              <a:tr h="38917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MoGr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0.3</a:t>
                      </a:r>
                      <a:endParaRPr lang="en-GB" sz="1200" strike="sngStrik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4·10</a:t>
                      </a:r>
                      <a:r>
                        <a:rPr lang="en-GB" sz="1200" baseline="30000" dirty="0" smtClean="0"/>
                        <a:t>-4</a:t>
                      </a:r>
                      <a:endParaRPr lang="en-GB" sz="1200" strike="sngStrike" baseline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strike="noStrike" baseline="0" dirty="0" smtClean="0"/>
                        <a:t>1÷3·10</a:t>
                      </a:r>
                      <a:r>
                        <a:rPr lang="en-GB" sz="1200" strike="noStrike" baseline="30000" dirty="0" smtClean="0"/>
                        <a:t>-3</a:t>
                      </a:r>
                      <a:endParaRPr lang="en-GB" sz="1200" strike="noStrike" baseline="30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362293"/>
                  </a:ext>
                </a:extLst>
              </a:tr>
              <a:tr h="38917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CFC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0.12</a:t>
                      </a:r>
                      <a:endParaRPr lang="en-GB" sz="1200" strike="sngStrik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1·10</a:t>
                      </a:r>
                      <a:r>
                        <a:rPr lang="en-GB" sz="1200" baseline="30000" dirty="0" smtClean="0"/>
                        <a:t>-4</a:t>
                      </a:r>
                      <a:endParaRPr lang="en-GB" sz="1200" strike="sngStrike" baseline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trike="sngStrike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4631305"/>
                  </a:ext>
                </a:extLst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149803" y="4711337"/>
            <a:ext cx="4314361" cy="1425656"/>
            <a:chOff x="360712" y="4697916"/>
            <a:chExt cx="4314361" cy="142565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712" y="4764332"/>
              <a:ext cx="1866611" cy="92707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37760" y="4697916"/>
              <a:ext cx="2237313" cy="1425656"/>
            </a:xfrm>
            <a:prstGeom prst="rect">
              <a:avLst/>
            </a:prstGeom>
          </p:spPr>
        </p:pic>
      </p:grpSp>
      <p:sp>
        <p:nvSpPr>
          <p:cNvPr id="14" name="Rectangle 13"/>
          <p:cNvSpPr/>
          <p:nvPr/>
        </p:nvSpPr>
        <p:spPr>
          <a:xfrm>
            <a:off x="176399" y="2780928"/>
            <a:ext cx="4314361" cy="246805"/>
          </a:xfrm>
          <a:prstGeom prst="rect">
            <a:avLst/>
          </a:prstGeom>
          <a:solidFill>
            <a:srgbClr val="00587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FLUKA simulation </a:t>
            </a:r>
            <a:endParaRPr lang="fr-CH" dirty="0"/>
          </a:p>
        </p:txBody>
      </p:sp>
      <p:sp>
        <p:nvSpPr>
          <p:cNvPr id="15" name="Rectangle 14"/>
          <p:cNvSpPr/>
          <p:nvPr/>
        </p:nvSpPr>
        <p:spPr>
          <a:xfrm>
            <a:off x="4761761" y="2780928"/>
            <a:ext cx="4314361" cy="246805"/>
          </a:xfrm>
          <a:prstGeom prst="rect">
            <a:avLst/>
          </a:prstGeom>
          <a:solidFill>
            <a:srgbClr val="00587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Irradiation facilities</a:t>
            </a:r>
            <a:endParaRPr lang="fr-CH" dirty="0"/>
          </a:p>
        </p:txBody>
      </p:sp>
      <p:grpSp>
        <p:nvGrpSpPr>
          <p:cNvPr id="16" name="Group 15"/>
          <p:cNvGrpSpPr/>
          <p:nvPr/>
        </p:nvGrpSpPr>
        <p:grpSpPr>
          <a:xfrm>
            <a:off x="4907086" y="3068960"/>
            <a:ext cx="4023710" cy="3066837"/>
            <a:chOff x="4920205" y="3294689"/>
            <a:chExt cx="4023710" cy="3066837"/>
          </a:xfrm>
        </p:grpSpPr>
        <p:graphicFrame>
          <p:nvGraphicFramePr>
            <p:cNvPr id="17" name="Content Placeholder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78737409"/>
                </p:ext>
              </p:extLst>
            </p:nvPr>
          </p:nvGraphicFramePr>
          <p:xfrm>
            <a:off x="5386606" y="4686331"/>
            <a:ext cx="2989558" cy="1675195"/>
          </p:xfrm>
          <a:graphic>
            <a:graphicData uri="http://schemas.openxmlformats.org/drawingml/2006/table">
              <a:tbl>
                <a:tblPr firstRow="1" bandRow="1">
                  <a:tableStyleId>{6E25E649-3F16-4E02-A733-19D2CDBF48F0}</a:tableStyleId>
                </a:tblPr>
                <a:tblGrid>
                  <a:gridCol w="1161371">
                    <a:extLst>
                      <a:ext uri="{9D8B030D-6E8A-4147-A177-3AD203B41FA5}">
                        <a16:colId xmlns:a16="http://schemas.microsoft.com/office/drawing/2014/main" val="2247907727"/>
                      </a:ext>
                    </a:extLst>
                  </a:gridCol>
                  <a:gridCol w="865443">
                    <a:extLst>
                      <a:ext uri="{9D8B030D-6E8A-4147-A177-3AD203B41FA5}">
                        <a16:colId xmlns:a16="http://schemas.microsoft.com/office/drawing/2014/main" val="2120340791"/>
                      </a:ext>
                    </a:extLst>
                  </a:gridCol>
                  <a:gridCol w="962744">
                    <a:extLst>
                      <a:ext uri="{9D8B030D-6E8A-4147-A177-3AD203B41FA5}">
                        <a16:colId xmlns:a16="http://schemas.microsoft.com/office/drawing/2014/main" val="1082009551"/>
                      </a:ext>
                    </a:extLst>
                  </a:gridCol>
                </a:tblGrid>
                <a:tr h="353437">
                  <a:tc>
                    <a:txBody>
                      <a:bodyPr/>
                      <a:lstStyle/>
                      <a:p>
                        <a:endParaRPr lang="en-GB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GB" sz="1100" dirty="0" smtClean="0"/>
                          <a:t>BNL</a:t>
                        </a:r>
                        <a:endParaRPr lang="en-GB" sz="11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GB" sz="1100" dirty="0" smtClean="0"/>
                          <a:t>GSI</a:t>
                        </a:r>
                        <a:endParaRPr lang="en-GB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4193892040"/>
                    </a:ext>
                  </a:extLst>
                </a:tr>
                <a:tr h="353437">
                  <a:tc>
                    <a:txBody>
                      <a:bodyPr/>
                      <a:lstStyle/>
                      <a:p>
                        <a:r>
                          <a:rPr lang="en-GB" sz="1100" dirty="0"/>
                          <a:t>Penetration </a:t>
                        </a:r>
                        <a:endParaRPr lang="en-GB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GB" sz="1100" dirty="0" smtClean="0"/>
                          <a:t>Deep</a:t>
                        </a:r>
                        <a:endParaRPr lang="en-GB" sz="11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GB" sz="1100" dirty="0"/>
                          <a:t>Superficial</a:t>
                        </a:r>
                        <a:endParaRPr lang="en-GB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656019127"/>
                    </a:ext>
                  </a:extLst>
                </a:tr>
                <a:tr h="353437">
                  <a:tc>
                    <a:txBody>
                      <a:bodyPr/>
                      <a:lstStyle/>
                      <a:p>
                        <a:pPr marL="0" marR="0" lvl="0" indent="0" algn="l" defTabSz="4572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GB" sz="1100" dirty="0"/>
                          <a:t>Gas production </a:t>
                        </a:r>
                        <a:endPara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GB" sz="1100" dirty="0" smtClean="0"/>
                          <a:t>Yes</a:t>
                        </a:r>
                        <a:endParaRPr lang="en-GB" sz="1100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GB" sz="1100" dirty="0"/>
                          <a:t>No</a:t>
                        </a:r>
                        <a:endPara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708787918"/>
                    </a:ext>
                  </a:extLst>
                </a:tr>
                <a:tr h="353437">
                  <a:tc>
                    <a:txBody>
                      <a:bodyPr/>
                      <a:lstStyle/>
                      <a:p>
                        <a:r>
                          <a:rPr lang="en-GB" sz="1100" dirty="0"/>
                          <a:t>Activation </a:t>
                        </a:r>
                        <a:endPara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GB" sz="1100" dirty="0" smtClean="0"/>
                          <a:t>High</a:t>
                        </a:r>
                        <a:endParaRPr lang="en-GB" sz="1100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GB" sz="1100" dirty="0" smtClean="0"/>
                          <a:t>Low</a:t>
                        </a:r>
                        <a:endPara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305293147"/>
                    </a:ext>
                  </a:extLst>
                </a:tr>
                <a:tr h="261447">
                  <a:tc>
                    <a:txBody>
                      <a:bodyPr/>
                      <a:lstStyle/>
                      <a:p>
                        <a:r>
                          <a:rPr lang="en-GB" sz="1100" dirty="0" smtClean="0"/>
                          <a:t>DPA </a:t>
                        </a:r>
                        <a:r>
                          <a:rPr lang="en-GB" sz="1100" dirty="0"/>
                          <a:t>rate</a:t>
                        </a:r>
                        <a:endPara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GB" sz="1100" dirty="0" smtClean="0"/>
                          <a:t>Medium</a:t>
                        </a:r>
                        <a:endParaRPr lang="en-GB" sz="1100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marL="0" marR="0" lvl="0" indent="0" algn="l" defTabSz="4572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GB" sz="1100" dirty="0" smtClean="0"/>
                          <a:t>High</a:t>
                        </a:r>
                        <a:endPara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183700710"/>
                    </a:ext>
                  </a:extLst>
                </a:tr>
              </a:tbl>
            </a:graphicData>
          </a:graphic>
        </p:graphicFrame>
        <p:grpSp>
          <p:nvGrpSpPr>
            <p:cNvPr id="18" name="Group 17"/>
            <p:cNvGrpSpPr/>
            <p:nvPr/>
          </p:nvGrpSpPr>
          <p:grpSpPr>
            <a:xfrm>
              <a:off x="4920205" y="3294689"/>
              <a:ext cx="4023710" cy="1369748"/>
              <a:chOff x="4920205" y="3294689"/>
              <a:chExt cx="4023710" cy="1369748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78497" y="3546923"/>
                <a:ext cx="1353503" cy="1088476"/>
              </a:xfrm>
              <a:prstGeom prst="rect">
                <a:avLst/>
              </a:prstGeom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7233613" y="3294689"/>
                <a:ext cx="14433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i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GSI beamlines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108224" y="3294689"/>
                <a:ext cx="130072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i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BNL beamlines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920205" y="4387438"/>
                <a:ext cx="18473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Max 200 MeV protons</a:t>
                </a:r>
                <a:endParaRPr lang="en-GB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7259748" y="4374809"/>
                <a:ext cx="168416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~5 MeV/u ions</a:t>
                </a:r>
                <a:endParaRPr lang="en-GB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91874" y="3527946"/>
                <a:ext cx="1448140" cy="912059"/>
              </a:xfrm>
              <a:prstGeom prst="rect">
                <a:avLst/>
              </a:prstGeom>
            </p:spPr>
          </p:pic>
        </p:grpSp>
      </p:grpSp>
      <p:sp>
        <p:nvSpPr>
          <p:cNvPr id="25" name="TextBox 24"/>
          <p:cNvSpPr txBox="1"/>
          <p:nvPr/>
        </p:nvSpPr>
        <p:spPr>
          <a:xfrm>
            <a:off x="3210247" y="6164351"/>
            <a:ext cx="2059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C. Accettura, L. Skordis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58884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264150"/>
            <a:ext cx="613410" cy="6032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22176" y="2921335"/>
            <a:ext cx="4588352" cy="613792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Thanks for your attention!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1643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7334"/>
            <a:ext cx="9144000" cy="444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40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264150"/>
            <a:ext cx="613410" cy="6032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22176" y="2921335"/>
            <a:ext cx="4588352" cy="613792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Backup </a:t>
            </a:r>
            <a:br>
              <a:rPr lang="en-GB" dirty="0" smtClean="0"/>
            </a:br>
            <a:r>
              <a:rPr lang="en-GB" dirty="0" smtClean="0"/>
              <a:t>slides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9261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and planning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29/04/2019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Accettura-ColUSM #115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339608" y="3056493"/>
          <a:ext cx="8226427" cy="1594115"/>
        </p:xfrm>
        <a:graphic>
          <a:graphicData uri="http://schemas.openxmlformats.org/drawingml/2006/table">
            <a:tbl>
              <a:tblPr/>
              <a:tblGrid>
                <a:gridCol w="1351675">
                  <a:extLst>
                    <a:ext uri="{9D8B030D-6E8A-4147-A177-3AD203B41FA5}">
                      <a16:colId xmlns:a16="http://schemas.microsoft.com/office/drawing/2014/main" val="2734360672"/>
                    </a:ext>
                  </a:extLst>
                </a:gridCol>
                <a:gridCol w="572896">
                  <a:extLst>
                    <a:ext uri="{9D8B030D-6E8A-4147-A177-3AD203B41FA5}">
                      <a16:colId xmlns:a16="http://schemas.microsoft.com/office/drawing/2014/main" val="1918854746"/>
                    </a:ext>
                  </a:extLst>
                </a:gridCol>
                <a:gridCol w="572896">
                  <a:extLst>
                    <a:ext uri="{9D8B030D-6E8A-4147-A177-3AD203B41FA5}">
                      <a16:colId xmlns:a16="http://schemas.microsoft.com/office/drawing/2014/main" val="3900449583"/>
                    </a:ext>
                  </a:extLst>
                </a:gridCol>
                <a:gridCol w="572896">
                  <a:extLst>
                    <a:ext uri="{9D8B030D-6E8A-4147-A177-3AD203B41FA5}">
                      <a16:colId xmlns:a16="http://schemas.microsoft.com/office/drawing/2014/main" val="1459105585"/>
                    </a:ext>
                  </a:extLst>
                </a:gridCol>
                <a:gridCol w="572896">
                  <a:extLst>
                    <a:ext uri="{9D8B030D-6E8A-4147-A177-3AD203B41FA5}">
                      <a16:colId xmlns:a16="http://schemas.microsoft.com/office/drawing/2014/main" val="2720162832"/>
                    </a:ext>
                  </a:extLst>
                </a:gridCol>
                <a:gridCol w="572896">
                  <a:extLst>
                    <a:ext uri="{9D8B030D-6E8A-4147-A177-3AD203B41FA5}">
                      <a16:colId xmlns:a16="http://schemas.microsoft.com/office/drawing/2014/main" val="3078564819"/>
                    </a:ext>
                  </a:extLst>
                </a:gridCol>
                <a:gridCol w="572896">
                  <a:extLst>
                    <a:ext uri="{9D8B030D-6E8A-4147-A177-3AD203B41FA5}">
                      <a16:colId xmlns:a16="http://schemas.microsoft.com/office/drawing/2014/main" val="2149251332"/>
                    </a:ext>
                  </a:extLst>
                </a:gridCol>
                <a:gridCol w="572896">
                  <a:extLst>
                    <a:ext uri="{9D8B030D-6E8A-4147-A177-3AD203B41FA5}">
                      <a16:colId xmlns:a16="http://schemas.microsoft.com/office/drawing/2014/main" val="1439719392"/>
                    </a:ext>
                  </a:extLst>
                </a:gridCol>
                <a:gridCol w="572896">
                  <a:extLst>
                    <a:ext uri="{9D8B030D-6E8A-4147-A177-3AD203B41FA5}">
                      <a16:colId xmlns:a16="http://schemas.microsoft.com/office/drawing/2014/main" val="3955312530"/>
                    </a:ext>
                  </a:extLst>
                </a:gridCol>
                <a:gridCol w="572896">
                  <a:extLst>
                    <a:ext uri="{9D8B030D-6E8A-4147-A177-3AD203B41FA5}">
                      <a16:colId xmlns:a16="http://schemas.microsoft.com/office/drawing/2014/main" val="3797958841"/>
                    </a:ext>
                  </a:extLst>
                </a:gridCol>
                <a:gridCol w="572896">
                  <a:extLst>
                    <a:ext uri="{9D8B030D-6E8A-4147-A177-3AD203B41FA5}">
                      <a16:colId xmlns:a16="http://schemas.microsoft.com/office/drawing/2014/main" val="2522119685"/>
                    </a:ext>
                  </a:extLst>
                </a:gridCol>
                <a:gridCol w="572896">
                  <a:extLst>
                    <a:ext uri="{9D8B030D-6E8A-4147-A177-3AD203B41FA5}">
                      <a16:colId xmlns:a16="http://schemas.microsoft.com/office/drawing/2014/main" val="2960303863"/>
                    </a:ext>
                  </a:extLst>
                </a:gridCol>
                <a:gridCol w="572896">
                  <a:extLst>
                    <a:ext uri="{9D8B030D-6E8A-4147-A177-3AD203B41FA5}">
                      <a16:colId xmlns:a16="http://schemas.microsoft.com/office/drawing/2014/main" val="1352107363"/>
                    </a:ext>
                  </a:extLst>
                </a:gridCol>
              </a:tblGrid>
              <a:tr h="179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 1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 2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 3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 4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 5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 6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 7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 8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 9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 10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 11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 12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3304407"/>
                  </a:ext>
                </a:extLst>
              </a:tr>
              <a:tr h="179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 conductivity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C6EFCE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9393924"/>
                  </a:ext>
                </a:extLst>
              </a:tr>
              <a:tr h="179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Density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C6EFCE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56867"/>
                  </a:ext>
                </a:extLst>
              </a:tr>
              <a:tr h="10640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conductivity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5782429"/>
                  </a:ext>
                </a:extLst>
              </a:tr>
              <a:tr h="179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XRD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848461"/>
                  </a:ext>
                </a:extLst>
              </a:tr>
              <a:tr h="179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Raman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9555264"/>
                  </a:ext>
                </a:extLst>
              </a:tr>
              <a:tr h="179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FIB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9450115"/>
                  </a:ext>
                </a:extLst>
              </a:tr>
              <a:tr h="179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3F3F76"/>
                          </a:solidFill>
                          <a:effectLst/>
                          <a:latin typeface="Calibri" panose="020F0502020204030204" pitchFamily="34" charset="0"/>
                        </a:rPr>
                        <a:t>Indentation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3732984"/>
                  </a:ext>
                </a:extLst>
              </a:tr>
              <a:tr h="179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3F3F76"/>
                          </a:solidFill>
                          <a:effectLst/>
                          <a:latin typeface="Calibri" panose="020F0502020204030204" pitchFamily="34" charset="0"/>
                        </a:rPr>
                        <a:t>Adhesion 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5" marR="8955" marT="89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826022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92531" y="1177747"/>
            <a:ext cx="72420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Complete thermal conductivity of Gr e MoGr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Electrical and thermal conductivity of other materials (CFC, MoGr with fibers, copper coating)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Test of different method to benchmark electrical conductivity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Microstructural characterization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91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DPA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Accettura-ColUSM #115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104535" y="1254505"/>
            <a:ext cx="6852389" cy="479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41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Temperature profile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Accettura-ColUSM #115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" y="1338682"/>
            <a:ext cx="5227863" cy="34225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98310" y="40745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291072" y="1316736"/>
            <a:ext cx="2033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2D geometry</a:t>
            </a:r>
          </a:p>
          <a:p>
            <a:pPr marL="285750" indent="-285750">
              <a:buFontTx/>
              <a:buChar char="-"/>
            </a:pPr>
            <a:r>
              <a:rPr lang="en-GB" dirty="0"/>
              <a:t>1 imp/s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91072" y="2145873"/>
            <a:ext cx="2652206" cy="646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Wout</a:t>
            </a:r>
            <a:r>
              <a:rPr lang="en-GB" dirty="0"/>
              <a:t>= 2.16 W, Win=3W </a:t>
            </a:r>
          </a:p>
          <a:p>
            <a:r>
              <a:rPr lang="en-GB" dirty="0"/>
              <a:t>→Close to equilibrium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5051156"/>
            <a:ext cx="8079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! Repeat the analysis for electrical conductivity sample </a:t>
            </a:r>
          </a:p>
          <a:p>
            <a:r>
              <a:rPr lang="en-GB" dirty="0"/>
              <a:t>! Repeat with right power/imp and frequency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0837" y="2845134"/>
            <a:ext cx="3493454" cy="228708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31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Accettura-ColUSM #115</a:t>
            </a:r>
            <a:endParaRPr lang="en-US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513752" y="245217"/>
            <a:ext cx="7920000" cy="720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dirty="0" smtClean="0"/>
              <a:t>Indentation−Bulk </a:t>
            </a:r>
            <a:endParaRPr lang="en-GB" dirty="0"/>
          </a:p>
        </p:txBody>
      </p:sp>
      <p:pic>
        <p:nvPicPr>
          <p:cNvPr id="20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3729" y="938394"/>
            <a:ext cx="1683071" cy="209186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714740" y="3047783"/>
            <a:ext cx="26464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Nano-Micro indentation set-up (GSI)</a:t>
            </a:r>
            <a:endParaRPr lang="en-GB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903893" y="925491"/>
            <a:ext cx="881155" cy="2122292"/>
            <a:chOff x="5463293" y="1017523"/>
            <a:chExt cx="881155" cy="2122292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63294" y="1017523"/>
              <a:ext cx="881154" cy="9425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4"/>
            <a:srcRect l="36292" t="44749" r="41811" b="23920"/>
            <a:stretch/>
          </p:blipFill>
          <p:spPr>
            <a:xfrm>
              <a:off x="5463293" y="2194186"/>
              <a:ext cx="881155" cy="945629"/>
            </a:xfrm>
            <a:prstGeom prst="rect">
              <a:avLst/>
            </a:prstGeom>
          </p:spPr>
        </p:pic>
      </p:grpSp>
      <p:sp>
        <p:nvSpPr>
          <p:cNvPr id="25" name="Content Placeholder 2"/>
          <p:cNvSpPr txBox="1">
            <a:spLocks/>
          </p:cNvSpPr>
          <p:nvPr/>
        </p:nvSpPr>
        <p:spPr>
          <a:xfrm>
            <a:off x="513752" y="938392"/>
            <a:ext cx="5171460" cy="211780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tx1"/>
                </a:solidFill>
              </a:rPr>
              <a:t>Each sample indented in 25 points with penetration-controlled (</a:t>
            </a:r>
            <a:r>
              <a:rPr lang="en-GB" sz="2000" dirty="0" err="1" smtClean="0">
                <a:solidFill>
                  <a:schemeClr val="tx1"/>
                </a:solidFill>
              </a:rPr>
              <a:t>nano</a:t>
            </a:r>
            <a:r>
              <a:rPr lang="en-GB" sz="2000" dirty="0" smtClean="0">
                <a:solidFill>
                  <a:schemeClr val="tx1"/>
                </a:solidFill>
              </a:rPr>
              <a:t>) and load controlled (micro)</a:t>
            </a:r>
          </a:p>
          <a:p>
            <a:pPr marL="0" indent="0">
              <a:buNone/>
            </a:pPr>
            <a:endParaRPr lang="en-GB" sz="2000" dirty="0" smtClean="0">
              <a:solidFill>
                <a:schemeClr val="tx1"/>
              </a:solidFill>
            </a:endParaRPr>
          </a:p>
          <a:p>
            <a:endParaRPr lang="en-GB" sz="2000" dirty="0" smtClean="0">
              <a:solidFill>
                <a:schemeClr val="tx1"/>
              </a:solidFill>
            </a:endParaRPr>
          </a:p>
          <a:p>
            <a:pPr marL="0" indent="0">
              <a:buFont typeface="Wingdings" charset="2"/>
              <a:buNone/>
            </a:pPr>
            <a:endParaRPr lang="en-GB" dirty="0" smtClean="0">
              <a:solidFill>
                <a:schemeClr val="tx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00" y="1876406"/>
            <a:ext cx="4280307" cy="3909396"/>
          </a:xfrm>
          <a:prstGeom prst="rect">
            <a:avLst/>
          </a:prstGeom>
        </p:spPr>
      </p:pic>
      <p:graphicFrame>
        <p:nvGraphicFramePr>
          <p:cNvPr id="27" name="Table 26"/>
          <p:cNvGraphicFramePr>
            <a:graphicFrameLocks noGrp="1"/>
          </p:cNvGraphicFramePr>
          <p:nvPr>
            <p:extLst/>
          </p:nvPr>
        </p:nvGraphicFramePr>
        <p:xfrm>
          <a:off x="5159173" y="3406684"/>
          <a:ext cx="3527627" cy="1299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3719">
                  <a:extLst>
                    <a:ext uri="{9D8B030D-6E8A-4147-A177-3AD203B41FA5}">
                      <a16:colId xmlns:a16="http://schemas.microsoft.com/office/drawing/2014/main" val="3501220199"/>
                    </a:ext>
                  </a:extLst>
                </a:gridCol>
                <a:gridCol w="947651">
                  <a:extLst>
                    <a:ext uri="{9D8B030D-6E8A-4147-A177-3AD203B41FA5}">
                      <a16:colId xmlns:a16="http://schemas.microsoft.com/office/drawing/2014/main" val="181927532"/>
                    </a:ext>
                  </a:extLst>
                </a:gridCol>
                <a:gridCol w="1066257">
                  <a:extLst>
                    <a:ext uri="{9D8B030D-6E8A-4147-A177-3AD203B41FA5}">
                      <a16:colId xmlns:a16="http://schemas.microsoft.com/office/drawing/2014/main" val="493047326"/>
                    </a:ext>
                  </a:extLst>
                </a:gridCol>
              </a:tblGrid>
              <a:tr h="52975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Max load [</a:t>
                      </a:r>
                      <a:r>
                        <a:rPr lang="en-GB" sz="1400" dirty="0" err="1" smtClean="0"/>
                        <a:t>mN</a:t>
                      </a:r>
                      <a:r>
                        <a:rPr lang="en-GB" sz="1400" dirty="0" smtClean="0"/>
                        <a:t>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Max depth [nm]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403130"/>
                  </a:ext>
                </a:extLst>
              </a:tr>
              <a:tr h="38491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Nanoindentation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500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300052"/>
                  </a:ext>
                </a:extLst>
              </a:tr>
              <a:tr h="38491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Microindentation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8000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594855"/>
                  </a:ext>
                </a:extLst>
              </a:tr>
            </a:tbl>
          </a:graphicData>
        </a:graphic>
      </p:graphicFrame>
      <p:sp>
        <p:nvSpPr>
          <p:cNvPr id="28" name="Content Placeholder 2"/>
          <p:cNvSpPr txBox="1">
            <a:spLocks/>
          </p:cNvSpPr>
          <p:nvPr/>
        </p:nvSpPr>
        <p:spPr>
          <a:xfrm>
            <a:off x="479444" y="1893898"/>
            <a:ext cx="5171460" cy="211780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1"/>
                </a:solidFill>
              </a:rPr>
              <a:t>Microindentation allows a </a:t>
            </a:r>
            <a:r>
              <a:rPr lang="en-GB" sz="2000" dirty="0" smtClean="0">
                <a:solidFill>
                  <a:schemeClr val="tx1"/>
                </a:solidFill>
              </a:rPr>
              <a:t>reduction </a:t>
            </a:r>
            <a:r>
              <a:rPr lang="en-GB" sz="2000" dirty="0">
                <a:solidFill>
                  <a:schemeClr val="tx1"/>
                </a:solidFill>
              </a:rPr>
              <a:t>of the standard deviation</a:t>
            </a:r>
            <a:r>
              <a:rPr lang="en-GB" sz="2000" dirty="0">
                <a:solidFill>
                  <a:schemeClr val="tx1"/>
                </a:solidFill>
                <a:sym typeface="Wingdings" panose="05000000000000000000" pitchFamily="2" charset="2"/>
              </a:rPr>
              <a:t> useful to observe radiation-induced hardening and increase of the elastic modulus</a:t>
            </a:r>
            <a:endParaRPr lang="en-GB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dirty="0" smtClean="0">
              <a:solidFill>
                <a:schemeClr val="tx1"/>
              </a:solidFill>
            </a:endParaRPr>
          </a:p>
          <a:p>
            <a:endParaRPr lang="en-GB" sz="2000" dirty="0" smtClean="0">
              <a:solidFill>
                <a:schemeClr val="tx1"/>
              </a:solidFill>
            </a:endParaRPr>
          </a:p>
          <a:p>
            <a:pPr marL="0" indent="0">
              <a:buFont typeface="Wingdings" charset="2"/>
              <a:buNone/>
            </a:pPr>
            <a:endParaRPr lang="en-GB" dirty="0" smtClean="0">
              <a:solidFill>
                <a:schemeClr val="tx1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933" y="3047783"/>
            <a:ext cx="3739995" cy="2443823"/>
          </a:xfrm>
          <a:prstGeom prst="rect">
            <a:avLst/>
          </a:prstGeom>
        </p:spPr>
      </p:pic>
      <p:graphicFrame>
        <p:nvGraphicFramePr>
          <p:cNvPr id="30" name="Table 29"/>
          <p:cNvGraphicFramePr>
            <a:graphicFrameLocks noGrp="1"/>
          </p:cNvGraphicFramePr>
          <p:nvPr>
            <p:extLst/>
          </p:nvPr>
        </p:nvGraphicFramePr>
        <p:xfrm>
          <a:off x="4799999" y="3401568"/>
          <a:ext cx="4035458" cy="2226117"/>
        </p:xfrm>
        <a:graphic>
          <a:graphicData uri="http://schemas.openxmlformats.org/drawingml/2006/table">
            <a:tbl>
              <a:tblPr firstRow="1" bandRow="1"/>
              <a:tblGrid>
                <a:gridCol w="1185600">
                  <a:extLst>
                    <a:ext uri="{9D8B030D-6E8A-4147-A177-3AD203B41FA5}">
                      <a16:colId xmlns:a16="http://schemas.microsoft.com/office/drawing/2014/main" val="1460209595"/>
                    </a:ext>
                  </a:extLst>
                </a:gridCol>
                <a:gridCol w="960627">
                  <a:extLst>
                    <a:ext uri="{9D8B030D-6E8A-4147-A177-3AD203B41FA5}">
                      <a16:colId xmlns:a16="http://schemas.microsoft.com/office/drawing/2014/main" val="1595836053"/>
                    </a:ext>
                  </a:extLst>
                </a:gridCol>
                <a:gridCol w="1163425">
                  <a:extLst>
                    <a:ext uri="{9D8B030D-6E8A-4147-A177-3AD203B41FA5}">
                      <a16:colId xmlns:a16="http://schemas.microsoft.com/office/drawing/2014/main" val="1896710717"/>
                    </a:ext>
                  </a:extLst>
                </a:gridCol>
                <a:gridCol w="725806">
                  <a:extLst>
                    <a:ext uri="{9D8B030D-6E8A-4147-A177-3AD203B41FA5}">
                      <a16:colId xmlns:a16="http://schemas.microsoft.com/office/drawing/2014/main" val="510560438"/>
                    </a:ext>
                  </a:extLst>
                </a:gridCol>
              </a:tblGrid>
              <a:tr h="62282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E [GPa]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  <a:r>
                        <a:rPr lang="en-GB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deviation </a:t>
                      </a:r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[GPa]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IET</a:t>
                      </a:r>
                    </a:p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[GPa]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7721697"/>
                  </a:ext>
                </a:extLst>
              </a:tr>
              <a:tr h="41800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Graphite R4550</a:t>
                      </a:r>
                      <a:endParaRPr lang="en-GB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3260564"/>
                  </a:ext>
                </a:extLst>
              </a:tr>
              <a:tr h="37928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MG6541Fc</a:t>
                      </a:r>
                      <a:endParaRPr lang="en-GB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042414"/>
                  </a:ext>
                </a:extLst>
              </a:tr>
              <a:tr h="37928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Nb8304Ng</a:t>
                      </a:r>
                      <a:endParaRPr lang="en-GB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8.1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2720943"/>
                  </a:ext>
                </a:extLst>
              </a:tr>
              <a:tr h="41800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CFC FS 140</a:t>
                      </a:r>
                      <a:endParaRPr lang="en-GB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151265"/>
                  </a:ext>
                </a:extLst>
              </a:tr>
            </a:tbl>
          </a:graphicData>
        </a:graphic>
      </p:graphicFrame>
      <p:sp>
        <p:nvSpPr>
          <p:cNvPr id="31" name="Content Placeholder 2"/>
          <p:cNvSpPr txBox="1">
            <a:spLocks/>
          </p:cNvSpPr>
          <p:nvPr/>
        </p:nvSpPr>
        <p:spPr>
          <a:xfrm>
            <a:off x="513752" y="5586406"/>
            <a:ext cx="8018249" cy="602037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tx1"/>
                </a:solidFill>
              </a:rPr>
              <a:t>Differences with respect other method (e.g. IET) related to factors such as anisotropy and non-linearity.</a:t>
            </a:r>
          </a:p>
          <a:p>
            <a:endParaRPr lang="en-GB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endParaRPr lang="en-GB" sz="2000" dirty="0" smtClean="0">
              <a:solidFill>
                <a:schemeClr val="tx1"/>
              </a:solidFill>
            </a:endParaRPr>
          </a:p>
          <a:p>
            <a:endParaRPr lang="en-GB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dirty="0" smtClean="0">
              <a:solidFill>
                <a:schemeClr val="tx1"/>
              </a:solidFill>
            </a:endParaRPr>
          </a:p>
          <a:p>
            <a:endParaRPr lang="en-GB" sz="2000" dirty="0" smtClean="0">
              <a:solidFill>
                <a:schemeClr val="tx1"/>
              </a:solidFill>
            </a:endParaRPr>
          </a:p>
          <a:p>
            <a:pPr marL="0" indent="0">
              <a:buFont typeface="Wingdings" charset="2"/>
              <a:buNone/>
            </a:pP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68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Accettura-ColUSM #115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72007" y="191750"/>
            <a:ext cx="7920000" cy="720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dirty="0" smtClean="0"/>
              <a:t>Coating adhesion-Scratch test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72007" y="900000"/>
            <a:ext cx="7667477" cy="1482435"/>
          </a:xfrm>
          <a:prstGeom prst="rect">
            <a:avLst/>
          </a:prstGeom>
        </p:spPr>
        <p:txBody>
          <a:bodyPr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smtClean="0"/>
              <a:t>An increasing load is applied by the nanoindenter, possible coating failure can be detected with:</a:t>
            </a:r>
          </a:p>
          <a:p>
            <a:pPr lvl="1"/>
            <a:r>
              <a:rPr lang="en-GB" sz="2000" smtClean="0"/>
              <a:t>Optical microscopy images</a:t>
            </a:r>
            <a:r>
              <a:rPr lang="en-GB" sz="200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2000" smtClean="0">
                <a:sym typeface="Wingdings" panose="05000000000000000000" pitchFamily="2" charset="2"/>
              </a:rPr>
              <a:t> </a:t>
            </a:r>
            <a:r>
              <a:rPr lang="en-GB" sz="2000" smtClean="0">
                <a:solidFill>
                  <a:srgbClr val="FF0000"/>
                </a:solidFill>
                <a:sym typeface="Wingdings" panose="05000000000000000000" pitchFamily="2" charset="2"/>
              </a:rPr>
              <a:t>difficult for material roughness and coating/bulk colours</a:t>
            </a:r>
            <a:endParaRPr lang="en-GB" sz="2000" smtClean="0">
              <a:solidFill>
                <a:srgbClr val="FF0000"/>
              </a:solidFill>
            </a:endParaRPr>
          </a:p>
          <a:p>
            <a:pPr lvl="1"/>
            <a:r>
              <a:rPr lang="en-GB" sz="2000" smtClean="0"/>
              <a:t>Abrupt variation in the load curve</a:t>
            </a:r>
            <a:r>
              <a:rPr lang="en-GB" sz="2000" smtClean="0">
                <a:solidFill>
                  <a:srgbClr val="FF0000"/>
                </a:solidFill>
                <a:sym typeface="Wingdings" panose="05000000000000000000" pitchFamily="2" charset="2"/>
              </a:rPr>
              <a:t> irregularities due to roughness already present </a:t>
            </a:r>
            <a:endParaRPr lang="en-GB" sz="2000" smtClean="0">
              <a:solidFill>
                <a:srgbClr val="FF0000"/>
              </a:solidFill>
            </a:endParaRPr>
          </a:p>
          <a:p>
            <a:pPr lvl="1"/>
            <a:r>
              <a:rPr lang="en-GB" sz="2000" smtClean="0"/>
              <a:t>Acoustic emission</a:t>
            </a:r>
            <a:r>
              <a:rPr lang="en-GB" sz="2000" smtClean="0">
                <a:sym typeface="Wingdings" panose="05000000000000000000" pitchFamily="2" charset="2"/>
              </a:rPr>
              <a:t> not available in the used set-up</a:t>
            </a:r>
            <a:endParaRPr lang="en-GB" sz="2000" dirty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64BCD9"/>
                </a:solidFill>
                <a:latin typeface="Arial"/>
              </a:rPr>
              <a:t>C. Accettura - 8th HL-LHC Collaboration Meeting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27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19" y="3599411"/>
            <a:ext cx="3435927" cy="25769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354" y="3599411"/>
            <a:ext cx="3435926" cy="25769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8367" y="3734623"/>
            <a:ext cx="2835194" cy="185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 Mo on MoGr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Arial"/>
              </a:rPr>
              <a:t>17/07/2019</a:t>
            </a:r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</a:rPr>
              <a:t>C. Accettura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>
                <a:latin typeface="Arial"/>
              </a:rPr>
              <a:pPr/>
              <a:t>28</a:t>
            </a:fld>
            <a:endParaRPr lang="en-US">
              <a:latin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974" y="2434148"/>
            <a:ext cx="2146826" cy="161011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52516" y="1583854"/>
            <a:ext cx="62503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C377B"/>
                </a:solidFill>
                <a:latin typeface="Arial"/>
              </a:rPr>
              <a:t>Mo on MoGr irradiated at 4e14 ions/cm2</a:t>
            </a:r>
            <a:r>
              <a:rPr lang="en-US" sz="1350" dirty="0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 Max DPA in the coating corresponding to the peak DPA in the coating at the end of the HL-LHC lifetime</a:t>
            </a:r>
            <a:r>
              <a:rPr lang="en-US" sz="1350" dirty="0">
                <a:solidFill>
                  <a:srgbClr val="0C377B"/>
                </a:solidFill>
                <a:latin typeface="Arial"/>
              </a:rPr>
              <a:t> </a:t>
            </a:r>
            <a:endParaRPr lang="en-GB" sz="135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471" y="2439634"/>
            <a:ext cx="2128724" cy="159654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45475" y="2162635"/>
            <a:ext cx="16843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C377B"/>
                </a:solidFill>
                <a:latin typeface="Arial"/>
              </a:rPr>
              <a:t>After irradiation</a:t>
            </a:r>
            <a:endParaRPr lang="en-GB" sz="135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31060" y="2176610"/>
            <a:ext cx="16843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C377B"/>
                </a:solidFill>
                <a:latin typeface="Arial"/>
              </a:rPr>
              <a:t>Before irradiation</a:t>
            </a:r>
            <a:endParaRPr lang="en-GB" sz="135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85900" y="4324654"/>
            <a:ext cx="617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C377B"/>
                </a:solidFill>
                <a:latin typeface="Arial"/>
              </a:rPr>
              <a:t>We are comparing different samples but same bulk, surface preparation and coating process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C377B"/>
                </a:solidFill>
                <a:latin typeface="Arial"/>
              </a:rPr>
              <a:t>Irradiated </a:t>
            </a:r>
            <a:r>
              <a:rPr lang="en-US" sz="1350" dirty="0" smtClean="0">
                <a:solidFill>
                  <a:srgbClr val="0C377B"/>
                </a:solidFill>
                <a:latin typeface="Arial"/>
              </a:rPr>
              <a:t>sample: possible </a:t>
            </a:r>
            <a:r>
              <a:rPr lang="en-US" sz="1350" dirty="0">
                <a:solidFill>
                  <a:srgbClr val="0C377B"/>
                </a:solidFill>
                <a:latin typeface="Arial"/>
              </a:rPr>
              <a:t>indication of grain size reduction</a:t>
            </a:r>
            <a:r>
              <a:rPr lang="en-US" sz="1350" dirty="0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 to be checked with </a:t>
            </a:r>
            <a:r>
              <a:rPr lang="en-US" sz="1350" dirty="0" smtClean="0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XRD</a:t>
            </a:r>
            <a:endParaRPr lang="en-US" sz="1350" dirty="0">
              <a:solidFill>
                <a:srgbClr val="0C377B"/>
              </a:solidFill>
              <a:latin typeface="Arial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562767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Electrical resistivity measurements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Accettura-ColUSM #115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47471" y="929735"/>
            <a:ext cx="8226425" cy="5016068"/>
          </a:xfrm>
        </p:spPr>
        <p:txBody>
          <a:bodyPr/>
          <a:lstStyle/>
          <a:p>
            <a:r>
              <a:rPr lang="en-US" sz="1400" dirty="0" smtClean="0"/>
              <a:t>Bulk resistivity changes in function of fluences (DPA)</a:t>
            </a:r>
          </a:p>
          <a:p>
            <a:r>
              <a:rPr lang="en-US" sz="1400" dirty="0" smtClean="0"/>
              <a:t>Graphite starts from a much more disordered state</a:t>
            </a:r>
            <a:r>
              <a:rPr lang="en-US" sz="1400" dirty="0" smtClean="0">
                <a:sym typeface="Wingdings" panose="05000000000000000000" pitchFamily="2" charset="2"/>
              </a:rPr>
              <a:t> reach saturation before MoGr</a:t>
            </a:r>
          </a:p>
          <a:p>
            <a:r>
              <a:rPr lang="en-GB" sz="1400" dirty="0">
                <a:sym typeface="Wingdings" panose="05000000000000000000" pitchFamily="2" charset="2"/>
              </a:rPr>
              <a:t>Electrical conductivity in MoGr systematically higher than Gr in spite of stronger DPA effect </a:t>
            </a:r>
            <a:endParaRPr lang="en-US" sz="1400" dirty="0" smtClean="0">
              <a:sym typeface="Wingdings" panose="05000000000000000000" pitchFamily="2" charset="2"/>
            </a:endParaRPr>
          </a:p>
          <a:p>
            <a:r>
              <a:rPr lang="en-US" sz="1400" dirty="0" smtClean="0">
                <a:sym typeface="Wingdings" panose="05000000000000000000" pitchFamily="2" charset="2"/>
              </a:rPr>
              <a:t>Values coherent with literature and previous tests</a:t>
            </a:r>
          </a:p>
          <a:p>
            <a:r>
              <a:rPr lang="en-US" sz="1400" b="1" dirty="0" smtClean="0">
                <a:sym typeface="Wingdings" panose="05000000000000000000" pitchFamily="2" charset="2"/>
              </a:rPr>
              <a:t>Results depend on model adopted </a:t>
            </a:r>
            <a:r>
              <a:rPr lang="en-US" sz="1400" dirty="0" smtClean="0">
                <a:sym typeface="Wingdings" panose="05000000000000000000" pitchFamily="2" charset="2"/>
              </a:rPr>
              <a:t> still under investigation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42" y="2573269"/>
            <a:ext cx="3116953" cy="238520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650" y="2573269"/>
            <a:ext cx="3147124" cy="240829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749396" y="2296270"/>
            <a:ext cx="1718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</a:rPr>
              <a:t>GRAPHITE</a:t>
            </a:r>
            <a:endParaRPr lang="en-GB" sz="1200" b="1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11411" y="2314479"/>
            <a:ext cx="23069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</a:rPr>
              <a:t>MOLIBDENUM-GRAPHITE</a:t>
            </a:r>
            <a:endParaRPr lang="en-GB" sz="1200" b="1" dirty="0">
              <a:solidFill>
                <a:schemeClr val="tx2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7309192" y="1819780"/>
            <a:ext cx="1964441" cy="1387509"/>
            <a:chOff x="7443016" y="3228638"/>
            <a:chExt cx="1964441" cy="1387509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3016" y="3487428"/>
              <a:ext cx="1605290" cy="1128719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7761537" y="3228638"/>
              <a:ext cx="16459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HOLDER #1</a:t>
              </a:r>
              <a:endParaRPr lang="en-GB" sz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381023" y="3226016"/>
            <a:ext cx="1871948" cy="1376620"/>
            <a:chOff x="7443016" y="1649442"/>
            <a:chExt cx="1871948" cy="137662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3016" y="1909616"/>
              <a:ext cx="1568232" cy="1116446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7669044" y="1649442"/>
              <a:ext cx="16459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HOLDER #5</a:t>
              </a:r>
              <a:endParaRPr lang="en-GB" sz="1200" dirty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329" y="4855996"/>
            <a:ext cx="1636527" cy="12523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32772" y="5205604"/>
            <a:ext cx="33860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Threshold effect at 1e-3 DPA (10 times higher than TCSPM bulk DPA)</a:t>
            </a:r>
            <a:endParaRPr lang="en-GB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01811" y="4705749"/>
            <a:ext cx="1293363" cy="14927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8873" y="4699685"/>
            <a:ext cx="2140554" cy="15049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6109" y="6051606"/>
            <a:ext cx="24432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Irradiation test at GSI 2015-2016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92283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Irradiation tests at GSI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696818"/>
            <a:ext cx="5155536" cy="414897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23529" y="594896"/>
            <a:ext cx="7632848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b="1" dirty="0" smtClean="0">
                <a:solidFill>
                  <a:srgbClr val="002060"/>
                </a:solidFill>
              </a:rPr>
              <a:t>GSI (Darmstadt): M-Branch facility </a:t>
            </a:r>
            <a:r>
              <a:rPr lang="en-GB" sz="1600" dirty="0" smtClean="0">
                <a:solidFill>
                  <a:srgbClr val="002060"/>
                </a:solidFill>
              </a:rPr>
              <a:t>allows testing </a:t>
            </a:r>
            <a:r>
              <a:rPr lang="en-GB" sz="1600" dirty="0" smtClean="0">
                <a:solidFill>
                  <a:srgbClr val="002060"/>
                </a:solidFill>
              </a:rPr>
              <a:t>materials </a:t>
            </a:r>
            <a:r>
              <a:rPr lang="en-GB" sz="1600" dirty="0" smtClean="0">
                <a:solidFill>
                  <a:srgbClr val="002060"/>
                </a:solidFill>
              </a:rPr>
              <a:t>with several different ion species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Most recent tests performed in the M3 line of the M-Branch </a:t>
            </a:r>
            <a:r>
              <a:rPr lang="en-GB" sz="1600" dirty="0" smtClean="0">
                <a:solidFill>
                  <a:srgbClr val="002060"/>
                </a:solidFill>
              </a:rPr>
              <a:t>facility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Preliminary results also presented at the last </a:t>
            </a:r>
            <a:r>
              <a:rPr lang="en-GB" sz="1600" dirty="0" err="1" smtClean="0">
                <a:solidFill>
                  <a:srgbClr val="002060"/>
                </a:solidFill>
              </a:rPr>
              <a:t>ColUSM</a:t>
            </a:r>
            <a:r>
              <a:rPr lang="en-GB" sz="1600" dirty="0" smtClean="0">
                <a:solidFill>
                  <a:srgbClr val="002060"/>
                </a:solidFill>
              </a:rPr>
              <a:t> (</a:t>
            </a:r>
            <a:r>
              <a:rPr lang="en-GB" sz="1600" dirty="0" smtClean="0">
                <a:solidFill>
                  <a:srgbClr val="002060"/>
                </a:solidFill>
                <a:hlinkClick r:id="rId3"/>
              </a:rPr>
              <a:t>link</a:t>
            </a:r>
            <a:r>
              <a:rPr lang="en-GB" sz="1600" dirty="0" smtClean="0">
                <a:solidFill>
                  <a:srgbClr val="002060"/>
                </a:solidFill>
              </a:rPr>
              <a:t>)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Possible thanks to the </a:t>
            </a:r>
            <a:r>
              <a:rPr lang="en-GB" sz="1600" b="1" dirty="0" smtClean="0">
                <a:solidFill>
                  <a:srgbClr val="002060"/>
                </a:solidFill>
              </a:rPr>
              <a:t>ARIES project </a:t>
            </a:r>
            <a:r>
              <a:rPr lang="en-GB" sz="1600" dirty="0" smtClean="0">
                <a:solidFill>
                  <a:srgbClr val="002060"/>
                </a:solidFill>
              </a:rPr>
              <a:t>(within Horizon 2020)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err="1" smtClean="0">
                <a:solidFill>
                  <a:srgbClr val="002060"/>
                </a:solidFill>
              </a:rPr>
              <a:t>Workpackages</a:t>
            </a:r>
            <a:r>
              <a:rPr lang="en-GB" sz="1600" dirty="0" smtClean="0">
                <a:solidFill>
                  <a:srgbClr val="002060"/>
                </a:solidFill>
              </a:rPr>
              <a:t> WP17 (</a:t>
            </a:r>
            <a:r>
              <a:rPr lang="en-GB" sz="1600" dirty="0" err="1" smtClean="0">
                <a:solidFill>
                  <a:srgbClr val="002060"/>
                </a:solidFill>
              </a:rPr>
              <a:t>PowerMat</a:t>
            </a:r>
            <a:r>
              <a:rPr lang="en-GB" sz="1600" dirty="0" smtClean="0">
                <a:solidFill>
                  <a:srgbClr val="002060"/>
                </a:solidFill>
              </a:rPr>
              <a:t>), WP14 (Promoting Innovation), Transnational </a:t>
            </a:r>
            <a:r>
              <a:rPr lang="en-GB" sz="1600" dirty="0" smtClean="0">
                <a:solidFill>
                  <a:srgbClr val="002060"/>
                </a:solidFill>
              </a:rPr>
              <a:t>Access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endParaRPr lang="en-GB" sz="16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924944"/>
            <a:ext cx="3491880" cy="24587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76" y="2696818"/>
            <a:ext cx="8028384" cy="390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11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Electrical resistivity measurements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Accettura-ColUSM #115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5481575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Coating after irradiation ~6-13 MS/m</a:t>
            </a:r>
          </a:p>
          <a:p>
            <a:r>
              <a:rPr lang="en-US" sz="1800" dirty="0" smtClean="0"/>
              <a:t>Additional analysis ongoing, it depends on the model adopted</a:t>
            </a:r>
          </a:p>
          <a:p>
            <a:r>
              <a:rPr lang="en-US" sz="1800" dirty="0" smtClean="0"/>
              <a:t>Important to study grain size to understand if the trend is reasonable (XRD)</a:t>
            </a:r>
          </a:p>
          <a:p>
            <a:r>
              <a:rPr lang="en-US" sz="1800" dirty="0" smtClean="0"/>
              <a:t>Potential annealing at high fluence (T~100-150°C, to be checked)</a:t>
            </a:r>
            <a:endParaRPr lang="en-GB" sz="1800" dirty="0"/>
          </a:p>
        </p:txBody>
      </p:sp>
      <p:grpSp>
        <p:nvGrpSpPr>
          <p:cNvPr id="9" name="Group 8"/>
          <p:cNvGrpSpPr/>
          <p:nvPr/>
        </p:nvGrpSpPr>
        <p:grpSpPr>
          <a:xfrm>
            <a:off x="6563256" y="3229650"/>
            <a:ext cx="1903479" cy="593882"/>
            <a:chOff x="6232482" y="5106357"/>
            <a:chExt cx="1903479" cy="593882"/>
          </a:xfrm>
        </p:grpSpPr>
        <p:grpSp>
          <p:nvGrpSpPr>
            <p:cNvPr id="10" name="Group 9"/>
            <p:cNvGrpSpPr/>
            <p:nvPr/>
          </p:nvGrpSpPr>
          <p:grpSpPr>
            <a:xfrm>
              <a:off x="6236041" y="5106357"/>
              <a:ext cx="1899920" cy="593882"/>
              <a:chOff x="2481885" y="3272757"/>
              <a:chExt cx="1899920" cy="593882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2489965" y="3276507"/>
                <a:ext cx="1891840" cy="5901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481885" y="3272757"/>
                <a:ext cx="1899920" cy="237556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6232482" y="5107703"/>
              <a:ext cx="1891840" cy="108829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58163" y="1290114"/>
            <a:ext cx="2778148" cy="1607247"/>
            <a:chOff x="4583789" y="2996733"/>
            <a:chExt cx="2778148" cy="1607247"/>
          </a:xfrm>
        </p:grpSpPr>
        <p:grpSp>
          <p:nvGrpSpPr>
            <p:cNvPr id="15" name="Group 14"/>
            <p:cNvGrpSpPr/>
            <p:nvPr/>
          </p:nvGrpSpPr>
          <p:grpSpPr>
            <a:xfrm>
              <a:off x="4583789" y="2996733"/>
              <a:ext cx="2778148" cy="1607247"/>
              <a:chOff x="1140513" y="2777599"/>
              <a:chExt cx="2515213" cy="1485713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1519534" y="3046967"/>
                <a:ext cx="1551584" cy="758533"/>
                <a:chOff x="1261490" y="5345698"/>
                <a:chExt cx="1551584" cy="758533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1261490" y="5345698"/>
                  <a:ext cx="1551584" cy="758533"/>
                  <a:chOff x="1272083" y="5354725"/>
                  <a:chExt cx="1551584" cy="758533"/>
                </a:xfrm>
              </p:grpSpPr>
              <p:grpSp>
                <p:nvGrpSpPr>
                  <p:cNvPr id="31" name="Group 30"/>
                  <p:cNvGrpSpPr/>
                  <p:nvPr/>
                </p:nvGrpSpPr>
                <p:grpSpPr>
                  <a:xfrm>
                    <a:off x="1272083" y="5354725"/>
                    <a:ext cx="1551584" cy="667161"/>
                    <a:chOff x="1272083" y="5354725"/>
                    <a:chExt cx="1551584" cy="667161"/>
                  </a:xfrm>
                </p:grpSpPr>
                <p:grpSp>
                  <p:nvGrpSpPr>
                    <p:cNvPr id="35" name="Group 34"/>
                    <p:cNvGrpSpPr/>
                    <p:nvPr/>
                  </p:nvGrpSpPr>
                  <p:grpSpPr>
                    <a:xfrm>
                      <a:off x="1272083" y="5467350"/>
                      <a:ext cx="1551584" cy="554536"/>
                      <a:chOff x="1272083" y="5467350"/>
                      <a:chExt cx="1551584" cy="554536"/>
                    </a:xfrm>
                  </p:grpSpPr>
                  <p:grpSp>
                    <p:nvGrpSpPr>
                      <p:cNvPr id="40" name="Gruppo 16">
                        <a:extLst>
                          <a:ext uri="{FF2B5EF4-FFF2-40B4-BE49-F238E27FC236}">
                            <a16:creationId xmlns:a16="http://schemas.microsoft.com/office/drawing/2014/main" id="{7614AE1A-22FA-4E7C-837C-20F529A5726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590675" y="5467350"/>
                        <a:ext cx="924993" cy="554536"/>
                        <a:chOff x="1590675" y="5467350"/>
                        <a:chExt cx="924993" cy="554536"/>
                      </a:xfrm>
                    </p:grpSpPr>
                    <p:cxnSp>
                      <p:nvCxnSpPr>
                        <p:cNvPr id="43" name="Connettore diritto 14">
                          <a:extLst>
                            <a:ext uri="{FF2B5EF4-FFF2-40B4-BE49-F238E27FC236}">
                              <a16:creationId xmlns:a16="http://schemas.microsoft.com/office/drawing/2014/main" id="{DBBCBDE9-4BC8-45EA-B78C-D8E5BF0C6810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590675" y="5467350"/>
                          <a:ext cx="0" cy="514350"/>
                        </a:xfrm>
                        <a:prstGeom prst="line">
                          <a:avLst/>
                        </a:prstGeom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" name="Connettore diritto 15">
                          <a:extLst>
                            <a:ext uri="{FF2B5EF4-FFF2-40B4-BE49-F238E27FC236}">
                              <a16:creationId xmlns:a16="http://schemas.microsoft.com/office/drawing/2014/main" id="{AE14E772-ABAB-4264-A172-95E73140A50D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505075" y="5467350"/>
                          <a:ext cx="10593" cy="554536"/>
                        </a:xfrm>
                        <a:prstGeom prst="line">
                          <a:avLst/>
                        </a:prstGeom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41" name="Straight Connector 40"/>
                      <p:cNvCxnSpPr/>
                      <p:nvPr/>
                    </p:nvCxnSpPr>
                    <p:spPr>
                      <a:xfrm>
                        <a:off x="2505075" y="5724525"/>
                        <a:ext cx="318592" cy="0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" name="Straight Connector 41"/>
                      <p:cNvCxnSpPr/>
                      <p:nvPr/>
                    </p:nvCxnSpPr>
                    <p:spPr>
                      <a:xfrm>
                        <a:off x="1272083" y="5724525"/>
                        <a:ext cx="318592" cy="0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6" name="Group 35"/>
                    <p:cNvGrpSpPr/>
                    <p:nvPr/>
                  </p:nvGrpSpPr>
                  <p:grpSpPr>
                    <a:xfrm>
                      <a:off x="1916582" y="5354725"/>
                      <a:ext cx="234087" cy="225782"/>
                      <a:chOff x="1916582" y="5354725"/>
                      <a:chExt cx="234087" cy="225782"/>
                    </a:xfrm>
                  </p:grpSpPr>
                  <p:cxnSp>
                    <p:nvCxnSpPr>
                      <p:cNvPr id="37" name="Straight Connector 36"/>
                      <p:cNvCxnSpPr/>
                      <p:nvPr/>
                    </p:nvCxnSpPr>
                    <p:spPr>
                      <a:xfrm flipV="1">
                        <a:off x="1916582" y="5354726"/>
                        <a:ext cx="109728" cy="112624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" name="Straight Connector 37"/>
                      <p:cNvCxnSpPr/>
                      <p:nvPr/>
                    </p:nvCxnSpPr>
                    <p:spPr>
                      <a:xfrm>
                        <a:off x="2026310" y="5354725"/>
                        <a:ext cx="0" cy="225782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/>
                      <p:cNvCxnSpPr/>
                      <p:nvPr/>
                    </p:nvCxnSpPr>
                    <p:spPr>
                      <a:xfrm flipV="1">
                        <a:off x="2026310" y="5463884"/>
                        <a:ext cx="124359" cy="113157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32" name="Straight Connector 31"/>
                  <p:cNvCxnSpPr/>
                  <p:nvPr/>
                </p:nvCxnSpPr>
                <p:spPr>
                  <a:xfrm flipV="1">
                    <a:off x="1916582" y="5887477"/>
                    <a:ext cx="109728" cy="11262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/>
                  <p:nvPr/>
                </p:nvCxnSpPr>
                <p:spPr>
                  <a:xfrm>
                    <a:off x="2026310" y="5887476"/>
                    <a:ext cx="0" cy="2257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/>
                  <p:nvPr/>
                </p:nvCxnSpPr>
                <p:spPr>
                  <a:xfrm flipV="1">
                    <a:off x="2026310" y="6021886"/>
                    <a:ext cx="87783" cy="87907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" name="Group 25"/>
                <p:cNvGrpSpPr/>
                <p:nvPr/>
              </p:nvGrpSpPr>
              <p:grpSpPr>
                <a:xfrm>
                  <a:off x="1590675" y="5463884"/>
                  <a:ext cx="914400" cy="531494"/>
                  <a:chOff x="1590675" y="5463884"/>
                  <a:chExt cx="914400" cy="531494"/>
                </a:xfrm>
              </p:grpSpPr>
              <p:cxnSp>
                <p:nvCxnSpPr>
                  <p:cNvPr id="27" name="Straight Connector 26"/>
                  <p:cNvCxnSpPr/>
                  <p:nvPr/>
                </p:nvCxnSpPr>
                <p:spPr>
                  <a:xfrm>
                    <a:off x="1590675" y="5463884"/>
                    <a:ext cx="325907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/>
                </p:nvCxnSpPr>
                <p:spPr>
                  <a:xfrm flipV="1">
                    <a:off x="2114093" y="5991072"/>
                    <a:ext cx="390982" cy="4306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2150669" y="5463884"/>
                    <a:ext cx="354406" cy="3466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/>
                  <p:cNvCxnSpPr/>
                  <p:nvPr/>
                </p:nvCxnSpPr>
                <p:spPr>
                  <a:xfrm>
                    <a:off x="1590675" y="5981700"/>
                    <a:ext cx="325907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1140513" y="3802830"/>
                    <a:ext cx="2515213" cy="46048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𝑏𝑢𝑙𝑘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𝑏𝑢𝑙𝑘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_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𝑝𝑟𝑖𝑠𝑡𝑖𝑛𝑒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𝑏𝑢𝑙</m:t>
                                  </m:r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𝑖𝑟𝑟𝑎𝑑</m:t>
                                      </m:r>
                                    </m:sub>
                                  </m:s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𝑏𝑢𝑙𝑘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_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𝑝𝑟𝑖𝑠𝑡𝑖𝑛𝑒</m:t>
                                  </m:r>
                                </m:sub>
                              </m:s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𝑏𝑢𝑙</m:t>
                                  </m:r>
                                  <m:sSub>
                                    <m:sSubPr>
                                      <m:ctrlP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𝑖𝑟𝑟𝑎𝑑</m:t>
                                      </m:r>
                                    </m:sub>
                                  </m:s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b>
                              </m:sSub>
                            </m:den>
                          </m:f>
                        </m:oMath>
                      </m:oMathPara>
                    </a14:m>
                    <a:endParaRPr lang="en-GB" sz="1200" dirty="0"/>
                  </a:p>
                </p:txBody>
              </p:sp>
            </mc:Choice>
            <mc:Fallback xmlns="">
              <p:sp>
                <p:nvSpPr>
                  <p:cNvPr id="23" name="TextBox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40513" y="3802830"/>
                    <a:ext cx="2515213" cy="460482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b="-1235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831080" y="2777599"/>
                    <a:ext cx="1060927" cy="25451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11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𝑐𝑜𝑎𝑡𝑖𝑛𝑔</m:t>
                              </m:r>
                            </m:sub>
                          </m:s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= ?</m:t>
                          </m:r>
                        </m:oMath>
                      </m:oMathPara>
                    </a14:m>
                    <a:endParaRPr lang="en-GB" sz="1100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31080" y="2777599"/>
                    <a:ext cx="1060927" cy="254513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444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6" name="Group 15"/>
            <p:cNvGrpSpPr/>
            <p:nvPr/>
          </p:nvGrpSpPr>
          <p:grpSpPr>
            <a:xfrm>
              <a:off x="5348059" y="3542389"/>
              <a:ext cx="1009989" cy="244251"/>
              <a:chOff x="5348059" y="3542389"/>
              <a:chExt cx="1009989" cy="244251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flipV="1">
                <a:off x="5696335" y="3542390"/>
                <a:ext cx="121199" cy="12183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5817534" y="3542389"/>
                <a:ext cx="0" cy="24425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5817534" y="3660477"/>
                <a:ext cx="137359" cy="12241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5348059" y="3670243"/>
                <a:ext cx="35997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5966593" y="3670243"/>
                <a:ext cx="391455" cy="37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5016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Accettura-ColUSM #115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31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234343" y="394099"/>
          <a:ext cx="6096000" cy="527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99722862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88223419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326492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41775476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4003084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Holder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Fluence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DPA peak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Material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u="none" strike="noStrike" dirty="0" smtClean="0">
                          <a:effectLst/>
                        </a:rPr>
                        <a:t>σ</a:t>
                      </a:r>
                      <a:r>
                        <a:rPr lang="en-GB" sz="1200" u="none" strike="noStrike" dirty="0" err="1" smtClean="0">
                          <a:effectLst/>
                        </a:rPr>
                        <a:t>layer_irradiated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191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1.00E+12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1.11E-04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rowSpan="6">
                  <a:txBody>
                    <a:bodyPr/>
                    <a:lstStyle/>
                    <a:p>
                      <a:r>
                        <a:rPr lang="en-US" sz="1200" dirty="0" smtClean="0"/>
                        <a:t>graphite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0.053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83520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1.00E+13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1.11E-03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0.047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151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2.00E+13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2.22E-03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0.054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678406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7.00E+13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7.77E-03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0.031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94330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1.40E+14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1.55E-02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0.026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91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4.00E+14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4.44E-02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0.025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51392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58345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1E+12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1.11E-04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rowSpan="6">
                  <a:txBody>
                    <a:bodyPr/>
                    <a:lstStyle/>
                    <a:p>
                      <a:r>
                        <a:rPr lang="en-US" sz="1200" dirty="0" smtClean="0"/>
                        <a:t>MoGr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0.575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63522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1E+13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1.11E-03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0.558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80929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2.00E+13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2.22E-03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0.126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57752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7E+13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7.77E-03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0.185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43117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1.40E+14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1.55E-02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0.047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25441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4E+14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4.44E-02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0.033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66230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29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of gas production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Accettura-ColUSM #115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ion irradiation is characterized by</a:t>
            </a:r>
          </a:p>
          <a:p>
            <a:pPr lvl="1"/>
            <a:r>
              <a:rPr lang="en-US" sz="2000" dirty="0" smtClean="0"/>
              <a:t>High dose rate</a:t>
            </a:r>
            <a:r>
              <a:rPr lang="en-US" sz="2000" dirty="0" smtClean="0">
                <a:sym typeface="Wingdings" panose="05000000000000000000" pitchFamily="2" charset="2"/>
              </a:rPr>
              <a:t> conservative with respect p+</a:t>
            </a:r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No gas production important to investigate!</a:t>
            </a:r>
            <a:endParaRPr lang="en-US" sz="2000" dirty="0" smtClean="0"/>
          </a:p>
          <a:p>
            <a:r>
              <a:rPr lang="en-US" sz="2000" dirty="0" smtClean="0"/>
              <a:t>Simulate gas production with H/He implantation</a:t>
            </a:r>
          </a:p>
          <a:p>
            <a:pPr lvl="1"/>
            <a:r>
              <a:rPr lang="en-US" sz="2000" dirty="0" smtClean="0"/>
              <a:t>Where?</a:t>
            </a:r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sz="2000" dirty="0" smtClean="0"/>
              <a:t>MIAMI (University of </a:t>
            </a:r>
            <a:r>
              <a:rPr lang="en-US" sz="2000" dirty="0" err="1" smtClean="0"/>
              <a:t>Huddersfield</a:t>
            </a:r>
            <a:r>
              <a:rPr lang="en-US" sz="2000" dirty="0" smtClean="0"/>
              <a:t>): 10keV, ~100nm</a:t>
            </a:r>
            <a:endParaRPr lang="en-US" sz="2000" dirty="0">
              <a:sym typeface="Wingdings" panose="05000000000000000000" pitchFamily="2" charset="2"/>
            </a:endParaRPr>
          </a:p>
          <a:p>
            <a:pPr lvl="2"/>
            <a:r>
              <a:rPr lang="en-US" sz="2000" dirty="0" smtClean="0">
                <a:sym typeface="Wingdings" panose="05000000000000000000" pitchFamily="2" charset="2"/>
              </a:rPr>
              <a:t> Possible to regulate the beam to have certain </a:t>
            </a:r>
            <a:r>
              <a:rPr lang="en-US" sz="2000" dirty="0" err="1" smtClean="0">
                <a:sym typeface="Wingdings" panose="05000000000000000000" pitchFamily="2" charset="2"/>
              </a:rPr>
              <a:t>appm</a:t>
            </a:r>
            <a:r>
              <a:rPr lang="en-US" sz="2000" dirty="0" smtClean="0">
                <a:sym typeface="Wingdings" panose="05000000000000000000" pitchFamily="2" charset="2"/>
              </a:rPr>
              <a:t>/DPA</a:t>
            </a:r>
          </a:p>
          <a:p>
            <a:pPr lvl="2"/>
            <a:r>
              <a:rPr lang="en-US" sz="2000" dirty="0" smtClean="0">
                <a:sym typeface="Wingdings" panose="05000000000000000000" pitchFamily="2" charset="2"/>
              </a:rPr>
              <a:t>Online TEM monitoring </a:t>
            </a:r>
          </a:p>
          <a:p>
            <a:pPr lvl="2"/>
            <a:r>
              <a:rPr lang="en-US" sz="2000" dirty="0" smtClean="0">
                <a:sym typeface="Wingdings" panose="05000000000000000000" pitchFamily="2" charset="2"/>
              </a:rPr>
              <a:t>Thermophysical characterization would not be possible in such a small layer, but a threshold for blistering can be established </a:t>
            </a:r>
            <a:endParaRPr lang="en-US" sz="2000" dirty="0" smtClean="0"/>
          </a:p>
          <a:p>
            <a:pPr lvl="1"/>
            <a:r>
              <a:rPr lang="en-US" sz="2000" dirty="0" smtClean="0"/>
              <a:t>How much?</a:t>
            </a:r>
          </a:p>
          <a:p>
            <a:pPr lvl="2"/>
            <a:r>
              <a:rPr lang="en-US" sz="2000" dirty="0" smtClean="0"/>
              <a:t>FLUKA simulation (</a:t>
            </a:r>
            <a:r>
              <a:rPr lang="en-US" sz="2000" dirty="0" err="1" smtClean="0"/>
              <a:t>appm</a:t>
            </a:r>
            <a:r>
              <a:rPr lang="en-US" sz="2000" dirty="0" smtClean="0"/>
              <a:t>/DPA production)</a:t>
            </a:r>
          </a:p>
          <a:p>
            <a:pPr lvl="2"/>
            <a:r>
              <a:rPr lang="en-US" sz="2000" dirty="0" smtClean="0"/>
              <a:t>Measurement of diffusion coefficient with TDS</a:t>
            </a:r>
          </a:p>
          <a:p>
            <a:pPr lvl="1"/>
            <a:r>
              <a:rPr lang="en-US" sz="2000" dirty="0" smtClean="0"/>
              <a:t>With the ion irradiated samples (at different DPA) we could investigate the influence of the DPA on the gas effects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80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Irradiation tests at GSI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462212" y="596622"/>
            <a:ext cx="8584588" cy="261610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b="1" dirty="0" smtClean="0">
                <a:solidFill>
                  <a:srgbClr val="002060"/>
                </a:solidFill>
              </a:rPr>
              <a:t>27 March – 1 April 2019</a:t>
            </a:r>
            <a:r>
              <a:rPr lang="en-GB" sz="1600" dirty="0" smtClean="0">
                <a:solidFill>
                  <a:srgbClr val="002060"/>
                </a:solidFill>
              </a:rPr>
              <a:t>: Ca </a:t>
            </a:r>
            <a:r>
              <a:rPr lang="en-GB" sz="1600" dirty="0">
                <a:solidFill>
                  <a:srgbClr val="002060"/>
                </a:solidFill>
              </a:rPr>
              <a:t>ion (4.8 MeV/u) irradiation on </a:t>
            </a:r>
            <a:r>
              <a:rPr lang="en-GB" sz="1600" dirty="0" smtClean="0">
                <a:solidFill>
                  <a:srgbClr val="002060"/>
                </a:solidFill>
              </a:rPr>
              <a:t>MoGr, </a:t>
            </a:r>
            <a:r>
              <a:rPr lang="en-GB" sz="1600" dirty="0">
                <a:solidFill>
                  <a:srgbClr val="002060"/>
                </a:solidFill>
              </a:rPr>
              <a:t>graphite and CFC, uncoated and </a:t>
            </a:r>
            <a:r>
              <a:rPr lang="en-GB" sz="1600" b="1" dirty="0">
                <a:solidFill>
                  <a:srgbClr val="002060"/>
                </a:solidFill>
              </a:rPr>
              <a:t>coated with Mo and </a:t>
            </a:r>
            <a:r>
              <a:rPr lang="en-GB" sz="1600" b="1" dirty="0" smtClean="0">
                <a:solidFill>
                  <a:srgbClr val="002060"/>
                </a:solidFill>
              </a:rPr>
              <a:t>Cu </a:t>
            </a:r>
            <a:r>
              <a:rPr lang="en-GB" sz="1600" dirty="0" smtClean="0">
                <a:solidFill>
                  <a:srgbClr val="002060"/>
                </a:solidFill>
              </a:rPr>
              <a:t>(tests were planned already in 2018, but there was a major failure in the accelerator complex at GSI)</a:t>
            </a:r>
            <a:endParaRPr lang="en-GB" sz="1600" dirty="0">
              <a:solidFill>
                <a:srgbClr val="002060"/>
              </a:solidFill>
            </a:endParaRPr>
          </a:p>
          <a:p>
            <a:pPr marL="486950" lvl="1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Ion penetration (50 </a:t>
            </a:r>
            <a:r>
              <a:rPr lang="en-GB" sz="1600" dirty="0" smtClean="0">
                <a:solidFill>
                  <a:srgbClr val="00206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2060"/>
                </a:solidFill>
              </a:rPr>
              <a:t>m) higher than layer thickness (5 </a:t>
            </a:r>
            <a:r>
              <a:rPr lang="en-GB" sz="1600" dirty="0" smtClean="0">
                <a:solidFill>
                  <a:srgbClr val="00206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2060"/>
                </a:solidFill>
              </a:rPr>
              <a:t>m)</a:t>
            </a:r>
          </a:p>
          <a:p>
            <a:pPr marL="486950" lvl="1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Aim: produce a </a:t>
            </a:r>
            <a:r>
              <a:rPr lang="en-GB" sz="1600" b="1" dirty="0" smtClean="0">
                <a:solidFill>
                  <a:srgbClr val="002060"/>
                </a:solidFill>
              </a:rPr>
              <a:t>peak DPA in the coating equal to the one simulated for HL-LHC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  <a:r>
              <a:rPr lang="en-GB" sz="1600" dirty="0" smtClean="0">
                <a:solidFill>
                  <a:srgbClr val="002060"/>
                </a:solidFill>
              </a:rPr>
              <a:t>lifetime. </a:t>
            </a:r>
            <a:r>
              <a:rPr lang="en-GB" sz="1600" dirty="0" smtClean="0">
                <a:solidFill>
                  <a:srgbClr val="002060"/>
                </a:solidFill>
              </a:rPr>
              <a:t>Matching the peak in the coating implies surpassing </a:t>
            </a:r>
            <a:r>
              <a:rPr lang="en-GB" sz="1600" dirty="0" smtClean="0">
                <a:solidFill>
                  <a:srgbClr val="002060"/>
                </a:solidFill>
              </a:rPr>
              <a:t>the </a:t>
            </a:r>
            <a:r>
              <a:rPr lang="en-GB" sz="1600" dirty="0" smtClean="0">
                <a:solidFill>
                  <a:srgbClr val="002060"/>
                </a:solidFill>
              </a:rPr>
              <a:t>DPA in the bulk material of </a:t>
            </a:r>
            <a:r>
              <a:rPr lang="en-GB" sz="1600" dirty="0" err="1" smtClean="0">
                <a:solidFill>
                  <a:srgbClr val="002060"/>
                </a:solidFill>
              </a:rPr>
              <a:t>secondaries</a:t>
            </a:r>
            <a:r>
              <a:rPr lang="en-GB" sz="1600" dirty="0" smtClean="0">
                <a:solidFill>
                  <a:srgbClr val="002060"/>
                </a:solidFill>
              </a:rPr>
              <a:t>, and getting close to the peak levels reached in the primaries</a:t>
            </a:r>
          </a:p>
          <a:p>
            <a:pPr marL="486950" lvl="1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b="1" dirty="0" smtClean="0">
                <a:solidFill>
                  <a:srgbClr val="002060"/>
                </a:solidFill>
              </a:rPr>
              <a:t>Total of 113h irradiation time granted</a:t>
            </a:r>
          </a:p>
          <a:p>
            <a:pPr marL="486950" lvl="1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b="1" dirty="0" smtClean="0">
                <a:solidFill>
                  <a:srgbClr val="002060"/>
                </a:solidFill>
              </a:rPr>
              <a:t>Low </a:t>
            </a:r>
            <a:r>
              <a:rPr lang="en-GB" sz="1600" b="1" dirty="0">
                <a:solidFill>
                  <a:srgbClr val="002060"/>
                </a:solidFill>
              </a:rPr>
              <a:t>activation</a:t>
            </a:r>
            <a:r>
              <a:rPr lang="en-GB" sz="1600" dirty="0">
                <a:solidFill>
                  <a:srgbClr val="002060"/>
                </a:solidFill>
              </a:rPr>
              <a:t>: PIE </a:t>
            </a:r>
            <a:r>
              <a:rPr lang="en-GB" sz="1600" dirty="0" smtClean="0">
                <a:solidFill>
                  <a:srgbClr val="002060"/>
                </a:solidFill>
              </a:rPr>
              <a:t>could </a:t>
            </a:r>
            <a:r>
              <a:rPr lang="en-GB" sz="1600" dirty="0">
                <a:solidFill>
                  <a:srgbClr val="002060"/>
                </a:solidFill>
              </a:rPr>
              <a:t>take place soon after the </a:t>
            </a:r>
            <a:r>
              <a:rPr lang="en-GB" sz="1600" dirty="0" smtClean="0">
                <a:solidFill>
                  <a:srgbClr val="002060"/>
                </a:solidFill>
              </a:rPr>
              <a:t>test</a:t>
            </a:r>
            <a:endParaRPr lang="en-GB" sz="1600" dirty="0">
              <a:solidFill>
                <a:srgbClr val="00206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3100703"/>
            <a:ext cx="4392488" cy="367144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0188" y="3200657"/>
            <a:ext cx="1050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A. Lechner</a:t>
            </a:r>
            <a:endParaRPr lang="en-GB" sz="1400" i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679398"/>
              </p:ext>
            </p:extLst>
          </p:nvPr>
        </p:nvGraphicFramePr>
        <p:xfrm>
          <a:off x="5570955" y="3511346"/>
          <a:ext cx="2925446" cy="2810933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30121">
                  <a:extLst>
                    <a:ext uri="{9D8B030D-6E8A-4147-A177-3AD203B41FA5}">
                      <a16:colId xmlns:a16="http://schemas.microsoft.com/office/drawing/2014/main" val="4173183120"/>
                    </a:ext>
                  </a:extLst>
                </a:gridCol>
                <a:gridCol w="1495325">
                  <a:extLst>
                    <a:ext uri="{9D8B030D-6E8A-4147-A177-3AD203B41FA5}">
                      <a16:colId xmlns:a16="http://schemas.microsoft.com/office/drawing/2014/main" val="2565927951"/>
                    </a:ext>
                  </a:extLst>
                </a:gridCol>
              </a:tblGrid>
              <a:tr h="32753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Parameter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567779"/>
                  </a:ext>
                </a:extLst>
              </a:tr>
              <a:tr h="32753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Species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Ca48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2992596"/>
                  </a:ext>
                </a:extLst>
              </a:tr>
              <a:tr h="32753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Charge state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+10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3647868"/>
                  </a:ext>
                </a:extLst>
              </a:tr>
              <a:tr h="32753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Energy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4.8 MeV/u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497574"/>
                  </a:ext>
                </a:extLst>
              </a:tr>
              <a:tr h="32753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Flux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5÷8.5 ion/cm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baseline="0" dirty="0" smtClean="0"/>
                        <a:t>·</a:t>
                      </a:r>
                      <a:r>
                        <a:rPr lang="en-US" sz="1400" dirty="0" smtClean="0"/>
                        <a:t>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542683"/>
                  </a:ext>
                </a:extLst>
              </a:tr>
              <a:tr h="32753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Time pulse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1.8÷5.2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ms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8583904"/>
                  </a:ext>
                </a:extLst>
              </a:tr>
              <a:tr h="32753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Frequency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 Hz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154928"/>
                  </a:ext>
                </a:extLst>
              </a:tr>
              <a:tr h="3282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Beam size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2.5x2.5cm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 or 2.7x2.7cm</a:t>
                      </a:r>
                      <a:r>
                        <a:rPr lang="en-US" sz="1400" baseline="300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4158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991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17" y="4485853"/>
            <a:ext cx="3569903" cy="23810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Irradiation conditions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369715" y="716262"/>
            <a:ext cx="76586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b="1" dirty="0" smtClean="0">
                <a:solidFill>
                  <a:srgbClr val="002060"/>
                </a:solidFill>
              </a:rPr>
              <a:t>4 target stations</a:t>
            </a:r>
            <a:r>
              <a:rPr lang="en-GB" sz="1600" dirty="0" smtClean="0">
                <a:solidFill>
                  <a:srgbClr val="002060"/>
                </a:solidFill>
              </a:rPr>
              <a:t>, to investigate 4 different </a:t>
            </a:r>
            <a:r>
              <a:rPr lang="en-GB" sz="1600" dirty="0" err="1" smtClean="0">
                <a:solidFill>
                  <a:srgbClr val="002060"/>
                </a:solidFill>
              </a:rPr>
              <a:t>fluences</a:t>
            </a:r>
            <a:r>
              <a:rPr lang="en-GB" sz="1600" dirty="0" smtClean="0">
                <a:solidFill>
                  <a:srgbClr val="002060"/>
                </a:solidFill>
              </a:rPr>
              <a:t> (up to 4e14 ions/cm</a:t>
            </a:r>
            <a:r>
              <a:rPr lang="en-GB" sz="1600" baseline="30000" dirty="0" smtClean="0">
                <a:solidFill>
                  <a:srgbClr val="002060"/>
                </a:solidFill>
              </a:rPr>
              <a:t>2</a:t>
            </a:r>
            <a:r>
              <a:rPr lang="en-GB" sz="1600" dirty="0" smtClean="0">
                <a:solidFill>
                  <a:srgbClr val="002060"/>
                </a:solidFill>
              </a:rPr>
              <a:t>, which produces 1e-3 DPA on the coating)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b="1" dirty="0">
                <a:solidFill>
                  <a:srgbClr val="002060"/>
                </a:solidFill>
              </a:rPr>
              <a:t>4 materials for each target </a:t>
            </a:r>
            <a:r>
              <a:rPr lang="en-GB" sz="1600" b="1" dirty="0" smtClean="0">
                <a:solidFill>
                  <a:srgbClr val="002060"/>
                </a:solidFill>
              </a:rPr>
              <a:t>station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b="1" dirty="0" smtClean="0">
                <a:solidFill>
                  <a:srgbClr val="002060"/>
                </a:solidFill>
              </a:rPr>
              <a:t>2 different geometries </a:t>
            </a:r>
            <a:r>
              <a:rPr lang="en-GB" sz="1600" dirty="0" smtClean="0">
                <a:solidFill>
                  <a:srgbClr val="002060"/>
                </a:solidFill>
              </a:rPr>
              <a:t>(discs for </a:t>
            </a:r>
            <a:r>
              <a:rPr lang="en-GB" sz="1600" dirty="0" smtClean="0">
                <a:solidFill>
                  <a:srgbClr val="002060"/>
                </a:solidFill>
              </a:rPr>
              <a:t>microstructural tests and micromechanics, </a:t>
            </a:r>
            <a:r>
              <a:rPr lang="en-GB" sz="1600" dirty="0" smtClean="0">
                <a:solidFill>
                  <a:srgbClr val="002060"/>
                </a:solidFill>
              </a:rPr>
              <a:t>thin plates for </a:t>
            </a:r>
            <a:r>
              <a:rPr lang="en-GB" sz="1600" dirty="0" smtClean="0">
                <a:solidFill>
                  <a:srgbClr val="002060"/>
                </a:solidFill>
              </a:rPr>
              <a:t>electrical and thermal </a:t>
            </a:r>
            <a:r>
              <a:rPr lang="en-GB" sz="1600" dirty="0" smtClean="0">
                <a:solidFill>
                  <a:srgbClr val="002060"/>
                </a:solidFill>
              </a:rPr>
              <a:t>tests)</a:t>
            </a:r>
            <a:endParaRPr lang="en-GB" sz="1600" dirty="0">
              <a:solidFill>
                <a:srgbClr val="002060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619552"/>
              </p:ext>
            </p:extLst>
          </p:nvPr>
        </p:nvGraphicFramePr>
        <p:xfrm>
          <a:off x="4211961" y="2492896"/>
          <a:ext cx="4478238" cy="2039855"/>
        </p:xfrm>
        <a:graphic>
          <a:graphicData uri="http://schemas.openxmlformats.org/drawingml/2006/table">
            <a:tbl>
              <a:tblPr firstRow="1" bandRow="1"/>
              <a:tblGrid>
                <a:gridCol w="1127438">
                  <a:extLst>
                    <a:ext uri="{9D8B030D-6E8A-4147-A177-3AD203B41FA5}">
                      <a16:colId xmlns:a16="http://schemas.microsoft.com/office/drawing/2014/main" val="4138754119"/>
                    </a:ext>
                  </a:extLst>
                </a:gridCol>
                <a:gridCol w="1104809">
                  <a:extLst>
                    <a:ext uri="{9D8B030D-6E8A-4147-A177-3AD203B41FA5}">
                      <a16:colId xmlns:a16="http://schemas.microsoft.com/office/drawing/2014/main" val="1090634063"/>
                    </a:ext>
                  </a:extLst>
                </a:gridCol>
                <a:gridCol w="1177573">
                  <a:extLst>
                    <a:ext uri="{9D8B030D-6E8A-4147-A177-3AD203B41FA5}">
                      <a16:colId xmlns:a16="http://schemas.microsoft.com/office/drawing/2014/main" val="2706860695"/>
                    </a:ext>
                  </a:extLst>
                </a:gridCol>
                <a:gridCol w="1068418">
                  <a:extLst>
                    <a:ext uri="{9D8B030D-6E8A-4147-A177-3AD203B41FA5}">
                      <a16:colId xmlns:a16="http://schemas.microsoft.com/office/drawing/2014/main" val="3104426644"/>
                    </a:ext>
                  </a:extLst>
                </a:gridCol>
              </a:tblGrid>
              <a:tr h="45059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Fluences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[ions/cm</a:t>
                      </a:r>
                      <a:r>
                        <a:rPr lang="en-GB" sz="1400" baseline="30000" dirty="0" smtClean="0"/>
                        <a:t>2</a:t>
                      </a:r>
                      <a:r>
                        <a:rPr lang="en-GB" sz="1400" dirty="0" smtClean="0"/>
                        <a:t>] 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chemeClr val="lt1"/>
                          </a:solidFill>
                          <a:latin typeface="Arial"/>
                          <a:ea typeface="+mn-ea"/>
                          <a:cs typeface="+mn-cs"/>
                        </a:rPr>
                        <a:t>Irradiation time</a:t>
                      </a:r>
                      <a:endParaRPr kumimoji="0" lang="en-GB" sz="1400" b="1" kern="1200" dirty="0">
                        <a:solidFill>
                          <a:schemeClr val="lt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Peak DPA coating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Peak DPA bulk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856936"/>
                  </a:ext>
                </a:extLst>
              </a:tr>
              <a:tr h="39002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1·10</a:t>
                      </a:r>
                      <a:r>
                        <a:rPr kumimoji="0" lang="en-GB" sz="14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 min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~2.8·10</a:t>
                      </a:r>
                      <a:r>
                        <a:rPr lang="en-GB" sz="1400" baseline="30000" dirty="0" smtClean="0"/>
                        <a:t>-6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~1.1·10</a:t>
                      </a:r>
                      <a:r>
                        <a:rPr lang="en-GB" sz="1400" baseline="30000" dirty="0" smtClean="0"/>
                        <a:t>-4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8246722"/>
                  </a:ext>
                </a:extLst>
              </a:tr>
              <a:tr h="37314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1·10</a:t>
                      </a:r>
                      <a:r>
                        <a:rPr kumimoji="0" lang="en-GB" sz="14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 min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~2.8·10</a:t>
                      </a:r>
                      <a:r>
                        <a:rPr lang="en-GB" sz="1400" baseline="30000" dirty="0" smtClean="0"/>
                        <a:t>-5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~1.1·10</a:t>
                      </a:r>
                      <a:r>
                        <a:rPr lang="en-GB" sz="1400" baseline="30000" dirty="0" smtClean="0"/>
                        <a:t>-3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4716089"/>
                  </a:ext>
                </a:extLst>
              </a:tr>
              <a:tr h="37541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7·10</a:t>
                      </a:r>
                      <a:r>
                        <a:rPr kumimoji="0" lang="en-GB" sz="14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       </a:t>
                      </a:r>
                      <a:endParaRPr kumimoji="0" lang="en-GB" sz="14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2.8 h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~1.9·10</a:t>
                      </a:r>
                      <a:r>
                        <a:rPr lang="en-GB" sz="1400" baseline="30000" dirty="0" smtClean="0"/>
                        <a:t>-4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~7.8·10</a:t>
                      </a:r>
                      <a:r>
                        <a:rPr lang="en-GB" sz="1400" baseline="30000" dirty="0" smtClean="0"/>
                        <a:t>-3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075002"/>
                  </a:ext>
                </a:extLst>
              </a:tr>
              <a:tr h="3831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4·10</a:t>
                      </a:r>
                      <a:r>
                        <a:rPr lang="en-GB" sz="1400" baseline="30000" dirty="0" smtClean="0"/>
                        <a:t>14</a:t>
                      </a: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                           </a:t>
                      </a:r>
                      <a:endParaRPr kumimoji="0" lang="en-GB" sz="14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 h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~1.1·10</a:t>
                      </a:r>
                      <a:r>
                        <a:rPr lang="en-GB" sz="1400" baseline="30000" dirty="0" smtClean="0"/>
                        <a:t>-3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~</a:t>
                      </a:r>
                      <a:r>
                        <a:rPr lang="en-GB" sz="1400" dirty="0" smtClean="0"/>
                        <a:t>4.4·10</a:t>
                      </a:r>
                      <a:r>
                        <a:rPr lang="en-GB" sz="1400" baseline="30000" dirty="0" smtClean="0"/>
                        <a:t>-2</a:t>
                      </a:r>
                      <a:endParaRPr lang="en-GB" sz="1400" baseline="30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357430"/>
                  </a:ext>
                </a:extLst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1" t="10155" r="298" b="9791"/>
          <a:stretch/>
        </p:blipFill>
        <p:spPr>
          <a:xfrm>
            <a:off x="179512" y="2311381"/>
            <a:ext cx="3923928" cy="236176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21436651">
            <a:off x="1548227" y="3229490"/>
            <a:ext cx="357336" cy="35067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231010" y="3031983"/>
            <a:ext cx="4455789" cy="29615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238626" y="3410116"/>
            <a:ext cx="4455789" cy="29615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238626" y="3771128"/>
            <a:ext cx="4455789" cy="29615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246241" y="4149260"/>
            <a:ext cx="4455789" cy="29615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 rot="21436651">
            <a:off x="1968231" y="3220303"/>
            <a:ext cx="357336" cy="360262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 rot="21436651">
            <a:off x="2832094" y="3162021"/>
            <a:ext cx="357336" cy="380118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 rot="21436651">
            <a:off x="2368941" y="3199338"/>
            <a:ext cx="357336" cy="360262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19"/>
          <p:cNvSpPr txBox="1"/>
          <p:nvPr/>
        </p:nvSpPr>
        <p:spPr bwMode="auto">
          <a:xfrm>
            <a:off x="199356" y="2322381"/>
            <a:ext cx="1852364" cy="483531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200" dirty="0" smtClean="0">
                <a:solidFill>
                  <a:schemeClr val="bg1"/>
                </a:solidFill>
              </a:rPr>
              <a:t>Sample holder for thermal measurements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6" name="TextBox 19"/>
          <p:cNvSpPr txBox="1"/>
          <p:nvPr/>
        </p:nvSpPr>
        <p:spPr bwMode="auto">
          <a:xfrm>
            <a:off x="167680" y="4486609"/>
            <a:ext cx="2166241" cy="499240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200" dirty="0" smtClean="0">
                <a:solidFill>
                  <a:schemeClr val="bg1"/>
                </a:solidFill>
              </a:rPr>
              <a:t>Sample holder for electrical measurements</a:t>
            </a:r>
            <a:endParaRPr lang="en-GB" sz="1200" dirty="0">
              <a:solidFill>
                <a:schemeClr val="bg1"/>
              </a:solidFill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449289"/>
              </p:ext>
            </p:extLst>
          </p:nvPr>
        </p:nvGraphicFramePr>
        <p:xfrm>
          <a:off x="4446865" y="4951209"/>
          <a:ext cx="3760495" cy="1418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770">
                  <a:extLst>
                    <a:ext uri="{9D8B030D-6E8A-4147-A177-3AD203B41FA5}">
                      <a16:colId xmlns:a16="http://schemas.microsoft.com/office/drawing/2014/main" val="3874407164"/>
                    </a:ext>
                  </a:extLst>
                </a:gridCol>
                <a:gridCol w="976994">
                  <a:extLst>
                    <a:ext uri="{9D8B030D-6E8A-4147-A177-3AD203B41FA5}">
                      <a16:colId xmlns:a16="http://schemas.microsoft.com/office/drawing/2014/main" val="3599597127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721627521"/>
                    </a:ext>
                  </a:extLst>
                </a:gridCol>
                <a:gridCol w="943619">
                  <a:extLst>
                    <a:ext uri="{9D8B030D-6E8A-4147-A177-3AD203B41FA5}">
                      <a16:colId xmlns:a16="http://schemas.microsoft.com/office/drawing/2014/main" val="724269412"/>
                    </a:ext>
                  </a:extLst>
                </a:gridCol>
              </a:tblGrid>
              <a:tr h="557560">
                <a:tc>
                  <a:txBody>
                    <a:bodyPr/>
                    <a:lstStyle/>
                    <a:p>
                      <a:r>
                        <a:rPr lang="en-GB" sz="1200" smtClean="0"/>
                        <a:t>Material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Primary collimator </a:t>
                      </a:r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[DPA]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Secondary collimator </a:t>
                      </a:r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[DPA]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Mo</a:t>
                      </a:r>
                      <a:r>
                        <a:rPr lang="en-GB" sz="1200" baseline="0" dirty="0" smtClean="0">
                          <a:solidFill>
                            <a:schemeClr val="bg1"/>
                          </a:solidFill>
                        </a:rPr>
                        <a:t> coating [DPA]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877559"/>
                  </a:ext>
                </a:extLst>
              </a:tr>
              <a:tr h="38917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MoGr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0.3</a:t>
                      </a:r>
                      <a:endParaRPr lang="en-GB" sz="1200" strike="sngStrik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4·10</a:t>
                      </a:r>
                      <a:r>
                        <a:rPr lang="en-GB" sz="1200" baseline="30000" dirty="0" smtClean="0"/>
                        <a:t>-4</a:t>
                      </a:r>
                      <a:endParaRPr lang="en-GB" sz="1200" strike="sngStrike" baseline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strike="noStrike" baseline="0" dirty="0" smtClean="0"/>
                        <a:t>1÷3·10</a:t>
                      </a:r>
                      <a:r>
                        <a:rPr lang="en-GB" sz="1200" strike="noStrike" baseline="30000" dirty="0" smtClean="0"/>
                        <a:t>-3</a:t>
                      </a:r>
                      <a:endParaRPr lang="en-GB" sz="1200" strike="noStrike" baseline="30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362293"/>
                  </a:ext>
                </a:extLst>
              </a:tr>
              <a:tr h="38917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CFC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0.12</a:t>
                      </a:r>
                      <a:endParaRPr lang="en-GB" sz="1200" strike="sngStrik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1·10</a:t>
                      </a:r>
                      <a:r>
                        <a:rPr lang="en-GB" sz="1200" baseline="30000" dirty="0" smtClean="0"/>
                        <a:t>-4</a:t>
                      </a:r>
                      <a:endParaRPr lang="en-GB" sz="1200" strike="sngStrike" baseline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trike="sngStrike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4631305"/>
                  </a:ext>
                </a:extLst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5536474" y="2246091"/>
            <a:ext cx="1875321" cy="246805"/>
          </a:xfrm>
          <a:prstGeom prst="rect">
            <a:avLst/>
          </a:prstGeom>
          <a:solidFill>
            <a:srgbClr val="00587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Test at GSI</a:t>
            </a:r>
            <a:endParaRPr lang="fr-CH" dirty="0"/>
          </a:p>
        </p:txBody>
      </p:sp>
      <p:sp>
        <p:nvSpPr>
          <p:cNvPr id="29" name="Rectangle 28"/>
          <p:cNvSpPr/>
          <p:nvPr/>
        </p:nvSpPr>
        <p:spPr>
          <a:xfrm>
            <a:off x="5466852" y="4694363"/>
            <a:ext cx="1875321" cy="246805"/>
          </a:xfrm>
          <a:prstGeom prst="rect">
            <a:avLst/>
          </a:prstGeom>
          <a:solidFill>
            <a:srgbClr val="00587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HL-LHC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8182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20" grpId="0" animBg="1"/>
      <p:bldP spid="20" grpId="1" animBg="1"/>
      <p:bldP spid="23" grpId="0" animBg="1"/>
      <p:bldP spid="24" grpId="0" animBg="1"/>
      <p:bldP spid="2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55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Materials tested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6" t="29159" r="62655" b="37010"/>
          <a:stretch/>
        </p:blipFill>
        <p:spPr>
          <a:xfrm>
            <a:off x="1979712" y="1413615"/>
            <a:ext cx="2085518" cy="25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74" t="26533" r="-1" b="20276"/>
          <a:stretch/>
        </p:blipFill>
        <p:spPr>
          <a:xfrm rot="5400000">
            <a:off x="-72807" y="1955808"/>
            <a:ext cx="2520001" cy="1435613"/>
          </a:xfrm>
          <a:prstGeom prst="rect">
            <a:avLst/>
          </a:prstGeom>
        </p:spPr>
      </p:pic>
      <p:sp>
        <p:nvSpPr>
          <p:cNvPr id="11" name="TextBox 19"/>
          <p:cNvSpPr txBox="1"/>
          <p:nvPr/>
        </p:nvSpPr>
        <p:spPr bwMode="auto">
          <a:xfrm>
            <a:off x="896591" y="1413613"/>
            <a:ext cx="2166241" cy="280399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200" dirty="0" smtClean="0">
                <a:solidFill>
                  <a:schemeClr val="bg1"/>
                </a:solidFill>
              </a:rPr>
              <a:t>Sample holders n. 1 and 2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0" t="26240" r="59600" b="36000"/>
          <a:stretch/>
        </p:blipFill>
        <p:spPr>
          <a:xfrm>
            <a:off x="4763387" y="1413615"/>
            <a:ext cx="1608813" cy="252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46" t="21176" r="35252" b="20228"/>
          <a:stretch/>
        </p:blipFill>
        <p:spPr>
          <a:xfrm rot="5400000">
            <a:off x="6468487" y="1437617"/>
            <a:ext cx="2520003" cy="2471998"/>
          </a:xfrm>
          <a:prstGeom prst="rect">
            <a:avLst/>
          </a:prstGeom>
        </p:spPr>
      </p:pic>
      <p:sp>
        <p:nvSpPr>
          <p:cNvPr id="14" name="TextBox 19"/>
          <p:cNvSpPr txBox="1"/>
          <p:nvPr/>
        </p:nvSpPr>
        <p:spPr bwMode="auto">
          <a:xfrm>
            <a:off x="5558080" y="1413612"/>
            <a:ext cx="2166241" cy="280399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200" dirty="0" smtClean="0">
                <a:solidFill>
                  <a:schemeClr val="bg1"/>
                </a:solidFill>
              </a:rPr>
              <a:t>Sample holders n. 3 and 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1774432"/>
            <a:ext cx="327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A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06752" y="2534582"/>
            <a:ext cx="327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A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9108" y="1782679"/>
            <a:ext cx="270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B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87624" y="2997009"/>
            <a:ext cx="327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C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4116" y="2998568"/>
            <a:ext cx="327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D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06752" y="2246550"/>
            <a:ext cx="327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D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86878" y="1927551"/>
            <a:ext cx="249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C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09886" y="2885178"/>
            <a:ext cx="214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B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075" y="4209182"/>
            <a:ext cx="3975156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+mj-lt"/>
              <a:buAutoNum type="alphaUcPeriod"/>
            </a:pPr>
            <a:r>
              <a:rPr lang="en-GB" sz="1600" b="1" dirty="0" smtClean="0">
                <a:solidFill>
                  <a:srgbClr val="002060"/>
                </a:solidFill>
              </a:rPr>
              <a:t>MoGr (Nanoker)</a:t>
            </a:r>
            <a:r>
              <a:rPr lang="en-GB" sz="1600" dirty="0" smtClean="0">
                <a:solidFill>
                  <a:srgbClr val="002060"/>
                </a:solidFill>
              </a:rPr>
              <a:t> uncoated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+mj-lt"/>
              <a:buAutoNum type="alphaUcPeriod"/>
            </a:pPr>
            <a:r>
              <a:rPr lang="en-GB" sz="1600" b="1" dirty="0" smtClean="0">
                <a:solidFill>
                  <a:srgbClr val="002060"/>
                </a:solidFill>
              </a:rPr>
              <a:t>MoGr (Nanoker) coated </a:t>
            </a:r>
            <a:r>
              <a:rPr lang="en-GB" sz="1600" dirty="0" smtClean="0">
                <a:solidFill>
                  <a:srgbClr val="002060"/>
                </a:solidFill>
              </a:rPr>
              <a:t>with Mo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+mj-lt"/>
              <a:buAutoNum type="alphaUcPeriod"/>
            </a:pPr>
            <a:r>
              <a:rPr lang="en-GB" sz="1600" b="1" dirty="0" smtClean="0">
                <a:solidFill>
                  <a:srgbClr val="002060"/>
                </a:solidFill>
              </a:rPr>
              <a:t>Graphite (R4550) </a:t>
            </a:r>
            <a:r>
              <a:rPr lang="en-GB" sz="1600" dirty="0" smtClean="0">
                <a:solidFill>
                  <a:srgbClr val="002060"/>
                </a:solidFill>
              </a:rPr>
              <a:t>uncoated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+mj-lt"/>
              <a:buAutoNum type="alphaUcPeriod"/>
            </a:pPr>
            <a:r>
              <a:rPr lang="en-GB" sz="1600" b="1" dirty="0" smtClean="0">
                <a:solidFill>
                  <a:srgbClr val="002060"/>
                </a:solidFill>
              </a:rPr>
              <a:t>Graphite (R4550) coated</a:t>
            </a:r>
            <a:r>
              <a:rPr lang="en-GB" sz="1600" dirty="0" smtClean="0">
                <a:solidFill>
                  <a:srgbClr val="002060"/>
                </a:solidFill>
              </a:rPr>
              <a:t> with Mo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499992" y="4204430"/>
            <a:ext cx="3975156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+mj-lt"/>
              <a:buAutoNum type="alphaUcPeriod" startAt="5"/>
            </a:pPr>
            <a:r>
              <a:rPr lang="en-GB" sz="1600" b="1" dirty="0" smtClean="0">
                <a:solidFill>
                  <a:srgbClr val="002060"/>
                </a:solidFill>
              </a:rPr>
              <a:t>MoGr (Nanoker) coated</a:t>
            </a:r>
            <a:r>
              <a:rPr lang="en-GB" sz="1600" dirty="0" smtClean="0">
                <a:solidFill>
                  <a:srgbClr val="002060"/>
                </a:solidFill>
              </a:rPr>
              <a:t> with Cu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+mj-lt"/>
              <a:buAutoNum type="alphaUcPeriod" startAt="5"/>
            </a:pPr>
            <a:r>
              <a:rPr lang="en-GB" sz="1600" b="1" dirty="0" smtClean="0">
                <a:solidFill>
                  <a:srgbClr val="002060"/>
                </a:solidFill>
              </a:rPr>
              <a:t>MoGr (Brevetti) </a:t>
            </a:r>
            <a:r>
              <a:rPr lang="en-GB" sz="1600" dirty="0" smtClean="0">
                <a:solidFill>
                  <a:srgbClr val="002060"/>
                </a:solidFill>
              </a:rPr>
              <a:t>uncoated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+mj-lt"/>
              <a:buAutoNum type="alphaUcPeriod" startAt="5"/>
            </a:pPr>
            <a:r>
              <a:rPr lang="en-GB" sz="1600" b="1" dirty="0">
                <a:solidFill>
                  <a:srgbClr val="002060"/>
                </a:solidFill>
              </a:rPr>
              <a:t>MoGr (Brevetti) </a:t>
            </a:r>
            <a:r>
              <a:rPr lang="en-GB" sz="1600" b="1" dirty="0" smtClean="0">
                <a:solidFill>
                  <a:srgbClr val="002060"/>
                </a:solidFill>
              </a:rPr>
              <a:t>coated</a:t>
            </a:r>
            <a:r>
              <a:rPr lang="en-GB" sz="1600" dirty="0" smtClean="0">
                <a:solidFill>
                  <a:srgbClr val="002060"/>
                </a:solidFill>
              </a:rPr>
              <a:t> with Mo</a:t>
            </a:r>
            <a:endParaRPr lang="en-GB" sz="1600" dirty="0">
              <a:solidFill>
                <a:srgbClr val="002060"/>
              </a:solidFill>
            </a:endParaRP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+mj-lt"/>
              <a:buAutoNum type="alphaUcPeriod" startAt="5"/>
            </a:pPr>
            <a:r>
              <a:rPr lang="en-GB" sz="1600" b="1" dirty="0" smtClean="0">
                <a:solidFill>
                  <a:srgbClr val="002060"/>
                </a:solidFill>
              </a:rPr>
              <a:t>CFC (FS140) </a:t>
            </a:r>
            <a:r>
              <a:rPr lang="en-GB" sz="1600" dirty="0" smtClean="0">
                <a:solidFill>
                  <a:srgbClr val="002060"/>
                </a:solidFill>
              </a:rPr>
              <a:t>uncoated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01680" y="2997009"/>
            <a:ext cx="340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F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82041" y="1969807"/>
            <a:ext cx="327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G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15118" y="1990652"/>
            <a:ext cx="327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E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04956" y="2678598"/>
            <a:ext cx="327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E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172400" y="2350496"/>
            <a:ext cx="340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F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132948" y="2008568"/>
            <a:ext cx="327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G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61543" y="3017225"/>
            <a:ext cx="327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H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00392" y="1660139"/>
            <a:ext cx="327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H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8027" y="5590981"/>
            <a:ext cx="6986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</a:t>
            </a:r>
            <a:r>
              <a:rPr lang="en-GB" dirty="0" smtClean="0"/>
              <a:t>lus a 5</a:t>
            </a:r>
            <a:r>
              <a:rPr lang="en-GB" baseline="30000" dirty="0" smtClean="0"/>
              <a:t>th</a:t>
            </a:r>
            <a:r>
              <a:rPr lang="en-GB" dirty="0" smtClean="0"/>
              <a:t> sample holder irradiated with some additional spare time allocated </a:t>
            </a:r>
            <a:r>
              <a:rPr lang="en-GB" dirty="0" smtClean="0">
                <a:sym typeface="Wingdings" panose="05000000000000000000" pitchFamily="2" charset="2"/>
              </a:rPr>
              <a:t> investigated 2 more </a:t>
            </a:r>
            <a:r>
              <a:rPr lang="en-GB" dirty="0" err="1" smtClean="0">
                <a:sym typeface="Wingdings" panose="05000000000000000000" pitchFamily="2" charset="2"/>
              </a:rPr>
              <a:t>fluences</a:t>
            </a:r>
            <a:r>
              <a:rPr lang="en-GB" dirty="0" smtClean="0">
                <a:sym typeface="Wingdings" panose="05000000000000000000" pitchFamily="2" charset="2"/>
              </a:rPr>
              <a:t> for the A-D materials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591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55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Sample activation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49" name="Rectangle 48"/>
          <p:cNvSpPr/>
          <p:nvPr/>
        </p:nvSpPr>
        <p:spPr>
          <a:xfrm>
            <a:off x="490701" y="1031734"/>
            <a:ext cx="688961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Right </a:t>
            </a:r>
            <a:r>
              <a:rPr lang="en-US" dirty="0">
                <a:solidFill>
                  <a:srgbClr val="002060"/>
                </a:solidFill>
              </a:rPr>
              <a:t>after the </a:t>
            </a:r>
            <a:r>
              <a:rPr lang="en-US" dirty="0" smtClean="0">
                <a:solidFill>
                  <a:srgbClr val="002060"/>
                </a:solidFill>
              </a:rPr>
              <a:t>irradiation, at 20 cm:</a:t>
            </a:r>
          </a:p>
          <a:p>
            <a:pPr marL="709200" lvl="1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200 µ</a:t>
            </a:r>
            <a:r>
              <a:rPr lang="en-US" dirty="0" err="1" smtClean="0">
                <a:solidFill>
                  <a:srgbClr val="002060"/>
                </a:solidFill>
              </a:rPr>
              <a:t>Sv</a:t>
            </a:r>
            <a:r>
              <a:rPr lang="en-US" dirty="0" smtClean="0">
                <a:solidFill>
                  <a:srgbClr val="002060"/>
                </a:solidFill>
              </a:rPr>
              <a:t>/h before inserting them in the box</a:t>
            </a:r>
            <a:endParaRPr lang="en-US" dirty="0">
              <a:solidFill>
                <a:srgbClr val="002060"/>
              </a:solidFill>
            </a:endParaRPr>
          </a:p>
          <a:p>
            <a:pPr marL="709200" lvl="1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31 µ</a:t>
            </a:r>
            <a:r>
              <a:rPr lang="en-US" dirty="0" err="1" smtClean="0">
                <a:solidFill>
                  <a:srgbClr val="002060"/>
                </a:solidFill>
              </a:rPr>
              <a:t>Sv</a:t>
            </a:r>
            <a:r>
              <a:rPr lang="en-US" dirty="0" smtClean="0">
                <a:solidFill>
                  <a:srgbClr val="002060"/>
                </a:solidFill>
              </a:rPr>
              <a:t>/h after placing them in the box</a:t>
            </a:r>
            <a:endParaRPr lang="en-US" dirty="0">
              <a:solidFill>
                <a:srgbClr val="002060"/>
              </a:solidFill>
            </a:endParaRPr>
          </a:p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After 1 </a:t>
            </a:r>
            <a:r>
              <a:rPr lang="en-US" dirty="0" smtClean="0">
                <a:solidFill>
                  <a:srgbClr val="002060"/>
                </a:solidFill>
              </a:rPr>
              <a:t>day, at 20 cm from the box: 8 µ</a:t>
            </a:r>
            <a:r>
              <a:rPr lang="en-US" dirty="0" err="1" smtClean="0">
                <a:solidFill>
                  <a:srgbClr val="002060"/>
                </a:solidFill>
              </a:rPr>
              <a:t>Sv</a:t>
            </a:r>
            <a:r>
              <a:rPr lang="en-US" dirty="0" smtClean="0">
                <a:solidFill>
                  <a:srgbClr val="002060"/>
                </a:solidFill>
              </a:rPr>
              <a:t>/h</a:t>
            </a:r>
          </a:p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US" b="1" dirty="0" smtClean="0">
                <a:solidFill>
                  <a:srgbClr val="002060"/>
                </a:solidFill>
              </a:rPr>
              <a:t>Immediate visual inspection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50" name="Down Arrow 49"/>
          <p:cNvSpPr/>
          <p:nvPr/>
        </p:nvSpPr>
        <p:spPr>
          <a:xfrm>
            <a:off x="4319625" y="3018591"/>
            <a:ext cx="621793" cy="156253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2748920" y="3505206"/>
            <a:ext cx="1463040" cy="283834"/>
          </a:xfrm>
          <a:prstGeom prst="rect">
            <a:avLst/>
          </a:prstGeom>
          <a:solidFill>
            <a:srgbClr val="03E30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~2 months</a:t>
            </a:r>
            <a:endParaRPr lang="en-GB" dirty="0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89594" y="1178640"/>
            <a:ext cx="3781435" cy="2836077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475124" y="4876998"/>
            <a:ext cx="6889611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Samples shipped to CERN on June 11</a:t>
            </a:r>
            <a:r>
              <a:rPr lang="en-US" baseline="30000" dirty="0" smtClean="0">
                <a:solidFill>
                  <a:srgbClr val="002060"/>
                </a:solidFill>
              </a:rPr>
              <a:t>th</a:t>
            </a:r>
            <a:r>
              <a:rPr lang="en-US" dirty="0" smtClean="0">
                <a:solidFill>
                  <a:srgbClr val="002060"/>
                </a:solidFill>
              </a:rPr>
              <a:t> (&lt;0.1 µ</a:t>
            </a:r>
            <a:r>
              <a:rPr lang="en-US" dirty="0" err="1" smtClean="0">
                <a:solidFill>
                  <a:srgbClr val="002060"/>
                </a:solidFill>
              </a:rPr>
              <a:t>Sv</a:t>
            </a:r>
            <a:r>
              <a:rPr lang="en-US" dirty="0" smtClean="0">
                <a:solidFill>
                  <a:srgbClr val="002060"/>
                </a:solidFill>
              </a:rPr>
              <a:t>/h)</a:t>
            </a:r>
            <a:endParaRPr lang="en-US" dirty="0">
              <a:solidFill>
                <a:srgbClr val="002060"/>
              </a:solidFill>
            </a:endParaRPr>
          </a:p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dirty="0">
                <a:solidFill>
                  <a:srgbClr val="002060"/>
                </a:solidFill>
              </a:rPr>
              <a:t>Measurements ongoing in the mechanical lab (376-R-003) classified as a controlled area since the 25</a:t>
            </a:r>
            <a:r>
              <a:rPr lang="en-GB" baseline="30000" dirty="0">
                <a:solidFill>
                  <a:srgbClr val="002060"/>
                </a:solidFill>
              </a:rPr>
              <a:t>th</a:t>
            </a:r>
            <a:r>
              <a:rPr lang="en-GB" dirty="0">
                <a:solidFill>
                  <a:srgbClr val="002060"/>
                </a:solidFill>
              </a:rPr>
              <a:t> of </a:t>
            </a:r>
            <a:r>
              <a:rPr lang="en-GB" dirty="0" smtClean="0">
                <a:solidFill>
                  <a:srgbClr val="002060"/>
                </a:solidFill>
              </a:rPr>
              <a:t>June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42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55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Results: visual inspection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6365868" y="5085184"/>
            <a:ext cx="2320932" cy="92333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visual signs of degradation of coating/bulk</a:t>
            </a:r>
            <a:endParaRPr lang="en-GB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024" y="4198482"/>
            <a:ext cx="3121152" cy="208178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8" y="1478954"/>
            <a:ext cx="3032698" cy="219456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086" y="1478954"/>
            <a:ext cx="3082620" cy="219456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024" y="1468357"/>
            <a:ext cx="3145960" cy="221200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205328"/>
            <a:ext cx="2820010" cy="2103992"/>
          </a:xfrm>
          <a:prstGeom prst="rect">
            <a:avLst/>
          </a:prstGeom>
        </p:spPr>
      </p:pic>
      <p:sp>
        <p:nvSpPr>
          <p:cNvPr id="44" name="TextBox 19"/>
          <p:cNvSpPr txBox="1"/>
          <p:nvPr/>
        </p:nvSpPr>
        <p:spPr bwMode="auto">
          <a:xfrm>
            <a:off x="817476" y="1446536"/>
            <a:ext cx="1666292" cy="296108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200" dirty="0" smtClean="0">
                <a:solidFill>
                  <a:schemeClr val="bg1"/>
                </a:solidFill>
              </a:rPr>
              <a:t>Sample holder n. 1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5" name="TextBox 19"/>
          <p:cNvSpPr txBox="1"/>
          <p:nvPr/>
        </p:nvSpPr>
        <p:spPr bwMode="auto">
          <a:xfrm>
            <a:off x="4020744" y="1454612"/>
            <a:ext cx="1666292" cy="296108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200" dirty="0" smtClean="0">
                <a:solidFill>
                  <a:schemeClr val="bg1"/>
                </a:solidFill>
              </a:rPr>
              <a:t>Sample holder n. 2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6" name="TextBox 19"/>
          <p:cNvSpPr txBox="1"/>
          <p:nvPr/>
        </p:nvSpPr>
        <p:spPr bwMode="auto">
          <a:xfrm>
            <a:off x="684363" y="4169206"/>
            <a:ext cx="1666292" cy="296108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200" dirty="0" smtClean="0">
                <a:solidFill>
                  <a:schemeClr val="bg1"/>
                </a:solidFill>
              </a:rPr>
              <a:t>Sample holder n. 3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7" name="TextBox 19"/>
          <p:cNvSpPr txBox="1"/>
          <p:nvPr/>
        </p:nvSpPr>
        <p:spPr bwMode="auto">
          <a:xfrm>
            <a:off x="3779573" y="4169206"/>
            <a:ext cx="1666292" cy="296108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200" dirty="0" smtClean="0">
                <a:solidFill>
                  <a:schemeClr val="bg1"/>
                </a:solidFill>
              </a:rPr>
              <a:t>Sample holder n. 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8" name="TextBox 19"/>
          <p:cNvSpPr txBox="1"/>
          <p:nvPr/>
        </p:nvSpPr>
        <p:spPr bwMode="auto">
          <a:xfrm>
            <a:off x="6751948" y="1522014"/>
            <a:ext cx="1666292" cy="296108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200" dirty="0" smtClean="0">
                <a:solidFill>
                  <a:schemeClr val="bg1"/>
                </a:solidFill>
              </a:rPr>
              <a:t>Sample holder n. 5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95536" y="965473"/>
            <a:ext cx="79275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b="1" dirty="0" smtClean="0">
                <a:solidFill>
                  <a:srgbClr val="002060"/>
                </a:solidFill>
              </a:rPr>
              <a:t>Possible</a:t>
            </a:r>
            <a:r>
              <a:rPr lang="en-GB" dirty="0" smtClean="0">
                <a:solidFill>
                  <a:srgbClr val="002060"/>
                </a:solidFill>
              </a:rPr>
              <a:t> </a:t>
            </a:r>
            <a:r>
              <a:rPr lang="en-GB" b="1" dirty="0" smtClean="0">
                <a:solidFill>
                  <a:srgbClr val="002060"/>
                </a:solidFill>
              </a:rPr>
              <a:t>right after the irradiation </a:t>
            </a:r>
            <a:r>
              <a:rPr lang="en-GB" dirty="0" smtClean="0">
                <a:solidFill>
                  <a:srgbClr val="002060"/>
                </a:solidFill>
              </a:rPr>
              <a:t>(April 1</a:t>
            </a:r>
            <a:r>
              <a:rPr lang="en-GB" baseline="30000" dirty="0" smtClean="0">
                <a:solidFill>
                  <a:srgbClr val="002060"/>
                </a:solidFill>
              </a:rPr>
              <a:t>st</a:t>
            </a:r>
            <a:r>
              <a:rPr lang="en-GB" dirty="0" smtClean="0">
                <a:solidFill>
                  <a:srgbClr val="002060"/>
                </a:solidFill>
              </a:rPr>
              <a:t>) thanks to low activation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77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55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Results: visual inspection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17 July 2019</a:t>
            </a:r>
            <a:endParaRPr lang="en-GB" dirty="0" smtClean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37" b="7423"/>
          <a:stretch/>
        </p:blipFill>
        <p:spPr>
          <a:xfrm>
            <a:off x="0" y="1436858"/>
            <a:ext cx="9144000" cy="5031506"/>
          </a:xfrm>
          <a:prstGeom prst="rect">
            <a:avLst/>
          </a:prstGeom>
        </p:spPr>
      </p:pic>
      <p:sp>
        <p:nvSpPr>
          <p:cNvPr id="44" name="TextBox 19"/>
          <p:cNvSpPr txBox="1"/>
          <p:nvPr/>
        </p:nvSpPr>
        <p:spPr bwMode="auto">
          <a:xfrm>
            <a:off x="395536" y="1040818"/>
            <a:ext cx="1872208" cy="329963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400" dirty="0" smtClean="0">
                <a:solidFill>
                  <a:schemeClr val="bg1"/>
                </a:solidFill>
              </a:rPr>
              <a:t>Sample holder n. 1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83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8946e33d-fd2f-4ae4-8ee9-d90c129cdf9e"/>
  </ds:schemaRefs>
</ds:datastoreItem>
</file>

<file path=customXml/itemProps3.xml><?xml version="1.0" encoding="utf-8"?>
<ds:datastoreItem xmlns:ds="http://schemas.openxmlformats.org/officeDocument/2006/customXml" ds:itemID="{AFFA5F7A-DEF2-4DAA-81D0-964FB86F8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44024</TotalTime>
  <Words>2323</Words>
  <Application>Microsoft Office PowerPoint</Application>
  <PresentationFormat>On-screen Show (4:3)</PresentationFormat>
  <Paragraphs>594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Cambria Math</vt:lpstr>
      <vt:lpstr>Symbol</vt:lpstr>
      <vt:lpstr>Ubuntu Light</vt:lpstr>
      <vt:lpstr>Wingdings</vt:lpstr>
      <vt:lpstr>Thème Office</vt:lpstr>
      <vt:lpstr>Recent ion irradiation at GSI on collimator jaw materials</vt:lpstr>
      <vt:lpstr>Irradiation campaigns on materials</vt:lpstr>
      <vt:lpstr>Irradiation tests at GSI</vt:lpstr>
      <vt:lpstr>Irradiation tests at GSI</vt:lpstr>
      <vt:lpstr>Irradiation conditions</vt:lpstr>
      <vt:lpstr>Materials tested</vt:lpstr>
      <vt:lpstr>Sample activation</vt:lpstr>
      <vt:lpstr>Results: visual inspection</vt:lpstr>
      <vt:lpstr>Results: visual inspection</vt:lpstr>
      <vt:lpstr>Results: visual inspection</vt:lpstr>
      <vt:lpstr>Results: visual inspection</vt:lpstr>
      <vt:lpstr>Results: visual inspection</vt:lpstr>
      <vt:lpstr>Results: visual inspection</vt:lpstr>
      <vt:lpstr>Results: adherence, Mo on MoGr</vt:lpstr>
      <vt:lpstr>Results: adherence, Mo on graphite</vt:lpstr>
      <vt:lpstr>Results: Raman spectroscopy on bulk MoGr and graphite</vt:lpstr>
      <vt:lpstr>Electrical conductivity</vt:lpstr>
      <vt:lpstr>What’s next: thermal conductivity</vt:lpstr>
      <vt:lpstr>Conclusions</vt:lpstr>
      <vt:lpstr>Thanks for your attention!</vt:lpstr>
      <vt:lpstr>PowerPoint Presentation</vt:lpstr>
      <vt:lpstr>Backup  slides</vt:lpstr>
      <vt:lpstr>Status and planning</vt:lpstr>
      <vt:lpstr>DPA</vt:lpstr>
      <vt:lpstr>Temperature profile</vt:lpstr>
      <vt:lpstr>PowerPoint Presentation</vt:lpstr>
      <vt:lpstr>PowerPoint Presentation</vt:lpstr>
      <vt:lpstr>SEM Mo on MoGr</vt:lpstr>
      <vt:lpstr>Electrical resistivity measurements</vt:lpstr>
      <vt:lpstr>Electrical resistivity measurements</vt:lpstr>
      <vt:lpstr>PowerPoint Presentation</vt:lpstr>
      <vt:lpstr>Simulation of gas production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Federico Carra</cp:lastModifiedBy>
  <cp:revision>351</cp:revision>
  <cp:lastPrinted>2019-02-08T13:55:56Z</cp:lastPrinted>
  <dcterms:created xsi:type="dcterms:W3CDTF">2016-01-11T14:38:10Z</dcterms:created>
  <dcterms:modified xsi:type="dcterms:W3CDTF">2019-07-18T14:14:31Z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