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3" r:id="rId2"/>
    <p:sldId id="262" r:id="rId3"/>
    <p:sldId id="267" r:id="rId4"/>
    <p:sldId id="268" r:id="rId5"/>
    <p:sldId id="269" r:id="rId6"/>
    <p:sldId id="273" r:id="rId7"/>
    <p:sldId id="279" r:id="rId8"/>
    <p:sldId id="270" r:id="rId9"/>
    <p:sldId id="271" r:id="rId10"/>
    <p:sldId id="272" r:id="rId11"/>
    <p:sldId id="283" r:id="rId12"/>
    <p:sldId id="284" r:id="rId13"/>
    <p:sldId id="285" r:id="rId14"/>
    <p:sldId id="275" r:id="rId15"/>
    <p:sldId id="274" r:id="rId16"/>
    <p:sldId id="276" r:id="rId17"/>
    <p:sldId id="278" r:id="rId18"/>
    <p:sldId id="286" r:id="rId19"/>
    <p:sldId id="287" r:id="rId20"/>
    <p:sldId id="281" r:id="rId21"/>
    <p:sldId id="282" r:id="rId22"/>
    <p:sldId id="266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67" d="100"/>
          <a:sy n="67" d="100"/>
        </p:scale>
        <p:origin x="1146" y="33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tmp"/><Relationship Id="rId4" Type="http://schemas.openxmlformats.org/officeDocument/2006/relationships/image" Target="../media/image20.tm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79</a:t>
            </a:r>
            <a:r>
              <a:rPr lang="en-GB" baseline="30000" dirty="0" smtClean="0"/>
              <a:t>th</a:t>
            </a:r>
            <a:r>
              <a:rPr lang="en-GB" dirty="0" smtClean="0"/>
              <a:t> HL-LHC TCC</a:t>
            </a:r>
            <a:br>
              <a:rPr lang="en-GB" dirty="0" smtClean="0"/>
            </a:br>
            <a:r>
              <a:rPr lang="en-GB" dirty="0" smtClean="0"/>
              <a:t>WP17</a:t>
            </a:r>
            <a:r>
              <a:rPr lang="en-GB" dirty="0"/>
              <a:t>: Technical Update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Laurent Tavian</a:t>
            </a:r>
          </a:p>
          <a:p>
            <a:r>
              <a:rPr lang="en-US" dirty="0" smtClean="0"/>
              <a:t>On behalf of the </a:t>
            </a:r>
            <a:r>
              <a:rPr lang="en-US" dirty="0" smtClean="0"/>
              <a:t>SWP </a:t>
            </a:r>
            <a:r>
              <a:rPr lang="en-US" dirty="0" smtClean="0"/>
              <a:t>leaders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18 July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progress: Civil engineering</a:t>
            </a:r>
            <a:r>
              <a:rPr lang="en-US" dirty="0"/>
              <a:t> (WP17.1)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4906963"/>
          </a:xfrm>
        </p:spPr>
        <p:txBody>
          <a:bodyPr/>
          <a:lstStyle/>
          <a:p>
            <a:r>
              <a:rPr lang="en-US" dirty="0" smtClean="0"/>
              <a:t>Technical galleries in progress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37" y="1484784"/>
            <a:ext cx="6876256" cy="51571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64288" y="3789040"/>
            <a:ext cx="1882512" cy="1169551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View</a:t>
            </a:r>
            <a:r>
              <a:rPr lang="fr-CH" sz="14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into</a:t>
            </a:r>
            <a:r>
              <a:rPr lang="fr-CH" sz="14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 UR15 </a:t>
            </a:r>
            <a:r>
              <a:rPr lang="fr-CH" sz="14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through</a:t>
            </a:r>
            <a:r>
              <a:rPr lang="fr-CH" sz="14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gantry</a:t>
            </a:r>
            <a:r>
              <a:rPr lang="fr-CH" sz="14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 crane to </a:t>
            </a:r>
            <a:r>
              <a:rPr lang="fr-CH" sz="14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install</a:t>
            </a:r>
            <a:r>
              <a:rPr lang="fr-CH" sz="14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 UR15 </a:t>
            </a:r>
            <a:r>
              <a:rPr lang="fr-CH" sz="14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precast</a:t>
            </a:r>
            <a:r>
              <a:rPr lang="fr-CH" sz="14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invert</a:t>
            </a:r>
            <a:r>
              <a:rPr lang="fr-CH" sz="1400" dirty="0">
                <a:solidFill>
                  <a:schemeClr val="accent5"/>
                </a:solidFill>
                <a:sym typeface="Symbol" panose="05050102010706020507" pitchFamily="18" charset="2"/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elements</a:t>
            </a:r>
            <a:endParaRPr lang="en-GB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UPR LS2 work preparation: the UPR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 descr="\\cern.ch\dfs\Users\n\nlatif\Desktop\ecr pic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2795389" cy="2460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ern.ch\dfs\Users\n\nlatif\Desktop\cable tra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816" y="1268760"/>
            <a:ext cx="3135440" cy="228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ern.ch\dfs\Users\n\nlatif\Desktop\pic ecr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21088"/>
            <a:ext cx="3638922" cy="2495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4139952" y="4149080"/>
            <a:ext cx="4560868" cy="20882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48561" y="1412776"/>
            <a:ext cx="16081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Contributions:</a:t>
            </a:r>
          </a:p>
          <a:p>
            <a:pPr algn="ctr"/>
            <a:r>
              <a:rPr lang="en-US" dirty="0" smtClean="0"/>
              <a:t>WP17.1</a:t>
            </a:r>
          </a:p>
          <a:p>
            <a:pPr algn="ctr"/>
            <a:r>
              <a:rPr lang="en-US" dirty="0" smtClean="0"/>
              <a:t>WP17.2</a:t>
            </a:r>
          </a:p>
          <a:p>
            <a:pPr algn="ctr"/>
            <a:r>
              <a:rPr lang="en-US" dirty="0" smtClean="0"/>
              <a:t>WP17.3</a:t>
            </a:r>
          </a:p>
          <a:p>
            <a:pPr algn="ctr"/>
            <a:r>
              <a:rPr lang="en-US" dirty="0" smtClean="0"/>
              <a:t>WP17.4</a:t>
            </a:r>
          </a:p>
          <a:p>
            <a:pPr algn="ctr"/>
            <a:r>
              <a:rPr lang="en-US" dirty="0" smtClean="0"/>
              <a:t>WP17.5</a:t>
            </a:r>
          </a:p>
          <a:p>
            <a:pPr algn="ctr"/>
            <a:r>
              <a:rPr lang="en-US" dirty="0" smtClean="0"/>
              <a:t>WP17.7</a:t>
            </a:r>
          </a:p>
          <a:p>
            <a:pPr algn="ctr"/>
            <a:r>
              <a:rPr lang="en-US" dirty="0" smtClean="0"/>
              <a:t>WP17.10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20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UPR LS2 work preparation: Connection to existing buildings at P1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Freeform 5"/>
          <p:cNvSpPr/>
          <p:nvPr/>
        </p:nvSpPr>
        <p:spPr>
          <a:xfrm>
            <a:off x="844062" y="2594708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66" y="3609437"/>
            <a:ext cx="5249713" cy="2641228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640465"/>
            <a:ext cx="2133785" cy="2720576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67" y="1211528"/>
            <a:ext cx="5124258" cy="1929440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340768"/>
            <a:ext cx="2121115" cy="186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5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UPR LS2 work preparation: Connection to existing buildings at P5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28800"/>
            <a:ext cx="3466688" cy="378668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628800"/>
            <a:ext cx="4089191" cy="416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12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720000"/>
          </a:xfrm>
        </p:spPr>
        <p:txBody>
          <a:bodyPr/>
          <a:lstStyle/>
          <a:p>
            <a:r>
              <a:rPr lang="en-US" dirty="0" smtClean="0"/>
              <a:t>Work progress: Electrical distribution</a:t>
            </a:r>
            <a:r>
              <a:rPr lang="en-US" dirty="0"/>
              <a:t> (</a:t>
            </a:r>
            <a:r>
              <a:rPr lang="en-US" dirty="0" smtClean="0"/>
              <a:t>WP17.2)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859" y="900000"/>
            <a:ext cx="7920000" cy="4906963"/>
          </a:xfrm>
        </p:spPr>
        <p:txBody>
          <a:bodyPr/>
          <a:lstStyle/>
          <a:p>
            <a:r>
              <a:rPr lang="en-US" dirty="0" smtClean="0"/>
              <a:t>Review of the users needs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2254509"/>
              </p:ext>
            </p:extLst>
          </p:nvPr>
        </p:nvGraphicFramePr>
        <p:xfrm>
          <a:off x="2483768" y="1312808"/>
          <a:ext cx="3964527" cy="5150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41487">
                  <a:extLst>
                    <a:ext uri="{9D8B030D-6E8A-4147-A177-3AD203B41FA5}">
                      <a16:colId xmlns:a16="http://schemas.microsoft.com/office/drawing/2014/main" val="3653404345"/>
                    </a:ext>
                  </a:extLst>
                </a:gridCol>
                <a:gridCol w="437888">
                  <a:extLst>
                    <a:ext uri="{9D8B030D-6E8A-4147-A177-3AD203B41FA5}">
                      <a16:colId xmlns:a16="http://schemas.microsoft.com/office/drawing/2014/main" val="1939818280"/>
                    </a:ext>
                  </a:extLst>
                </a:gridCol>
                <a:gridCol w="585526">
                  <a:extLst>
                    <a:ext uri="{9D8B030D-6E8A-4147-A177-3AD203B41FA5}">
                      <a16:colId xmlns:a16="http://schemas.microsoft.com/office/drawing/2014/main" val="926096273"/>
                    </a:ext>
                  </a:extLst>
                </a:gridCol>
                <a:gridCol w="599813">
                  <a:extLst>
                    <a:ext uri="{9D8B030D-6E8A-4147-A177-3AD203B41FA5}">
                      <a16:colId xmlns:a16="http://schemas.microsoft.com/office/drawing/2014/main" val="107443527"/>
                    </a:ext>
                  </a:extLst>
                </a:gridCol>
                <a:gridCol w="599813">
                  <a:extLst>
                    <a:ext uri="{9D8B030D-6E8A-4147-A177-3AD203B41FA5}">
                      <a16:colId xmlns:a16="http://schemas.microsoft.com/office/drawing/2014/main" val="3241963867"/>
                    </a:ext>
                  </a:extLst>
                </a:gridCol>
              </a:tblGrid>
              <a:tr h="79141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Loads forecast table - version of 07.05.10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 </a:t>
                      </a:r>
                      <a:r>
                        <a:rPr lang="en-GB" sz="900" u="none" strike="noStrike" dirty="0" smtClean="0">
                          <a:effectLst/>
                        </a:rPr>
                        <a:t>Point 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Point </a:t>
                      </a:r>
                      <a:r>
                        <a:rPr lang="en-GB" sz="900" u="none" strike="noStrike" dirty="0" smtClean="0">
                          <a:effectLst/>
                        </a:rPr>
                        <a:t>5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23385057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User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WP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Location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[kW]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[kW]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974351966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Cryogenic system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SHM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5320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5320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4271919680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Ventilation 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3993504743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Ventilation 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SU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44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2516192347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Ventilation 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 dirty="0">
                          <a:effectLst/>
                        </a:rPr>
                        <a:t>221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3229577733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Ventilation 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UW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1286222001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Ventilation  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SHM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4287278905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Ventilation  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UR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3872690861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Ventilation  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UA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1448244397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Ventilation  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US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133489201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Cooling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SU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566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566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3513257578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Cooling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SF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520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2717335566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Cooling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UW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138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138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291729809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Radiofrequency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3693339680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Radiofrequency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1780466219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Radiofrequency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WP4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UA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888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888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2718491577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Radiofrequency (low level)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WP4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UR+US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3134013515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Collimation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1052618737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Power converters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WP6b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1014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1014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3704106709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Cold Powering WP6a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WP6a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UR15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2582613285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Machine Protection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WP7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UR15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1382319894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11T Dipole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3371219797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Vacuum Systems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-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2590282104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Beam Instrumentation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WP13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??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773455667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Beam Transfert &amp; Kickers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WP14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HL-LHC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1030360350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Survey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WP15.4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HL-LHC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65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2189989694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EN-EL Fibers Optics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WP17.2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HL-LHC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687007845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EN-EL Network and Controls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WP17.2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HL-LHC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561769775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RP Monitors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HL-LHC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4154145294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Transport</a:t>
                      </a:r>
                      <a:endParaRPr lang="en-GB" sz="9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WP17.7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HL-LHC</a:t>
                      </a:r>
                      <a:endParaRPr lang="en-GB" sz="9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316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316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4023331708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 dirty="0">
                          <a:effectLst/>
                        </a:rPr>
                        <a:t>General Services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WP17.2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Surf. &amp; Und.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320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523951154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u="none" strike="noStrike">
                          <a:effectLst/>
                        </a:rPr>
                        <a:t>Total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9,438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u="none" strike="noStrike">
                          <a:effectLst/>
                        </a:rPr>
                        <a:t>9,638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1482982564"/>
                  </a:ext>
                </a:extLst>
              </a:tr>
              <a:tr h="11688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0623031"/>
                  </a:ext>
                </a:extLst>
              </a:tr>
              <a:tr h="11688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Change w/r to the Baseline 2016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-577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-875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044" marR="3044" marT="3044" marB="0" anchor="b"/>
                </a:tc>
                <a:extLst>
                  <a:ext uri="{0D108BD9-81ED-4DB2-BD59-A6C34878D82A}">
                    <a16:rowId xmlns:a16="http://schemas.microsoft.com/office/drawing/2014/main" val="2296225963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948264" y="1321569"/>
            <a:ext cx="18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Reduced consumption of cryogenics not implemented yet</a:t>
            </a:r>
            <a:endParaRPr lang="en-GB" sz="1200" dirty="0">
              <a:solidFill>
                <a:srgbClr val="0070C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516216" y="1628800"/>
            <a:ext cx="28803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39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352488" cy="720000"/>
          </a:xfrm>
        </p:spPr>
        <p:txBody>
          <a:bodyPr/>
          <a:lstStyle/>
          <a:p>
            <a:r>
              <a:rPr lang="en-US" dirty="0" smtClean="0"/>
              <a:t>Work progress: Cooling and ventilation</a:t>
            </a:r>
            <a:r>
              <a:rPr lang="en-US" dirty="0"/>
              <a:t> (</a:t>
            </a:r>
            <a:r>
              <a:rPr lang="en-US" dirty="0" smtClean="0"/>
              <a:t>WP17.2)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of the users needs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1916832"/>
            <a:ext cx="6488803" cy="23042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47664" y="4728386"/>
            <a:ext cx="73276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Reduced consumption of cryogenics not yet implemented </a:t>
            </a:r>
            <a:r>
              <a:rPr lang="en-US" dirty="0" smtClean="0">
                <a:solidFill>
                  <a:srgbClr val="00B050"/>
                </a:solidFill>
              </a:rPr>
              <a:t>(-0.8 MW ?)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No impact on the cooling towers (already ordered)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Some cost reductions expected for the other systems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23800" y="2678142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(-0.2 MW)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23800" y="3717031"/>
            <a:ext cx="979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(-0.4 MW)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98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progress: Upgrade/consolidation </a:t>
            </a:r>
            <a:r>
              <a:rPr lang="en-GB" dirty="0"/>
              <a:t>of test </a:t>
            </a:r>
            <a:r>
              <a:rPr lang="en-GB" dirty="0" smtClean="0"/>
              <a:t>facilities (WP17.8)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new SM18 helium liquefier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772816"/>
            <a:ext cx="3960000" cy="26420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505575"/>
            <a:ext cx="3960000" cy="264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3068960"/>
            <a:ext cx="28049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Warm compressor station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4416267"/>
            <a:ext cx="25250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He liquefier (~1000 l/h)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5301208"/>
            <a:ext cx="3159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Commissioning by end 2019!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91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</a:t>
            </a:r>
            <a:r>
              <a:rPr lang="en-GB" dirty="0"/>
              <a:t>points on </a:t>
            </a:r>
            <a:r>
              <a:rPr lang="en-GB" dirty="0" smtClean="0"/>
              <a:t>WP17 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4847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Possible additional Scope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Location change of the electrical sub-station at P5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Additional common BE-CO infrastructure in WP17.5 (technical monitoring). </a:t>
            </a:r>
            <a:r>
              <a:rPr lang="en-US" dirty="0">
                <a:solidFill>
                  <a:srgbClr val="0070C0"/>
                </a:solidFill>
              </a:rPr>
              <a:t>W</a:t>
            </a:r>
            <a:r>
              <a:rPr lang="en-US" dirty="0" smtClean="0">
                <a:solidFill>
                  <a:srgbClr val="0070C0"/>
                </a:solidFill>
              </a:rPr>
              <a:t>aiting for BE-CO inputs (meeting CW34)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Special buildings for alarm &amp; access racks </a:t>
            </a:r>
            <a:endParaRPr lang="en-GB" dirty="0" smtClean="0">
              <a:solidFill>
                <a:srgbClr val="0070C0"/>
              </a:solidFill>
            </a:endParaRPr>
          </a:p>
          <a:p>
            <a:endParaRPr lang="en-US" dirty="0"/>
          </a:p>
          <a:p>
            <a:r>
              <a:rPr lang="en-US" dirty="0" smtClean="0"/>
              <a:t>Possible Scope reduction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Simplification of the smoke extraction system 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Automatic-opening fire-resistant doors vs fire-resistant dampers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Suppression of the UL smoke extraction system</a:t>
            </a:r>
          </a:p>
          <a:p>
            <a:pPr lvl="2"/>
            <a:r>
              <a:rPr lang="en-US" dirty="0" smtClean="0">
                <a:solidFill>
                  <a:srgbClr val="0070C0"/>
                </a:solidFill>
              </a:rPr>
              <a:t>ECR in preparation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5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352488" cy="720000"/>
          </a:xfrm>
        </p:spPr>
        <p:txBody>
          <a:bodyPr/>
          <a:lstStyle/>
          <a:p>
            <a:r>
              <a:rPr lang="en-US" sz="2400" dirty="0" smtClean="0"/>
              <a:t>Location of the electrical sub-station @ P5: the baseline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TCC, 18 July 2019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1115"/>
          <a:stretch/>
        </p:blipFill>
        <p:spPr>
          <a:xfrm>
            <a:off x="539552" y="900000"/>
            <a:ext cx="8345718" cy="555333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2121585">
            <a:off x="228989" y="5097030"/>
            <a:ext cx="1402948" cy="369332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M. Manfredi</a:t>
            </a:r>
            <a:endParaRPr lang="en-GB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70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662" y="180000"/>
            <a:ext cx="8712968" cy="720000"/>
          </a:xfrm>
        </p:spPr>
        <p:txBody>
          <a:bodyPr/>
          <a:lstStyle/>
          <a:p>
            <a:r>
              <a:rPr lang="en-US" sz="2400" dirty="0" smtClean="0"/>
              <a:t>Location of the electrical sub-station @ P5: the alternative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 Tavian, TCC, 18 July 2019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1245"/>
          <a:stretch/>
        </p:blipFill>
        <p:spPr>
          <a:xfrm>
            <a:off x="539551" y="900000"/>
            <a:ext cx="8349577" cy="55477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21585">
            <a:off x="228989" y="5097030"/>
            <a:ext cx="1402948" cy="369332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M. Manfredi</a:t>
            </a:r>
            <a:endParaRPr lang="en-GB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3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4393" y="1268760"/>
            <a:ext cx="7920000" cy="4906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WP17 and its sub-</a:t>
            </a:r>
            <a:r>
              <a:rPr lang="en-US" dirty="0" err="1" smtClean="0">
                <a:solidFill>
                  <a:schemeClr val="tx1"/>
                </a:solidFill>
              </a:rPr>
              <a:t>workpackages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ork progress </a:t>
            </a:r>
            <a:r>
              <a:rPr lang="en-US" dirty="0" smtClean="0">
                <a:solidFill>
                  <a:schemeClr val="tx1"/>
                </a:solidFill>
              </a:rPr>
              <a:t>update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Civil engineering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LS2 preparation work (UPR, connection to existing buildings)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EL and CV user needs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SM18 test infrastructure upgrade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Open points under discussion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308464" y="958261"/>
            <a:ext cx="6710129" cy="4965259"/>
            <a:chOff x="1564582" y="60540"/>
            <a:chExt cx="8946838" cy="662034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4582" y="60540"/>
              <a:ext cx="8946838" cy="6620345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 rot="20288992">
              <a:off x="8200565" y="1888072"/>
              <a:ext cx="244800" cy="2448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 flipH="1" flipV="1">
            <a:off x="5486400" y="2463628"/>
            <a:ext cx="2150076" cy="54369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605584" y="2877580"/>
            <a:ext cx="111828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New platform and room for alarm and access racks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1999" y="180000"/>
            <a:ext cx="8111871" cy="720000"/>
          </a:xfrm>
        </p:spPr>
        <p:txBody>
          <a:bodyPr/>
          <a:lstStyle/>
          <a:p>
            <a:r>
              <a:rPr lang="en-US" dirty="0" smtClean="0"/>
              <a:t>Special building for alarm &amp; access racks @ P1</a:t>
            </a:r>
            <a:br>
              <a:rPr lang="en-US" dirty="0" smtClean="0"/>
            </a:br>
            <a:r>
              <a:rPr lang="en-US" dirty="0" smtClean="0"/>
              <a:t>(Preliminary)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56992"/>
            <a:ext cx="4904604" cy="27676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 rot="2121585">
            <a:off x="7371975" y="5738853"/>
            <a:ext cx="1249060" cy="369332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</a:rPr>
              <a:t>S</a:t>
            </a:r>
            <a:r>
              <a:rPr lang="en-US" dirty="0" smtClean="0">
                <a:solidFill>
                  <a:srgbClr val="FF00FF"/>
                </a:solidFill>
              </a:rPr>
              <a:t>. Maridor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71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661983" y="970002"/>
            <a:ext cx="4953692" cy="4951468"/>
            <a:chOff x="2215978" y="150335"/>
            <a:chExt cx="6604922" cy="660195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15978" y="150335"/>
              <a:ext cx="6604922" cy="6601957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>
            <a:xfrm>
              <a:off x="7339013" y="4131469"/>
              <a:ext cx="130968" cy="428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ectangle 4"/>
            <p:cNvSpPr/>
            <p:nvPr/>
          </p:nvSpPr>
          <p:spPr>
            <a:xfrm rot="4022137">
              <a:off x="7499528" y="2446534"/>
              <a:ext cx="162000" cy="162000"/>
            </a:xfrm>
            <a:prstGeom prst="rect">
              <a:avLst/>
            </a:pr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cxnSp>
        <p:nvCxnSpPr>
          <p:cNvPr id="14" name="Straight Arrow Connector 13"/>
          <p:cNvCxnSpPr/>
          <p:nvPr/>
        </p:nvCxnSpPr>
        <p:spPr>
          <a:xfrm flipH="1" flipV="1">
            <a:off x="5782963" y="2797261"/>
            <a:ext cx="1217141" cy="4386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987746" y="3118537"/>
            <a:ext cx="111828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New platform and room for alarm and access racks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000" y="180000"/>
            <a:ext cx="8136464" cy="720000"/>
          </a:xfrm>
        </p:spPr>
        <p:txBody>
          <a:bodyPr/>
          <a:lstStyle/>
          <a:p>
            <a:r>
              <a:rPr lang="en-US" dirty="0"/>
              <a:t>Special building for alarm &amp; access racks @ </a:t>
            </a:r>
            <a:r>
              <a:rPr lang="en-US" dirty="0" smtClean="0"/>
              <a:t>P5</a:t>
            </a:r>
            <a:br>
              <a:rPr lang="en-US" dirty="0" smtClean="0"/>
            </a:br>
            <a:r>
              <a:rPr lang="en-US" dirty="0" smtClean="0"/>
              <a:t>(Preliminary)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077072"/>
            <a:ext cx="4702780" cy="26537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 rot="2121585">
            <a:off x="5605463" y="6034170"/>
            <a:ext cx="1249060" cy="369332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</a:rPr>
              <a:t>S</a:t>
            </a:r>
            <a:r>
              <a:rPr lang="en-US" dirty="0" smtClean="0">
                <a:solidFill>
                  <a:srgbClr val="FF00FF"/>
                </a:solidFill>
              </a:rPr>
              <a:t>. Maridor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85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WP17: </a:t>
            </a:r>
            <a:r>
              <a:rPr lang="en-GB" dirty="0"/>
              <a:t>Infrastructure, Logistics &amp; Civil Engineering</a:t>
            </a:r>
            <a:r>
              <a:rPr lang="en-US" dirty="0" smtClean="0"/>
              <a:t> 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7542960"/>
              </p:ext>
            </p:extLst>
          </p:nvPr>
        </p:nvGraphicFramePr>
        <p:xfrm>
          <a:off x="179512" y="1484784"/>
          <a:ext cx="8151813" cy="370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6180">
                  <a:extLst>
                    <a:ext uri="{9D8B030D-6E8A-4147-A177-3AD203B41FA5}">
                      <a16:colId xmlns:a16="http://schemas.microsoft.com/office/drawing/2014/main" val="3302696062"/>
                    </a:ext>
                  </a:extLst>
                </a:gridCol>
                <a:gridCol w="4081780">
                  <a:extLst>
                    <a:ext uri="{9D8B030D-6E8A-4147-A177-3AD203B41FA5}">
                      <a16:colId xmlns:a16="http://schemas.microsoft.com/office/drawing/2014/main" val="1619380916"/>
                    </a:ext>
                  </a:extLst>
                </a:gridCol>
                <a:gridCol w="2883853">
                  <a:extLst>
                    <a:ext uri="{9D8B030D-6E8A-4147-A177-3AD203B41FA5}">
                      <a16:colId xmlns:a16="http://schemas.microsoft.com/office/drawing/2014/main" val="314029152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WP17 sub-</a:t>
                      </a:r>
                      <a:r>
                        <a:rPr lang="en-US" dirty="0" err="1" smtClean="0"/>
                        <a:t>workpackages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Main contributions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29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Civil engineering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SMB-DO, SMB-SE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259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Electrical Distribution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EN-EL, TE-EPC, SMB-SE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289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Cooling and ventilation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EN-CV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207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Access and alarm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BE-ICS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655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Technical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BE-ICS, (BE-CO)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2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EN-HE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423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Upgrade/consolidation of test facilities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TE-CRG,</a:t>
                      </a:r>
                      <a:r>
                        <a:rPr lang="en-US" baseline="0" dirty="0" smtClean="0"/>
                        <a:t> TE-MPE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94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Logistics and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SMB-SC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639690"/>
                  </a:ext>
                </a:extLst>
              </a:tr>
              <a:tr h="172368">
                <a:tc>
                  <a:txBody>
                    <a:bodyPr/>
                    <a:lstStyle/>
                    <a:p>
                      <a:r>
                        <a:rPr lang="en-US" dirty="0" smtClean="0"/>
                        <a:t>WP17.10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Operational 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EN-ACE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729800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511005" y="5225312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 sub-</a:t>
            </a:r>
            <a:r>
              <a:rPr lang="en-US" dirty="0" err="1" smtClean="0">
                <a:solidFill>
                  <a:srgbClr val="FF0000"/>
                </a:solidFill>
              </a:rPr>
              <a:t>workpackages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4168" y="518810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14 Groups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progress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6733466"/>
              </p:ext>
            </p:extLst>
          </p:nvPr>
        </p:nvGraphicFramePr>
        <p:xfrm>
          <a:off x="59000" y="1412776"/>
          <a:ext cx="8973820" cy="369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6180">
                  <a:extLst>
                    <a:ext uri="{9D8B030D-6E8A-4147-A177-3AD203B41FA5}">
                      <a16:colId xmlns:a16="http://schemas.microsoft.com/office/drawing/2014/main" val="3302696062"/>
                    </a:ext>
                  </a:extLst>
                </a:gridCol>
                <a:gridCol w="4081780">
                  <a:extLst>
                    <a:ext uri="{9D8B030D-6E8A-4147-A177-3AD203B41FA5}">
                      <a16:colId xmlns:a16="http://schemas.microsoft.com/office/drawing/2014/main" val="1619380916"/>
                    </a:ext>
                  </a:extLst>
                </a:gridCol>
                <a:gridCol w="1236980">
                  <a:extLst>
                    <a:ext uri="{9D8B030D-6E8A-4147-A177-3AD203B41FA5}">
                      <a16:colId xmlns:a16="http://schemas.microsoft.com/office/drawing/2014/main" val="1719832474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428690973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WP17 sub-</a:t>
                      </a:r>
                      <a:r>
                        <a:rPr lang="en-US" dirty="0" err="1" smtClean="0"/>
                        <a:t>workpackages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Progress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Activity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29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Civil engineering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 &amp; construction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3259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Electrical Distribution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3 %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 &amp; tendering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289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Cooling and ventilation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Design &amp;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tendering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1207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Access and alarm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1 %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Design &amp;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tendering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655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Technical monitoring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0 %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2274"/>
                  </a:ext>
                </a:extLst>
              </a:tr>
              <a:tr h="242024">
                <a:tc>
                  <a:txBody>
                    <a:bodyPr/>
                    <a:lstStyle/>
                    <a:p>
                      <a:r>
                        <a:rPr lang="en-US" dirty="0" smtClean="0"/>
                        <a:t>WP17.7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Transport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5 %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Design &amp;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tendering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423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Upgrade/consolidation of test facilities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84</a:t>
                      </a:r>
                      <a:r>
                        <a:rPr lang="en-US" baseline="0" dirty="0" smtClean="0"/>
                        <a:t> %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Installation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94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WP17.9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Logistics and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12 %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639690"/>
                  </a:ext>
                </a:extLst>
              </a:tr>
              <a:tr h="172368">
                <a:tc>
                  <a:txBody>
                    <a:bodyPr/>
                    <a:lstStyle/>
                    <a:p>
                      <a:r>
                        <a:rPr lang="en-US" dirty="0" smtClean="0"/>
                        <a:t>WP17.10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Operational 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2 %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Design</a:t>
                      </a:r>
                      <a:endParaRPr lang="en-GB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729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64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progress: Civil engineering (WP17.1)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Detailed design in progress</a:t>
            </a:r>
          </a:p>
          <a:p>
            <a:pPr lvl="1"/>
            <a:r>
              <a:rPr lang="en-US" dirty="0" smtClean="0"/>
              <a:t>Huge effort between WP17, WP15, future building users and the CE consultants.</a:t>
            </a:r>
          </a:p>
          <a:p>
            <a:pPr lvl="1"/>
            <a:r>
              <a:rPr lang="en-US" dirty="0" smtClean="0"/>
              <a:t>Completed for underground structures</a:t>
            </a:r>
          </a:p>
          <a:p>
            <a:pPr lvl="1"/>
            <a:r>
              <a:rPr lang="en-US" dirty="0" smtClean="0"/>
              <a:t>In progress for the surface buildings:</a:t>
            </a:r>
          </a:p>
          <a:p>
            <a:pPr lvl="2"/>
            <a:r>
              <a:rPr lang="en-US" dirty="0" smtClean="0"/>
              <a:t>Still some pending issues (Alarm &amp; access racks)</a:t>
            </a:r>
          </a:p>
          <a:p>
            <a:pPr lvl="1"/>
            <a:r>
              <a:rPr lang="en-US" dirty="0" smtClean="0"/>
              <a:t>Design completion by end 2019.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2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progress: Civil engineering</a:t>
            </a:r>
            <a:r>
              <a:rPr lang="en-US" dirty="0"/>
              <a:t> (WP17.1)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Site mobilization completed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471"/>
            <a:ext cx="5570581" cy="20934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4005064"/>
            <a:ext cx="5570581" cy="19900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52320" y="285293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Point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380312" y="4797152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Point 5</a:t>
            </a:r>
          </a:p>
          <a:p>
            <a:pPr algn="ctr"/>
            <a:r>
              <a:rPr lang="en-US" dirty="0" smtClean="0"/>
              <a:t>(by night)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072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11633" r="12704"/>
          <a:stretch/>
        </p:blipFill>
        <p:spPr>
          <a:xfrm>
            <a:off x="69423" y="2854269"/>
            <a:ext cx="5900738" cy="39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516" y="900000"/>
            <a:ext cx="5601484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progress: Civil engineering</a:t>
            </a:r>
            <a:r>
              <a:rPr lang="en-US" dirty="0"/>
              <a:t> (WP17.1)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4499992" y="321297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Point 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537321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Point 5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0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progress: Civil engineering</a:t>
            </a:r>
            <a:r>
              <a:rPr lang="en-US" dirty="0"/>
              <a:t> (WP17.1)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Shaft excavation completed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384" y="2060848"/>
            <a:ext cx="4372895" cy="29194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60848"/>
            <a:ext cx="3892569" cy="29194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3688" y="515946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Point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300192" y="5173112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Point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0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progress: Civil engineering</a:t>
            </a:r>
            <a:r>
              <a:rPr lang="en-US" dirty="0"/>
              <a:t> (WP17.1)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7920000" cy="4906963"/>
          </a:xfrm>
        </p:spPr>
        <p:txBody>
          <a:bodyPr/>
          <a:lstStyle/>
          <a:p>
            <a:r>
              <a:rPr lang="en-US" dirty="0" smtClean="0"/>
              <a:t>Cavern excavation about completed (remaining part not on the critical path)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 Tavian, TCC, 18 July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308304" y="4725144"/>
            <a:ext cx="1569877" cy="83099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US/UW57 cavern 85 % complete</a:t>
            </a:r>
            <a:endParaRPr lang="en-GB" sz="1600" dirty="0"/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8719691" y="4227633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12123"/>
            <a:ext cx="7065259" cy="2340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08304" y="2384013"/>
            <a:ext cx="1666488" cy="1077218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US/UW17 </a:t>
            </a:r>
            <a:r>
              <a:rPr lang="fr-CH" sz="16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cavern</a:t>
            </a:r>
            <a:r>
              <a:rPr lang="fr-CH" sz="16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 (90% </a:t>
            </a:r>
            <a:r>
              <a:rPr lang="fr-CH" sz="16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complete</a:t>
            </a:r>
            <a:r>
              <a:rPr lang="fr-CH" sz="16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, on-</a:t>
            </a:r>
            <a:r>
              <a:rPr lang="fr-CH" sz="1600" dirty="0" err="1" smtClean="0">
                <a:solidFill>
                  <a:schemeClr val="accent5"/>
                </a:solidFill>
                <a:sym typeface="Symbol" panose="05050102010706020507" pitchFamily="18" charset="2"/>
              </a:rPr>
              <a:t>hold</a:t>
            </a:r>
            <a:r>
              <a:rPr lang="fr-CH" sz="1600" dirty="0" smtClean="0">
                <a:solidFill>
                  <a:schemeClr val="accent5"/>
                </a:solidFill>
                <a:sym typeface="Symbol" panose="05050102010706020507" pitchFamily="18" charset="2"/>
              </a:rPr>
              <a:t>)</a:t>
            </a:r>
            <a:endParaRPr lang="en-GB" sz="1600" dirty="0">
              <a:solidFill>
                <a:schemeClr val="accent5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163756"/>
            <a:ext cx="6746599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70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1133</TotalTime>
  <Words>1047</Words>
  <Application>Microsoft Office PowerPoint</Application>
  <PresentationFormat>On-screen Show (4:3)</PresentationFormat>
  <Paragraphs>367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Symbol</vt:lpstr>
      <vt:lpstr>Wingdings</vt:lpstr>
      <vt:lpstr>Thème Office</vt:lpstr>
      <vt:lpstr>79th HL-LHC TCC WP17: Technical Update</vt:lpstr>
      <vt:lpstr>Table of contents</vt:lpstr>
      <vt:lpstr>WP17: Infrastructure, Logistics &amp; Civil Engineering </vt:lpstr>
      <vt:lpstr>Work progress</vt:lpstr>
      <vt:lpstr>Work progress: Civil engineering (WP17.1)</vt:lpstr>
      <vt:lpstr>Work progress: Civil engineering (WP17.1)</vt:lpstr>
      <vt:lpstr>Work progress: Civil engineering (WP17.1)</vt:lpstr>
      <vt:lpstr>Work progress: Civil engineering (WP17.1)</vt:lpstr>
      <vt:lpstr>Work progress: Civil engineering (WP17.1)</vt:lpstr>
      <vt:lpstr>Work progress: Civil engineering (WP17.1)</vt:lpstr>
      <vt:lpstr>UPR LS2 work preparation: the UPR</vt:lpstr>
      <vt:lpstr>UPR LS2 work preparation: Connection to existing buildings at P1</vt:lpstr>
      <vt:lpstr>UPR LS2 work preparation: Connection to existing buildings at P5</vt:lpstr>
      <vt:lpstr>Work progress: Electrical distribution (WP17.2)</vt:lpstr>
      <vt:lpstr>Work progress: Cooling and ventilation (WP17.2)</vt:lpstr>
      <vt:lpstr>Work progress: Upgrade/consolidation of test facilities (WP17.8)</vt:lpstr>
      <vt:lpstr>Open points on WP17 scope</vt:lpstr>
      <vt:lpstr>Location of the electrical sub-station @ P5: the baseline</vt:lpstr>
      <vt:lpstr>Location of the electrical sub-station @ P5: the alternative</vt:lpstr>
      <vt:lpstr>Special building for alarm &amp; access racks @ P1 (Preliminary)</vt:lpstr>
      <vt:lpstr>Special building for alarm &amp; access racks @ P5 (Preliminary)</vt:lpstr>
      <vt:lpstr>Thank you 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Laurent Jean Tavian</cp:lastModifiedBy>
  <cp:revision>103</cp:revision>
  <dcterms:created xsi:type="dcterms:W3CDTF">2016-08-24T12:27:25Z</dcterms:created>
  <dcterms:modified xsi:type="dcterms:W3CDTF">2019-07-18T13:56:39Z</dcterms:modified>
</cp:coreProperties>
</file>