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1" r:id="rId1"/>
    <p:sldMasterId id="2147483693" r:id="rId2"/>
    <p:sldMasterId id="2147483703" r:id="rId3"/>
    <p:sldMasterId id="2147483721" r:id="rId4"/>
  </p:sldMasterIdLst>
  <p:notesMasterIdLst>
    <p:notesMasterId r:id="rId25"/>
  </p:notesMasterIdLst>
  <p:handoutMasterIdLst>
    <p:handoutMasterId r:id="rId26"/>
  </p:handoutMasterIdLst>
  <p:sldIdLst>
    <p:sldId id="263" r:id="rId5"/>
    <p:sldId id="381" r:id="rId6"/>
    <p:sldId id="395" r:id="rId7"/>
    <p:sldId id="412" r:id="rId8"/>
    <p:sldId id="389" r:id="rId9"/>
    <p:sldId id="1531" r:id="rId10"/>
    <p:sldId id="1544" r:id="rId11"/>
    <p:sldId id="271" r:id="rId12"/>
    <p:sldId id="312" r:id="rId13"/>
    <p:sldId id="1552" r:id="rId14"/>
    <p:sldId id="365" r:id="rId15"/>
    <p:sldId id="363" r:id="rId16"/>
    <p:sldId id="366" r:id="rId17"/>
    <p:sldId id="1553" r:id="rId18"/>
    <p:sldId id="361" r:id="rId19"/>
    <p:sldId id="364" r:id="rId20"/>
    <p:sldId id="1546" r:id="rId21"/>
    <p:sldId id="1547" r:id="rId22"/>
    <p:sldId id="1548" r:id="rId23"/>
    <p:sldId id="266" r:id="rId24"/>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99"/>
    <a:srgbClr val="64BC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19" autoAdjust="0"/>
    <p:restoredTop sz="95000" autoAdjust="0"/>
  </p:normalViewPr>
  <p:slideViewPr>
    <p:cSldViewPr snapToObjects="1" showGuides="1">
      <p:cViewPr varScale="1">
        <p:scale>
          <a:sx n="147" d="100"/>
          <a:sy n="147" d="100"/>
        </p:scale>
        <p:origin x="536" y="192"/>
      </p:cViewPr>
      <p:guideLst>
        <p:guide orient="horz" pos="30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09/10/2019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09/10/2019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Put</a:t>
            </a:r>
            <a:r>
              <a:rPr lang="en-US" baseline="0" dirty="0"/>
              <a:t> IR1 and IR% </a:t>
            </a:r>
            <a:r>
              <a:rPr lang="en-US" baseline="0" dirty="0" err="1"/>
              <a:t>ovberr</a:t>
            </a:r>
            <a:r>
              <a:rPr lang="en-US" baseline="0" dirty="0"/>
              <a:t> the grey </a:t>
            </a:r>
            <a:r>
              <a:rPr lang="en-US" baseline="0" dirty="0" err="1"/>
              <a:t>Martching</a:t>
            </a:r>
            <a:r>
              <a:rPr lang="en-US" baseline="0" dirty="0"/>
              <a:t> Section and ITR</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2898723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image" Target="../media/image10.jpe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4.xml"/><Relationship Id="rId4" Type="http://schemas.openxmlformats.org/officeDocument/2006/relationships/image" Target="../media/image10.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43537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6" y="114300"/>
            <a:ext cx="1952625" cy="44577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71539" y="114300"/>
            <a:ext cx="5710237" cy="445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9383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pPr fontAlgn="base">
              <a:spcBef>
                <a:spcPct val="0"/>
              </a:spcBef>
              <a:spcAft>
                <a:spcPct val="0"/>
              </a:spcAft>
            </a:pPr>
            <a:endParaRPr lang="en-US" sz="1800">
              <a:solidFill>
                <a:srgbClr val="000000"/>
              </a:solidFill>
              <a:latin typeface="Arial" charset="0"/>
              <a:ea typeface="ＭＳ Ｐゴシック" charset="-128"/>
            </a:endParaRPr>
          </a:p>
        </p:txBody>
      </p:sp>
      <p:sp>
        <p:nvSpPr>
          <p:cNvPr id="5" name="Footer Placeholder 4"/>
          <p:cNvSpPr>
            <a:spLocks noGrp="1"/>
          </p:cNvSpPr>
          <p:nvPr>
            <p:ph type="ftr" sz="quarter" idx="11"/>
          </p:nvPr>
        </p:nvSpPr>
        <p:spPr/>
        <p:txBody>
          <a:bodyPr/>
          <a:lstStyle/>
          <a:p>
            <a:r>
              <a:rPr lang="en-US"/>
              <a:t>B. Di Girolamo - Slovenian Days - CERN - 09 October 2019</a:t>
            </a:r>
          </a:p>
        </p:txBody>
      </p:sp>
      <p:sp>
        <p:nvSpPr>
          <p:cNvPr id="6" name="Slide Number Placeholder 5"/>
          <p:cNvSpPr>
            <a:spLocks noGrp="1"/>
          </p:cNvSpPr>
          <p:nvPr>
            <p:ph type="sldNum" sz="quarter" idx="12"/>
          </p:nvPr>
        </p:nvSpPr>
        <p:spPr/>
        <p:txBody>
          <a:bodyPr/>
          <a:lstStyle/>
          <a:p>
            <a:fld id="{5CF73B2E-1C2D-D240-9120-9C4B082A013B}" type="slidenum">
              <a:rPr lang="en-US" smtClean="0"/>
              <a:pPr/>
              <a:t>‹#›</a:t>
            </a:fld>
            <a:endParaRPr lang="en-US"/>
          </a:p>
        </p:txBody>
      </p:sp>
    </p:spTree>
    <p:extLst>
      <p:ext uri="{BB962C8B-B14F-4D97-AF65-F5344CB8AC3E}">
        <p14:creationId xmlns:p14="http://schemas.microsoft.com/office/powerpoint/2010/main" val="7113340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noProof="0"/>
              <a:t>B. Di Girolamo - Slovenian Days - CERN - 09 October 2019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3537271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B. Di Girolamo - Slovenian Days - CERN - 09 October 2019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1329622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B. Di Girolamo - Slovenian Days - CERN - 09 October 2019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05781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B. Di Girolamo - Slovenian Days - CERN - 09 October 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239462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B. Di Girolamo - Slovenian Days - CERN - 09 October 2019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305721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B. Di Girolamo - Slovenian Days - CERN - 09 October 2019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extLst>
      <p:ext uri="{BB962C8B-B14F-4D97-AF65-F5344CB8AC3E}">
        <p14:creationId xmlns:p14="http://schemas.microsoft.com/office/powerpoint/2010/main" val="3868842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a:t>B. Di Girolamo - Slovenian Days - CERN - 09 October 2019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extLst>
      <p:ext uri="{BB962C8B-B14F-4D97-AF65-F5344CB8AC3E}">
        <p14:creationId xmlns:p14="http://schemas.microsoft.com/office/powerpoint/2010/main" val="1637212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B. Di Girolamo - Slovenian Days - CERN - 09 October 2019</a:t>
            </a:r>
          </a:p>
        </p:txBody>
      </p:sp>
      <p:sp>
        <p:nvSpPr>
          <p:cNvPr id="6" name="Slide Number Placeholder 5"/>
          <p:cNvSpPr>
            <a:spLocks noGrp="1"/>
          </p:cNvSpPr>
          <p:nvPr>
            <p:ph type="sldNum" sz="quarter" idx="12"/>
          </p:nvPr>
        </p:nvSpPr>
        <p:spPr/>
        <p:txBody>
          <a:bodyPr/>
          <a:lstStyle/>
          <a:p>
            <a:fld id="{EFD4232C-AA43-4A42-A14D-0FEF60F67D35}" type="slidenum">
              <a:rPr lang="en-US" smtClean="0"/>
              <a:t>‹#›</a:t>
            </a:fld>
            <a:endParaRPr lang="en-US"/>
          </a:p>
        </p:txBody>
      </p:sp>
    </p:spTree>
    <p:extLst>
      <p:ext uri="{BB962C8B-B14F-4D97-AF65-F5344CB8AC3E}">
        <p14:creationId xmlns:p14="http://schemas.microsoft.com/office/powerpoint/2010/main" val="4262431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Tree>
    <p:extLst>
      <p:ext uri="{BB962C8B-B14F-4D97-AF65-F5344CB8AC3E}">
        <p14:creationId xmlns:p14="http://schemas.microsoft.com/office/powerpoint/2010/main" val="3205460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High">
    <p:spTree>
      <p:nvGrpSpPr>
        <p:cNvPr id="1" name=""/>
        <p:cNvGrpSpPr/>
        <p:nvPr/>
      </p:nvGrpSpPr>
      <p:grpSpPr>
        <a:xfrm>
          <a:off x="0" y="0"/>
          <a:ext cx="0" cy="0"/>
          <a:chOff x="0" y="0"/>
          <a:chExt cx="0" cy="0"/>
        </a:xfrm>
      </p:grpSpPr>
      <p:sp>
        <p:nvSpPr>
          <p:cNvPr id="2" name="Espace réservé du titre 8"/>
          <p:cNvSpPr>
            <a:spLocks noGrp="1"/>
          </p:cNvSpPr>
          <p:nvPr>
            <p:ph type="title"/>
          </p:nvPr>
        </p:nvSpPr>
        <p:spPr>
          <a:xfrm>
            <a:off x="457200" y="50920"/>
            <a:ext cx="8226854" cy="452414"/>
          </a:xfrm>
          <a:prstGeom prst="rect">
            <a:avLst/>
          </a:prstGeom>
        </p:spPr>
        <p:txBody>
          <a:bodyPr/>
          <a:lstStyle/>
          <a:p>
            <a:r>
              <a:rPr lang="fr-CH" dirty="0"/>
              <a:t>Cliquez et modifiez le titre</a:t>
            </a:r>
            <a:endParaRPr lang="en-US" dirty="0"/>
          </a:p>
        </p:txBody>
      </p:sp>
    </p:spTree>
    <p:extLst>
      <p:ext uri="{BB962C8B-B14F-4D97-AF65-F5344CB8AC3E}">
        <p14:creationId xmlns:p14="http://schemas.microsoft.com/office/powerpoint/2010/main" val="38032802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p:nvPr>
        </p:nvSpPr>
        <p:spPr>
          <a:xfrm>
            <a:off x="4708311" y="1206054"/>
            <a:ext cx="3978489" cy="1880048"/>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3086100"/>
            <a:ext cx="8229600" cy="1371600"/>
          </a:xfrm>
        </p:spPr>
        <p:txBody>
          <a:bodyPr lIns="0" rIns="0">
            <a:normAutofit/>
          </a:bodyPr>
          <a:lstStyle>
            <a:lvl1pPr marL="0" indent="0" algn="ctr">
              <a:lnSpc>
                <a:spcPct val="100000"/>
              </a:lnSpc>
              <a:spcBef>
                <a:spcPts val="0"/>
              </a:spcBef>
              <a:buNone/>
              <a:defRPr sz="1406" b="1">
                <a:solidFill>
                  <a:schemeClr val="bg1">
                    <a:lumMod val="50000"/>
                  </a:schemeClr>
                </a:solidFill>
                <a:effectLst/>
                <a:latin typeface="Calibri"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US" dirty="0"/>
              <a:t>Click to edit Master subtitle style</a:t>
            </a:r>
          </a:p>
        </p:txBody>
      </p:sp>
      <p:cxnSp>
        <p:nvCxnSpPr>
          <p:cNvPr id="7" name="Straight Connector 6"/>
          <p:cNvCxnSpPr/>
          <p:nvPr userDrawn="1"/>
        </p:nvCxnSpPr>
        <p:spPr>
          <a:xfrm>
            <a:off x="4561279" y="1475421"/>
            <a:ext cx="0" cy="134006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130" y="1312640"/>
            <a:ext cx="4419600" cy="1666875"/>
          </a:xfrm>
          <a:prstGeom prst="rect">
            <a:avLst/>
          </a:prstGeom>
        </p:spPr>
      </p:pic>
    </p:spTree>
    <p:extLst>
      <p:ext uri="{BB962C8B-B14F-4D97-AF65-F5344CB8AC3E}">
        <p14:creationId xmlns:p14="http://schemas.microsoft.com/office/powerpoint/2010/main" val="2504414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14889973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a:t>Click to edit Master title style</a:t>
            </a:r>
          </a:p>
        </p:txBody>
      </p:sp>
      <p:sp>
        <p:nvSpPr>
          <p:cNvPr id="7" name="Content Placeholder 6"/>
          <p:cNvSpPr>
            <a:spLocks noGrp="1"/>
          </p:cNvSpPr>
          <p:nvPr>
            <p:ph sz="quarter" idx="13"/>
          </p:nvPr>
        </p:nvSpPr>
        <p:spPr>
          <a:xfrm>
            <a:off x="457200" y="891778"/>
            <a:ext cx="8229600" cy="4011930"/>
          </a:xfrm>
        </p:spPr>
        <p:txBody>
          <a:bodyPr anchor="ctr" anchorCtr="1">
            <a:noAutofit/>
          </a:bodyPr>
          <a:lstStyle>
            <a:lvl1pPr marL="0" indent="0">
              <a:buFontTx/>
              <a:buNone/>
              <a:defRPr sz="2250" baseline="0">
                <a:solidFill>
                  <a:srgbClr val="005872"/>
                </a:solidFill>
                <a:effectLst/>
                <a:latin typeface="Calibri" pitchFamily="34" charset="0"/>
              </a:defRPr>
            </a:lvl1pPr>
          </a:lstStyle>
          <a:p>
            <a:pPr lvl="0"/>
            <a:r>
              <a:rPr lang="en-US" dirty="0"/>
              <a:t>Click to edit Master text styles</a:t>
            </a:r>
          </a:p>
        </p:txBody>
      </p:sp>
      <p:sp>
        <p:nvSpPr>
          <p:cNvPr id="8"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17937218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a:t>Click to edit Master title style</a:t>
            </a:r>
          </a:p>
        </p:txBody>
      </p:sp>
      <p:sp>
        <p:nvSpPr>
          <p:cNvPr id="3" name="Content Placeholder 2"/>
          <p:cNvSpPr>
            <a:spLocks noGrp="1"/>
          </p:cNvSpPr>
          <p:nvPr>
            <p:ph sz="half" idx="1"/>
          </p:nvPr>
        </p:nvSpPr>
        <p:spPr>
          <a:xfrm>
            <a:off x="457200" y="891778"/>
            <a:ext cx="4038600" cy="4011692"/>
          </a:xfrm>
        </p:spPr>
        <p:txBody>
          <a:bodyPr/>
          <a:lstStyle>
            <a:lvl1pPr>
              <a:defRPr sz="1800">
                <a:latin typeface="Calibri" pitchFamily="34" charset="0"/>
              </a:defRPr>
            </a:lvl1pPr>
            <a:lvl2pPr marL="194667" indent="-128588">
              <a:defRPr sz="1800">
                <a:latin typeface="Calibri" pitchFamily="34" charset="0"/>
              </a:defRPr>
            </a:lvl2pPr>
            <a:lvl3pPr marL="254497" indent="-128588">
              <a:defRPr sz="1575">
                <a:latin typeface="Calibri" pitchFamily="34" charset="0"/>
              </a:defRPr>
            </a:lvl3pPr>
            <a:lvl4pPr marL="320576" indent="-128588">
              <a:defRPr sz="1575">
                <a:latin typeface="Calibri" pitchFamily="34" charset="0"/>
              </a:defRPr>
            </a:lvl4pPr>
            <a:lvl5pPr marL="385763" indent="-128588">
              <a:defRPr sz="1575">
                <a:latin typeface="Calibri" pitchFamily="34" charset="0"/>
              </a:defRPr>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891778"/>
            <a:ext cx="4038600" cy="4011692"/>
          </a:xfrm>
        </p:spPr>
        <p:txBody>
          <a:bodyPr/>
          <a:lstStyle>
            <a:lvl1pPr>
              <a:defRPr sz="1800">
                <a:latin typeface="Calibri" pitchFamily="34" charset="0"/>
              </a:defRPr>
            </a:lvl1pPr>
            <a:lvl2pPr marL="194667" indent="-128588">
              <a:defRPr sz="1800">
                <a:latin typeface="Calibri" pitchFamily="34" charset="0"/>
              </a:defRPr>
            </a:lvl2pPr>
            <a:lvl3pPr marL="254497" indent="-128588">
              <a:defRPr sz="1575">
                <a:latin typeface="Calibri" pitchFamily="34" charset="0"/>
              </a:defRPr>
            </a:lvl3pPr>
            <a:lvl4pPr marL="320576" indent="-128588">
              <a:defRPr sz="1575">
                <a:latin typeface="Calibri" pitchFamily="34" charset="0"/>
              </a:defRPr>
            </a:lvl4pPr>
            <a:lvl5pPr marL="385763" indent="-128588">
              <a:defRPr sz="1575">
                <a:latin typeface="Calibri" pitchFamily="34" charset="0"/>
              </a:defRPr>
            </a:lvl5pPr>
            <a:lvl6pPr>
              <a:defRPr sz="1013"/>
            </a:lvl6pPr>
            <a:lvl7pPr>
              <a:defRPr sz="1013"/>
            </a:lvl7pPr>
            <a:lvl8pPr>
              <a:defRPr sz="1013"/>
            </a:lvl8pPr>
            <a:lvl9pPr>
              <a:defRPr sz="101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338328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a:t>Click to edit Master title style</a:t>
            </a:r>
          </a:p>
        </p:txBody>
      </p:sp>
      <p:sp>
        <p:nvSpPr>
          <p:cNvPr id="7"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40036323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05981"/>
            <a:ext cx="8229600" cy="4697729"/>
          </a:xfrm>
        </p:spPr>
        <p:txBody>
          <a:bodyPr anchor="ctr" anchorCtr="1">
            <a:noAutofit/>
          </a:bodyPr>
          <a:lstStyle>
            <a:lvl1pPr marL="0" indent="0">
              <a:buFontTx/>
              <a:buNone/>
              <a:defRPr sz="2250" baseline="0">
                <a:solidFill>
                  <a:srgbClr val="005872"/>
                </a:solidFill>
                <a:effectLst/>
                <a:latin typeface="Calibri" pitchFamily="34" charset="0"/>
              </a:defRPr>
            </a:lvl1pPr>
          </a:lstStyle>
          <a:p>
            <a:pPr lvl="0"/>
            <a:r>
              <a:rPr lang="en-US" dirty="0"/>
              <a:t>Click to edit Master text styles</a:t>
            </a:r>
          </a:p>
        </p:txBody>
      </p:sp>
      <p:sp>
        <p:nvSpPr>
          <p:cNvPr id="8"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7525512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6"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35669370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62200" y="1738313"/>
            <a:ext cx="4419600" cy="1666875"/>
          </a:xfrm>
          <a:prstGeom prst="rect">
            <a:avLst/>
          </a:prstGeom>
        </p:spPr>
      </p:pic>
    </p:spTree>
    <p:extLst>
      <p:ext uri="{BB962C8B-B14F-4D97-AF65-F5344CB8AC3E}">
        <p14:creationId xmlns:p14="http://schemas.microsoft.com/office/powerpoint/2010/main" val="12715451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en-GB" noProof="0"/>
              <a:t>B. Di Girolamo - Slovenian Days - CERN - 09 October 2019</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pic>
        <p:nvPicPr>
          <p:cNvPr id="9" name="Picture 8" descr="CERN_logo_white copy.png">
            <a:extLst>
              <a:ext uri="{FF2B5EF4-FFF2-40B4-BE49-F238E27FC236}">
                <a16:creationId xmlns:a16="http://schemas.microsoft.com/office/drawing/2014/main" id="{D92BCD00-137C-994A-95E1-19A01FFCD2B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1411" y="4522913"/>
            <a:ext cx="700933" cy="514350"/>
          </a:xfrm>
          <a:prstGeom prst="rect">
            <a:avLst/>
          </a:prstGeom>
        </p:spPr>
      </p:pic>
    </p:spTree>
    <p:extLst>
      <p:ext uri="{BB962C8B-B14F-4D97-AF65-F5344CB8AC3E}">
        <p14:creationId xmlns:p14="http://schemas.microsoft.com/office/powerpoint/2010/main" val="3098247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2813" y="971550"/>
            <a:ext cx="3810000" cy="36004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875214" y="971550"/>
            <a:ext cx="3811587" cy="36004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688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B. Di Girolamo - Slovenian Days - CERN - 09 October 2019</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7">
            <a:extLst>
              <a:ext uri="{FF2B5EF4-FFF2-40B4-BE49-F238E27FC236}">
                <a16:creationId xmlns:a16="http://schemas.microsoft.com/office/drawing/2014/main" id="{6DE6D147-8C6B-D74B-A0BD-A0072FC9AC5A}"/>
              </a:ext>
            </a:extLst>
          </p:cNvPr>
          <p:cNvGrpSpPr/>
          <p:nvPr userDrawn="1"/>
        </p:nvGrpSpPr>
        <p:grpSpPr>
          <a:xfrm>
            <a:off x="1440000" y="4725000"/>
            <a:ext cx="457200" cy="342900"/>
            <a:chOff x="1462200" y="4620913"/>
            <a:chExt cx="457200" cy="457200"/>
          </a:xfrm>
        </p:grpSpPr>
        <p:sp>
          <p:nvSpPr>
            <p:cNvPr id="8" name="Rectangle 7">
              <a:extLst>
                <a:ext uri="{FF2B5EF4-FFF2-40B4-BE49-F238E27FC236}">
                  <a16:creationId xmlns:a16="http://schemas.microsoft.com/office/drawing/2014/main" id="{3E37146C-0F00-2343-BF7E-F2ED8F56A9E3}"/>
                </a:ext>
              </a:extLst>
            </p:cNvPr>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9" name="ZoneTexte 9">
              <a:extLst>
                <a:ext uri="{FF2B5EF4-FFF2-40B4-BE49-F238E27FC236}">
                  <a16:creationId xmlns:a16="http://schemas.microsoft.com/office/drawing/2014/main" id="{CF04DF0D-F4AB-D441-A10E-D4121029143C}"/>
                </a:ext>
              </a:extLst>
            </p:cNvPr>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0" name="Image 5" descr="CERN-logo_outline.jpg">
            <a:extLst>
              <a:ext uri="{FF2B5EF4-FFF2-40B4-BE49-F238E27FC236}">
                <a16:creationId xmlns:a16="http://schemas.microsoft.com/office/drawing/2014/main" id="{B7B732E3-03F3-6B43-8068-7EC4FECD16B6}"/>
              </a:ext>
            </a:extLst>
          </p:cNvPr>
          <p:cNvPicPr>
            <a:picLocks noChangeAspect="1"/>
          </p:cNvPicPr>
          <p:nvPr userDrawn="1"/>
        </p:nvPicPr>
        <p:blipFill>
          <a:blip r:embed="rId2"/>
          <a:stretch>
            <a:fillRect/>
          </a:stretch>
        </p:blipFill>
        <p:spPr>
          <a:xfrm>
            <a:off x="1422001" y="4711500"/>
            <a:ext cx="494185" cy="364500"/>
          </a:xfrm>
          <a:prstGeom prst="rect">
            <a:avLst/>
          </a:prstGeom>
        </p:spPr>
      </p:pic>
    </p:spTree>
    <p:extLst>
      <p:ext uri="{BB962C8B-B14F-4D97-AF65-F5344CB8AC3E}">
        <p14:creationId xmlns:p14="http://schemas.microsoft.com/office/powerpoint/2010/main" val="28031204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B. Di Girolamo - Slovenian Days - CERN - 09 October 2019</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0" name="Grouper 10">
            <a:extLst>
              <a:ext uri="{FF2B5EF4-FFF2-40B4-BE49-F238E27FC236}">
                <a16:creationId xmlns:a16="http://schemas.microsoft.com/office/drawing/2014/main" id="{71903B11-8393-DD49-BDD3-8649D214A374}"/>
              </a:ext>
            </a:extLst>
          </p:cNvPr>
          <p:cNvGrpSpPr/>
          <p:nvPr userDrawn="1"/>
        </p:nvGrpSpPr>
        <p:grpSpPr>
          <a:xfrm>
            <a:off x="1440000" y="4725000"/>
            <a:ext cx="457200" cy="342900"/>
            <a:chOff x="1462200" y="4620913"/>
            <a:chExt cx="457200" cy="457200"/>
          </a:xfrm>
        </p:grpSpPr>
        <p:sp>
          <p:nvSpPr>
            <p:cNvPr id="11" name="Rectangle 10">
              <a:extLst>
                <a:ext uri="{FF2B5EF4-FFF2-40B4-BE49-F238E27FC236}">
                  <a16:creationId xmlns:a16="http://schemas.microsoft.com/office/drawing/2014/main" id="{4D8B1DD7-89E7-B947-9DA2-4981032B3EA7}"/>
                </a:ext>
              </a:extLst>
            </p:cNvPr>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2" name="ZoneTexte 12">
              <a:extLst>
                <a:ext uri="{FF2B5EF4-FFF2-40B4-BE49-F238E27FC236}">
                  <a16:creationId xmlns:a16="http://schemas.microsoft.com/office/drawing/2014/main" id="{3D3B38C0-660A-7541-9517-59688CCC1327}"/>
                </a:ext>
              </a:extLst>
            </p:cNvPr>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3" name="Image 5" descr="CERN-logo_outline.jpg">
            <a:extLst>
              <a:ext uri="{FF2B5EF4-FFF2-40B4-BE49-F238E27FC236}">
                <a16:creationId xmlns:a16="http://schemas.microsoft.com/office/drawing/2014/main" id="{06788978-92DA-2F40-874C-E2F83C3D17B6}"/>
              </a:ext>
            </a:extLst>
          </p:cNvPr>
          <p:cNvPicPr>
            <a:picLocks noChangeAspect="1"/>
          </p:cNvPicPr>
          <p:nvPr userDrawn="1"/>
        </p:nvPicPr>
        <p:blipFill>
          <a:blip r:embed="rId2"/>
          <a:stretch>
            <a:fillRect/>
          </a:stretch>
        </p:blipFill>
        <p:spPr>
          <a:xfrm>
            <a:off x="1422001" y="4711500"/>
            <a:ext cx="494185" cy="364500"/>
          </a:xfrm>
          <a:prstGeom prst="rect">
            <a:avLst/>
          </a:prstGeom>
        </p:spPr>
      </p:pic>
    </p:spTree>
    <p:extLst>
      <p:ext uri="{BB962C8B-B14F-4D97-AF65-F5344CB8AC3E}">
        <p14:creationId xmlns:p14="http://schemas.microsoft.com/office/powerpoint/2010/main" val="28749118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B. Di Girolamo - Slovenian Days - CERN - 09 October 2019</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6">
            <a:extLst>
              <a:ext uri="{FF2B5EF4-FFF2-40B4-BE49-F238E27FC236}">
                <a16:creationId xmlns:a16="http://schemas.microsoft.com/office/drawing/2014/main" id="{C1916AC1-A9F7-824F-9430-DFF16B030600}"/>
              </a:ext>
            </a:extLst>
          </p:cNvPr>
          <p:cNvGrpSpPr/>
          <p:nvPr userDrawn="1"/>
        </p:nvGrpSpPr>
        <p:grpSpPr>
          <a:xfrm>
            <a:off x="1440000" y="4725000"/>
            <a:ext cx="457200" cy="342900"/>
            <a:chOff x="1462200" y="4620913"/>
            <a:chExt cx="457200" cy="457200"/>
          </a:xfrm>
        </p:grpSpPr>
        <p:sp>
          <p:nvSpPr>
            <p:cNvPr id="7" name="Rectangle 6">
              <a:extLst>
                <a:ext uri="{FF2B5EF4-FFF2-40B4-BE49-F238E27FC236}">
                  <a16:creationId xmlns:a16="http://schemas.microsoft.com/office/drawing/2014/main" id="{DE5177A9-1A9D-AD47-9DCC-2071E4E543BA}"/>
                </a:ext>
              </a:extLst>
            </p:cNvPr>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 name="ZoneTexte 8">
              <a:extLst>
                <a:ext uri="{FF2B5EF4-FFF2-40B4-BE49-F238E27FC236}">
                  <a16:creationId xmlns:a16="http://schemas.microsoft.com/office/drawing/2014/main" id="{2130E45F-B672-2740-A18A-F183E4D4F37B}"/>
                </a:ext>
              </a:extLst>
            </p:cNvPr>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9" name="Image 5" descr="CERN-logo_outline.jpg">
            <a:extLst>
              <a:ext uri="{FF2B5EF4-FFF2-40B4-BE49-F238E27FC236}">
                <a16:creationId xmlns:a16="http://schemas.microsoft.com/office/drawing/2014/main" id="{E9125265-6006-1A40-B72E-5A66B67CF77A}"/>
              </a:ext>
            </a:extLst>
          </p:cNvPr>
          <p:cNvPicPr>
            <a:picLocks noChangeAspect="1"/>
          </p:cNvPicPr>
          <p:nvPr userDrawn="1"/>
        </p:nvPicPr>
        <p:blipFill>
          <a:blip r:embed="rId2"/>
          <a:stretch>
            <a:fillRect/>
          </a:stretch>
        </p:blipFill>
        <p:spPr>
          <a:xfrm>
            <a:off x="1422001" y="4711500"/>
            <a:ext cx="494185" cy="364500"/>
          </a:xfrm>
          <a:prstGeom prst="rect">
            <a:avLst/>
          </a:prstGeom>
        </p:spPr>
      </p:pic>
    </p:spTree>
    <p:extLst>
      <p:ext uri="{BB962C8B-B14F-4D97-AF65-F5344CB8AC3E}">
        <p14:creationId xmlns:p14="http://schemas.microsoft.com/office/powerpoint/2010/main" val="15029808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B. Di Girolamo - Slovenian Days - CERN - 09 October 2019</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5" name="Grouper 5">
            <a:extLst>
              <a:ext uri="{FF2B5EF4-FFF2-40B4-BE49-F238E27FC236}">
                <a16:creationId xmlns:a16="http://schemas.microsoft.com/office/drawing/2014/main" id="{CE361045-965F-C849-8510-6C1A4156E42D}"/>
              </a:ext>
            </a:extLst>
          </p:cNvPr>
          <p:cNvGrpSpPr/>
          <p:nvPr userDrawn="1"/>
        </p:nvGrpSpPr>
        <p:grpSpPr>
          <a:xfrm>
            <a:off x="1440000" y="4725000"/>
            <a:ext cx="457200" cy="342900"/>
            <a:chOff x="1462200" y="4620913"/>
            <a:chExt cx="457200" cy="457200"/>
          </a:xfrm>
        </p:grpSpPr>
        <p:sp>
          <p:nvSpPr>
            <p:cNvPr id="6" name="Rectangle 5">
              <a:extLst>
                <a:ext uri="{FF2B5EF4-FFF2-40B4-BE49-F238E27FC236}">
                  <a16:creationId xmlns:a16="http://schemas.microsoft.com/office/drawing/2014/main" id="{A7088D69-7B31-FA4E-A58A-E17D114411F9}"/>
                </a:ext>
              </a:extLst>
            </p:cNvPr>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 name="ZoneTexte 7">
              <a:extLst>
                <a:ext uri="{FF2B5EF4-FFF2-40B4-BE49-F238E27FC236}">
                  <a16:creationId xmlns:a16="http://schemas.microsoft.com/office/drawing/2014/main" id="{B30995A9-D3B9-AA43-92CE-D7FDB46461B4}"/>
                </a:ext>
              </a:extLst>
            </p:cNvPr>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8" name="Image 5" descr="CERN-logo_outline.jpg">
            <a:extLst>
              <a:ext uri="{FF2B5EF4-FFF2-40B4-BE49-F238E27FC236}">
                <a16:creationId xmlns:a16="http://schemas.microsoft.com/office/drawing/2014/main" id="{1A521310-9B21-3F42-ABFB-C29E49CF89A0}"/>
              </a:ext>
            </a:extLst>
          </p:cNvPr>
          <p:cNvPicPr>
            <a:picLocks noChangeAspect="1"/>
          </p:cNvPicPr>
          <p:nvPr userDrawn="1"/>
        </p:nvPicPr>
        <p:blipFill>
          <a:blip r:embed="rId2"/>
          <a:stretch>
            <a:fillRect/>
          </a:stretch>
        </p:blipFill>
        <p:spPr>
          <a:xfrm>
            <a:off x="1422001" y="4711500"/>
            <a:ext cx="494185" cy="364500"/>
          </a:xfrm>
          <a:prstGeom prst="rect">
            <a:avLst/>
          </a:prstGeom>
        </p:spPr>
      </p:pic>
    </p:spTree>
    <p:extLst>
      <p:ext uri="{BB962C8B-B14F-4D97-AF65-F5344CB8AC3E}">
        <p14:creationId xmlns:p14="http://schemas.microsoft.com/office/powerpoint/2010/main" val="1186824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B. Di Girolamo - Slovenian Days - CERN - 09 October 2019</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9">
            <a:extLst>
              <a:ext uri="{FF2B5EF4-FFF2-40B4-BE49-F238E27FC236}">
                <a16:creationId xmlns:a16="http://schemas.microsoft.com/office/drawing/2014/main" id="{2D67F3BD-C28D-D246-9AB4-FE3FE6D2A304}"/>
              </a:ext>
            </a:extLst>
          </p:cNvPr>
          <p:cNvGrpSpPr/>
          <p:nvPr userDrawn="1"/>
        </p:nvGrpSpPr>
        <p:grpSpPr>
          <a:xfrm>
            <a:off x="1440000" y="4725000"/>
            <a:ext cx="457200" cy="342900"/>
            <a:chOff x="1462200" y="4620913"/>
            <a:chExt cx="457200" cy="457200"/>
          </a:xfrm>
        </p:grpSpPr>
        <p:sp>
          <p:nvSpPr>
            <p:cNvPr id="10" name="Rectangle 9">
              <a:extLst>
                <a:ext uri="{FF2B5EF4-FFF2-40B4-BE49-F238E27FC236}">
                  <a16:creationId xmlns:a16="http://schemas.microsoft.com/office/drawing/2014/main" id="{1E3FBF04-65F2-D248-943D-72292F2B6977}"/>
                </a:ext>
              </a:extLst>
            </p:cNvPr>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1" name="ZoneTexte 11">
              <a:extLst>
                <a:ext uri="{FF2B5EF4-FFF2-40B4-BE49-F238E27FC236}">
                  <a16:creationId xmlns:a16="http://schemas.microsoft.com/office/drawing/2014/main" id="{596E3D3F-C6CE-3C49-ABA6-7852904AB091}"/>
                </a:ext>
              </a:extLst>
            </p:cNvPr>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2" name="Image 5" descr="CERN-logo_outline.jpg">
            <a:extLst>
              <a:ext uri="{FF2B5EF4-FFF2-40B4-BE49-F238E27FC236}">
                <a16:creationId xmlns:a16="http://schemas.microsoft.com/office/drawing/2014/main" id="{5FDC58E9-2C05-CD41-A734-D473CACFA487}"/>
              </a:ext>
            </a:extLst>
          </p:cNvPr>
          <p:cNvPicPr>
            <a:picLocks noChangeAspect="1"/>
          </p:cNvPicPr>
          <p:nvPr userDrawn="1"/>
        </p:nvPicPr>
        <p:blipFill>
          <a:blip r:embed="rId2"/>
          <a:stretch>
            <a:fillRect/>
          </a:stretch>
        </p:blipFill>
        <p:spPr>
          <a:xfrm>
            <a:off x="1422001" y="4711500"/>
            <a:ext cx="494185" cy="364500"/>
          </a:xfrm>
          <a:prstGeom prst="rect">
            <a:avLst/>
          </a:prstGeom>
        </p:spPr>
      </p:pic>
    </p:spTree>
    <p:extLst>
      <p:ext uri="{BB962C8B-B14F-4D97-AF65-F5344CB8AC3E}">
        <p14:creationId xmlns:p14="http://schemas.microsoft.com/office/powerpoint/2010/main" val="3075649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a:t>B. Di Girolamo - Slovenian Days - CERN - 09 October 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p:nvPicPr>
        <p:blipFill>
          <a:blip r:embed="rId3"/>
          <a:stretch>
            <a:fillRect/>
          </a:stretch>
        </p:blipFill>
        <p:spPr>
          <a:xfrm>
            <a:off x="1371602" y="285750"/>
            <a:ext cx="3134659" cy="1270627"/>
          </a:xfrm>
          <a:prstGeom prst="rect">
            <a:avLst/>
          </a:prstGeom>
        </p:spPr>
      </p:pic>
      <p:grpSp>
        <p:nvGrpSpPr>
          <p:cNvPr id="10" name="Grouper 8">
            <a:extLst>
              <a:ext uri="{FF2B5EF4-FFF2-40B4-BE49-F238E27FC236}">
                <a16:creationId xmlns:a16="http://schemas.microsoft.com/office/drawing/2014/main" id="{8946A744-1151-6E46-8EB9-9227F7EF273B}"/>
              </a:ext>
            </a:extLst>
          </p:cNvPr>
          <p:cNvGrpSpPr/>
          <p:nvPr userDrawn="1"/>
        </p:nvGrpSpPr>
        <p:grpSpPr>
          <a:xfrm>
            <a:off x="457200" y="4553550"/>
            <a:ext cx="457200" cy="342900"/>
            <a:chOff x="1462200" y="4620913"/>
            <a:chExt cx="457200" cy="457200"/>
          </a:xfrm>
        </p:grpSpPr>
        <p:sp>
          <p:nvSpPr>
            <p:cNvPr id="11" name="Rectangle 10">
              <a:extLst>
                <a:ext uri="{FF2B5EF4-FFF2-40B4-BE49-F238E27FC236}">
                  <a16:creationId xmlns:a16="http://schemas.microsoft.com/office/drawing/2014/main" id="{A5C1839E-1845-5F44-A93D-F0829B6CE036}"/>
                </a:ext>
              </a:extLst>
            </p:cNvPr>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2" name="ZoneTexte 10">
              <a:extLst>
                <a:ext uri="{FF2B5EF4-FFF2-40B4-BE49-F238E27FC236}">
                  <a16:creationId xmlns:a16="http://schemas.microsoft.com/office/drawing/2014/main" id="{A880396D-17A9-2C47-A992-DDD616DE9BEF}"/>
                </a:ext>
              </a:extLst>
            </p:cNvPr>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3" name="Image 4" descr="CERN-logo_outline.jpg">
            <a:extLst>
              <a:ext uri="{FF2B5EF4-FFF2-40B4-BE49-F238E27FC236}">
                <a16:creationId xmlns:a16="http://schemas.microsoft.com/office/drawing/2014/main" id="{8385DE6E-5F14-B84C-A3FF-2AA9B3018BAA}"/>
              </a:ext>
            </a:extLst>
          </p:cNvPr>
          <p:cNvPicPr>
            <a:picLocks noChangeAspect="1"/>
          </p:cNvPicPr>
          <p:nvPr userDrawn="1"/>
        </p:nvPicPr>
        <p:blipFill>
          <a:blip r:embed="rId4"/>
          <a:stretch>
            <a:fillRect/>
          </a:stretch>
        </p:blipFill>
        <p:spPr>
          <a:xfrm>
            <a:off x="377190" y="4460081"/>
            <a:ext cx="613410" cy="452438"/>
          </a:xfrm>
          <a:prstGeom prst="rect">
            <a:avLst/>
          </a:prstGeom>
        </p:spPr>
      </p:pic>
    </p:spTree>
    <p:extLst>
      <p:ext uri="{BB962C8B-B14F-4D97-AF65-F5344CB8AC3E}">
        <p14:creationId xmlns:p14="http://schemas.microsoft.com/office/powerpoint/2010/main" val="4370799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114550"/>
            <a:ext cx="7200000" cy="1350000"/>
          </a:xfrm>
        </p:spPr>
        <p:txBody>
          <a:bodyPr lIns="0" tIns="0" rIns="0" bIns="0" anchor="t" anchorCtr="0">
            <a:noAutofit/>
          </a:bodyPr>
          <a:lstStyle>
            <a:lvl1pPr algn="l">
              <a:defRPr sz="21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1500" b="0" baseline="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B. Di Girolamo - Slovenian Days - CERN - 09 October 2019</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505283"/>
            <a:ext cx="3785364" cy="1150791"/>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257175" marR="0" indent="-257175" algn="l" defTabSz="342900" rtl="0" eaLnBrk="1" fontAlgn="auto" latinLnBrk="0" hangingPunct="1">
              <a:lnSpc>
                <a:spcPct val="100000"/>
              </a:lnSpc>
              <a:spcBef>
                <a:spcPct val="20000"/>
              </a:spcBef>
              <a:spcAft>
                <a:spcPts val="0"/>
              </a:spcAft>
              <a:buClr>
                <a:schemeClr val="accent6"/>
              </a:buClr>
              <a:buSzTx/>
              <a:buFontTx/>
              <a:buNone/>
              <a:tabLst/>
              <a:defRPr sz="1200">
                <a:solidFill>
                  <a:schemeClr val="bg2"/>
                </a:solidFill>
              </a:defRPr>
            </a:lvl1pPr>
            <a:lvl2pPr>
              <a:buFontTx/>
              <a:buNone/>
              <a:defRPr/>
            </a:lvl2pPr>
            <a:lvl3pPr>
              <a:buFontTx/>
              <a:buNone/>
              <a:defRPr/>
            </a:lvl3pPr>
            <a:lvl4pPr>
              <a:buFontTx/>
              <a:buNone/>
              <a:defRPr/>
            </a:lvl4pPr>
            <a:lvl5pPr>
              <a:buFontTx/>
              <a:buNone/>
              <a:defRPr/>
            </a:lvl5pPr>
          </a:lstStyle>
          <a:p>
            <a:pPr marL="257175" marR="0" lvl="0" indent="-257175" algn="l" defTabSz="342900" rtl="0" eaLnBrk="1" fontAlgn="auto" latinLnBrk="0" hangingPunct="1">
              <a:lnSpc>
                <a:spcPct val="100000"/>
              </a:lnSpc>
              <a:spcBef>
                <a:spcPct val="20000"/>
              </a:spcBef>
              <a:spcAft>
                <a:spcPts val="0"/>
              </a:spcAft>
              <a:buClr>
                <a:schemeClr val="accent6"/>
              </a:buClr>
              <a:buSzTx/>
              <a:buFontTx/>
              <a:buNone/>
              <a:tabLst/>
              <a:defRPr/>
            </a:pPr>
            <a:r>
              <a:rPr kumimoji="0" lang="en-GB" sz="12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pic>
        <p:nvPicPr>
          <p:cNvPr id="4" name="Picture 3" descr="CERN_logo_white copy.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1411" y="4522913"/>
            <a:ext cx="700933" cy="514350"/>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B. Di Girolamo - Slovenian Days - CERN - 09 October 2019</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350">
                <a:solidFill>
                  <a:schemeClr val="bg2"/>
                </a:solidFill>
              </a:defRPr>
            </a:lvl1pPr>
          </a:lstStyle>
          <a:p>
            <a:pPr lvl="0"/>
            <a:r>
              <a:rPr lang="en-GB" dirty="0"/>
              <a:t>Image title</a:t>
            </a:r>
          </a:p>
        </p:txBody>
      </p:sp>
      <p:grpSp>
        <p:nvGrpSpPr>
          <p:cNvPr id="10" name="Grouper 9"/>
          <p:cNvGrpSpPr/>
          <p:nvPr userDrawn="1"/>
        </p:nvGrpSpPr>
        <p:grpSpPr>
          <a:xfrm>
            <a:off x="1440000" y="4725000"/>
            <a:ext cx="457200" cy="3429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3"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B. Di Girolamo - Slovenian Days - CERN - 09 October 2019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505283"/>
            <a:ext cx="3785364" cy="1150791"/>
          </a:xfrm>
          <a:prstGeom prst="rect">
            <a:avLst/>
          </a:prstGeom>
        </p:spPr>
      </p:pic>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900" baseline="0">
                <a:solidFill>
                  <a:schemeClr val="tx2"/>
                </a:solidFill>
              </a:defRPr>
            </a:lvl1pPr>
            <a:lvl2pPr>
              <a:buFontTx/>
              <a:buNone/>
              <a:defRPr sz="1050"/>
            </a:lvl2pPr>
            <a:lvl3pPr>
              <a:buFontTx/>
              <a:buNone/>
              <a:defRPr sz="1050"/>
            </a:lvl3pPr>
            <a:lvl4pPr>
              <a:buFontTx/>
              <a:buNone/>
              <a:defRPr sz="1050"/>
            </a:lvl4pPr>
            <a:lvl5pPr>
              <a:buFontTx/>
              <a:buNone/>
              <a:defRPr sz="1050"/>
            </a:lvl5pPr>
          </a:lstStyle>
          <a:p>
            <a:pPr lvl="0"/>
            <a:r>
              <a:rPr lang="en-GB" noProof="0"/>
              <a:t>Credits if needed: reference 1, reference 2 ...</a:t>
            </a:r>
          </a:p>
        </p:txBody>
      </p:sp>
      <p:grpSp>
        <p:nvGrpSpPr>
          <p:cNvPr id="9" name="Grouper 8"/>
          <p:cNvGrpSpPr/>
          <p:nvPr userDrawn="1"/>
        </p:nvGrpSpPr>
        <p:grpSpPr>
          <a:xfrm>
            <a:off x="457200" y="4553550"/>
            <a:ext cx="457200" cy="3429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675" dirty="0"/>
                <a:t>logo</a:t>
              </a:r>
            </a:p>
            <a:p>
              <a:pPr algn="ctr"/>
              <a:r>
                <a:rPr lang="en-GB" sz="675" dirty="0"/>
                <a:t>area</a:t>
              </a:r>
            </a:p>
          </p:txBody>
        </p:sp>
      </p:grpSp>
      <p:pic>
        <p:nvPicPr>
          <p:cNvPr id="14" name="Image 4" descr="CERN-logo_outline.jpg"/>
          <p:cNvPicPr>
            <a:picLocks noChangeAspect="1"/>
          </p:cNvPicPr>
          <p:nvPr userDrawn="1"/>
        </p:nvPicPr>
        <p:blipFill>
          <a:blip r:embed="rId4"/>
          <a:stretch>
            <a:fillRect/>
          </a:stretch>
        </p:blipFill>
        <p:spPr>
          <a:xfrm>
            <a:off x="377190" y="4460081"/>
            <a:ext cx="613410" cy="45243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88369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38270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1298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209235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1721302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0155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3.jpe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image" Target="../media/image7.jpeg"/><Relationship Id="rId5" Type="http://schemas.openxmlformats.org/officeDocument/2006/relationships/slideLayout" Target="../slideLayouts/slideLayout25.xml"/><Relationship Id="rId10" Type="http://schemas.openxmlformats.org/officeDocument/2006/relationships/image" Target="../media/image6.jpg"/><Relationship Id="rId4" Type="http://schemas.openxmlformats.org/officeDocument/2006/relationships/slideLayout" Target="../slideLayouts/slideLayout24.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3.jpe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theme" Target="../theme/theme4.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14300"/>
            <a:ext cx="7815262" cy="5715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4" y="971550"/>
            <a:ext cx="7773987" cy="3600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4800600"/>
            <a:ext cx="33528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9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a:t>B. Di Girolamo - Slovenian Days - CERN - 09 October 2019</a:t>
            </a:r>
            <a:endParaRPr lang="en-US" dirty="0"/>
          </a:p>
        </p:txBody>
      </p:sp>
      <p:sp>
        <p:nvSpPr>
          <p:cNvPr id="3141" name="Rectangle 69"/>
          <p:cNvSpPr>
            <a:spLocks noGrp="1" noChangeArrowheads="1"/>
          </p:cNvSpPr>
          <p:nvPr>
            <p:ph type="sldNum" sz="quarter" idx="4"/>
          </p:nvPr>
        </p:nvSpPr>
        <p:spPr bwMode="auto">
          <a:xfrm>
            <a:off x="7019925" y="4714875"/>
            <a:ext cx="19050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9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4743451"/>
            <a:ext cx="533400" cy="384572"/>
          </a:xfrm>
          <a:prstGeom prst="rect">
            <a:avLst/>
          </a:prstGeom>
          <a:noFill/>
          <a:ln w="9525">
            <a:noFill/>
            <a:miter lim="800000"/>
            <a:headEnd/>
            <a:tailEnd/>
          </a:ln>
        </p:spPr>
      </p:pic>
      <p:sp>
        <p:nvSpPr>
          <p:cNvPr id="3143" name="Line 71"/>
          <p:cNvSpPr>
            <a:spLocks noChangeShapeType="1"/>
          </p:cNvSpPr>
          <p:nvPr userDrawn="1"/>
        </p:nvSpPr>
        <p:spPr bwMode="auto">
          <a:xfrm>
            <a:off x="1066800" y="474345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180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742950"/>
            <a:ext cx="7018338" cy="5715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1800">
              <a:solidFill>
                <a:srgbClr val="000000"/>
              </a:solidFill>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2381"/>
            <a:ext cx="9144000" cy="51435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1800" dirty="0">
              <a:solidFill>
                <a:srgbClr val="000000"/>
              </a:solidFill>
              <a:latin typeface="Arial" charset="0"/>
              <a:ea typeface="ＭＳ Ｐゴシック" charset="-128"/>
            </a:endParaRPr>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4714195"/>
            <a:ext cx="493870" cy="364229"/>
          </a:xfrm>
          <a:prstGeom prst="rect">
            <a:avLst/>
          </a:prstGeom>
        </p:spPr>
      </p:pic>
    </p:spTree>
    <p:extLst>
      <p:ext uri="{BB962C8B-B14F-4D97-AF65-F5344CB8AC3E}">
        <p14:creationId xmlns:p14="http://schemas.microsoft.com/office/powerpoint/2010/main" val="107933265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hdr="0" dt="0"/>
  <p:txStyles>
    <p:titleStyle>
      <a:lvl1pPr algn="l" rtl="0" eaLnBrk="0" fontAlgn="base" hangingPunct="0">
        <a:spcBef>
          <a:spcPct val="0"/>
        </a:spcBef>
        <a:spcAft>
          <a:spcPct val="0"/>
        </a:spcAft>
        <a:defRPr sz="3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3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3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3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3000">
          <a:solidFill>
            <a:schemeClr val="hlink"/>
          </a:solidFill>
          <a:latin typeface="Helvetica" pitchFamily="19" charset="0"/>
          <a:ea typeface="ＭＳ Ｐゴシック" charset="-128"/>
          <a:cs typeface="ＭＳ Ｐゴシック" charset="-128"/>
        </a:defRPr>
      </a:lvl5pPr>
      <a:lvl6pPr marL="342900" algn="l" rtl="0" fontAlgn="base">
        <a:spcBef>
          <a:spcPct val="0"/>
        </a:spcBef>
        <a:spcAft>
          <a:spcPct val="0"/>
        </a:spcAft>
        <a:defRPr sz="3000">
          <a:solidFill>
            <a:schemeClr val="hlink"/>
          </a:solidFill>
          <a:latin typeface="Helvetica" pitchFamily="19" charset="0"/>
        </a:defRPr>
      </a:lvl6pPr>
      <a:lvl7pPr marL="685800" algn="l" rtl="0" fontAlgn="base">
        <a:spcBef>
          <a:spcPct val="0"/>
        </a:spcBef>
        <a:spcAft>
          <a:spcPct val="0"/>
        </a:spcAft>
        <a:defRPr sz="3000">
          <a:solidFill>
            <a:schemeClr val="hlink"/>
          </a:solidFill>
          <a:latin typeface="Helvetica" pitchFamily="19" charset="0"/>
        </a:defRPr>
      </a:lvl7pPr>
      <a:lvl8pPr marL="1028700" algn="l" rtl="0" fontAlgn="base">
        <a:spcBef>
          <a:spcPct val="0"/>
        </a:spcBef>
        <a:spcAft>
          <a:spcPct val="0"/>
        </a:spcAft>
        <a:defRPr sz="3000">
          <a:solidFill>
            <a:schemeClr val="hlink"/>
          </a:solidFill>
          <a:latin typeface="Helvetica" pitchFamily="19" charset="0"/>
        </a:defRPr>
      </a:lvl8pPr>
      <a:lvl9pPr marL="1371600" algn="l" rtl="0" fontAlgn="base">
        <a:spcBef>
          <a:spcPct val="0"/>
        </a:spcBef>
        <a:spcAft>
          <a:spcPct val="0"/>
        </a:spcAft>
        <a:defRPr sz="3000">
          <a:solidFill>
            <a:schemeClr val="hlink"/>
          </a:solidFill>
          <a:latin typeface="Helvetica" pitchFamily="19" charset="0"/>
        </a:defRPr>
      </a:lvl9pPr>
    </p:titleStyle>
    <p:bodyStyle>
      <a:lvl1pPr marL="257175" indent="-257175" algn="l" rtl="0" eaLnBrk="0" fontAlgn="base" hangingPunct="0">
        <a:spcBef>
          <a:spcPct val="20000"/>
        </a:spcBef>
        <a:spcAft>
          <a:spcPct val="0"/>
        </a:spcAft>
        <a:buClr>
          <a:schemeClr val="folHlink"/>
        </a:buClr>
        <a:buSzPct val="75000"/>
        <a:buFont typeface="Wingdings" charset="2"/>
        <a:buChar char="n"/>
        <a:defRPr sz="2100">
          <a:solidFill>
            <a:schemeClr val="tx2"/>
          </a:solidFill>
          <a:latin typeface="+mn-lt"/>
          <a:ea typeface="ＭＳ Ｐゴシック" charset="-128"/>
          <a:cs typeface="ＭＳ Ｐゴシック" charset="-128"/>
        </a:defRPr>
      </a:lvl1pPr>
      <a:lvl2pPr marL="557213" indent="-214313" algn="l" rtl="0" eaLnBrk="0" fontAlgn="base" hangingPunct="0">
        <a:spcBef>
          <a:spcPct val="20000"/>
        </a:spcBef>
        <a:spcAft>
          <a:spcPct val="0"/>
        </a:spcAft>
        <a:buClr>
          <a:schemeClr val="folHlink"/>
        </a:buClr>
        <a:buSzPct val="70000"/>
        <a:buFont typeface="Wingdings" charset="2"/>
        <a:buChar char="n"/>
        <a:defRPr sz="1800">
          <a:solidFill>
            <a:schemeClr val="tx2"/>
          </a:solidFill>
          <a:latin typeface="+mn-lt"/>
          <a:ea typeface="ＭＳ Ｐゴシック" pitchFamily="19" charset="-128"/>
        </a:defRPr>
      </a:lvl2pPr>
      <a:lvl3pPr marL="857250" indent="-171450" algn="l" rtl="0" eaLnBrk="0" fontAlgn="base" hangingPunct="0">
        <a:spcBef>
          <a:spcPct val="20000"/>
        </a:spcBef>
        <a:spcAft>
          <a:spcPct val="0"/>
        </a:spcAft>
        <a:buClr>
          <a:schemeClr val="tx2"/>
        </a:buClr>
        <a:buChar char="•"/>
        <a:defRPr sz="1500">
          <a:solidFill>
            <a:schemeClr val="tx2"/>
          </a:solidFill>
          <a:latin typeface="+mn-lt"/>
          <a:ea typeface="ＭＳ Ｐゴシック" pitchFamily="19" charset="-128"/>
        </a:defRPr>
      </a:lvl3pPr>
      <a:lvl4pPr marL="1200150" indent="-171450" algn="l" rtl="0" eaLnBrk="0" fontAlgn="base" hangingPunct="0">
        <a:spcBef>
          <a:spcPct val="20000"/>
        </a:spcBef>
        <a:spcAft>
          <a:spcPct val="0"/>
        </a:spcAft>
        <a:buClr>
          <a:schemeClr val="hlink"/>
        </a:buClr>
        <a:buChar char="•"/>
        <a:defRPr sz="1500">
          <a:solidFill>
            <a:schemeClr val="tx2"/>
          </a:solidFill>
          <a:latin typeface="+mn-lt"/>
          <a:ea typeface="ＭＳ Ｐゴシック" pitchFamily="19" charset="-128"/>
        </a:defRPr>
      </a:lvl4pPr>
      <a:lvl5pPr marL="1543050" indent="-171450" algn="l" rtl="0" eaLnBrk="0" fontAlgn="base" hangingPunct="0">
        <a:spcBef>
          <a:spcPct val="20000"/>
        </a:spcBef>
        <a:spcAft>
          <a:spcPct val="0"/>
        </a:spcAft>
        <a:buClr>
          <a:schemeClr val="tx1"/>
        </a:buClr>
        <a:buSzPct val="85000"/>
        <a:buChar char="•"/>
        <a:defRPr sz="1500">
          <a:solidFill>
            <a:schemeClr val="tx2"/>
          </a:solidFill>
          <a:latin typeface="+mn-lt"/>
          <a:ea typeface="ＭＳ Ｐゴシック" pitchFamily="19" charset="-128"/>
        </a:defRPr>
      </a:lvl5pPr>
      <a:lvl6pPr marL="18859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2288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25717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2914650" indent="-17145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a:t>B. Di Girolamo - Slovenian Days - CERN - 09 October 2019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312587487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6" name="Slide Number Placeholder 5"/>
          <p:cNvSpPr>
            <a:spLocks noGrp="1"/>
          </p:cNvSpPr>
          <p:nvPr>
            <p:ph type="sldNum" sz="quarter" idx="4"/>
          </p:nvPr>
        </p:nvSpPr>
        <p:spPr>
          <a:xfrm>
            <a:off x="8686800" y="4903470"/>
            <a:ext cx="457200" cy="240030"/>
          </a:xfrm>
          <a:prstGeom prst="rect">
            <a:avLst/>
          </a:prstGeom>
        </p:spPr>
        <p:txBody>
          <a:bodyPr vert="horz" lIns="91440" tIns="0" rIns="91440" bIns="0" rtlCol="0" anchor="ctr" anchorCtr="0"/>
          <a:lstStyle>
            <a:lvl1pPr algn="r">
              <a:defRPr sz="675"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05979"/>
            <a:ext cx="8229600" cy="685800"/>
          </a:xfrm>
          <a:prstGeom prst="rect">
            <a:avLst/>
          </a:prstGeom>
        </p:spPr>
        <p:txBody>
          <a:bodyPr vert="horz" lIns="36000" tIns="0" rIns="36000" bIns="0" rtlCol="0" anchor="ctr">
            <a:noAutofit/>
          </a:bodyPr>
          <a:lstStyle/>
          <a:p>
            <a:r>
              <a:rPr lang="en-US" dirty="0"/>
              <a:t>Click to edit Master title style</a:t>
            </a:r>
          </a:p>
        </p:txBody>
      </p:sp>
      <p:sp>
        <p:nvSpPr>
          <p:cNvPr id="3" name="Text Placeholder 2"/>
          <p:cNvSpPr>
            <a:spLocks noGrp="1"/>
          </p:cNvSpPr>
          <p:nvPr>
            <p:ph type="body" idx="1"/>
          </p:nvPr>
        </p:nvSpPr>
        <p:spPr>
          <a:xfrm>
            <a:off x="457200" y="891539"/>
            <a:ext cx="8229600" cy="4011930"/>
          </a:xfrm>
          <a:prstGeom prst="rect">
            <a:avLst/>
          </a:prstGeom>
        </p:spPr>
        <p:txBody>
          <a:bodyPr vert="horz" lIns="91440" tIns="0" rIns="9144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329" y="4703061"/>
            <a:ext cx="743151" cy="280800"/>
          </a:xfrm>
          <a:prstGeom prst="rect">
            <a:avLst/>
          </a:prstGeom>
        </p:spPr>
      </p:pic>
      <p:sp>
        <p:nvSpPr>
          <p:cNvPr id="8" name="Footer Placeholder 4"/>
          <p:cNvSpPr>
            <a:spLocks noGrp="1"/>
          </p:cNvSpPr>
          <p:nvPr>
            <p:ph type="ftr" sz="quarter" idx="3"/>
          </p:nvPr>
        </p:nvSpPr>
        <p:spPr>
          <a:xfrm>
            <a:off x="3043428" y="4749642"/>
            <a:ext cx="3057144" cy="273844"/>
          </a:xfrm>
          <a:prstGeom prst="rect">
            <a:avLst/>
          </a:prstGeom>
        </p:spPr>
        <p:txBody>
          <a:bodyPr vert="horz" lIns="91440" tIns="45720" rIns="91440" bIns="45720" rtlCol="0" anchor="ctr"/>
          <a:lstStyle>
            <a:lvl1pPr algn="ctr">
              <a:defRPr sz="675">
                <a:solidFill>
                  <a:schemeClr val="tx1"/>
                </a:solidFill>
              </a:defRPr>
            </a:lvl1pPr>
          </a:lstStyle>
          <a:p>
            <a:r>
              <a:rPr lang="en-US"/>
              <a:t>B. Di Girolamo - Slovenian Days - CERN - 09 October 2019</a:t>
            </a:r>
            <a:endParaRPr lang="en-GB" dirty="0"/>
          </a:p>
        </p:txBody>
      </p:sp>
    </p:spTree>
    <p:extLst>
      <p:ext uri="{BB962C8B-B14F-4D97-AF65-F5344CB8AC3E}">
        <p14:creationId xmlns:p14="http://schemas.microsoft.com/office/powerpoint/2010/main" val="178173911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Lst>
  <p:hf hdr="0" dt="0"/>
  <p:txStyles>
    <p:titleStyle>
      <a:lvl1pPr algn="l" defTabSz="257175" rtl="0" eaLnBrk="1" latinLnBrk="0" hangingPunct="1">
        <a:spcBef>
          <a:spcPct val="0"/>
        </a:spcBef>
        <a:buNone/>
        <a:defRPr sz="2250" kern="1200" baseline="0">
          <a:solidFill>
            <a:schemeClr val="tx1">
              <a:lumMod val="75000"/>
              <a:lumOff val="25000"/>
            </a:schemeClr>
          </a:solidFill>
          <a:effectLst/>
          <a:latin typeface="+mj-lt"/>
          <a:ea typeface="+mj-ea"/>
          <a:cs typeface="+mj-cs"/>
        </a:defRPr>
      </a:lvl1pPr>
    </p:titleStyle>
    <p:bodyStyle>
      <a:lvl1pPr marL="128588" indent="-128588" algn="l" defTabSz="257175" rtl="0" eaLnBrk="1" latinLnBrk="0" hangingPunct="1">
        <a:lnSpc>
          <a:spcPct val="120000"/>
        </a:lnSpc>
        <a:spcBef>
          <a:spcPts val="338"/>
        </a:spcBef>
        <a:buClr>
          <a:srgbClr val="0089B5"/>
        </a:buClr>
        <a:buFont typeface="Arial"/>
        <a:buChar char="•"/>
        <a:defRPr sz="1800" kern="1200">
          <a:solidFill>
            <a:schemeClr val="tx1">
              <a:lumMod val="75000"/>
              <a:lumOff val="25000"/>
            </a:schemeClr>
          </a:solidFill>
          <a:effectLst/>
          <a:latin typeface="+mn-lt"/>
          <a:ea typeface="+mn-ea"/>
          <a:cs typeface="+mn-cs"/>
        </a:defRPr>
      </a:lvl1pPr>
      <a:lvl2pPr marL="257175" indent="-128588" algn="l" defTabSz="257175" rtl="0" eaLnBrk="1" latinLnBrk="0" hangingPunct="1">
        <a:lnSpc>
          <a:spcPct val="120000"/>
        </a:lnSpc>
        <a:spcBef>
          <a:spcPts val="225"/>
        </a:spcBef>
        <a:buClr>
          <a:srgbClr val="0089B5"/>
        </a:buClr>
        <a:buSzPct val="95000"/>
        <a:buFont typeface="Arial"/>
        <a:buChar char="•"/>
        <a:defRPr sz="1800" kern="1200" baseline="0">
          <a:solidFill>
            <a:schemeClr val="tx1">
              <a:lumMod val="75000"/>
              <a:lumOff val="25000"/>
            </a:schemeClr>
          </a:solidFill>
          <a:effectLst/>
          <a:latin typeface="+mn-lt"/>
          <a:ea typeface="+mn-ea"/>
          <a:cs typeface="+mn-cs"/>
        </a:defRPr>
      </a:lvl2pPr>
      <a:lvl3pPr marL="385763" indent="-128588" algn="l" defTabSz="257175" rtl="0" eaLnBrk="1" latinLnBrk="0" hangingPunct="1">
        <a:lnSpc>
          <a:spcPct val="120000"/>
        </a:lnSpc>
        <a:spcBef>
          <a:spcPts val="113"/>
        </a:spcBef>
        <a:buClr>
          <a:srgbClr val="0089B5"/>
        </a:buClr>
        <a:buSzPct val="90000"/>
        <a:buFont typeface="Arial"/>
        <a:buChar char="•"/>
        <a:defRPr sz="1575" kern="1200" baseline="0">
          <a:solidFill>
            <a:schemeClr val="tx1">
              <a:lumMod val="75000"/>
              <a:lumOff val="25000"/>
            </a:schemeClr>
          </a:solidFill>
          <a:effectLst/>
          <a:latin typeface="+mn-lt"/>
          <a:ea typeface="+mn-ea"/>
          <a:cs typeface="+mn-cs"/>
        </a:defRPr>
      </a:lvl3pPr>
      <a:lvl4pPr marL="514350" indent="-128588" algn="l" defTabSz="257175" rtl="0" eaLnBrk="1" latinLnBrk="0" hangingPunct="1">
        <a:lnSpc>
          <a:spcPct val="120000"/>
        </a:lnSpc>
        <a:spcBef>
          <a:spcPts val="113"/>
        </a:spcBef>
        <a:buClr>
          <a:srgbClr val="0089B5"/>
        </a:buClr>
        <a:buSzPct val="90000"/>
        <a:buFont typeface="Arial"/>
        <a:buChar char="•"/>
        <a:defRPr sz="1575" kern="1200" baseline="0">
          <a:solidFill>
            <a:schemeClr val="tx1">
              <a:lumMod val="75000"/>
              <a:lumOff val="25000"/>
            </a:schemeClr>
          </a:solidFill>
          <a:effectLst/>
          <a:latin typeface="+mn-lt"/>
          <a:ea typeface="+mn-ea"/>
          <a:cs typeface="+mn-cs"/>
        </a:defRPr>
      </a:lvl4pPr>
      <a:lvl5pPr marL="642938" indent="-128588" algn="l" defTabSz="257175" rtl="0" eaLnBrk="1" latinLnBrk="0" hangingPunct="1">
        <a:lnSpc>
          <a:spcPct val="120000"/>
        </a:lnSpc>
        <a:spcBef>
          <a:spcPts val="0"/>
        </a:spcBef>
        <a:buClr>
          <a:schemeClr val="bg1">
            <a:lumMod val="50000"/>
          </a:schemeClr>
        </a:buClr>
        <a:buSzPct val="90000"/>
        <a:buFont typeface="Arial"/>
        <a:buChar char="•"/>
        <a:defRPr sz="1575" kern="1200" baseline="0">
          <a:solidFill>
            <a:schemeClr val="tx1">
              <a:lumMod val="50000"/>
              <a:lumOff val="50000"/>
            </a:schemeClr>
          </a:solidFill>
          <a:effectLst/>
          <a:latin typeface="+mn-lt"/>
          <a:ea typeface="+mn-ea"/>
          <a:cs typeface="+mn-cs"/>
        </a:defRPr>
      </a:lvl5pPr>
      <a:lvl6pPr marL="1414463" indent="-128588" algn="l" defTabSz="257175" rtl="0" eaLnBrk="1" latinLnBrk="0" hangingPunct="1">
        <a:spcBef>
          <a:spcPct val="20000"/>
        </a:spcBef>
        <a:buFont typeface="Arial"/>
        <a:buChar char="•"/>
        <a:defRPr sz="1125" kern="1200">
          <a:solidFill>
            <a:schemeClr val="tx1"/>
          </a:solidFill>
          <a:latin typeface="+mn-lt"/>
          <a:ea typeface="+mn-ea"/>
          <a:cs typeface="+mn-cs"/>
        </a:defRPr>
      </a:lvl6pPr>
      <a:lvl7pPr marL="1671638" indent="-128588" algn="l" defTabSz="257175" rtl="0" eaLnBrk="1" latinLnBrk="0" hangingPunct="1">
        <a:spcBef>
          <a:spcPct val="20000"/>
        </a:spcBef>
        <a:buFont typeface="Arial"/>
        <a:buChar char="•"/>
        <a:defRPr sz="1125" kern="1200">
          <a:solidFill>
            <a:schemeClr val="tx1"/>
          </a:solidFill>
          <a:latin typeface="+mn-lt"/>
          <a:ea typeface="+mn-ea"/>
          <a:cs typeface="+mn-cs"/>
        </a:defRPr>
      </a:lvl7pPr>
      <a:lvl8pPr marL="1928813" indent="-128588" algn="l" defTabSz="257175" rtl="0" eaLnBrk="1" latinLnBrk="0" hangingPunct="1">
        <a:spcBef>
          <a:spcPct val="20000"/>
        </a:spcBef>
        <a:buFont typeface="Arial"/>
        <a:buChar char="•"/>
        <a:defRPr sz="1125" kern="1200">
          <a:solidFill>
            <a:schemeClr val="tx1"/>
          </a:solidFill>
          <a:latin typeface="+mn-lt"/>
          <a:ea typeface="+mn-ea"/>
          <a:cs typeface="+mn-cs"/>
        </a:defRPr>
      </a:lvl8pPr>
      <a:lvl9pPr marL="2185988" indent="-128588" algn="l" defTabSz="257175" rtl="0" eaLnBrk="1" latinLnBrk="0" hangingPunct="1">
        <a:spcBef>
          <a:spcPct val="20000"/>
        </a:spcBef>
        <a:buFont typeface="Arial"/>
        <a:buChar char="•"/>
        <a:defRPr sz="1125" kern="1200">
          <a:solidFill>
            <a:schemeClr val="tx1"/>
          </a:solidFill>
          <a:latin typeface="+mn-lt"/>
          <a:ea typeface="+mn-ea"/>
          <a:cs typeface="+mn-cs"/>
        </a:defRPr>
      </a:lvl9pPr>
    </p:bodyStyle>
    <p:otherStyle>
      <a:defPPr>
        <a:defRPr lang="en-US"/>
      </a:defPPr>
      <a:lvl1pPr marL="0" algn="l" defTabSz="257175" rtl="0" eaLnBrk="1" latinLnBrk="0" hangingPunct="1">
        <a:defRPr sz="1013" kern="1200">
          <a:solidFill>
            <a:schemeClr val="tx1"/>
          </a:solidFill>
          <a:latin typeface="+mn-lt"/>
          <a:ea typeface="+mn-ea"/>
          <a:cs typeface="+mn-cs"/>
        </a:defRPr>
      </a:lvl1pPr>
      <a:lvl2pPr marL="257175" algn="l" defTabSz="257175" rtl="0" eaLnBrk="1" latinLnBrk="0" hangingPunct="1">
        <a:defRPr sz="1013" kern="1200">
          <a:solidFill>
            <a:schemeClr val="tx1"/>
          </a:solidFill>
          <a:latin typeface="+mn-lt"/>
          <a:ea typeface="+mn-ea"/>
          <a:cs typeface="+mn-cs"/>
        </a:defRPr>
      </a:lvl2pPr>
      <a:lvl3pPr marL="514350" algn="l" defTabSz="257175" rtl="0" eaLnBrk="1" latinLnBrk="0" hangingPunct="1">
        <a:defRPr sz="1013" kern="1200">
          <a:solidFill>
            <a:schemeClr val="tx1"/>
          </a:solidFill>
          <a:latin typeface="+mn-lt"/>
          <a:ea typeface="+mn-ea"/>
          <a:cs typeface="+mn-cs"/>
        </a:defRPr>
      </a:lvl3pPr>
      <a:lvl4pPr marL="771525" algn="l" defTabSz="257175" rtl="0" eaLnBrk="1" latinLnBrk="0" hangingPunct="1">
        <a:defRPr sz="1013" kern="1200">
          <a:solidFill>
            <a:schemeClr val="tx1"/>
          </a:solidFill>
          <a:latin typeface="+mn-lt"/>
          <a:ea typeface="+mn-ea"/>
          <a:cs typeface="+mn-cs"/>
        </a:defRPr>
      </a:lvl4pPr>
      <a:lvl5pPr marL="1028700" algn="l" defTabSz="257175" rtl="0" eaLnBrk="1" latinLnBrk="0" hangingPunct="1">
        <a:defRPr sz="1013" kern="1200">
          <a:solidFill>
            <a:schemeClr val="tx1"/>
          </a:solidFill>
          <a:latin typeface="+mn-lt"/>
          <a:ea typeface="+mn-ea"/>
          <a:cs typeface="+mn-cs"/>
        </a:defRPr>
      </a:lvl5pPr>
      <a:lvl6pPr marL="1285875" algn="l" defTabSz="257175" rtl="0" eaLnBrk="1" latinLnBrk="0" hangingPunct="1">
        <a:defRPr sz="1013" kern="1200">
          <a:solidFill>
            <a:schemeClr val="tx1"/>
          </a:solidFill>
          <a:latin typeface="+mn-lt"/>
          <a:ea typeface="+mn-ea"/>
          <a:cs typeface="+mn-cs"/>
        </a:defRPr>
      </a:lvl6pPr>
      <a:lvl7pPr marL="1543050" algn="l" defTabSz="257175" rtl="0" eaLnBrk="1" latinLnBrk="0" hangingPunct="1">
        <a:defRPr sz="1013" kern="1200">
          <a:solidFill>
            <a:schemeClr val="tx1"/>
          </a:solidFill>
          <a:latin typeface="+mn-lt"/>
          <a:ea typeface="+mn-ea"/>
          <a:cs typeface="+mn-cs"/>
        </a:defRPr>
      </a:lvl7pPr>
      <a:lvl8pPr marL="1800225" algn="l" defTabSz="257175" rtl="0" eaLnBrk="1" latinLnBrk="0" hangingPunct="1">
        <a:defRPr sz="1013" kern="1200">
          <a:solidFill>
            <a:schemeClr val="tx1"/>
          </a:solidFill>
          <a:latin typeface="+mn-lt"/>
          <a:ea typeface="+mn-ea"/>
          <a:cs typeface="+mn-cs"/>
        </a:defRPr>
      </a:lvl8pPr>
      <a:lvl9pPr marL="2057400" algn="l" defTabSz="257175"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noProof="0"/>
              <a:t>B. Di Girolamo - Slovenian Days - CERN - 09 October 2019</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6011209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649" r:id="rId8"/>
    <p:sldLayoutId id="2147483657" r:id="rId9"/>
    <p:sldLayoutId id="2147483658" r:id="rId10"/>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hilumilhc.web.cern.ch/about/collaboration-institutes" TargetMode="External"/><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5.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slideLayout" Target="../slideLayouts/slideLayout15.xml"/><Relationship Id="rId7" Type="http://schemas.openxmlformats.org/officeDocument/2006/relationships/image" Target="../media/image34.emf"/><Relationship Id="rId12" Type="http://schemas.openxmlformats.org/officeDocument/2006/relationships/image" Target="../media/image3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jpeg"/><Relationship Id="rId4" Type="http://schemas.openxmlformats.org/officeDocument/2006/relationships/image" Target="../media/image31.PNG"/><Relationship Id="rId9" Type="http://schemas.openxmlformats.org/officeDocument/2006/relationships/image" Target="../media/image36.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16.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1755150"/>
            <a:ext cx="7200000" cy="1845300"/>
          </a:xfrm>
        </p:spPr>
        <p:txBody>
          <a:bodyPr/>
          <a:lstStyle/>
          <a:p>
            <a:r>
              <a:rPr lang="en-GB" dirty="0"/>
              <a:t>The High Luminosity </a:t>
            </a:r>
            <a:br>
              <a:rPr lang="en-GB" dirty="0"/>
            </a:br>
            <a:r>
              <a:rPr lang="en-GB" dirty="0"/>
              <a:t>LHC Project at CERN </a:t>
            </a:r>
            <a:br>
              <a:rPr lang="en-GB" dirty="0"/>
            </a:br>
            <a:r>
              <a:rPr lang="en-US" b="0" dirty="0"/>
              <a:t>How to cooperate in CERN R&amp;D activities and create innovative solutions </a:t>
            </a:r>
            <a:endParaRPr lang="en-GB" dirty="0"/>
          </a:p>
        </p:txBody>
      </p:sp>
      <p:sp>
        <p:nvSpPr>
          <p:cNvPr id="3" name="Sous-titre 2"/>
          <p:cNvSpPr>
            <a:spLocks noGrp="1"/>
          </p:cNvSpPr>
          <p:nvPr>
            <p:ph type="subTitle" idx="1"/>
          </p:nvPr>
        </p:nvSpPr>
        <p:spPr/>
        <p:txBody>
          <a:bodyPr/>
          <a:lstStyle/>
          <a:p>
            <a:r>
              <a:rPr lang="en-GB" dirty="0"/>
              <a:t>Beniamino Di Girolamo </a:t>
            </a:r>
            <a:r>
              <a:rPr lang="mr-IN" dirty="0"/>
              <a:t>–</a:t>
            </a:r>
            <a:r>
              <a:rPr lang="en-GB" dirty="0"/>
              <a:t> CERN</a:t>
            </a:r>
          </a:p>
          <a:p>
            <a:r>
              <a:rPr lang="en-GB" dirty="0"/>
              <a:t>On behalf of the HL-LHC Project</a:t>
            </a:r>
          </a:p>
        </p:txBody>
      </p:sp>
      <p:sp>
        <p:nvSpPr>
          <p:cNvPr id="4" name="Espace réservé du texte 3"/>
          <p:cNvSpPr>
            <a:spLocks noGrp="1"/>
          </p:cNvSpPr>
          <p:nvPr>
            <p:ph type="body" sz="quarter" idx="14"/>
          </p:nvPr>
        </p:nvSpPr>
        <p:spPr/>
        <p:txBody>
          <a:bodyPr>
            <a:normAutofit/>
          </a:bodyPr>
          <a:lstStyle/>
          <a:p>
            <a:r>
              <a:rPr lang="en-US" dirty="0"/>
              <a:t>Slovenian Day – CERN – 9 October 2019</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0C7B2FC-5C0C-C748-8B35-CD723FEB10B5}"/>
              </a:ext>
            </a:extLst>
          </p:cNvPr>
          <p:cNvSpPr>
            <a:spLocks noGrp="1"/>
          </p:cNvSpPr>
          <p:nvPr>
            <p:ph type="title"/>
          </p:nvPr>
        </p:nvSpPr>
        <p:spPr/>
        <p:txBody>
          <a:bodyPr/>
          <a:lstStyle/>
          <a:p>
            <a:r>
              <a:rPr lang="en-US" dirty="0"/>
              <a:t>Participation with collaboration agreements</a:t>
            </a:r>
          </a:p>
        </p:txBody>
      </p:sp>
      <p:sp>
        <p:nvSpPr>
          <p:cNvPr id="6" name="Content Placeholder 5">
            <a:extLst>
              <a:ext uri="{FF2B5EF4-FFF2-40B4-BE49-F238E27FC236}">
                <a16:creationId xmlns:a16="http://schemas.microsoft.com/office/drawing/2014/main" id="{74DF294E-7335-874B-8113-E9E2FF912F0B}"/>
              </a:ext>
            </a:extLst>
          </p:cNvPr>
          <p:cNvSpPr>
            <a:spLocks noGrp="1"/>
          </p:cNvSpPr>
          <p:nvPr>
            <p:ph idx="1"/>
          </p:nvPr>
        </p:nvSpPr>
        <p:spPr/>
        <p:txBody>
          <a:bodyPr>
            <a:normAutofit fontScale="92500"/>
          </a:bodyPr>
          <a:lstStyle/>
          <a:p>
            <a:r>
              <a:rPr lang="en-US" dirty="0"/>
              <a:t>CERN procures via tenders and procurement rules as explained</a:t>
            </a:r>
          </a:p>
          <a:p>
            <a:r>
              <a:rPr lang="en-US" dirty="0"/>
              <a:t>In addition there is a mechanism for countries to provide in-kind contributions</a:t>
            </a:r>
          </a:p>
          <a:p>
            <a:pPr lvl="1"/>
            <a:r>
              <a:rPr lang="en-US" dirty="0"/>
              <a:t>A collaborating institute from a given country establishes a collaboration agreement with CERN</a:t>
            </a:r>
          </a:p>
          <a:p>
            <a:pPr lvl="1"/>
            <a:r>
              <a:rPr lang="en-US" dirty="0"/>
              <a:t>The institute provides part of the funding (generally 50% for member states)</a:t>
            </a:r>
          </a:p>
          <a:p>
            <a:pPr lvl="1"/>
            <a:r>
              <a:rPr lang="en-US" dirty="0"/>
              <a:t>The institutes takes on liability and procurement strategy</a:t>
            </a:r>
          </a:p>
        </p:txBody>
      </p:sp>
      <p:sp>
        <p:nvSpPr>
          <p:cNvPr id="3" name="Footer Placeholder 2">
            <a:extLst>
              <a:ext uri="{FF2B5EF4-FFF2-40B4-BE49-F238E27FC236}">
                <a16:creationId xmlns:a16="http://schemas.microsoft.com/office/drawing/2014/main" id="{2F485E51-A9ED-0E48-8510-564484C7BD1D}"/>
              </a:ext>
            </a:extLst>
          </p:cNvPr>
          <p:cNvSpPr>
            <a:spLocks noGrp="1"/>
          </p:cNvSpPr>
          <p:nvPr>
            <p:ph type="ftr" sz="quarter" idx="11"/>
          </p:nvPr>
        </p:nvSpPr>
        <p:spPr/>
        <p:txBody>
          <a:bodyPr/>
          <a:lstStyle/>
          <a:p>
            <a:r>
              <a:rPr lang="en-GB" noProof="0"/>
              <a:t>B. Di Girolamo - Slovenian Days - CERN - 09 October 2019</a:t>
            </a:r>
          </a:p>
        </p:txBody>
      </p:sp>
      <p:sp>
        <p:nvSpPr>
          <p:cNvPr id="4" name="Slide Number Placeholder 3">
            <a:extLst>
              <a:ext uri="{FF2B5EF4-FFF2-40B4-BE49-F238E27FC236}">
                <a16:creationId xmlns:a16="http://schemas.microsoft.com/office/drawing/2014/main" id="{1819E730-5CC0-DC46-A6FD-F80884E1A9BD}"/>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3681408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In-Kind contributions – Considerations</a:t>
            </a:r>
          </a:p>
        </p:txBody>
      </p:sp>
      <p:sp>
        <p:nvSpPr>
          <p:cNvPr id="3" name="Content Placeholder 2"/>
          <p:cNvSpPr>
            <a:spLocks noGrp="1"/>
          </p:cNvSpPr>
          <p:nvPr>
            <p:ph idx="1"/>
          </p:nvPr>
        </p:nvSpPr>
        <p:spPr>
          <a:xfrm>
            <a:off x="612000" y="914400"/>
            <a:ext cx="8434800" cy="3673574"/>
          </a:xfrm>
        </p:spPr>
        <p:txBody>
          <a:bodyPr>
            <a:normAutofit/>
          </a:bodyPr>
          <a:lstStyle/>
          <a:p>
            <a:r>
              <a:rPr lang="en-GB" sz="2400" dirty="0"/>
              <a:t>In-kind contributions are necessary for:</a:t>
            </a:r>
          </a:p>
          <a:p>
            <a:pPr lvl="1"/>
            <a:r>
              <a:rPr lang="en-GB" dirty="0"/>
              <a:t>Reducing the CERN financial cost. </a:t>
            </a:r>
          </a:p>
          <a:p>
            <a:pPr lvl="1"/>
            <a:r>
              <a:rPr lang="en-GB" dirty="0"/>
              <a:t>Having NMS that are members of LHC experiments, to participate also to the </a:t>
            </a:r>
            <a:r>
              <a:rPr lang="en-GB" b="1" dirty="0"/>
              <a:t>accelerator construction cost.</a:t>
            </a:r>
            <a:endParaRPr lang="en-GB" dirty="0"/>
          </a:p>
          <a:p>
            <a:r>
              <a:rPr lang="en-GB" sz="2400" dirty="0"/>
              <a:t>In-kinds are agreed with Collaborating Laboratories or Institutes, via Collaboration Agreements</a:t>
            </a:r>
          </a:p>
          <a:p>
            <a:r>
              <a:rPr lang="en-GB" sz="2400" dirty="0"/>
              <a:t>The in-kind contributions generate work for industry</a:t>
            </a:r>
          </a:p>
          <a:p>
            <a:pPr lvl="1"/>
            <a:r>
              <a:rPr lang="en-GB" sz="1800" dirty="0"/>
              <a:t>Contributions are typically hardware deliverables built in institutes and industries (via tenders by the institutes)</a:t>
            </a:r>
          </a:p>
        </p:txBody>
      </p:sp>
      <p:sp>
        <p:nvSpPr>
          <p:cNvPr id="4" name="Footer Placeholder 3"/>
          <p:cNvSpPr>
            <a:spLocks noGrp="1"/>
          </p:cNvSpPr>
          <p:nvPr>
            <p:ph type="ftr" sz="quarter" idx="11"/>
          </p:nvPr>
        </p:nvSpPr>
        <p:spPr/>
        <p:txBody>
          <a:bodyPr/>
          <a:lstStyle/>
          <a:p>
            <a:r>
              <a:rPr lang="en-GB" noProof="0"/>
              <a:t>Lucio Rossi - at 15th ILO Forum - CERN 12March 2019</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1659284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In-kind contributions – Not only money!</a:t>
            </a:r>
          </a:p>
        </p:txBody>
      </p:sp>
      <p:sp>
        <p:nvSpPr>
          <p:cNvPr id="3" name="Content Placeholder 2"/>
          <p:cNvSpPr>
            <a:spLocks noGrp="1"/>
          </p:cNvSpPr>
          <p:nvPr>
            <p:ph idx="1"/>
          </p:nvPr>
        </p:nvSpPr>
        <p:spPr>
          <a:xfrm>
            <a:off x="612000" y="914399"/>
            <a:ext cx="8208472" cy="3852863"/>
          </a:xfrm>
        </p:spPr>
        <p:txBody>
          <a:bodyPr>
            <a:normAutofit/>
          </a:bodyPr>
          <a:lstStyle/>
          <a:p>
            <a:pPr marL="0" indent="0">
              <a:buNone/>
            </a:pPr>
            <a:r>
              <a:rPr lang="en-GB" dirty="0"/>
              <a:t>In-kind contributions are necessary for HL-LHC also because:</a:t>
            </a:r>
          </a:p>
          <a:p>
            <a:pPr lvl="1"/>
            <a:r>
              <a:rPr lang="en-GB" dirty="0"/>
              <a:t>CERN has not enough personnel for design and follow up: </a:t>
            </a:r>
            <a:r>
              <a:rPr lang="en-GB" b="1" dirty="0"/>
              <a:t>with no external collaborator we would delay the project or we would need to stop other key R&amp;D.</a:t>
            </a:r>
          </a:p>
          <a:p>
            <a:pPr lvl="1"/>
            <a:r>
              <a:rPr lang="en-GB" dirty="0"/>
              <a:t>That’s why is critical that an Institute has </a:t>
            </a:r>
            <a:r>
              <a:rPr lang="en-GB" b="1" dirty="0"/>
              <a:t>its own competent personnel</a:t>
            </a:r>
            <a:r>
              <a:rPr lang="en-GB" dirty="0"/>
              <a:t> to make engineering and/or the construction follow up.</a:t>
            </a:r>
          </a:p>
        </p:txBody>
      </p:sp>
      <p:sp>
        <p:nvSpPr>
          <p:cNvPr id="4" name="Footer Placeholder 3"/>
          <p:cNvSpPr>
            <a:spLocks noGrp="1"/>
          </p:cNvSpPr>
          <p:nvPr>
            <p:ph type="ftr" sz="quarter" idx="11"/>
          </p:nvPr>
        </p:nvSpPr>
        <p:spPr/>
        <p:txBody>
          <a:bodyPr/>
          <a:lstStyle/>
          <a:p>
            <a:r>
              <a:rPr lang="en-GB" noProof="0"/>
              <a:t>Lucio Rossi - at 15th ILO Forum - CERN 12March 2019</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1548340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K-contracts for collaboration agreement</a:t>
            </a:r>
          </a:p>
        </p:txBody>
      </p:sp>
      <p:sp>
        <p:nvSpPr>
          <p:cNvPr id="3" name="Content Placeholder 2"/>
          <p:cNvSpPr>
            <a:spLocks noGrp="1"/>
          </p:cNvSpPr>
          <p:nvPr>
            <p:ph idx="1"/>
          </p:nvPr>
        </p:nvSpPr>
        <p:spPr>
          <a:xfrm>
            <a:off x="612000" y="914401"/>
            <a:ext cx="8352488" cy="3680222"/>
          </a:xfrm>
        </p:spPr>
        <p:txBody>
          <a:bodyPr>
            <a:normAutofit/>
          </a:bodyPr>
          <a:lstStyle/>
          <a:p>
            <a:r>
              <a:rPr lang="en-GB" sz="1800" dirty="0"/>
              <a:t>CERN Procurement treats it as a contract awarded to a Research Institute/University</a:t>
            </a:r>
          </a:p>
          <a:p>
            <a:r>
              <a:rPr lang="en-GB" sz="1800" dirty="0"/>
              <a:t>If the payment </a:t>
            </a:r>
            <a:r>
              <a:rPr lang="en-GB" sz="1800" dirty="0">
                <a:solidFill>
                  <a:srgbClr val="C00000"/>
                </a:solidFill>
              </a:rPr>
              <a:t>is &gt; 200 </a:t>
            </a:r>
            <a:r>
              <a:rPr lang="en-GB" sz="1800" dirty="0" err="1">
                <a:solidFill>
                  <a:srgbClr val="C00000"/>
                </a:solidFill>
              </a:rPr>
              <a:t>kCHF</a:t>
            </a:r>
            <a:r>
              <a:rPr lang="en-GB" sz="1800" dirty="0">
                <a:solidFill>
                  <a:srgbClr val="C00000"/>
                </a:solidFill>
              </a:rPr>
              <a:t> the Finance Committee authorization </a:t>
            </a:r>
            <a:r>
              <a:rPr lang="en-GB" sz="1800" dirty="0"/>
              <a:t>is required since it is a direct contract without formal tender.</a:t>
            </a:r>
          </a:p>
          <a:p>
            <a:r>
              <a:rPr lang="en-GB" sz="1800" dirty="0"/>
              <a:t>Industry are involved by the Collaborating Institute according to its own rule. CERN needs to qualify and approve the main «subcontract». </a:t>
            </a:r>
          </a:p>
          <a:p>
            <a:r>
              <a:rPr lang="en-GB" sz="1800" dirty="0"/>
              <a:t>The trend of the in-Kind contribution is monitored by the HL-LHC management via special «Steering committees» and by the HL-LHC Collaboration Board</a:t>
            </a:r>
          </a:p>
          <a:p>
            <a:r>
              <a:rPr lang="en-GB" sz="1800" dirty="0"/>
              <a:t>The 50% is not a hard threshold but we need to show to the FC that the gain for CERN is solid (</a:t>
            </a:r>
            <a:r>
              <a:rPr lang="en-GB" sz="1800" dirty="0" err="1"/>
              <a:t>w.r.t</a:t>
            </a:r>
            <a:r>
              <a:rPr lang="en-GB" sz="1800" dirty="0"/>
              <a:t>. to a tender).</a:t>
            </a:r>
          </a:p>
          <a:p>
            <a:endParaRPr lang="en-GB" sz="1800" dirty="0"/>
          </a:p>
          <a:p>
            <a:endParaRPr lang="en-GB" sz="1800" dirty="0"/>
          </a:p>
        </p:txBody>
      </p:sp>
      <p:sp>
        <p:nvSpPr>
          <p:cNvPr id="4" name="Footer Placeholder 3"/>
          <p:cNvSpPr>
            <a:spLocks noGrp="1"/>
          </p:cNvSpPr>
          <p:nvPr>
            <p:ph type="ftr" sz="quarter" idx="11"/>
          </p:nvPr>
        </p:nvSpPr>
        <p:spPr/>
        <p:txBody>
          <a:bodyPr/>
          <a:lstStyle/>
          <a:p>
            <a:r>
              <a:rPr lang="en-GB" noProof="0"/>
              <a:t>Lucio Rossi - at 15th ILO Forum - CERN 12March 2019</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3781370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9EC21-2671-8B40-8DDF-10DDAC89A73D}"/>
              </a:ext>
            </a:extLst>
          </p:cNvPr>
          <p:cNvSpPr>
            <a:spLocks noGrp="1"/>
          </p:cNvSpPr>
          <p:nvPr>
            <p:ph type="title"/>
          </p:nvPr>
        </p:nvSpPr>
        <p:spPr>
          <a:xfrm rot="16200000">
            <a:off x="-1710288" y="2157294"/>
            <a:ext cx="4751648" cy="540000"/>
          </a:xfrm>
        </p:spPr>
        <p:txBody>
          <a:bodyPr/>
          <a:lstStyle/>
          <a:p>
            <a:r>
              <a:rPr lang="en-US" dirty="0"/>
              <a:t>A list of contributions</a:t>
            </a:r>
          </a:p>
        </p:txBody>
      </p:sp>
      <p:sp>
        <p:nvSpPr>
          <p:cNvPr id="4" name="Footer Placeholder 3">
            <a:extLst>
              <a:ext uri="{FF2B5EF4-FFF2-40B4-BE49-F238E27FC236}">
                <a16:creationId xmlns:a16="http://schemas.microsoft.com/office/drawing/2014/main" id="{13091736-5F7E-5F46-83C8-6210C9716FD9}"/>
              </a:ext>
            </a:extLst>
          </p:cNvPr>
          <p:cNvSpPr>
            <a:spLocks noGrp="1"/>
          </p:cNvSpPr>
          <p:nvPr>
            <p:ph type="ftr" sz="quarter" idx="11"/>
          </p:nvPr>
        </p:nvSpPr>
        <p:spPr/>
        <p:txBody>
          <a:bodyPr/>
          <a:lstStyle/>
          <a:p>
            <a:r>
              <a:rPr lang="fr-FR" noProof="0"/>
              <a:t>B. Di Girolamo - Slovenian Days - CERN - 09 October 2019</a:t>
            </a:r>
            <a:endParaRPr lang="en-GB" noProof="0"/>
          </a:p>
        </p:txBody>
      </p:sp>
      <p:sp>
        <p:nvSpPr>
          <p:cNvPr id="5" name="Slide Number Placeholder 4">
            <a:extLst>
              <a:ext uri="{FF2B5EF4-FFF2-40B4-BE49-F238E27FC236}">
                <a16:creationId xmlns:a16="http://schemas.microsoft.com/office/drawing/2014/main" id="{49846913-20D4-D14A-AF93-4B07E50CA78C}"/>
              </a:ext>
            </a:extLst>
          </p:cNvPr>
          <p:cNvSpPr>
            <a:spLocks noGrp="1"/>
          </p:cNvSpPr>
          <p:nvPr>
            <p:ph type="sldNum" sz="quarter" idx="12"/>
          </p:nvPr>
        </p:nvSpPr>
        <p:spPr/>
        <p:txBody>
          <a:bodyPr/>
          <a:lstStyle/>
          <a:p>
            <a:fld id="{BFDCA1C4-9514-7B4F-976F-D92F7E296653}" type="slidenum">
              <a:rPr lang="fr-FR" smtClean="0"/>
              <a:pPr/>
              <a:t>14</a:t>
            </a:fld>
            <a:endParaRPr lang="fr-FR"/>
          </a:p>
        </p:txBody>
      </p:sp>
      <p:graphicFrame>
        <p:nvGraphicFramePr>
          <p:cNvPr id="7" name="Table 6">
            <a:extLst>
              <a:ext uri="{FF2B5EF4-FFF2-40B4-BE49-F238E27FC236}">
                <a16:creationId xmlns:a16="http://schemas.microsoft.com/office/drawing/2014/main" id="{FD0847A6-CFA0-A44D-9E02-94BDC1498DA3}"/>
              </a:ext>
            </a:extLst>
          </p:cNvPr>
          <p:cNvGraphicFramePr>
            <a:graphicFrameLocks noGrp="1"/>
          </p:cNvGraphicFramePr>
          <p:nvPr>
            <p:extLst>
              <p:ext uri="{D42A27DB-BD31-4B8C-83A1-F6EECF244321}">
                <p14:modId xmlns:p14="http://schemas.microsoft.com/office/powerpoint/2010/main" val="4050212938"/>
              </p:ext>
            </p:extLst>
          </p:nvPr>
        </p:nvGraphicFramePr>
        <p:xfrm>
          <a:off x="1691680" y="44195"/>
          <a:ext cx="4755232" cy="4831811"/>
        </p:xfrm>
        <a:graphic>
          <a:graphicData uri="http://schemas.openxmlformats.org/drawingml/2006/table">
            <a:tbl>
              <a:tblPr/>
              <a:tblGrid>
                <a:gridCol w="345408">
                  <a:extLst>
                    <a:ext uri="{9D8B030D-6E8A-4147-A177-3AD203B41FA5}">
                      <a16:colId xmlns:a16="http://schemas.microsoft.com/office/drawing/2014/main" val="1927781892"/>
                    </a:ext>
                  </a:extLst>
                </a:gridCol>
                <a:gridCol w="358822">
                  <a:extLst>
                    <a:ext uri="{9D8B030D-6E8A-4147-A177-3AD203B41FA5}">
                      <a16:colId xmlns:a16="http://schemas.microsoft.com/office/drawing/2014/main" val="2196536529"/>
                    </a:ext>
                  </a:extLst>
                </a:gridCol>
                <a:gridCol w="2025501">
                  <a:extLst>
                    <a:ext uri="{9D8B030D-6E8A-4147-A177-3AD203B41FA5}">
                      <a16:colId xmlns:a16="http://schemas.microsoft.com/office/drawing/2014/main" val="2056502691"/>
                    </a:ext>
                  </a:extLst>
                </a:gridCol>
                <a:gridCol w="2025501">
                  <a:extLst>
                    <a:ext uri="{9D8B030D-6E8A-4147-A177-3AD203B41FA5}">
                      <a16:colId xmlns:a16="http://schemas.microsoft.com/office/drawing/2014/main" val="1594274975"/>
                    </a:ext>
                  </a:extLst>
                </a:gridCol>
              </a:tblGrid>
              <a:tr h="452561">
                <a:tc>
                  <a:txBody>
                    <a:bodyPr/>
                    <a:lstStyle/>
                    <a:p>
                      <a:pPr algn="l" fontAlgn="b"/>
                      <a:endParaRPr lang="en-US" sz="800" b="1" i="0" u="none" strike="noStrike">
                        <a:solidFill>
                          <a:srgbClr val="000000"/>
                        </a:solidFill>
                        <a:effectLst/>
                        <a:latin typeface="Calibri" panose="020F0502020204030204" pitchFamily="34" charset="0"/>
                      </a:endParaRPr>
                    </a:p>
                  </a:txBody>
                  <a:tcPr marL="3735" marR="3735" marT="373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FFFFFF"/>
                          </a:solidFill>
                          <a:effectLst/>
                          <a:latin typeface="Calibri" panose="020F0502020204030204" pitchFamily="34" charset="0"/>
                        </a:rPr>
                        <a:t>COUNTRY</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800" b="1" i="0" u="none" strike="noStrike" dirty="0">
                          <a:solidFill>
                            <a:srgbClr val="FFFFFF"/>
                          </a:solidFill>
                          <a:effectLst/>
                          <a:latin typeface="Calibri" panose="020F0502020204030204" pitchFamily="34" charset="0"/>
                        </a:rPr>
                        <a:t>Institute</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800" b="1" i="0" u="none" strike="noStrike">
                          <a:solidFill>
                            <a:srgbClr val="FFFFFF"/>
                          </a:solidFill>
                          <a:effectLst/>
                          <a:latin typeface="Calibri" panose="020F0502020204030204" pitchFamily="34" charset="0"/>
                        </a:rPr>
                        <a:t>Title</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2206170091"/>
                  </a:ext>
                </a:extLst>
              </a:tr>
              <a:tr h="191920">
                <a:tc rowSpan="4">
                  <a:txBody>
                    <a:bodyPr/>
                    <a:lstStyle/>
                    <a:p>
                      <a:pPr algn="ctr" fontAlgn="ctr"/>
                      <a:r>
                        <a:rPr lang="en-US" sz="800" b="1" i="0" u="none" strike="noStrike">
                          <a:solidFill>
                            <a:srgbClr val="000000"/>
                          </a:solidFill>
                          <a:effectLst/>
                          <a:latin typeface="Calibri" panose="020F0502020204030204" pitchFamily="34" charset="0"/>
                        </a:rPr>
                        <a:t>R&amp;D</a:t>
                      </a:r>
                    </a:p>
                  </a:txBody>
                  <a:tcPr marL="3735" marR="3735" marT="373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France</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CEA</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Thermal Design of Superconducting High Field Magnets at CERN</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4177928000"/>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Manchester</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Beam instrumentation</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0341073"/>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Manchester</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Cold powering: DFBX for String</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35149734"/>
                  </a:ext>
                </a:extLst>
              </a:tr>
              <a:tr h="117331">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ASTeC+Dundee</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Laser treatment prototype (LESS)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3408311"/>
                  </a:ext>
                </a:extLst>
              </a:tr>
              <a:tr h="111744">
                <a:tc rowSpan="20">
                  <a:txBody>
                    <a:bodyPr/>
                    <a:lstStyle/>
                    <a:p>
                      <a:pPr algn="ctr" fontAlgn="ctr"/>
                      <a:r>
                        <a:rPr lang="en-US" sz="800" b="1" i="0" u="none" strike="noStrike">
                          <a:solidFill>
                            <a:srgbClr val="000000"/>
                          </a:solidFill>
                          <a:effectLst/>
                          <a:latin typeface="Calibri" panose="020F0502020204030204" pitchFamily="34" charset="0"/>
                        </a:rPr>
                        <a:t>Prototypes and BASELINE</a:t>
                      </a:r>
                    </a:p>
                  </a:txBody>
                  <a:tcPr marL="3735" marR="3735" marT="373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Italy</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INFN</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High-order corrector magnets + prototypes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701807914"/>
                  </a:ext>
                </a:extLst>
              </a:tr>
              <a:tr h="100569">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Spain</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CIEMAT</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Nested orbit correctors + prototypes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7331995"/>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China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IHEP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D2 Correctors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62481437"/>
                  </a:ext>
                </a:extLst>
              </a:tr>
              <a:tr h="100569">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Sweden</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Uppsala Univ.</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Cold testing of  corrector magnets and crab cavities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718821758"/>
                  </a:ext>
                </a:extLst>
              </a:tr>
              <a:tr h="100569">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Japan</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KEK</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D1 magnet model and cold mass </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2843265838"/>
                  </a:ext>
                </a:extLst>
              </a:tr>
              <a:tr h="106156">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Italy</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INFN</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D2 model + prototype+ Magnet</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8698714"/>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USA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Several</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Crab Cavities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743028351"/>
                  </a:ext>
                </a:extLst>
              </a:tr>
              <a:tr h="100569">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USA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Several</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dirty="0">
                          <a:solidFill>
                            <a:srgbClr val="000000"/>
                          </a:solidFill>
                          <a:effectLst/>
                          <a:latin typeface="Calibri" panose="020F0502020204030204" pitchFamily="34" charset="0"/>
                        </a:rPr>
                        <a:t>Triplet magnets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4663598"/>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Canada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TRIUMF</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RFD Crab-cavities cryomodules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748126079"/>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Sweden</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Uppsala Univ.</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DFHM and DFHX 8+2 units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2734193"/>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SOTO</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DFM and DFX 8+2 units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2131276888"/>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ASTeC+Lancaster</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DQW Crab-cavities cryomodules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3168135"/>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Serbia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Ministry</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Magnets and CC jacks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542738196"/>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TAXS and TAXN</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0455745"/>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Current leads matching section and inner triplets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275074480"/>
                  </a:ext>
                </a:extLst>
              </a:tr>
              <a:tr h="191920">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Low impedance collimators (12 units) + IR collimators (28 units)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081925"/>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Solid State RF powering (replacing IOT)</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801342051"/>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BPM Mechnics (20+28 units)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3288999"/>
                  </a:ext>
                </a:extLst>
              </a:tr>
              <a:tr h="191920">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Protvino</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Ionisation chambers for SPS and LHC systems for HL-LHC beams (1000 units)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384797534"/>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MEPhI + JINR</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HF-HOM and HOM Couplers and Filed Antennas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684217268"/>
                  </a:ext>
                </a:extLst>
              </a:tr>
              <a:tr h="111744">
                <a:tc rowSpan="6">
                  <a:txBody>
                    <a:bodyPr/>
                    <a:lstStyle/>
                    <a:p>
                      <a:pPr algn="ctr" fontAlgn="ctr"/>
                      <a:r>
                        <a:rPr lang="en-US" sz="800" b="1" i="0" u="none" strike="noStrike">
                          <a:solidFill>
                            <a:srgbClr val="000000"/>
                          </a:solidFill>
                          <a:effectLst/>
                          <a:latin typeface="Calibri" panose="020F0502020204030204" pitchFamily="34" charset="0"/>
                        </a:rPr>
                        <a:t>OPTIONS</a:t>
                      </a:r>
                    </a:p>
                  </a:txBody>
                  <a:tcPr marL="3735" marR="3735" marT="373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LIV+RHUL</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Beam instrumentation EO-BPM</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632082982"/>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Liverpool</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Beam Instr. For HEL</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4508570"/>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UK</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Dundee</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Laser treatment final (LESS)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98608346"/>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LHC Dump System</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68799"/>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BINP</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800" b="1" i="0" u="none" strike="noStrike">
                          <a:solidFill>
                            <a:srgbClr val="000000"/>
                          </a:solidFill>
                          <a:effectLst/>
                          <a:latin typeface="Calibri" panose="020F0502020204030204" pitchFamily="34" charset="0"/>
                        </a:rPr>
                        <a:t>OPTION: Hollow e-lens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409856807"/>
                  </a:ext>
                </a:extLst>
              </a:tr>
              <a:tr h="111744">
                <a:tc vMerge="1">
                  <a:txBody>
                    <a:bodyPr/>
                    <a:lstStyle/>
                    <a:p>
                      <a:endParaRPr lang="en-US"/>
                    </a:p>
                  </a:txBody>
                  <a:tcPr/>
                </a:tc>
                <a:tc>
                  <a:txBody>
                    <a:bodyPr/>
                    <a:lstStyle/>
                    <a:p>
                      <a:pPr algn="l" fontAlgn="ctr"/>
                      <a:r>
                        <a:rPr lang="en-US" sz="800" b="1" i="0" u="none" strike="noStrike">
                          <a:solidFill>
                            <a:srgbClr val="000000"/>
                          </a:solidFill>
                          <a:effectLst/>
                          <a:latin typeface="Calibri" panose="020F0502020204030204" pitchFamily="34" charset="0"/>
                        </a:rPr>
                        <a:t>Russia</a:t>
                      </a:r>
                    </a:p>
                  </a:txBody>
                  <a:tcPr marL="3735" marR="3735" marT="37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a:solidFill>
                            <a:srgbClr val="000000"/>
                          </a:solidFill>
                          <a:effectLst/>
                          <a:latin typeface="Calibri" panose="020F0502020204030204" pitchFamily="34" charset="0"/>
                        </a:rPr>
                        <a:t>PNPI/Protvino</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1" i="0" u="none" strike="noStrike" dirty="0">
                          <a:solidFill>
                            <a:srgbClr val="000000"/>
                          </a:solidFill>
                          <a:effectLst/>
                          <a:latin typeface="Calibri" panose="020F0502020204030204" pitchFamily="34" charset="0"/>
                        </a:rPr>
                        <a:t>OPTION: ​Crystal collimation for ions</a:t>
                      </a:r>
                    </a:p>
                  </a:txBody>
                  <a:tcPr marL="3735" marR="3735" marT="37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8280553"/>
                  </a:ext>
                </a:extLst>
              </a:tr>
            </a:tbl>
          </a:graphicData>
        </a:graphic>
      </p:graphicFrame>
    </p:spTree>
    <p:extLst>
      <p:ext uri="{BB962C8B-B14F-4D97-AF65-F5344CB8AC3E}">
        <p14:creationId xmlns:p14="http://schemas.microsoft.com/office/powerpoint/2010/main" val="4083401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Collaborating Institutes on HL-LHC WEB</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3639" y="675274"/>
            <a:ext cx="5089517" cy="3984708"/>
          </a:xfrm>
          <a:prstGeom prst="rect">
            <a:avLst/>
          </a:prstGeom>
        </p:spPr>
      </p:pic>
      <p:sp>
        <p:nvSpPr>
          <p:cNvPr id="3" name="TextBox 2">
            <a:extLst>
              <a:ext uri="{FF2B5EF4-FFF2-40B4-BE49-F238E27FC236}">
                <a16:creationId xmlns:a16="http://schemas.microsoft.com/office/drawing/2014/main" id="{F639B81A-D9B1-5C4B-A3A6-515BCFC960C3}"/>
              </a:ext>
            </a:extLst>
          </p:cNvPr>
          <p:cNvSpPr txBox="1"/>
          <p:nvPr/>
        </p:nvSpPr>
        <p:spPr>
          <a:xfrm>
            <a:off x="6876256" y="3147814"/>
            <a:ext cx="1375698" cy="253916"/>
          </a:xfrm>
          <a:prstGeom prst="rect">
            <a:avLst/>
          </a:prstGeom>
          <a:noFill/>
        </p:spPr>
        <p:txBody>
          <a:bodyPr wrap="none" rtlCol="0">
            <a:spAutoFit/>
          </a:bodyPr>
          <a:lstStyle/>
          <a:p>
            <a:r>
              <a:rPr lang="en-US" sz="1050" dirty="0"/>
              <a:t>“the sun never sets”</a:t>
            </a:r>
          </a:p>
        </p:txBody>
      </p:sp>
      <p:sp>
        <p:nvSpPr>
          <p:cNvPr id="4" name="Rectangle 3">
            <a:extLst>
              <a:ext uri="{FF2B5EF4-FFF2-40B4-BE49-F238E27FC236}">
                <a16:creationId xmlns:a16="http://schemas.microsoft.com/office/drawing/2014/main" id="{AF9453BE-922C-5E4C-B70A-11BD094905A8}"/>
              </a:ext>
            </a:extLst>
          </p:cNvPr>
          <p:cNvSpPr/>
          <p:nvPr/>
        </p:nvSpPr>
        <p:spPr>
          <a:xfrm>
            <a:off x="1959762" y="4526528"/>
            <a:ext cx="4392488" cy="276999"/>
          </a:xfrm>
          <a:prstGeom prst="rect">
            <a:avLst/>
          </a:prstGeom>
        </p:spPr>
        <p:txBody>
          <a:bodyPr wrap="square">
            <a:spAutoFit/>
          </a:bodyPr>
          <a:lstStyle/>
          <a:p>
            <a:r>
              <a:rPr lang="en-US" sz="1200" dirty="0">
                <a:hlinkClick r:id="rId3"/>
              </a:rPr>
              <a:t>http://hilumilhc.web.cern.ch/about/collaboration-institutes</a:t>
            </a:r>
            <a:r>
              <a:rPr lang="en-US" sz="1200" dirty="0"/>
              <a:t> </a:t>
            </a:r>
          </a:p>
        </p:txBody>
      </p:sp>
      <p:sp>
        <p:nvSpPr>
          <p:cNvPr id="8" name="Footer Placeholder 7">
            <a:extLst>
              <a:ext uri="{FF2B5EF4-FFF2-40B4-BE49-F238E27FC236}">
                <a16:creationId xmlns:a16="http://schemas.microsoft.com/office/drawing/2014/main" id="{9A3BBEF4-6851-7745-86FB-60C5661608D6}"/>
              </a:ext>
            </a:extLst>
          </p:cNvPr>
          <p:cNvSpPr>
            <a:spLocks noGrp="1"/>
          </p:cNvSpPr>
          <p:nvPr>
            <p:ph type="ftr" sz="quarter" idx="11"/>
          </p:nvPr>
        </p:nvSpPr>
        <p:spPr/>
        <p:txBody>
          <a:bodyPr/>
          <a:lstStyle/>
          <a:p>
            <a:r>
              <a:rPr lang="en-GB" noProof="0"/>
              <a:t>Lucio Rossi - at 15th ILO Forum - CERN 12March 2019</a:t>
            </a:r>
            <a:endParaRPr lang="en-GB" noProof="0" dirty="0"/>
          </a:p>
        </p:txBody>
      </p:sp>
    </p:spTree>
    <p:extLst>
      <p:ext uri="{BB962C8B-B14F-4D97-AF65-F5344CB8AC3E}">
        <p14:creationId xmlns:p14="http://schemas.microsoft.com/office/powerpoint/2010/main" val="2906594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Other considerations</a:t>
            </a:r>
          </a:p>
        </p:txBody>
      </p:sp>
      <p:sp>
        <p:nvSpPr>
          <p:cNvPr id="3" name="Content Placeholder 2"/>
          <p:cNvSpPr>
            <a:spLocks noGrp="1"/>
          </p:cNvSpPr>
          <p:nvPr>
            <p:ph idx="1"/>
          </p:nvPr>
        </p:nvSpPr>
        <p:spPr>
          <a:xfrm>
            <a:off x="612000" y="699542"/>
            <a:ext cx="8208472" cy="3852862"/>
          </a:xfrm>
        </p:spPr>
        <p:txBody>
          <a:bodyPr>
            <a:normAutofit/>
          </a:bodyPr>
          <a:lstStyle/>
          <a:p>
            <a:r>
              <a:rPr lang="en-GB" sz="1800" dirty="0"/>
              <a:t>An in-kind contribution makes sense only in case of a long term interest by an Institute </a:t>
            </a:r>
          </a:p>
          <a:p>
            <a:r>
              <a:rPr lang="en-GB" sz="1800" dirty="0"/>
              <a:t>Never a good idea to use it simply to maximize the short term return.</a:t>
            </a:r>
          </a:p>
          <a:p>
            <a:r>
              <a:rPr lang="en-GB" sz="1800" dirty="0"/>
              <a:t>However, it can turn out a very good long term investment! </a:t>
            </a:r>
          </a:p>
          <a:p>
            <a:r>
              <a:rPr lang="en-GB" sz="1800" dirty="0"/>
              <a:t>But must be supported by a genuine scientific and technological interest by a competent home team! </a:t>
            </a:r>
            <a:r>
              <a:rPr lang="en-GB" sz="1800" b="1" dirty="0">
                <a:solidFill>
                  <a:srgbClr val="C00000"/>
                </a:solidFill>
              </a:rPr>
              <a:t>Without a competent home team is NOT possible to assign an in-kind contribution!</a:t>
            </a:r>
          </a:p>
          <a:p>
            <a:r>
              <a:rPr lang="en-GB" sz="1800" dirty="0"/>
              <a:t>The interest of CERN is a networking model where the CERN resources are matched by local national resources and where the entire community align to the CERN scope providing also an invaluable intellectual contribution, beside increasing the validated industrial partners. </a:t>
            </a:r>
          </a:p>
          <a:p>
            <a:r>
              <a:rPr lang="en-GB" sz="1800" b="1" dirty="0"/>
              <a:t>So collaborations and in-kinds are necessary for HL-LHC and also in this respect HL-LHC is a necessary «prototype» for FCC!</a:t>
            </a:r>
          </a:p>
          <a:p>
            <a:endParaRPr lang="en-GB" sz="1800" b="1" dirty="0"/>
          </a:p>
        </p:txBody>
      </p:sp>
      <p:sp>
        <p:nvSpPr>
          <p:cNvPr id="4" name="Footer Placeholder 3"/>
          <p:cNvSpPr>
            <a:spLocks noGrp="1"/>
          </p:cNvSpPr>
          <p:nvPr>
            <p:ph type="ftr" sz="quarter" idx="11"/>
          </p:nvPr>
        </p:nvSpPr>
        <p:spPr/>
        <p:txBody>
          <a:bodyPr/>
          <a:lstStyle/>
          <a:p>
            <a:r>
              <a:rPr lang="en-GB" noProof="0"/>
              <a:t>Lucio Rossi - at 15th ILO Forum - CERN 12March 2019</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774941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46D3A86-C81A-3F45-BAD9-394FCE30309F}"/>
              </a:ext>
            </a:extLst>
          </p:cNvPr>
          <p:cNvSpPr>
            <a:spLocks noGrp="1"/>
          </p:cNvSpPr>
          <p:nvPr>
            <p:ph type="title"/>
          </p:nvPr>
        </p:nvSpPr>
        <p:spPr>
          <a:xfrm>
            <a:off x="612000" y="2067694"/>
            <a:ext cx="7920000" cy="540000"/>
          </a:xfrm>
        </p:spPr>
        <p:txBody>
          <a:bodyPr/>
          <a:lstStyle/>
          <a:p>
            <a:r>
              <a:rPr lang="en-US" dirty="0"/>
              <a:t>Before concluding: two very personal examples of R&amp;D activities and innovative solutions </a:t>
            </a:r>
          </a:p>
        </p:txBody>
      </p:sp>
      <p:sp>
        <p:nvSpPr>
          <p:cNvPr id="4" name="Footer Placeholder 3">
            <a:extLst>
              <a:ext uri="{FF2B5EF4-FFF2-40B4-BE49-F238E27FC236}">
                <a16:creationId xmlns:a16="http://schemas.microsoft.com/office/drawing/2014/main" id="{1146EFDA-0179-7443-9BDB-963F0C650C4A}"/>
              </a:ext>
            </a:extLst>
          </p:cNvPr>
          <p:cNvSpPr>
            <a:spLocks noGrp="1"/>
          </p:cNvSpPr>
          <p:nvPr>
            <p:ph type="ftr" sz="quarter" idx="11"/>
          </p:nvPr>
        </p:nvSpPr>
        <p:spPr/>
        <p:txBody>
          <a:bodyPr/>
          <a:lstStyle/>
          <a:p>
            <a:r>
              <a:rPr lang="fr-FR" noProof="0"/>
              <a:t>B. Di Girolamo - Slovenian Days - CERN - 09 October 2019</a:t>
            </a:r>
            <a:endParaRPr lang="en-GB" noProof="0"/>
          </a:p>
        </p:txBody>
      </p:sp>
      <p:sp>
        <p:nvSpPr>
          <p:cNvPr id="5" name="Slide Number Placeholder 4">
            <a:extLst>
              <a:ext uri="{FF2B5EF4-FFF2-40B4-BE49-F238E27FC236}">
                <a16:creationId xmlns:a16="http://schemas.microsoft.com/office/drawing/2014/main" id="{9A5DA7DC-175F-6340-A082-9D357C047E62}"/>
              </a:ext>
            </a:extLst>
          </p:cNvPr>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3623071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4FF91-A872-6447-A3CC-4905C51A28EB}"/>
              </a:ext>
            </a:extLst>
          </p:cNvPr>
          <p:cNvSpPr>
            <a:spLocks noGrp="1"/>
          </p:cNvSpPr>
          <p:nvPr>
            <p:ph type="title"/>
          </p:nvPr>
        </p:nvSpPr>
        <p:spPr/>
        <p:txBody>
          <a:bodyPr/>
          <a:lstStyle/>
          <a:p>
            <a:r>
              <a:rPr lang="en-US" sz="2400" dirty="0"/>
              <a:t>Development of high precision angular measurements</a:t>
            </a:r>
          </a:p>
        </p:txBody>
      </p:sp>
      <p:sp>
        <p:nvSpPr>
          <p:cNvPr id="3" name="Footer Placeholder 2">
            <a:extLst>
              <a:ext uri="{FF2B5EF4-FFF2-40B4-BE49-F238E27FC236}">
                <a16:creationId xmlns:a16="http://schemas.microsoft.com/office/drawing/2014/main" id="{B27AE94D-4400-C142-8769-2F0F2CE3643A}"/>
              </a:ext>
            </a:extLst>
          </p:cNvPr>
          <p:cNvSpPr>
            <a:spLocks noGrp="1"/>
          </p:cNvSpPr>
          <p:nvPr>
            <p:ph type="ftr" sz="quarter" idx="11"/>
          </p:nvPr>
        </p:nvSpPr>
        <p:spPr/>
        <p:txBody>
          <a:bodyPr/>
          <a:lstStyle/>
          <a:p>
            <a:r>
              <a:rPr lang="fr-FR" noProof="0"/>
              <a:t>B. Di Girolamo - Slovenian Days - CERN - 09 October 2019</a:t>
            </a:r>
            <a:endParaRPr lang="en-GB" noProof="0"/>
          </a:p>
        </p:txBody>
      </p:sp>
      <p:sp>
        <p:nvSpPr>
          <p:cNvPr id="4" name="Slide Number Placeholder 3">
            <a:extLst>
              <a:ext uri="{FF2B5EF4-FFF2-40B4-BE49-F238E27FC236}">
                <a16:creationId xmlns:a16="http://schemas.microsoft.com/office/drawing/2014/main" id="{FBEA901D-E834-064E-8558-DCC6E213B357}"/>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5" name="Picture 4">
            <a:extLst>
              <a:ext uri="{FF2B5EF4-FFF2-40B4-BE49-F238E27FC236}">
                <a16:creationId xmlns:a16="http://schemas.microsoft.com/office/drawing/2014/main" id="{D63E4C93-9254-044D-923F-51A4210F3A63}"/>
              </a:ext>
            </a:extLst>
          </p:cNvPr>
          <p:cNvPicPr>
            <a:picLocks noChangeAspect="1"/>
          </p:cNvPicPr>
          <p:nvPr/>
        </p:nvPicPr>
        <p:blipFill>
          <a:blip r:embed="rId2"/>
          <a:stretch>
            <a:fillRect/>
          </a:stretch>
        </p:blipFill>
        <p:spPr>
          <a:xfrm>
            <a:off x="612000" y="675000"/>
            <a:ext cx="2664296" cy="1807388"/>
          </a:xfrm>
          <a:prstGeom prst="rect">
            <a:avLst/>
          </a:prstGeom>
        </p:spPr>
      </p:pic>
      <p:pic>
        <p:nvPicPr>
          <p:cNvPr id="6" name="Picture 5">
            <a:extLst>
              <a:ext uri="{FF2B5EF4-FFF2-40B4-BE49-F238E27FC236}">
                <a16:creationId xmlns:a16="http://schemas.microsoft.com/office/drawing/2014/main" id="{B6C8AB81-38E7-D549-87BF-39B68F31E9FD}"/>
              </a:ext>
            </a:extLst>
          </p:cNvPr>
          <p:cNvPicPr>
            <a:picLocks noChangeAspect="1"/>
          </p:cNvPicPr>
          <p:nvPr/>
        </p:nvPicPr>
        <p:blipFill>
          <a:blip r:embed="rId3"/>
          <a:stretch>
            <a:fillRect/>
          </a:stretch>
        </p:blipFill>
        <p:spPr>
          <a:xfrm>
            <a:off x="456169" y="2660896"/>
            <a:ext cx="2748136" cy="2212065"/>
          </a:xfrm>
          <a:prstGeom prst="rect">
            <a:avLst/>
          </a:prstGeom>
        </p:spPr>
      </p:pic>
      <p:pic>
        <p:nvPicPr>
          <p:cNvPr id="7" name="Picture 6">
            <a:extLst>
              <a:ext uri="{FF2B5EF4-FFF2-40B4-BE49-F238E27FC236}">
                <a16:creationId xmlns:a16="http://schemas.microsoft.com/office/drawing/2014/main" id="{7E03A760-7353-3F43-B2CE-666711804BCB}"/>
              </a:ext>
            </a:extLst>
          </p:cNvPr>
          <p:cNvPicPr>
            <a:picLocks noChangeAspect="1"/>
          </p:cNvPicPr>
          <p:nvPr/>
        </p:nvPicPr>
        <p:blipFill>
          <a:blip r:embed="rId4"/>
          <a:stretch>
            <a:fillRect/>
          </a:stretch>
        </p:blipFill>
        <p:spPr>
          <a:xfrm>
            <a:off x="3201544" y="650123"/>
            <a:ext cx="2990666" cy="2437814"/>
          </a:xfrm>
          <a:prstGeom prst="rect">
            <a:avLst/>
          </a:prstGeom>
        </p:spPr>
      </p:pic>
      <p:sp>
        <p:nvSpPr>
          <p:cNvPr id="8" name="Rectangle 7">
            <a:extLst>
              <a:ext uri="{FF2B5EF4-FFF2-40B4-BE49-F238E27FC236}">
                <a16:creationId xmlns:a16="http://schemas.microsoft.com/office/drawing/2014/main" id="{F5DCF503-B57F-7449-8C44-D30A3553C9FB}"/>
              </a:ext>
            </a:extLst>
          </p:cNvPr>
          <p:cNvSpPr/>
          <p:nvPr/>
        </p:nvSpPr>
        <p:spPr>
          <a:xfrm>
            <a:off x="6205019" y="1117028"/>
            <a:ext cx="2627784" cy="461665"/>
          </a:xfrm>
          <a:prstGeom prst="rect">
            <a:avLst/>
          </a:prstGeom>
        </p:spPr>
        <p:txBody>
          <a:bodyPr wrap="square">
            <a:spAutoFit/>
          </a:bodyPr>
          <a:lstStyle/>
          <a:p>
            <a:pPr marL="11113" lvl="1"/>
            <a:r>
              <a:rPr lang="en-US" sz="1200" dirty="0"/>
              <a:t>A precision of </a:t>
            </a:r>
            <a:r>
              <a:rPr lang="en-US" sz="1200" b="1" dirty="0">
                <a:solidFill>
                  <a:srgbClr val="FF0000"/>
                </a:solidFill>
              </a:rPr>
              <a:t>2.4</a:t>
            </a:r>
            <a:r>
              <a:rPr lang="en-US" sz="1200" b="1" baseline="30000" dirty="0">
                <a:solidFill>
                  <a:srgbClr val="FF0000"/>
                </a:solidFill>
              </a:rPr>
              <a:t>.</a:t>
            </a:r>
            <a:r>
              <a:rPr lang="en-US" sz="1200" b="1" dirty="0">
                <a:solidFill>
                  <a:srgbClr val="FF0000"/>
                </a:solidFill>
              </a:rPr>
              <a:t>10</a:t>
            </a:r>
            <a:r>
              <a:rPr lang="en-US" sz="1200" b="1" baseline="30000" dirty="0">
                <a:solidFill>
                  <a:srgbClr val="FF0000"/>
                </a:solidFill>
              </a:rPr>
              <a:t>-11 </a:t>
            </a:r>
            <a:r>
              <a:rPr lang="en-US" sz="1200" b="1" dirty="0">
                <a:solidFill>
                  <a:srgbClr val="FF0000"/>
                </a:solidFill>
              </a:rPr>
              <a:t>rad/Hz</a:t>
            </a:r>
            <a:r>
              <a:rPr lang="en-US" sz="1200" b="1" baseline="30000" dirty="0">
                <a:solidFill>
                  <a:srgbClr val="FF0000"/>
                </a:solidFill>
              </a:rPr>
              <a:t>1/2</a:t>
            </a:r>
            <a:r>
              <a:rPr lang="en-US" sz="1200" baseline="30000" dirty="0">
                <a:solidFill>
                  <a:srgbClr val="FF0000"/>
                </a:solidFill>
              </a:rPr>
              <a:t> </a:t>
            </a:r>
            <a:r>
              <a:rPr lang="en-US" sz="1200" dirty="0"/>
              <a:t>in the frequency range </a:t>
            </a:r>
            <a:r>
              <a:rPr lang="en-US" sz="1200" b="1" dirty="0">
                <a:solidFill>
                  <a:srgbClr val="FF0000"/>
                </a:solidFill>
              </a:rPr>
              <a:t>[10</a:t>
            </a:r>
            <a:r>
              <a:rPr lang="en-US" sz="1200" b="1" baseline="30000" dirty="0">
                <a:solidFill>
                  <a:srgbClr val="FF0000"/>
                </a:solidFill>
              </a:rPr>
              <a:t>-3</a:t>
            </a:r>
            <a:r>
              <a:rPr lang="en-US" sz="1200" b="1" dirty="0">
                <a:solidFill>
                  <a:srgbClr val="FF0000"/>
                </a:solidFill>
              </a:rPr>
              <a:t>,12.4] Hz</a:t>
            </a:r>
          </a:p>
        </p:txBody>
      </p:sp>
      <p:sp>
        <p:nvSpPr>
          <p:cNvPr id="11" name="TextBox 10">
            <a:extLst>
              <a:ext uri="{FF2B5EF4-FFF2-40B4-BE49-F238E27FC236}">
                <a16:creationId xmlns:a16="http://schemas.microsoft.com/office/drawing/2014/main" id="{809F424E-E4C7-4448-87B6-A7E92DF2EFCA}"/>
              </a:ext>
            </a:extLst>
          </p:cNvPr>
          <p:cNvSpPr txBox="1"/>
          <p:nvPr/>
        </p:nvSpPr>
        <p:spPr>
          <a:xfrm>
            <a:off x="3635896" y="3120316"/>
            <a:ext cx="2334293" cy="307777"/>
          </a:xfrm>
          <a:prstGeom prst="rect">
            <a:avLst/>
          </a:prstGeom>
          <a:noFill/>
        </p:spPr>
        <p:txBody>
          <a:bodyPr wrap="none" rtlCol="0">
            <a:spAutoFit/>
          </a:bodyPr>
          <a:lstStyle/>
          <a:p>
            <a:r>
              <a:rPr lang="en-US" sz="1400" b="1" dirty="0"/>
              <a:t>CERN-JINR collaboration</a:t>
            </a:r>
          </a:p>
        </p:txBody>
      </p:sp>
      <p:pic>
        <p:nvPicPr>
          <p:cNvPr id="13" name="Picture 12">
            <a:extLst>
              <a:ext uri="{FF2B5EF4-FFF2-40B4-BE49-F238E27FC236}">
                <a16:creationId xmlns:a16="http://schemas.microsoft.com/office/drawing/2014/main" id="{E0128940-BB65-E74F-967A-48457C6FAEBA}"/>
              </a:ext>
            </a:extLst>
          </p:cNvPr>
          <p:cNvPicPr>
            <a:picLocks noChangeAspect="1"/>
          </p:cNvPicPr>
          <p:nvPr/>
        </p:nvPicPr>
        <p:blipFill>
          <a:blip r:embed="rId5"/>
          <a:stretch>
            <a:fillRect/>
          </a:stretch>
        </p:blipFill>
        <p:spPr>
          <a:xfrm>
            <a:off x="6335104" y="2029876"/>
            <a:ext cx="2527217" cy="2715766"/>
          </a:xfrm>
          <a:prstGeom prst="rect">
            <a:avLst/>
          </a:prstGeom>
        </p:spPr>
      </p:pic>
      <p:sp>
        <p:nvSpPr>
          <p:cNvPr id="14" name="TextBox 13">
            <a:extLst>
              <a:ext uri="{FF2B5EF4-FFF2-40B4-BE49-F238E27FC236}">
                <a16:creationId xmlns:a16="http://schemas.microsoft.com/office/drawing/2014/main" id="{E4E487BD-A8FA-1F43-B95F-1367A1C4C180}"/>
              </a:ext>
            </a:extLst>
          </p:cNvPr>
          <p:cNvSpPr txBox="1"/>
          <p:nvPr/>
        </p:nvSpPr>
        <p:spPr>
          <a:xfrm>
            <a:off x="3191994" y="3766928"/>
            <a:ext cx="3143110" cy="923330"/>
          </a:xfrm>
          <a:prstGeom prst="rect">
            <a:avLst/>
          </a:prstGeom>
          <a:noFill/>
        </p:spPr>
        <p:txBody>
          <a:bodyPr wrap="square" rtlCol="0">
            <a:spAutoFit/>
          </a:bodyPr>
          <a:lstStyle/>
          <a:p>
            <a:r>
              <a:rPr lang="en-US" dirty="0"/>
              <a:t>Now installed also at Virgo - a gravitational wave experiment</a:t>
            </a:r>
          </a:p>
        </p:txBody>
      </p:sp>
      <p:cxnSp>
        <p:nvCxnSpPr>
          <p:cNvPr id="16" name="Straight Arrow Connector 15">
            <a:extLst>
              <a:ext uri="{FF2B5EF4-FFF2-40B4-BE49-F238E27FC236}">
                <a16:creationId xmlns:a16="http://schemas.microsoft.com/office/drawing/2014/main" id="{108DCD5F-E7AA-514C-9316-5EB5190808A0}"/>
              </a:ext>
            </a:extLst>
          </p:cNvPr>
          <p:cNvCxnSpPr/>
          <p:nvPr/>
        </p:nvCxnSpPr>
        <p:spPr>
          <a:xfrm flipV="1">
            <a:off x="5724128" y="4011910"/>
            <a:ext cx="610976" cy="3600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76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5B10-201C-0245-B6B0-A240A02BDB7C}"/>
              </a:ext>
            </a:extLst>
          </p:cNvPr>
          <p:cNvSpPr>
            <a:spLocks noGrp="1"/>
          </p:cNvSpPr>
          <p:nvPr>
            <p:ph type="title"/>
          </p:nvPr>
        </p:nvSpPr>
        <p:spPr/>
        <p:txBody>
          <a:bodyPr/>
          <a:lstStyle/>
          <a:p>
            <a:r>
              <a:rPr lang="en-US" sz="2400" dirty="0"/>
              <a:t>Very high precision positioning system to bring laser light in a tiny pipe</a:t>
            </a:r>
          </a:p>
        </p:txBody>
      </p:sp>
      <p:sp>
        <p:nvSpPr>
          <p:cNvPr id="3" name="Footer Placeholder 2">
            <a:extLst>
              <a:ext uri="{FF2B5EF4-FFF2-40B4-BE49-F238E27FC236}">
                <a16:creationId xmlns:a16="http://schemas.microsoft.com/office/drawing/2014/main" id="{9110169F-1AC0-2049-B202-A12837C58F13}"/>
              </a:ext>
            </a:extLst>
          </p:cNvPr>
          <p:cNvSpPr>
            <a:spLocks noGrp="1"/>
          </p:cNvSpPr>
          <p:nvPr>
            <p:ph type="ftr" sz="quarter" idx="11"/>
          </p:nvPr>
        </p:nvSpPr>
        <p:spPr/>
        <p:txBody>
          <a:bodyPr/>
          <a:lstStyle/>
          <a:p>
            <a:r>
              <a:rPr lang="fr-FR" noProof="0"/>
              <a:t>B. Di Girolamo - Slovenian Days - CERN - 09 October 2019</a:t>
            </a:r>
            <a:endParaRPr lang="en-GB" noProof="0"/>
          </a:p>
        </p:txBody>
      </p:sp>
      <p:sp>
        <p:nvSpPr>
          <p:cNvPr id="4" name="Slide Number Placeholder 3">
            <a:extLst>
              <a:ext uri="{FF2B5EF4-FFF2-40B4-BE49-F238E27FC236}">
                <a16:creationId xmlns:a16="http://schemas.microsoft.com/office/drawing/2014/main" id="{0579726D-E73D-5146-A272-E962EB607818}"/>
              </a:ext>
            </a:extLst>
          </p:cNvPr>
          <p:cNvSpPr>
            <a:spLocks noGrp="1"/>
          </p:cNvSpPr>
          <p:nvPr>
            <p:ph type="sldNum" sz="quarter" idx="12"/>
          </p:nvPr>
        </p:nvSpPr>
        <p:spPr/>
        <p:txBody>
          <a:bodyPr/>
          <a:lstStyle/>
          <a:p>
            <a:fld id="{BFDCA1C4-9514-7B4F-976F-D92F7E296653}" type="slidenum">
              <a:rPr lang="fr-FR" smtClean="0"/>
              <a:pPr/>
              <a:t>19</a:t>
            </a:fld>
            <a:endParaRPr lang="fr-FR"/>
          </a:p>
        </p:txBody>
      </p:sp>
      <p:grpSp>
        <p:nvGrpSpPr>
          <p:cNvPr id="5" name="Group 4">
            <a:extLst>
              <a:ext uri="{FF2B5EF4-FFF2-40B4-BE49-F238E27FC236}">
                <a16:creationId xmlns:a16="http://schemas.microsoft.com/office/drawing/2014/main" id="{ABC7D097-2D46-A84A-AFAD-1936AE0BA5D2}"/>
              </a:ext>
            </a:extLst>
          </p:cNvPr>
          <p:cNvGrpSpPr/>
          <p:nvPr/>
        </p:nvGrpSpPr>
        <p:grpSpPr>
          <a:xfrm>
            <a:off x="395536" y="699493"/>
            <a:ext cx="2808312" cy="2472968"/>
            <a:chOff x="2760074" y="1031366"/>
            <a:chExt cx="3739420" cy="4003372"/>
          </a:xfrm>
        </p:grpSpPr>
        <p:pic>
          <p:nvPicPr>
            <p:cNvPr id="6" name="Picture 5">
              <a:extLst>
                <a:ext uri="{FF2B5EF4-FFF2-40B4-BE49-F238E27FC236}">
                  <a16:creationId xmlns:a16="http://schemas.microsoft.com/office/drawing/2014/main" id="{435600D9-E4F2-DC49-B4E5-8985D991D463}"/>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60074" y="1540396"/>
              <a:ext cx="3739420" cy="3494342"/>
            </a:xfrm>
            <a:prstGeom prst="rect">
              <a:avLst/>
            </a:prstGeom>
          </p:spPr>
        </p:pic>
        <p:pic>
          <p:nvPicPr>
            <p:cNvPr id="7" name="Picture 6">
              <a:extLst>
                <a:ext uri="{FF2B5EF4-FFF2-40B4-BE49-F238E27FC236}">
                  <a16:creationId xmlns:a16="http://schemas.microsoft.com/office/drawing/2014/main" id="{71C41A4C-8A5B-B249-BEF8-5FAAC2DE855D}"/>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60074" y="1540396"/>
              <a:ext cx="3739420" cy="3494342"/>
            </a:xfrm>
            <a:prstGeom prst="rect">
              <a:avLst/>
            </a:prstGeom>
          </p:spPr>
        </p:pic>
        <p:pic>
          <p:nvPicPr>
            <p:cNvPr id="8" name="Picture 7">
              <a:extLst>
                <a:ext uri="{FF2B5EF4-FFF2-40B4-BE49-F238E27FC236}">
                  <a16:creationId xmlns:a16="http://schemas.microsoft.com/office/drawing/2014/main" id="{718366E7-E255-7D44-9C68-8DCBD2ADF8AC}"/>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760074" y="1540396"/>
              <a:ext cx="3739420" cy="3494342"/>
            </a:xfrm>
            <a:prstGeom prst="rect">
              <a:avLst/>
            </a:prstGeom>
          </p:spPr>
        </p:pic>
        <p:sp>
          <p:nvSpPr>
            <p:cNvPr id="9" name="TextBox 8">
              <a:extLst>
                <a:ext uri="{FF2B5EF4-FFF2-40B4-BE49-F238E27FC236}">
                  <a16:creationId xmlns:a16="http://schemas.microsoft.com/office/drawing/2014/main" id="{BE5E2433-FB8C-7247-96FA-D9472B1429A2}"/>
                </a:ext>
              </a:extLst>
            </p:cNvPr>
            <p:cNvSpPr txBox="1"/>
            <p:nvPr/>
          </p:nvSpPr>
          <p:spPr>
            <a:xfrm>
              <a:off x="4951196" y="2145993"/>
              <a:ext cx="638637" cy="597894"/>
            </a:xfrm>
            <a:prstGeom prst="rect">
              <a:avLst/>
            </a:prstGeom>
            <a:noFill/>
          </p:spPr>
          <p:txBody>
            <a:bodyPr wrap="none" rtlCol="0">
              <a:spAutoFit/>
            </a:bodyPr>
            <a:lstStyle/>
            <a:p>
              <a:r>
                <a:rPr lang="en-GB">
                  <a:solidFill>
                    <a:srgbClr val="FF9900"/>
                  </a:solidFill>
                </a:rPr>
                <a:t>Cu</a:t>
              </a:r>
            </a:p>
          </p:txBody>
        </p:sp>
        <p:sp>
          <p:nvSpPr>
            <p:cNvPr id="10" name="TextBox 9">
              <a:extLst>
                <a:ext uri="{FF2B5EF4-FFF2-40B4-BE49-F238E27FC236}">
                  <a16:creationId xmlns:a16="http://schemas.microsoft.com/office/drawing/2014/main" id="{C8F91660-B175-FA43-B3FC-0451DAA1BDE2}"/>
                </a:ext>
              </a:extLst>
            </p:cNvPr>
            <p:cNvSpPr txBox="1"/>
            <p:nvPr/>
          </p:nvSpPr>
          <p:spPr>
            <a:xfrm>
              <a:off x="4081853" y="3115212"/>
              <a:ext cx="741094" cy="597894"/>
            </a:xfrm>
            <a:prstGeom prst="rect">
              <a:avLst/>
            </a:prstGeom>
            <a:noFill/>
          </p:spPr>
          <p:txBody>
            <a:bodyPr wrap="none" rtlCol="0">
              <a:spAutoFit/>
            </a:bodyPr>
            <a:lstStyle/>
            <a:p>
              <a:r>
                <a:rPr lang="en-GB">
                  <a:solidFill>
                    <a:schemeClr val="accent6">
                      <a:lumMod val="50000"/>
                    </a:schemeClr>
                  </a:solidFill>
                </a:rPr>
                <a:t>a-C</a:t>
              </a:r>
            </a:p>
          </p:txBody>
        </p:sp>
        <p:sp>
          <p:nvSpPr>
            <p:cNvPr id="11" name="TextBox 10">
              <a:extLst>
                <a:ext uri="{FF2B5EF4-FFF2-40B4-BE49-F238E27FC236}">
                  <a16:creationId xmlns:a16="http://schemas.microsoft.com/office/drawing/2014/main" id="{88353C24-9250-684A-A81C-B81F49AC1F6C}"/>
                </a:ext>
              </a:extLst>
            </p:cNvPr>
            <p:cNvSpPr txBox="1"/>
            <p:nvPr/>
          </p:nvSpPr>
          <p:spPr>
            <a:xfrm>
              <a:off x="4827520" y="3319994"/>
              <a:ext cx="1031383" cy="597894"/>
            </a:xfrm>
            <a:prstGeom prst="rect">
              <a:avLst/>
            </a:prstGeom>
            <a:noFill/>
          </p:spPr>
          <p:txBody>
            <a:bodyPr wrap="none" rtlCol="0">
              <a:spAutoFit/>
            </a:bodyPr>
            <a:lstStyle/>
            <a:p>
              <a:r>
                <a:rPr lang="en-GB">
                  <a:solidFill>
                    <a:srgbClr val="0066FF"/>
                  </a:solidFill>
                </a:rPr>
                <a:t>LESS</a:t>
              </a:r>
            </a:p>
          </p:txBody>
        </p:sp>
        <p:sp>
          <p:nvSpPr>
            <p:cNvPr id="12" name="TextBox 11">
              <a:extLst>
                <a:ext uri="{FF2B5EF4-FFF2-40B4-BE49-F238E27FC236}">
                  <a16:creationId xmlns:a16="http://schemas.microsoft.com/office/drawing/2014/main" id="{D15C3AB5-29D3-3746-96E2-E3BFAC971E81}"/>
                </a:ext>
              </a:extLst>
            </p:cNvPr>
            <p:cNvSpPr txBox="1"/>
            <p:nvPr/>
          </p:nvSpPr>
          <p:spPr>
            <a:xfrm>
              <a:off x="4442081" y="1031366"/>
              <a:ext cx="783784" cy="597894"/>
            </a:xfrm>
            <a:prstGeom prst="rect">
              <a:avLst/>
            </a:prstGeom>
            <a:noFill/>
          </p:spPr>
          <p:txBody>
            <a:bodyPr wrap="none" rtlCol="0">
              <a:spAutoFit/>
            </a:bodyPr>
            <a:lstStyle/>
            <a:p>
              <a:r>
                <a:rPr lang="en-GB">
                  <a:latin typeface="Symbol" panose="05050102010706020507" pitchFamily="18" charset="2"/>
                </a:rPr>
                <a:t>d</a:t>
              </a:r>
              <a:r>
                <a:rPr lang="en-GB" baseline="-25000"/>
                <a:t>max</a:t>
              </a:r>
            </a:p>
          </p:txBody>
        </p:sp>
        <p:cxnSp>
          <p:nvCxnSpPr>
            <p:cNvPr id="13" name="Straight Arrow Connector 12">
              <a:extLst>
                <a:ext uri="{FF2B5EF4-FFF2-40B4-BE49-F238E27FC236}">
                  <a16:creationId xmlns:a16="http://schemas.microsoft.com/office/drawing/2014/main" id="{420C3802-B443-5A40-A19B-F101EC4EC164}"/>
                </a:ext>
              </a:extLst>
            </p:cNvPr>
            <p:cNvCxnSpPr/>
            <p:nvPr/>
          </p:nvCxnSpPr>
          <p:spPr>
            <a:xfrm flipH="1">
              <a:off x="4036135" y="1400698"/>
              <a:ext cx="405947" cy="257831"/>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14" name="Group 13">
            <a:extLst>
              <a:ext uri="{FF2B5EF4-FFF2-40B4-BE49-F238E27FC236}">
                <a16:creationId xmlns:a16="http://schemas.microsoft.com/office/drawing/2014/main" id="{3B6D74AD-7019-B84A-AE23-E828AE965C16}"/>
              </a:ext>
            </a:extLst>
          </p:cNvPr>
          <p:cNvGrpSpPr/>
          <p:nvPr/>
        </p:nvGrpSpPr>
        <p:grpSpPr>
          <a:xfrm>
            <a:off x="3590295" y="1007271"/>
            <a:ext cx="1512237" cy="2314508"/>
            <a:chOff x="6530750" y="1436925"/>
            <a:chExt cx="2372305" cy="3219099"/>
          </a:xfrm>
        </p:grpSpPr>
        <p:grpSp>
          <p:nvGrpSpPr>
            <p:cNvPr id="15" name="Group 14">
              <a:extLst>
                <a:ext uri="{FF2B5EF4-FFF2-40B4-BE49-F238E27FC236}">
                  <a16:creationId xmlns:a16="http://schemas.microsoft.com/office/drawing/2014/main" id="{097D92F6-8E9B-EC40-B8EB-25BD37304F3A}"/>
                </a:ext>
              </a:extLst>
            </p:cNvPr>
            <p:cNvGrpSpPr/>
            <p:nvPr/>
          </p:nvGrpSpPr>
          <p:grpSpPr>
            <a:xfrm>
              <a:off x="6530750" y="1897809"/>
              <a:ext cx="2372305" cy="2758215"/>
              <a:chOff x="1487666" y="2518354"/>
              <a:chExt cx="3272926" cy="3744516"/>
            </a:xfrm>
          </p:grpSpPr>
          <p:pic>
            <p:nvPicPr>
              <p:cNvPr id="18" name="Content Placeholder 5">
                <a:extLst>
                  <a:ext uri="{FF2B5EF4-FFF2-40B4-BE49-F238E27FC236}">
                    <a16:creationId xmlns:a16="http://schemas.microsoft.com/office/drawing/2014/main" id="{E3250B98-80B6-CF48-84BE-85E430AF0705}"/>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1487666" y="2614946"/>
                <a:ext cx="3272926" cy="2453499"/>
              </a:xfrm>
              <a:prstGeom prst="rect">
                <a:avLst/>
              </a:prstGeom>
            </p:spPr>
          </p:pic>
          <p:sp>
            <p:nvSpPr>
              <p:cNvPr id="19" name="Rectangle 18">
                <a:extLst>
                  <a:ext uri="{FF2B5EF4-FFF2-40B4-BE49-F238E27FC236}">
                    <a16:creationId xmlns:a16="http://schemas.microsoft.com/office/drawing/2014/main" id="{413BE186-E97F-114E-A17D-FF03578F77EE}"/>
                  </a:ext>
                </a:extLst>
              </p:cNvPr>
              <p:cNvSpPr/>
              <p:nvPr/>
            </p:nvSpPr>
            <p:spPr>
              <a:xfrm>
                <a:off x="1605798" y="2518354"/>
                <a:ext cx="3151486" cy="523024"/>
              </a:xfrm>
              <a:prstGeom prst="rect">
                <a:avLst/>
              </a:prstGeom>
            </p:spPr>
            <p:txBody>
              <a:bodyPr wrap="square">
                <a:spAutoFit/>
              </a:bodyPr>
              <a:lstStyle/>
              <a:p>
                <a:pPr algn="ctr"/>
                <a:r>
                  <a:rPr lang="en-GB" sz="1200" b="1">
                    <a:solidFill>
                      <a:schemeClr val="bg1"/>
                    </a:solidFill>
                    <a:latin typeface="Calibri" panose="020F0502020204030204" pitchFamily="34" charset="0"/>
                  </a:rPr>
                  <a:t>Laser treated</a:t>
                </a:r>
              </a:p>
            </p:txBody>
          </p:sp>
          <p:sp>
            <p:nvSpPr>
              <p:cNvPr id="20" name="Rectangle 19">
                <a:extLst>
                  <a:ext uri="{FF2B5EF4-FFF2-40B4-BE49-F238E27FC236}">
                    <a16:creationId xmlns:a16="http://schemas.microsoft.com/office/drawing/2014/main" id="{3FAD559A-1016-2043-95AD-7E601ED8721B}"/>
                  </a:ext>
                </a:extLst>
              </p:cNvPr>
              <p:cNvSpPr/>
              <p:nvPr/>
            </p:nvSpPr>
            <p:spPr>
              <a:xfrm>
                <a:off x="1537916" y="5129653"/>
                <a:ext cx="2980690" cy="1133217"/>
              </a:xfrm>
              <a:prstGeom prst="rect">
                <a:avLst/>
              </a:prstGeom>
              <a:noFill/>
              <a:effectLst>
                <a:softEdge rad="127000"/>
              </a:effectLst>
            </p:spPr>
            <p:txBody>
              <a:bodyPr wrap="square">
                <a:spAutoFit/>
              </a:bodyPr>
              <a:lstStyle/>
              <a:p>
                <a:pPr algn="ctr"/>
                <a:r>
                  <a:rPr lang="en-GB" sz="1100">
                    <a:latin typeface="Calibri" panose="020F0502020204030204" pitchFamily="34" charset="0"/>
                  </a:rPr>
                  <a:t>Lower SEY is a </a:t>
                </a:r>
              </a:p>
              <a:p>
                <a:pPr algn="ctr"/>
                <a:r>
                  <a:rPr lang="en-GB" sz="1100">
                    <a:latin typeface="Calibri" panose="020F0502020204030204" pitchFamily="34" charset="0"/>
                  </a:rPr>
                  <a:t>morphological effect</a:t>
                </a:r>
                <a:endParaRPr lang="en-GB" sz="1100"/>
              </a:p>
            </p:txBody>
          </p:sp>
        </p:grpSp>
        <p:cxnSp>
          <p:nvCxnSpPr>
            <p:cNvPr id="16" name="Straight Connector 15">
              <a:extLst>
                <a:ext uri="{FF2B5EF4-FFF2-40B4-BE49-F238E27FC236}">
                  <a16:creationId xmlns:a16="http://schemas.microsoft.com/office/drawing/2014/main" id="{98EC28C3-6314-CB43-8A72-BD73207869DE}"/>
                </a:ext>
              </a:extLst>
            </p:cNvPr>
            <p:cNvCxnSpPr/>
            <p:nvPr/>
          </p:nvCxnSpPr>
          <p:spPr>
            <a:xfrm>
              <a:off x="6874860" y="1841832"/>
              <a:ext cx="220490" cy="0"/>
            </a:xfrm>
            <a:prstGeom prst="line">
              <a:avLst/>
            </a:prstGeom>
            <a:ln>
              <a:solidFill>
                <a:schemeClr val="tx1"/>
              </a:solidFill>
              <a:headEnd type="diamond" w="med" len="med"/>
              <a:tailEnd type="diamond" w="med" len="med"/>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FFE8FFFB-E113-F74D-BA67-55E8F2C308C8}"/>
                </a:ext>
              </a:extLst>
            </p:cNvPr>
            <p:cNvSpPr txBox="1"/>
            <p:nvPr/>
          </p:nvSpPr>
          <p:spPr>
            <a:xfrm>
              <a:off x="6530750" y="1436925"/>
              <a:ext cx="1103439" cy="363856"/>
            </a:xfrm>
            <a:prstGeom prst="rect">
              <a:avLst/>
            </a:prstGeom>
            <a:noFill/>
          </p:spPr>
          <p:txBody>
            <a:bodyPr wrap="none" rtlCol="0">
              <a:spAutoFit/>
            </a:bodyPr>
            <a:lstStyle/>
            <a:p>
              <a:r>
                <a:rPr lang="en-GB" sz="1100"/>
                <a:t>10 </a:t>
              </a:r>
              <a:r>
                <a:rPr lang="en-GB" sz="1100">
                  <a:latin typeface="Symbol" panose="05050102010706020507" pitchFamily="18" charset="2"/>
                </a:rPr>
                <a:t>m</a:t>
              </a:r>
              <a:r>
                <a:rPr lang="en-GB" sz="1100"/>
                <a:t>m</a:t>
              </a:r>
            </a:p>
          </p:txBody>
        </p:sp>
      </p:grpSp>
      <p:sp>
        <p:nvSpPr>
          <p:cNvPr id="21" name="TextBox 20">
            <a:extLst>
              <a:ext uri="{FF2B5EF4-FFF2-40B4-BE49-F238E27FC236}">
                <a16:creationId xmlns:a16="http://schemas.microsoft.com/office/drawing/2014/main" id="{49943E3A-4EF2-F44F-BA65-876724694B0C}"/>
              </a:ext>
            </a:extLst>
          </p:cNvPr>
          <p:cNvSpPr txBox="1"/>
          <p:nvPr/>
        </p:nvSpPr>
        <p:spPr>
          <a:xfrm>
            <a:off x="5636633" y="1007271"/>
            <a:ext cx="3255848" cy="923330"/>
          </a:xfrm>
          <a:prstGeom prst="rect">
            <a:avLst/>
          </a:prstGeom>
          <a:noFill/>
        </p:spPr>
        <p:txBody>
          <a:bodyPr wrap="square" rtlCol="0">
            <a:spAutoFit/>
          </a:bodyPr>
          <a:lstStyle/>
          <a:p>
            <a:r>
              <a:rPr lang="en-US" dirty="0"/>
              <a:t>Fighting e-cloud effects that induce higher need of cryogenic power</a:t>
            </a:r>
          </a:p>
        </p:txBody>
      </p:sp>
      <p:grpSp>
        <p:nvGrpSpPr>
          <p:cNvPr id="22" name="Group 21">
            <a:extLst>
              <a:ext uri="{FF2B5EF4-FFF2-40B4-BE49-F238E27FC236}">
                <a16:creationId xmlns:a16="http://schemas.microsoft.com/office/drawing/2014/main" id="{4E2A5CD8-F0B2-2A40-98D3-94D24C269D2B}"/>
              </a:ext>
            </a:extLst>
          </p:cNvPr>
          <p:cNvGrpSpPr/>
          <p:nvPr/>
        </p:nvGrpSpPr>
        <p:grpSpPr>
          <a:xfrm>
            <a:off x="5304931" y="1942101"/>
            <a:ext cx="1321196" cy="1075634"/>
            <a:chOff x="7308304" y="2963338"/>
            <a:chExt cx="1321196" cy="1075634"/>
          </a:xfrm>
        </p:grpSpPr>
        <p:pic>
          <p:nvPicPr>
            <p:cNvPr id="23" name="Picture 2" descr="Image associée">
              <a:extLst>
                <a:ext uri="{FF2B5EF4-FFF2-40B4-BE49-F238E27FC236}">
                  <a16:creationId xmlns:a16="http://schemas.microsoft.com/office/drawing/2014/main" id="{76AFE8A8-69AC-4F49-A152-75E6FC174FEC}"/>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398367" y="2963338"/>
              <a:ext cx="1051253" cy="859465"/>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2C60B904-984B-E44A-94BB-F70295E50D5D}"/>
                </a:ext>
              </a:extLst>
            </p:cNvPr>
            <p:cNvSpPr txBox="1"/>
            <p:nvPr/>
          </p:nvSpPr>
          <p:spPr>
            <a:xfrm>
              <a:off x="7308304" y="3777362"/>
              <a:ext cx="1321196" cy="261610"/>
            </a:xfrm>
            <a:prstGeom prst="rect">
              <a:avLst/>
            </a:prstGeom>
            <a:noFill/>
          </p:spPr>
          <p:txBody>
            <a:bodyPr wrap="none" rtlCol="0">
              <a:spAutoFit/>
            </a:bodyPr>
            <a:lstStyle/>
            <a:p>
              <a:r>
                <a:rPr lang="en-GB" sz="1100"/>
                <a:t>LHC beam screen</a:t>
              </a:r>
            </a:p>
          </p:txBody>
        </p:sp>
      </p:grpSp>
      <p:pic>
        <p:nvPicPr>
          <p:cNvPr id="25" name="Picture 24">
            <a:extLst>
              <a:ext uri="{FF2B5EF4-FFF2-40B4-BE49-F238E27FC236}">
                <a16:creationId xmlns:a16="http://schemas.microsoft.com/office/drawing/2014/main" id="{0BA4FEFA-5045-C84B-877E-B461592F037B}"/>
              </a:ext>
            </a:extLst>
          </p:cNvPr>
          <p:cNvPicPr>
            <a:picLocks noChangeAspect="1"/>
          </p:cNvPicPr>
          <p:nvPr/>
        </p:nvPicPr>
        <p:blipFill>
          <a:blip r:embed="rId9"/>
          <a:stretch>
            <a:fillRect/>
          </a:stretch>
        </p:blipFill>
        <p:spPr>
          <a:xfrm>
            <a:off x="891808" y="3370563"/>
            <a:ext cx="1935546" cy="1088745"/>
          </a:xfrm>
          <a:prstGeom prst="rect">
            <a:avLst/>
          </a:prstGeom>
        </p:spPr>
      </p:pic>
      <p:pic>
        <p:nvPicPr>
          <p:cNvPr id="26" name="Picture 25">
            <a:extLst>
              <a:ext uri="{FF2B5EF4-FFF2-40B4-BE49-F238E27FC236}">
                <a16:creationId xmlns:a16="http://schemas.microsoft.com/office/drawing/2014/main" id="{80D71F80-FECF-2C43-8A12-89BCE502707B}"/>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3553156" y="3403281"/>
            <a:ext cx="1586514" cy="892414"/>
          </a:xfrm>
          <a:prstGeom prst="rect">
            <a:avLst/>
          </a:prstGeom>
        </p:spPr>
      </p:pic>
      <p:sp>
        <p:nvSpPr>
          <p:cNvPr id="29" name="TextBox 28">
            <a:extLst>
              <a:ext uri="{FF2B5EF4-FFF2-40B4-BE49-F238E27FC236}">
                <a16:creationId xmlns:a16="http://schemas.microsoft.com/office/drawing/2014/main" id="{8BFE16E7-D273-EA48-9C6B-13545B9E1AE1}"/>
              </a:ext>
            </a:extLst>
          </p:cNvPr>
          <p:cNvSpPr txBox="1"/>
          <p:nvPr/>
        </p:nvSpPr>
        <p:spPr>
          <a:xfrm>
            <a:off x="5183370" y="4442078"/>
            <a:ext cx="3318537" cy="369332"/>
          </a:xfrm>
          <a:prstGeom prst="rect">
            <a:avLst/>
          </a:prstGeom>
          <a:noFill/>
        </p:spPr>
        <p:txBody>
          <a:bodyPr wrap="none" rtlCol="0">
            <a:spAutoFit/>
          </a:bodyPr>
          <a:lstStyle/>
          <a:p>
            <a:r>
              <a:rPr lang="en-US" b="1" dirty="0">
                <a:solidFill>
                  <a:srgbClr val="FF0000"/>
                </a:solidFill>
              </a:rPr>
              <a:t>7 </a:t>
            </a:r>
            <a:r>
              <a:rPr lang="en-US" b="1" dirty="0">
                <a:solidFill>
                  <a:srgbClr val="FF0000"/>
                </a:solidFill>
                <a:latin typeface="Symbol" pitchFamily="2" charset="2"/>
              </a:rPr>
              <a:t>m</a:t>
            </a:r>
            <a:r>
              <a:rPr lang="en-US" b="1" dirty="0">
                <a:solidFill>
                  <a:srgbClr val="FF0000"/>
                </a:solidFill>
              </a:rPr>
              <a:t>m precision in translation</a:t>
            </a:r>
          </a:p>
        </p:txBody>
      </p:sp>
      <p:sp>
        <p:nvSpPr>
          <p:cNvPr id="30" name="TextBox 29">
            <a:extLst>
              <a:ext uri="{FF2B5EF4-FFF2-40B4-BE49-F238E27FC236}">
                <a16:creationId xmlns:a16="http://schemas.microsoft.com/office/drawing/2014/main" id="{51E68FF3-DD53-E546-A0C2-F06E2F6E019F}"/>
              </a:ext>
            </a:extLst>
          </p:cNvPr>
          <p:cNvSpPr txBox="1"/>
          <p:nvPr/>
        </p:nvSpPr>
        <p:spPr>
          <a:xfrm>
            <a:off x="1138763" y="4582597"/>
            <a:ext cx="4130170" cy="369332"/>
          </a:xfrm>
          <a:prstGeom prst="rect">
            <a:avLst/>
          </a:prstGeom>
          <a:noFill/>
        </p:spPr>
        <p:txBody>
          <a:bodyPr wrap="none" rtlCol="0">
            <a:spAutoFit/>
          </a:bodyPr>
          <a:lstStyle/>
          <a:p>
            <a:r>
              <a:rPr lang="en-US" dirty="0"/>
              <a:t>CERN-Dundee Univ.-STFC and GE-IR</a:t>
            </a:r>
          </a:p>
        </p:txBody>
      </p:sp>
      <p:pic>
        <p:nvPicPr>
          <p:cNvPr id="27" name="processingLESS_ynfIP2.mp4">
            <a:hlinkClick r:id="" action="ppaction://media"/>
            <a:extLst>
              <a:ext uri="{FF2B5EF4-FFF2-40B4-BE49-F238E27FC236}">
                <a16:creationId xmlns:a16="http://schemas.microsoft.com/office/drawing/2014/main" id="{EB0A2B3E-1D30-DA47-9637-A8E8F05FB9BA}"/>
              </a:ext>
            </a:extLst>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5644166" y="3097333"/>
            <a:ext cx="2464019" cy="1386011"/>
          </a:xfrm>
          <a:prstGeom prst="rect">
            <a:avLst/>
          </a:prstGeom>
        </p:spPr>
      </p:pic>
      <p:pic>
        <p:nvPicPr>
          <p:cNvPr id="36" name="Picture 35">
            <a:extLst>
              <a:ext uri="{FF2B5EF4-FFF2-40B4-BE49-F238E27FC236}">
                <a16:creationId xmlns:a16="http://schemas.microsoft.com/office/drawing/2014/main" id="{91095B99-9A47-DE4B-A13A-B59A18701F5F}"/>
              </a:ext>
            </a:extLst>
          </p:cNvPr>
          <p:cNvPicPr>
            <a:picLocks noChangeAspect="1"/>
          </p:cNvPicPr>
          <p:nvPr/>
        </p:nvPicPr>
        <p:blipFill>
          <a:blip r:embed="rId12"/>
          <a:stretch>
            <a:fillRect/>
          </a:stretch>
        </p:blipFill>
        <p:spPr>
          <a:xfrm>
            <a:off x="6894007" y="1948368"/>
            <a:ext cx="1792793" cy="1008446"/>
          </a:xfrm>
          <a:prstGeom prst="rect">
            <a:avLst/>
          </a:prstGeom>
        </p:spPr>
      </p:pic>
    </p:spTree>
    <p:extLst>
      <p:ext uri="{BB962C8B-B14F-4D97-AF65-F5344CB8AC3E}">
        <p14:creationId xmlns:p14="http://schemas.microsoft.com/office/powerpoint/2010/main" val="184128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48"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7"/>
                </p:tgtEl>
              </p:cMediaNode>
            </p:video>
            <p:seq concurrent="1" nextAc="seek">
              <p:cTn id="8" restart="whenNotActive" fill="hold" evtFilter="cancelBubble" nodeType="interactiveSeq">
                <p:stCondLst>
                  <p:cond evt="onClick" delay="0">
                    <p:tgtEl>
                      <p:spTgt spid="2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7"/>
                                        </p:tgtEl>
                                      </p:cBhvr>
                                    </p:cmd>
                                  </p:childTnLst>
                                </p:cTn>
                              </p:par>
                            </p:childTnLst>
                          </p:cTn>
                        </p:par>
                      </p:childTnLst>
                    </p:cTn>
                  </p:par>
                </p:childTnLst>
              </p:cTn>
              <p:nextCondLst>
                <p:cond evt="onClick" delay="0">
                  <p:tgtEl>
                    <p:spTgt spid="2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normAutofit/>
          </a:bodyPr>
          <a:lstStyle/>
          <a:p>
            <a:r>
              <a:rPr lang="en-US" dirty="0"/>
              <a:t>The High Luminosity LHC Project</a:t>
            </a:r>
          </a:p>
          <a:p>
            <a:r>
              <a:rPr lang="en-US" dirty="0"/>
              <a:t>The mechanism of Collaboration Agreements</a:t>
            </a:r>
          </a:p>
          <a:p>
            <a:r>
              <a:rPr lang="en-US" dirty="0"/>
              <a:t>Two personal examples of R&amp;D and innovation</a:t>
            </a:r>
          </a:p>
          <a:p>
            <a:r>
              <a:rPr lang="en-US" dirty="0"/>
              <a:t>Conclusions</a:t>
            </a:r>
          </a:p>
        </p:txBody>
      </p:sp>
      <p:sp>
        <p:nvSpPr>
          <p:cNvPr id="4" name="Footer Placeholder 3"/>
          <p:cNvSpPr>
            <a:spLocks noGrp="1"/>
          </p:cNvSpPr>
          <p:nvPr>
            <p:ph type="ftr" sz="quarter" idx="11"/>
          </p:nvPr>
        </p:nvSpPr>
        <p:spPr/>
        <p:txBody>
          <a:bodyPr/>
          <a:lstStyle/>
          <a:p>
            <a:r>
              <a:rPr lang="en-GB" noProof="0"/>
              <a:t>B. Di Girolamo - Slovenian Days - CERN - 09 October 2019</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144380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sp>
        <p:nvSpPr>
          <p:cNvPr id="3" name="Espace réservé du pied de page 2"/>
          <p:cNvSpPr>
            <a:spLocks noGrp="1"/>
          </p:cNvSpPr>
          <p:nvPr>
            <p:ph type="ftr" sz="quarter" idx="11"/>
          </p:nvPr>
        </p:nvSpPr>
        <p:spPr/>
        <p:txBody>
          <a:bodyPr/>
          <a:lstStyle/>
          <a:p>
            <a:r>
              <a:rPr lang="en-GB" noProof="0"/>
              <a:t>Lucio Rossi - at 15th ILO Forum - CERN 12March 2019</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20</a:t>
            </a:fld>
            <a:endParaRPr lang="fr-FR" dirty="0"/>
          </a:p>
        </p:txBody>
      </p:sp>
      <p:sp>
        <p:nvSpPr>
          <p:cNvPr id="4" name="Espace réservé du texte 3"/>
          <p:cNvSpPr>
            <a:spLocks noGrp="1"/>
          </p:cNvSpPr>
          <p:nvPr>
            <p:ph type="body" sz="quarter" idx="14"/>
          </p:nvPr>
        </p:nvSpPr>
        <p:spPr/>
        <p:txBody>
          <a:bodyPr/>
          <a:lstStyle/>
          <a:p>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563" y="0"/>
            <a:ext cx="7706873" cy="5143500"/>
          </a:xfrm>
          <a:prstGeom prst="rect">
            <a:avLst/>
          </a:prstGeom>
        </p:spPr>
      </p:pic>
      <p:sp>
        <p:nvSpPr>
          <p:cNvPr id="7" name="TextBox 6"/>
          <p:cNvSpPr txBox="1"/>
          <p:nvPr/>
        </p:nvSpPr>
        <p:spPr>
          <a:xfrm>
            <a:off x="6248896" y="555526"/>
            <a:ext cx="1454244" cy="646331"/>
          </a:xfrm>
          <a:prstGeom prst="rect">
            <a:avLst/>
          </a:prstGeom>
          <a:noFill/>
        </p:spPr>
        <p:txBody>
          <a:bodyPr wrap="none" rtlCol="0">
            <a:spAutoFit/>
          </a:bodyPr>
          <a:lstStyle/>
          <a:p>
            <a:pPr algn="ctr"/>
            <a:r>
              <a:rPr lang="en-GB" b="1" dirty="0">
                <a:solidFill>
                  <a:schemeClr val="bg1"/>
                </a:solidFill>
              </a:rPr>
              <a:t>Thanks!</a:t>
            </a:r>
          </a:p>
          <a:p>
            <a:pPr algn="ctr"/>
            <a:r>
              <a:rPr lang="en-GB" b="1" dirty="0">
                <a:solidFill>
                  <a:schemeClr val="bg1"/>
                </a:solidFill>
              </a:rPr>
              <a:t>Questions?</a:t>
            </a:r>
          </a:p>
        </p:txBody>
      </p:sp>
    </p:spTree>
    <p:extLst>
      <p:ext uri="{BB962C8B-B14F-4D97-AF65-F5344CB8AC3E}">
        <p14:creationId xmlns:p14="http://schemas.microsoft.com/office/powerpoint/2010/main" val="153766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a:t>B. Di Girolamo - Slovenian Days - CERN - 09 October 2019</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Picture 5" descr="lh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15727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5061" r="8784" b="30569"/>
          <a:stretch/>
        </p:blipFill>
        <p:spPr>
          <a:xfrm>
            <a:off x="1601670" y="527542"/>
            <a:ext cx="5908555" cy="3178334"/>
          </a:xfrm>
          <a:prstGeom prst="rect">
            <a:avLst/>
          </a:prstGeom>
        </p:spPr>
      </p:pic>
      <p:sp>
        <p:nvSpPr>
          <p:cNvPr id="5" name="TextBox 4"/>
          <p:cNvSpPr txBox="1"/>
          <p:nvPr/>
        </p:nvSpPr>
        <p:spPr>
          <a:xfrm>
            <a:off x="1223628" y="33468"/>
            <a:ext cx="6696744" cy="461665"/>
          </a:xfrm>
          <a:prstGeom prst="rect">
            <a:avLst/>
          </a:prstGeom>
          <a:noFill/>
        </p:spPr>
        <p:txBody>
          <a:bodyPr wrap="square" rtlCol="0">
            <a:spAutoFit/>
          </a:bodyPr>
          <a:lstStyle/>
          <a:p>
            <a:pPr algn="ctr" defTabSz="685800" fontAlgn="base">
              <a:spcBef>
                <a:spcPct val="0"/>
              </a:spcBef>
              <a:spcAft>
                <a:spcPct val="0"/>
              </a:spcAft>
            </a:pPr>
            <a:r>
              <a:rPr lang="en-US" sz="2400" dirty="0">
                <a:solidFill>
                  <a:srgbClr val="FFFFFF"/>
                </a:solidFill>
                <a:latin typeface="Helvetica"/>
                <a:ea typeface="ＭＳ Ｐゴシック" charset="-128"/>
              </a:rPr>
              <a:t>Discovery 2012, Nobel Prize in Physics 2013</a:t>
            </a:r>
          </a:p>
        </p:txBody>
      </p:sp>
      <p:sp>
        <p:nvSpPr>
          <p:cNvPr id="6" name="TextBox 5"/>
          <p:cNvSpPr txBox="1"/>
          <p:nvPr/>
        </p:nvSpPr>
        <p:spPr>
          <a:xfrm>
            <a:off x="1655676" y="3740281"/>
            <a:ext cx="5778642" cy="1338828"/>
          </a:xfrm>
          <a:prstGeom prst="rect">
            <a:avLst/>
          </a:prstGeom>
          <a:noFill/>
        </p:spPr>
        <p:txBody>
          <a:bodyPr wrap="square" rtlCol="0">
            <a:spAutoFit/>
          </a:bodyPr>
          <a:lstStyle/>
          <a:p>
            <a:pPr algn="just" defTabSz="685800" fontAlgn="base">
              <a:spcBef>
                <a:spcPct val="0"/>
              </a:spcBef>
              <a:spcAft>
                <a:spcPct val="0"/>
              </a:spcAft>
            </a:pPr>
            <a:r>
              <a:rPr lang="en-US" sz="1350" dirty="0">
                <a:solidFill>
                  <a:srgbClr val="FFFFFF"/>
                </a:solidFill>
                <a:latin typeface="Helvetica"/>
                <a:ea typeface="ＭＳ Ｐゴシック" charset="-128"/>
              </a:rPr>
              <a:t>The Nobel Prize in Physics 2013 was awarded jointly to François Englert and Peter W. Higgs </a:t>
            </a:r>
            <a:r>
              <a:rPr lang="en-US" sz="1350" i="1" dirty="0">
                <a:solidFill>
                  <a:srgbClr val="FFFFFF"/>
                </a:solidFill>
                <a:latin typeface="Helvetica"/>
                <a:ea typeface="ＭＳ Ｐゴシック" charset="-128"/>
              </a:rPr>
              <a:t>"for the theoretical discovery of a mechanism that contributes to our understanding of the origin of mass of subatomic particles, and which recently was </a:t>
            </a:r>
            <a:r>
              <a:rPr lang="en-US" sz="1350" i="1" dirty="0">
                <a:solidFill>
                  <a:srgbClr val="00FF00"/>
                </a:solidFill>
                <a:latin typeface="Helvetica"/>
                <a:ea typeface="ＭＳ Ｐゴシック" charset="-128"/>
              </a:rPr>
              <a:t>confirmed through the discovery of the predicted fundamental particle, by the ATLAS and CMS experiments at CERN's Large Hadron Collider”.</a:t>
            </a:r>
            <a:endParaRPr lang="en-US" sz="1350" dirty="0">
              <a:solidFill>
                <a:srgbClr val="00FF00"/>
              </a:solidFill>
              <a:latin typeface="Helvetica"/>
              <a:ea typeface="ＭＳ Ｐゴシック" charset="-128"/>
            </a:endParaRPr>
          </a:p>
        </p:txBody>
      </p:sp>
      <p:pic>
        <p:nvPicPr>
          <p:cNvPr id="2" name="Picture 1"/>
          <p:cNvPicPr>
            <a:picLocks noChangeAspect="1"/>
          </p:cNvPicPr>
          <p:nvPr/>
        </p:nvPicPr>
        <p:blipFill>
          <a:blip r:embed="rId3"/>
          <a:stretch>
            <a:fillRect/>
          </a:stretch>
        </p:blipFill>
        <p:spPr>
          <a:xfrm>
            <a:off x="6624228" y="511991"/>
            <a:ext cx="1329612" cy="1329612"/>
          </a:xfrm>
          <a:prstGeom prst="rect">
            <a:avLst/>
          </a:prstGeom>
        </p:spPr>
      </p:pic>
      <p:sp>
        <p:nvSpPr>
          <p:cNvPr id="7" name="Slide Number Placeholder 6">
            <a:extLst>
              <a:ext uri="{FF2B5EF4-FFF2-40B4-BE49-F238E27FC236}">
                <a16:creationId xmlns:a16="http://schemas.microsoft.com/office/drawing/2014/main" id="{5219E54E-6710-F94C-97B6-9CC1A691789A}"/>
              </a:ext>
            </a:extLst>
          </p:cNvPr>
          <p:cNvSpPr>
            <a:spLocks noGrp="1"/>
          </p:cNvSpPr>
          <p:nvPr>
            <p:ph type="sldNum" sz="quarter" idx="12"/>
          </p:nvPr>
        </p:nvSpPr>
        <p:spPr/>
        <p:txBody>
          <a:bodyPr/>
          <a:lstStyle/>
          <a:p>
            <a:fld id="{5CF73B2E-1C2D-D240-9120-9C4B082A013B}" type="slidenum">
              <a:rPr lang="en-US" smtClean="0"/>
              <a:pPr/>
              <a:t>4</a:t>
            </a:fld>
            <a:endParaRPr lang="en-US"/>
          </a:p>
        </p:txBody>
      </p:sp>
      <p:sp>
        <p:nvSpPr>
          <p:cNvPr id="3" name="Footer Placeholder 2">
            <a:extLst>
              <a:ext uri="{FF2B5EF4-FFF2-40B4-BE49-F238E27FC236}">
                <a16:creationId xmlns:a16="http://schemas.microsoft.com/office/drawing/2014/main" id="{0AB7B050-DE45-EB4A-8F32-2FF045335C91}"/>
              </a:ext>
            </a:extLst>
          </p:cNvPr>
          <p:cNvSpPr>
            <a:spLocks noGrp="1"/>
          </p:cNvSpPr>
          <p:nvPr>
            <p:ph type="ftr" sz="quarter" idx="11"/>
          </p:nvPr>
        </p:nvSpPr>
        <p:spPr/>
        <p:txBody>
          <a:bodyPr/>
          <a:lstStyle/>
          <a:p>
            <a:r>
              <a:rPr lang="en-US"/>
              <a:t>B. Di Girolamo - Slovenian Days - CERN - 09 October 2019</a:t>
            </a:r>
          </a:p>
        </p:txBody>
      </p:sp>
    </p:spTree>
    <p:extLst>
      <p:ext uri="{BB962C8B-B14F-4D97-AF65-F5344CB8AC3E}">
        <p14:creationId xmlns:p14="http://schemas.microsoft.com/office/powerpoint/2010/main" val="2043943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a:t>
            </a:r>
            <a:r>
              <a:rPr lang="mr-IN" dirty="0"/>
              <a:t>…</a:t>
            </a:r>
            <a:endParaRPr lang="en-US" dirty="0"/>
          </a:p>
        </p:txBody>
      </p:sp>
      <p:sp>
        <p:nvSpPr>
          <p:cNvPr id="3" name="Content Placeholder 2"/>
          <p:cNvSpPr>
            <a:spLocks noGrp="1"/>
          </p:cNvSpPr>
          <p:nvPr>
            <p:ph idx="1"/>
          </p:nvPr>
        </p:nvSpPr>
        <p:spPr/>
        <p:txBody>
          <a:bodyPr>
            <a:normAutofit fontScale="70000" lnSpcReduction="20000"/>
          </a:bodyPr>
          <a:lstStyle/>
          <a:p>
            <a:r>
              <a:rPr lang="en-US" u="sng" dirty="0"/>
              <a:t>No evidence of New Physics so far</a:t>
            </a:r>
            <a:r>
              <a:rPr lang="mr-IN" u="sng" dirty="0"/>
              <a:t>…</a:t>
            </a:r>
            <a:endParaRPr lang="en-US" u="sng" dirty="0"/>
          </a:p>
          <a:p>
            <a:r>
              <a:rPr lang="en-US" dirty="0"/>
              <a:t>If New Physics at </a:t>
            </a:r>
            <a:r>
              <a:rPr lang="en-US" dirty="0" err="1"/>
              <a:t>TeV</a:t>
            </a:r>
            <a:r>
              <a:rPr lang="en-US" dirty="0"/>
              <a:t> scale its spectrum is heavy: need of high luminosity (3000 fb</a:t>
            </a:r>
            <a:r>
              <a:rPr lang="en-US" baseline="30000" dirty="0"/>
              <a:t>-1</a:t>
            </a:r>
            <a:r>
              <a:rPr lang="en-US" dirty="0"/>
              <a:t>) and a lot of energy</a:t>
            </a:r>
          </a:p>
          <a:p>
            <a:r>
              <a:rPr lang="en-US" dirty="0"/>
              <a:t>Puzzles: </a:t>
            </a:r>
          </a:p>
          <a:p>
            <a:pPr lvl="1"/>
            <a:r>
              <a:rPr lang="en-US" dirty="0"/>
              <a:t>Why Higgs boson is so light? (naturalness or fine tuning?)</a:t>
            </a:r>
          </a:p>
          <a:p>
            <a:pPr lvl="1"/>
            <a:r>
              <a:rPr lang="en-US" dirty="0"/>
              <a:t>What is the origin of matter-antimatter asymmetry?</a:t>
            </a:r>
          </a:p>
          <a:p>
            <a:pPr lvl="1"/>
            <a:r>
              <a:rPr lang="en-US" dirty="0"/>
              <a:t>Why is Gravity so weak?</a:t>
            </a:r>
          </a:p>
          <a:p>
            <a:pPr lvl="1"/>
            <a:r>
              <a:rPr lang="en-US" dirty="0"/>
              <a:t>The 96% Dark Universe?</a:t>
            </a:r>
          </a:p>
          <a:p>
            <a:pPr lvl="1"/>
            <a:r>
              <a:rPr lang="en-US" dirty="0"/>
              <a:t>Other unknowns?</a:t>
            </a:r>
          </a:p>
          <a:p>
            <a:r>
              <a:rPr lang="en-US" dirty="0"/>
              <a:t>LAST BUT NOT LEAST: LHC is ageing as well as the detectors</a:t>
            </a:r>
          </a:p>
          <a:p>
            <a:r>
              <a:rPr lang="en-US" dirty="0"/>
              <a:t>Let me summarize as: we need to improve how we produce the phenomena that we want to study and how we look at them. </a:t>
            </a:r>
          </a:p>
          <a:p>
            <a:r>
              <a:rPr lang="en-US" u="sng" dirty="0"/>
              <a:t>Find the hidden details</a:t>
            </a:r>
            <a:r>
              <a:rPr lang="en-US" dirty="0"/>
              <a:t>.</a:t>
            </a:r>
          </a:p>
        </p:txBody>
      </p:sp>
      <p:sp>
        <p:nvSpPr>
          <p:cNvPr id="4" name="Footer Placeholder 3"/>
          <p:cNvSpPr>
            <a:spLocks noGrp="1"/>
          </p:cNvSpPr>
          <p:nvPr>
            <p:ph type="ftr" sz="quarter" idx="11"/>
          </p:nvPr>
        </p:nvSpPr>
        <p:spPr/>
        <p:txBody>
          <a:bodyPr/>
          <a:lstStyle/>
          <a:p>
            <a:r>
              <a:rPr lang="en-GB" noProof="0"/>
              <a:t>B. Di Girolamo - Slovenian Days - CERN - 09 October 2019</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80867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Goal of HL-LHC as </a:t>
            </a:r>
            <a:r>
              <a:rPr lang="fr-CH" dirty="0" err="1"/>
              <a:t>fixed</a:t>
            </a:r>
            <a:r>
              <a:rPr lang="fr-CH" dirty="0"/>
              <a:t> in 2010</a:t>
            </a:r>
            <a:endParaRPr lang="en-GB" dirty="0"/>
          </a:p>
        </p:txBody>
      </p:sp>
      <p:sp>
        <p:nvSpPr>
          <p:cNvPr id="3" name="Footer Placeholder 2"/>
          <p:cNvSpPr>
            <a:spLocks noGrp="1"/>
          </p:cNvSpPr>
          <p:nvPr>
            <p:ph type="ftr" sz="quarter" idx="11"/>
          </p:nvPr>
        </p:nvSpPr>
        <p:spPr/>
        <p:txBody>
          <a:bodyPr/>
          <a:lstStyle/>
          <a:p>
            <a:r>
              <a:rPr kumimoji="0" lang="fr-FR" sz="1100" b="0" i="0" u="none" strike="noStrike" kern="1200" cap="none" spc="0" normalizeH="0" baseline="0" noProof="0">
                <a:ln>
                  <a:noFill/>
                </a:ln>
                <a:solidFill>
                  <a:srgbClr val="64BCD9"/>
                </a:solidFill>
                <a:effectLst/>
                <a:uLnTx/>
                <a:uFillTx/>
                <a:latin typeface="Arial"/>
                <a:ea typeface="+mn-ea"/>
                <a:cs typeface="+mn-cs"/>
              </a:rPr>
              <a:t>B. Di Girolamo - Slovenian Days - CERN - 09 October 2019</a:t>
            </a:r>
            <a:endParaRPr kumimoji="0" lang="en-GB" sz="1100" b="0" i="0" u="none" strike="noStrike" kern="1200" cap="none" spc="0" normalizeH="0" baseline="0" noProof="0">
              <a:ln>
                <a:noFill/>
              </a:ln>
              <a:solidFill>
                <a:srgbClr val="64BCD9"/>
              </a:solidFill>
              <a:effectLst/>
              <a:uLnTx/>
              <a:uFillTx/>
              <a:latin typeface="Arial"/>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8" name="TextBox 7"/>
          <p:cNvSpPr txBox="1"/>
          <p:nvPr/>
        </p:nvSpPr>
        <p:spPr>
          <a:xfrm>
            <a:off x="530352" y="1041762"/>
            <a:ext cx="8339328" cy="2431435"/>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latin typeface="Calibri"/>
                <a:ea typeface="+mn-ea"/>
                <a:cs typeface="+mn-cs"/>
              </a:rPr>
              <a:t>The main objective of HiLumi LHC Design Study is to determine a hardware configuration and a set of beam parameters that will allow the LHC to reach the following targets: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prstClr val="black"/>
                </a:solidFill>
                <a:effectLst/>
                <a:uLnTx/>
                <a:uFillTx/>
                <a:latin typeface="Calibri"/>
                <a:ea typeface="+mn-ea"/>
                <a:cs typeface="+mn-cs"/>
              </a:rPr>
              <a:t>A peak luminosity of </a:t>
            </a:r>
            <a:r>
              <a:rPr kumimoji="0" lang="en-GB" sz="2400" b="0" i="0" u="none" strike="noStrike" kern="0" cap="none" spc="0" normalizeH="0" baseline="0" noProof="0" dirty="0" err="1">
                <a:ln>
                  <a:noFill/>
                </a:ln>
                <a:solidFill>
                  <a:prstClr val="black"/>
                </a:solidFill>
                <a:effectLst/>
                <a:uLnTx/>
                <a:uFillTx/>
                <a:latin typeface="Calibri"/>
                <a:ea typeface="+mn-ea"/>
                <a:cs typeface="+mn-cs"/>
              </a:rPr>
              <a:t>L</a:t>
            </a:r>
            <a:r>
              <a:rPr kumimoji="0" lang="en-GB" sz="2400" b="0" i="0" u="none" strike="noStrike" kern="0" cap="none" spc="0" normalizeH="0" baseline="-25000" noProof="0" dirty="0" err="1">
                <a:ln>
                  <a:noFill/>
                </a:ln>
                <a:solidFill>
                  <a:prstClr val="black"/>
                </a:solidFill>
                <a:effectLst/>
                <a:uLnTx/>
                <a:uFillTx/>
                <a:latin typeface="Calibri"/>
                <a:ea typeface="+mn-ea"/>
                <a:cs typeface="+mn-cs"/>
              </a:rPr>
              <a:t>peak</a:t>
            </a:r>
            <a:r>
              <a:rPr kumimoji="0" lang="en-GB" sz="2400" b="0" i="0" u="none" strike="noStrike" kern="0" cap="none" spc="0" normalizeH="0" baseline="0" noProof="0" dirty="0">
                <a:ln>
                  <a:noFill/>
                </a:ln>
                <a:solidFill>
                  <a:prstClr val="black"/>
                </a:solidFill>
                <a:effectLst/>
                <a:uLnTx/>
                <a:uFillTx/>
                <a:latin typeface="Calibri"/>
                <a:ea typeface="+mn-ea"/>
                <a:cs typeface="+mn-cs"/>
              </a:rPr>
              <a:t> = </a:t>
            </a:r>
            <a:r>
              <a:rPr kumimoji="0" lang="en-GB" sz="2400" b="1" i="0" u="none" strike="noStrike" kern="0" cap="none" spc="0" normalizeH="0" baseline="0" noProof="0" dirty="0">
                <a:ln>
                  <a:noFill/>
                </a:ln>
                <a:solidFill>
                  <a:prstClr val="black"/>
                </a:solidFill>
                <a:effectLst/>
                <a:uLnTx/>
                <a:uFillTx/>
                <a:latin typeface="Calibri"/>
                <a:ea typeface="+mn-ea"/>
                <a:cs typeface="+mn-cs"/>
              </a:rPr>
              <a:t>5×10</a:t>
            </a:r>
            <a:r>
              <a:rPr kumimoji="0" lang="en-GB" sz="2400" b="1" i="0" u="none" strike="noStrike" kern="0" cap="none" spc="0" normalizeH="0" baseline="30000" noProof="0" dirty="0">
                <a:ln>
                  <a:noFill/>
                </a:ln>
                <a:solidFill>
                  <a:prstClr val="black"/>
                </a:solidFill>
                <a:effectLst/>
                <a:uLnTx/>
                <a:uFillTx/>
                <a:latin typeface="Calibri"/>
                <a:ea typeface="+mn-ea"/>
                <a:cs typeface="+mn-cs"/>
              </a:rPr>
              <a:t>34</a:t>
            </a:r>
            <a:r>
              <a:rPr kumimoji="0" lang="en-GB" sz="2400" b="1" i="0" u="none" strike="noStrike" kern="0" cap="none" spc="0" normalizeH="0" baseline="0" noProof="0" dirty="0">
                <a:ln>
                  <a:noFill/>
                </a:ln>
                <a:solidFill>
                  <a:prstClr val="black"/>
                </a:solidFill>
                <a:effectLst/>
                <a:uLnTx/>
                <a:uFillTx/>
                <a:latin typeface="Calibri"/>
                <a:ea typeface="+mn-ea"/>
                <a:cs typeface="+mn-cs"/>
              </a:rPr>
              <a:t> cm</a:t>
            </a:r>
            <a:r>
              <a:rPr kumimoji="0" lang="en-GB" sz="2400" b="1" i="0" u="none" strike="noStrike" kern="0" cap="none" spc="0" normalizeH="0" baseline="30000" noProof="0" dirty="0">
                <a:ln>
                  <a:noFill/>
                </a:ln>
                <a:solidFill>
                  <a:prstClr val="black"/>
                </a:solidFill>
                <a:effectLst/>
                <a:uLnTx/>
                <a:uFillTx/>
                <a:latin typeface="Calibri"/>
                <a:ea typeface="+mn-ea"/>
                <a:cs typeface="+mn-cs"/>
              </a:rPr>
              <a:t>-2</a:t>
            </a:r>
            <a:r>
              <a:rPr kumimoji="0" lang="en-GB" sz="2400" b="1" i="0" u="none" strike="noStrike" kern="0" cap="none" spc="0" normalizeH="0" baseline="0" noProof="0" dirty="0">
                <a:ln>
                  <a:noFill/>
                </a:ln>
                <a:solidFill>
                  <a:prstClr val="black"/>
                </a:solidFill>
                <a:effectLst/>
                <a:uLnTx/>
                <a:uFillTx/>
                <a:latin typeface="Calibri"/>
                <a:ea typeface="+mn-ea"/>
                <a:cs typeface="+mn-cs"/>
              </a:rPr>
              <a:t>s</a:t>
            </a:r>
            <a:r>
              <a:rPr kumimoji="0" lang="en-GB" sz="2400" b="1" i="0" u="none" strike="noStrike" kern="0" cap="none" spc="0" normalizeH="0" baseline="30000" noProof="0" dirty="0">
                <a:ln>
                  <a:noFill/>
                </a:ln>
                <a:solidFill>
                  <a:prstClr val="black"/>
                </a:solidFill>
                <a:effectLst/>
                <a:uLnTx/>
                <a:uFillTx/>
                <a:latin typeface="Calibri"/>
                <a:ea typeface="+mn-ea"/>
                <a:cs typeface="+mn-cs"/>
              </a:rPr>
              <a:t>-1</a:t>
            </a:r>
            <a:r>
              <a:rPr kumimoji="0" lang="en-GB" sz="2400" b="1" i="0" u="none" strike="noStrike" kern="0" cap="none" spc="0" normalizeH="0" baseline="0" noProof="0" dirty="0">
                <a:ln>
                  <a:noFill/>
                </a:ln>
                <a:solidFill>
                  <a:prstClr val="black"/>
                </a:solidFill>
                <a:effectLst/>
                <a:uLnTx/>
                <a:uFillTx/>
                <a:latin typeface="Calibri"/>
                <a:ea typeface="+mn-ea"/>
                <a:cs typeface="+mn-cs"/>
              </a:rPr>
              <a:t> with levelling</a:t>
            </a:r>
            <a:r>
              <a:rPr kumimoji="0" lang="en-GB" sz="2400" b="0" i="0" u="none" strike="noStrike" kern="0" cap="none" spc="0" normalizeH="0" baseline="0" noProof="0" dirty="0">
                <a:ln>
                  <a:noFill/>
                </a:ln>
                <a:solidFill>
                  <a:prstClr val="black"/>
                </a:solidFill>
                <a:effectLst/>
                <a:uLnTx/>
                <a:uFillTx/>
                <a:latin typeface="Calibri"/>
                <a:ea typeface="+mn-ea"/>
                <a:cs typeface="+mn-cs"/>
              </a:rPr>
              <a:t>, allowing:</a:t>
            </a:r>
            <a:br>
              <a:rPr kumimoji="0" lang="en-GB" sz="2400" b="0" i="0" u="none" strike="noStrike" kern="0" cap="none" spc="0" normalizeH="0" baseline="0" noProof="0" dirty="0">
                <a:ln>
                  <a:noFill/>
                </a:ln>
                <a:solidFill>
                  <a:prstClr val="black"/>
                </a:solidFill>
                <a:effectLst/>
                <a:uLnTx/>
                <a:uFillTx/>
                <a:latin typeface="Calibri"/>
                <a:ea typeface="+mn-ea"/>
                <a:cs typeface="+mn-cs"/>
              </a:rPr>
            </a:br>
            <a:r>
              <a:rPr kumimoji="0" lang="en-GB" sz="2400" b="0" i="0" u="none" strike="noStrike" kern="0" cap="none" spc="0" normalizeH="0" baseline="0" noProof="0" dirty="0">
                <a:ln>
                  <a:noFill/>
                </a:ln>
                <a:solidFill>
                  <a:prstClr val="black"/>
                </a:solidFill>
                <a:effectLst/>
                <a:uLnTx/>
                <a:uFillTx/>
                <a:latin typeface="Calibri"/>
                <a:ea typeface="+mn-ea"/>
                <a:cs typeface="+mn-cs"/>
              </a:rPr>
              <a:t>An integrated luminosity of </a:t>
            </a:r>
            <a:r>
              <a:rPr kumimoji="0" lang="en-GB" sz="2400" b="1" i="0" u="none" strike="noStrike" kern="0" cap="none" spc="0" normalizeH="0" baseline="0" noProof="0" dirty="0">
                <a:ln>
                  <a:noFill/>
                </a:ln>
                <a:solidFill>
                  <a:prstClr val="black"/>
                </a:solidFill>
                <a:effectLst/>
                <a:uLnTx/>
                <a:uFillTx/>
                <a:latin typeface="Calibri"/>
                <a:ea typeface="+mn-ea"/>
                <a:cs typeface="+mn-cs"/>
              </a:rPr>
              <a:t>250 fb</a:t>
            </a:r>
            <a:r>
              <a:rPr kumimoji="0" lang="en-GB" sz="2400" b="1" i="0" u="none" strike="noStrike" kern="0" cap="none" spc="0" normalizeH="0" baseline="30000" noProof="0" dirty="0">
                <a:ln>
                  <a:noFill/>
                </a:ln>
                <a:solidFill>
                  <a:prstClr val="black"/>
                </a:solidFill>
                <a:effectLst/>
                <a:uLnTx/>
                <a:uFillTx/>
                <a:latin typeface="Calibri"/>
                <a:ea typeface="+mn-ea"/>
                <a:cs typeface="+mn-cs"/>
              </a:rPr>
              <a:t>-1</a:t>
            </a:r>
            <a:r>
              <a:rPr kumimoji="0" lang="en-GB" sz="2400" b="1" i="0" u="none" strike="noStrike" kern="0" cap="none" spc="0" normalizeH="0" baseline="0" noProof="0" dirty="0">
                <a:ln>
                  <a:noFill/>
                </a:ln>
                <a:solidFill>
                  <a:prstClr val="black"/>
                </a:solidFill>
                <a:effectLst/>
                <a:uLnTx/>
                <a:uFillTx/>
                <a:latin typeface="Calibri"/>
                <a:ea typeface="+mn-ea"/>
                <a:cs typeface="+mn-cs"/>
              </a:rPr>
              <a:t> per year</a:t>
            </a:r>
            <a:r>
              <a:rPr kumimoji="0" lang="en-GB" sz="2400" b="0" i="0" u="none" strike="noStrike" kern="0" cap="none" spc="0" normalizeH="0" baseline="0" noProof="0" dirty="0">
                <a:ln>
                  <a:noFill/>
                </a:ln>
                <a:solidFill>
                  <a:prstClr val="black"/>
                </a:solidFill>
                <a:effectLst/>
                <a:uLnTx/>
                <a:uFillTx/>
                <a:latin typeface="Calibri"/>
                <a:ea typeface="+mn-ea"/>
                <a:cs typeface="+mn-cs"/>
              </a:rPr>
              <a:t>, enabling the goal of </a:t>
            </a:r>
            <a:r>
              <a:rPr kumimoji="0" lang="en-GB" sz="2400" b="1" i="0" u="none" strike="noStrike" kern="0" cap="none" spc="0" normalizeH="0" baseline="0" noProof="0" dirty="0">
                <a:ln>
                  <a:noFill/>
                </a:ln>
                <a:solidFill>
                  <a:prstClr val="black"/>
                </a:solidFill>
                <a:effectLst/>
                <a:uLnTx/>
                <a:uFillTx/>
                <a:latin typeface="Calibri"/>
                <a:ea typeface="+mn-ea"/>
                <a:cs typeface="+mn-cs"/>
              </a:rPr>
              <a:t>L</a:t>
            </a:r>
            <a:r>
              <a:rPr kumimoji="0" lang="en-GB" sz="2400" b="1" i="0" u="none" strike="noStrike" kern="0" cap="none" spc="0" normalizeH="0" baseline="-25000" noProof="0" dirty="0">
                <a:ln>
                  <a:noFill/>
                </a:ln>
                <a:solidFill>
                  <a:prstClr val="black"/>
                </a:solidFill>
                <a:effectLst/>
                <a:uLnTx/>
                <a:uFillTx/>
                <a:latin typeface="Calibri"/>
                <a:ea typeface="+mn-ea"/>
                <a:cs typeface="+mn-cs"/>
              </a:rPr>
              <a:t>int</a:t>
            </a:r>
            <a:r>
              <a:rPr kumimoji="0" lang="en-GB" sz="2400" b="1" i="0" u="none" strike="noStrike" kern="0" cap="none" spc="0" normalizeH="0" baseline="0" noProof="0" dirty="0">
                <a:ln>
                  <a:noFill/>
                </a:ln>
                <a:solidFill>
                  <a:prstClr val="black"/>
                </a:solidFill>
                <a:effectLst/>
                <a:uLnTx/>
                <a:uFillTx/>
                <a:latin typeface="Calibri"/>
                <a:ea typeface="+mn-ea"/>
                <a:cs typeface="+mn-cs"/>
              </a:rPr>
              <a:t> = 3000 fb</a:t>
            </a:r>
            <a:r>
              <a:rPr kumimoji="0" lang="en-GB" sz="2400" b="1" i="0" u="none" strike="noStrike" kern="0" cap="none" spc="0" normalizeH="0" baseline="30000" noProof="0" dirty="0">
                <a:ln>
                  <a:noFill/>
                </a:ln>
                <a:solidFill>
                  <a:prstClr val="black"/>
                </a:solidFill>
                <a:effectLst/>
                <a:uLnTx/>
                <a:uFillTx/>
                <a:latin typeface="Calibri"/>
                <a:ea typeface="+mn-ea"/>
                <a:cs typeface="+mn-cs"/>
              </a:rPr>
              <a:t>-1</a:t>
            </a:r>
            <a:r>
              <a:rPr kumimoji="0" lang="en-GB" sz="2400" b="0" i="0" u="none" strike="noStrike" kern="0" cap="none" spc="0" normalizeH="0" baseline="0" noProof="0" dirty="0">
                <a:ln>
                  <a:noFill/>
                </a:ln>
                <a:solidFill>
                  <a:prstClr val="black"/>
                </a:solidFill>
                <a:effectLst/>
                <a:uLnTx/>
                <a:uFillTx/>
                <a:latin typeface="Calibri"/>
                <a:ea typeface="+mn-ea"/>
                <a:cs typeface="+mn-cs"/>
              </a:rPr>
              <a:t> twelve years after the upgrade. </a:t>
            </a:r>
            <a:br>
              <a:rPr kumimoji="0" lang="en-GB" sz="2400" b="0" i="0" u="none" strike="noStrike" kern="0" cap="none" spc="0" normalizeH="0" baseline="0" noProof="0" dirty="0">
                <a:ln>
                  <a:noFill/>
                </a:ln>
                <a:solidFill>
                  <a:prstClr val="black"/>
                </a:solidFill>
                <a:effectLst/>
                <a:uLnTx/>
                <a:uFillTx/>
                <a:latin typeface="Calibri"/>
                <a:ea typeface="+mn-ea"/>
                <a:cs typeface="+mn-cs"/>
              </a:rPr>
            </a:br>
            <a:r>
              <a:rPr kumimoji="0" lang="en-GB" sz="2400" b="0" i="0" u="none" strike="noStrike" kern="0" cap="none" spc="0" normalizeH="0" baseline="0" noProof="0" dirty="0">
                <a:ln>
                  <a:noFill/>
                </a:ln>
                <a:solidFill>
                  <a:prstClr val="black"/>
                </a:solidFill>
                <a:effectLst/>
                <a:uLnTx/>
                <a:uFillTx/>
                <a:latin typeface="Calibri"/>
                <a:ea typeface="+mn-ea"/>
                <a:cs typeface="+mn-cs"/>
              </a:rPr>
              <a:t>This luminosity is more than ten times the luminosity reach of the first 10 years of the LHC lifetime.</a:t>
            </a:r>
          </a:p>
        </p:txBody>
      </p:sp>
      <p:sp>
        <p:nvSpPr>
          <p:cNvPr id="9" name="TextBox 8"/>
          <p:cNvSpPr txBox="1"/>
          <p:nvPr/>
        </p:nvSpPr>
        <p:spPr>
          <a:xfrm>
            <a:off x="2322576" y="685280"/>
            <a:ext cx="4517136" cy="369332"/>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err="1">
                <a:ln>
                  <a:noFill/>
                </a:ln>
                <a:solidFill>
                  <a:prstClr val="black"/>
                </a:solidFill>
                <a:effectLst/>
                <a:uLnTx/>
                <a:uFillTx/>
                <a:latin typeface="Calibri"/>
                <a:ea typeface="+mn-ea"/>
                <a:cs typeface="+mn-cs"/>
              </a:rPr>
              <a:t>From</a:t>
            </a:r>
            <a:r>
              <a:rPr kumimoji="0" lang="fr-CH" sz="1800" b="0" i="0" u="none" strike="noStrike" kern="0" cap="none" spc="0" normalizeH="0" baseline="0" noProof="0" dirty="0">
                <a:ln>
                  <a:noFill/>
                </a:ln>
                <a:solidFill>
                  <a:prstClr val="black"/>
                </a:solidFill>
                <a:effectLst/>
                <a:uLnTx/>
                <a:uFillTx/>
                <a:latin typeface="Calibri"/>
                <a:ea typeface="+mn-ea"/>
                <a:cs typeface="+mn-cs"/>
              </a:rPr>
              <a:t> FP7 HiLumi LHC Design </a:t>
            </a:r>
            <a:r>
              <a:rPr kumimoji="0" lang="fr-CH" sz="1800" b="0" i="0" u="none" strike="noStrike" kern="0" cap="none" spc="0" normalizeH="0" baseline="0" noProof="0" dirty="0" err="1">
                <a:ln>
                  <a:noFill/>
                </a:ln>
                <a:solidFill>
                  <a:prstClr val="black"/>
                </a:solidFill>
                <a:effectLst/>
                <a:uLnTx/>
                <a:uFillTx/>
                <a:latin typeface="Calibri"/>
                <a:ea typeface="+mn-ea"/>
                <a:cs typeface="+mn-cs"/>
              </a:rPr>
              <a:t>Study</a:t>
            </a:r>
            <a:r>
              <a:rPr kumimoji="0" lang="fr-CH" sz="1800" b="0" i="0" u="none" strike="noStrike" kern="0" cap="none" spc="0" normalizeH="0" baseline="0" noProof="0" dirty="0">
                <a:ln>
                  <a:noFill/>
                </a:ln>
                <a:solidFill>
                  <a:prstClr val="black"/>
                </a:solidFill>
                <a:effectLst/>
                <a:uLnTx/>
                <a:uFillTx/>
                <a:latin typeface="Calibri"/>
                <a:ea typeface="+mn-ea"/>
                <a:cs typeface="+mn-cs"/>
              </a:rPr>
              <a:t> application</a:t>
            </a:r>
            <a:endParaRPr kumimoji="0" lang="en-GB"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0" name="TextBox 9"/>
          <p:cNvSpPr txBox="1"/>
          <p:nvPr/>
        </p:nvSpPr>
        <p:spPr>
          <a:xfrm>
            <a:off x="847588" y="3391546"/>
            <a:ext cx="7704856" cy="1200329"/>
          </a:xfrm>
          <a:prstGeom prst="rect">
            <a:avLst/>
          </a:prstGeom>
          <a:ln/>
        </p:spPr>
        <p:style>
          <a:lnRef idx="1">
            <a:schemeClr val="accent2"/>
          </a:lnRef>
          <a:fillRef idx="1002">
            <a:schemeClr val="lt2"/>
          </a:fillRef>
          <a:effectRef idx="1">
            <a:schemeClr val="accent2"/>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prstClr val="black"/>
                </a:solidFill>
                <a:effectLst/>
                <a:uLnTx/>
                <a:uFillTx/>
                <a:latin typeface="Calibri"/>
                <a:ea typeface="+mn-ea"/>
                <a:cs typeface="+mn-cs"/>
              </a:rPr>
              <a:t>U</a:t>
            </a:r>
            <a:r>
              <a:rPr kumimoji="0" lang="fr-CH" sz="1800" b="1" i="0" u="none" strike="noStrike" kern="0" cap="none" spc="0" normalizeH="0" baseline="0" noProof="0" dirty="0" err="1">
                <a:ln>
                  <a:noFill/>
                </a:ln>
                <a:solidFill>
                  <a:prstClr val="black"/>
                </a:solidFill>
                <a:effectLst/>
                <a:uLnTx/>
                <a:uFillTx/>
                <a:latin typeface="Calibri"/>
                <a:ea typeface="+mn-ea"/>
                <a:cs typeface="+mn-cs"/>
              </a:rPr>
              <a:t>ltimate</a:t>
            </a:r>
            <a:r>
              <a:rPr kumimoji="0" lang="fr-CH" sz="1800" b="0" i="0" u="none" strike="noStrike" kern="0" cap="none" spc="0" normalizeH="0" baseline="0" noProof="0" dirty="0">
                <a:ln>
                  <a:noFill/>
                </a:ln>
                <a:solidFill>
                  <a:prstClr val="black"/>
                </a:solidFill>
                <a:effectLst/>
                <a:uLnTx/>
                <a:uFillTx/>
                <a:latin typeface="Calibri"/>
                <a:ea typeface="+mn-ea"/>
                <a:cs typeface="+mn-cs"/>
              </a:rPr>
              <a:t> performance </a:t>
            </a:r>
            <a:r>
              <a:rPr kumimoji="0" lang="fr-CH" sz="1800" b="0" i="0" u="none" strike="noStrike" kern="0" cap="none" spc="0" normalizeH="0" baseline="0" noProof="0" dirty="0" err="1">
                <a:ln>
                  <a:noFill/>
                </a:ln>
                <a:solidFill>
                  <a:prstClr val="black"/>
                </a:solidFill>
                <a:effectLst/>
                <a:uLnTx/>
                <a:uFillTx/>
                <a:latin typeface="Calibri"/>
                <a:ea typeface="+mn-ea"/>
                <a:cs typeface="+mn-cs"/>
              </a:rPr>
              <a:t>established</a:t>
            </a:r>
            <a:r>
              <a:rPr kumimoji="0" lang="fr-CH" sz="1800" b="0" i="0" u="none" strike="noStrike" kern="0" cap="none" spc="0" normalizeH="0" baseline="0" noProof="0" dirty="0">
                <a:ln>
                  <a:noFill/>
                </a:ln>
                <a:solidFill>
                  <a:prstClr val="black"/>
                </a:solidFill>
                <a:effectLst/>
                <a:uLnTx/>
                <a:uFillTx/>
                <a:latin typeface="Calibri"/>
                <a:ea typeface="+mn-ea"/>
                <a:cs typeface="+mn-cs"/>
              </a:rPr>
              <a:t> 2015-2016: </a:t>
            </a:r>
            <a:r>
              <a:rPr kumimoji="0" lang="fr-CH" sz="1800" b="0" i="0" u="none" strike="noStrike" kern="0" cap="none" spc="0" normalizeH="0" baseline="0" noProof="0" dirty="0" err="1">
                <a:ln>
                  <a:noFill/>
                </a:ln>
                <a:solidFill>
                  <a:prstClr val="black"/>
                </a:solidFill>
                <a:effectLst/>
                <a:uLnTx/>
                <a:uFillTx/>
                <a:latin typeface="Calibri"/>
                <a:ea typeface="+mn-ea"/>
                <a:cs typeface="+mn-cs"/>
              </a:rPr>
              <a:t>with</a:t>
            </a:r>
            <a:r>
              <a:rPr kumimoji="0" lang="fr-CH" sz="1800" b="0" i="0" u="none" strike="noStrike" kern="0" cap="none" spc="0" normalizeH="0" baseline="0" noProof="0" dirty="0">
                <a:ln>
                  <a:noFill/>
                </a:ln>
                <a:solidFill>
                  <a:prstClr val="black"/>
                </a:solidFill>
                <a:effectLst/>
                <a:uLnTx/>
                <a:uFillTx/>
                <a:latin typeface="Calibri"/>
                <a:ea typeface="+mn-ea"/>
                <a:cs typeface="+mn-cs"/>
              </a:rPr>
              <a:t> </a:t>
            </a:r>
            <a:r>
              <a:rPr kumimoji="0" lang="fr-CH" sz="1800" b="0" i="0" u="none" strike="noStrike" kern="0" cap="none" spc="0" normalizeH="0" baseline="0" noProof="0" dirty="0" err="1">
                <a:ln>
                  <a:noFill/>
                </a:ln>
                <a:solidFill>
                  <a:prstClr val="black"/>
                </a:solidFill>
                <a:effectLst/>
                <a:uLnTx/>
                <a:uFillTx/>
                <a:latin typeface="Calibri"/>
                <a:ea typeface="+mn-ea"/>
                <a:cs typeface="+mn-cs"/>
              </a:rPr>
              <a:t>same</a:t>
            </a:r>
            <a:r>
              <a:rPr kumimoji="0" lang="fr-CH" sz="1800" b="0" i="0" u="none" strike="noStrike" kern="0" cap="none" spc="0" normalizeH="0" baseline="0" noProof="0" dirty="0">
                <a:ln>
                  <a:noFill/>
                </a:ln>
                <a:solidFill>
                  <a:prstClr val="black"/>
                </a:solidFill>
                <a:effectLst/>
                <a:uLnTx/>
                <a:uFillTx/>
                <a:latin typeface="Calibri"/>
                <a:ea typeface="+mn-ea"/>
                <a:cs typeface="+mn-cs"/>
              </a:rPr>
              <a:t> hardware </a:t>
            </a:r>
            <a:br>
              <a:rPr kumimoji="0" lang="fr-CH" sz="1800" b="0" i="0" u="none" strike="noStrike" kern="0" cap="none" spc="0" normalizeH="0" baseline="0" noProof="0" dirty="0">
                <a:ln>
                  <a:noFill/>
                </a:ln>
                <a:solidFill>
                  <a:prstClr val="black"/>
                </a:solidFill>
                <a:effectLst/>
                <a:uLnTx/>
                <a:uFillTx/>
                <a:latin typeface="Calibri"/>
                <a:ea typeface="+mn-ea"/>
                <a:cs typeface="+mn-cs"/>
              </a:rPr>
            </a:br>
            <a:r>
              <a:rPr kumimoji="0" lang="fr-CH" sz="1800" b="0" i="0" u="none" strike="noStrike" kern="0" cap="none" spc="0" normalizeH="0" baseline="0" noProof="0" dirty="0">
                <a:ln>
                  <a:noFill/>
                </a:ln>
                <a:solidFill>
                  <a:prstClr val="black"/>
                </a:solidFill>
                <a:effectLst/>
                <a:uLnTx/>
                <a:uFillTx/>
                <a:latin typeface="Calibri"/>
                <a:ea typeface="+mn-ea"/>
                <a:cs typeface="+mn-cs"/>
              </a:rPr>
              <a:t>and </a:t>
            </a:r>
            <a:r>
              <a:rPr kumimoji="0" lang="fr-CH" sz="1800" b="0" i="0" u="none" strike="noStrike" kern="0" cap="none" spc="0" normalizeH="0" baseline="0" noProof="0" dirty="0" err="1">
                <a:ln>
                  <a:noFill/>
                </a:ln>
                <a:solidFill>
                  <a:prstClr val="black"/>
                </a:solidFill>
                <a:effectLst/>
                <a:uLnTx/>
                <a:uFillTx/>
                <a:latin typeface="Calibri"/>
                <a:ea typeface="+mn-ea"/>
                <a:cs typeface="+mn-cs"/>
              </a:rPr>
              <a:t>same</a:t>
            </a:r>
            <a:r>
              <a:rPr kumimoji="0" lang="fr-CH" sz="1800" b="0" i="0" u="none" strike="noStrike" kern="0" cap="none" spc="0" normalizeH="0" baseline="0" noProof="0" dirty="0">
                <a:ln>
                  <a:noFill/>
                </a:ln>
                <a:solidFill>
                  <a:prstClr val="black"/>
                </a:solidFill>
                <a:effectLst/>
                <a:uLnTx/>
                <a:uFillTx/>
                <a:latin typeface="Calibri"/>
                <a:ea typeface="+mn-ea"/>
                <a:cs typeface="+mn-cs"/>
              </a:rPr>
              <a:t> </a:t>
            </a:r>
            <a:r>
              <a:rPr kumimoji="0" lang="fr-CH" sz="1800" b="0" i="0" u="none" strike="noStrike" kern="0" cap="none" spc="0" normalizeH="0" baseline="0" noProof="0" dirty="0" err="1">
                <a:ln>
                  <a:noFill/>
                </a:ln>
                <a:solidFill>
                  <a:prstClr val="black"/>
                </a:solidFill>
                <a:effectLst/>
                <a:uLnTx/>
                <a:uFillTx/>
                <a:latin typeface="Calibri"/>
                <a:ea typeface="+mn-ea"/>
                <a:cs typeface="+mn-cs"/>
              </a:rPr>
              <a:t>beam</a:t>
            </a:r>
            <a:r>
              <a:rPr kumimoji="0" lang="fr-CH" sz="1800" b="0" i="0" u="none" strike="noStrike" kern="0" cap="none" spc="0" normalizeH="0" baseline="0" noProof="0" dirty="0">
                <a:ln>
                  <a:noFill/>
                </a:ln>
                <a:solidFill>
                  <a:prstClr val="black"/>
                </a:solidFill>
                <a:effectLst/>
                <a:uLnTx/>
                <a:uFillTx/>
                <a:latin typeface="Calibri"/>
                <a:ea typeface="+mn-ea"/>
                <a:cs typeface="+mn-cs"/>
              </a:rPr>
              <a:t> </a:t>
            </a:r>
            <a:r>
              <a:rPr kumimoji="0" lang="fr-CH" sz="1800" b="0" i="0" u="none" strike="noStrike" kern="0" cap="none" spc="0" normalizeH="0" baseline="0" noProof="0" dirty="0" err="1">
                <a:ln>
                  <a:noFill/>
                </a:ln>
                <a:solidFill>
                  <a:prstClr val="black"/>
                </a:solidFill>
                <a:effectLst/>
                <a:uLnTx/>
                <a:uFillTx/>
                <a:latin typeface="Calibri"/>
                <a:ea typeface="+mn-ea"/>
                <a:cs typeface="+mn-cs"/>
              </a:rPr>
              <a:t>parameters</a:t>
            </a:r>
            <a:r>
              <a:rPr kumimoji="0" lang="fr-CH" sz="1800" b="0" i="0" u="none" strike="noStrike" kern="0" cap="none" spc="0" normalizeH="0" baseline="0" noProof="0" dirty="0">
                <a:ln>
                  <a:noFill/>
                </a:ln>
                <a:solidFill>
                  <a:prstClr val="black"/>
                </a:solidFill>
                <a:effectLst/>
                <a:uLnTx/>
                <a:uFillTx/>
                <a:latin typeface="Calibri"/>
                <a:ea typeface="+mn-ea"/>
                <a:cs typeface="+mn-cs"/>
              </a:rPr>
              <a:t>: use of </a:t>
            </a:r>
            <a:r>
              <a:rPr kumimoji="0" lang="fr-CH" sz="1800" b="1" i="0" u="none" strike="noStrike" kern="0" cap="none" spc="0" normalizeH="0" baseline="0" noProof="0" dirty="0">
                <a:ln>
                  <a:noFill/>
                </a:ln>
                <a:solidFill>
                  <a:prstClr val="black"/>
                </a:solidFill>
                <a:effectLst/>
                <a:uLnTx/>
                <a:uFillTx/>
                <a:latin typeface="Calibri"/>
                <a:ea typeface="+mn-ea"/>
                <a:cs typeface="+mn-cs"/>
              </a:rPr>
              <a:t>engineering </a:t>
            </a:r>
            <a:r>
              <a:rPr kumimoji="0" lang="fr-CH" sz="1800" b="1" i="0" u="none" strike="noStrike" kern="0" cap="none" spc="0" normalizeH="0" baseline="0" noProof="0" dirty="0" err="1">
                <a:ln>
                  <a:noFill/>
                </a:ln>
                <a:solidFill>
                  <a:prstClr val="black"/>
                </a:solidFill>
                <a:effectLst/>
                <a:uLnTx/>
                <a:uFillTx/>
                <a:latin typeface="Calibri"/>
                <a:ea typeface="+mn-ea"/>
                <a:cs typeface="+mn-cs"/>
              </a:rPr>
              <a:t>margins</a:t>
            </a:r>
            <a:r>
              <a:rPr kumimoji="0" lang="fr-CH" sz="1800" b="1" i="0" u="none" strike="noStrike" kern="0" cap="none" spc="0" normalizeH="0" baseline="0" noProof="0" dirty="0">
                <a:ln>
                  <a:noFill/>
                </a:ln>
                <a:solidFill>
                  <a:prstClr val="black"/>
                </a:solidFill>
                <a:effectLst/>
                <a:uLnTx/>
                <a:uFillTx/>
                <a:latin typeface="Calibri"/>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err="1">
                <a:ln>
                  <a:noFill/>
                </a:ln>
                <a:solidFill>
                  <a:prstClr val="black"/>
                </a:solidFill>
                <a:effectLst/>
                <a:uLnTx/>
                <a:uFillTx/>
                <a:latin typeface="Calibri"/>
                <a:ea typeface="+mn-ea"/>
                <a:cs typeface="+mn-cs"/>
              </a:rPr>
              <a:t>L</a:t>
            </a:r>
            <a:r>
              <a:rPr kumimoji="0" lang="fr-CH" sz="1800" b="1" i="0" u="none" strike="noStrike" kern="0" cap="none" spc="0" normalizeH="0" baseline="-25000" noProof="0" dirty="0" err="1">
                <a:ln>
                  <a:noFill/>
                </a:ln>
                <a:solidFill>
                  <a:prstClr val="black"/>
                </a:solidFill>
                <a:effectLst/>
                <a:uLnTx/>
                <a:uFillTx/>
                <a:latin typeface="Calibri"/>
                <a:ea typeface="+mn-ea"/>
                <a:cs typeface="+mn-cs"/>
              </a:rPr>
              <a:t>peak</a:t>
            </a:r>
            <a:r>
              <a:rPr kumimoji="0" lang="fr-CH" sz="1800" b="1" i="0" u="none" strike="noStrike" kern="0" cap="none" spc="0" normalizeH="0" baseline="-25000" noProof="0" dirty="0">
                <a:ln>
                  <a:noFill/>
                </a:ln>
                <a:solidFill>
                  <a:prstClr val="black"/>
                </a:solidFill>
                <a:effectLst/>
                <a:uLnTx/>
                <a:uFillTx/>
                <a:latin typeface="Calibri"/>
                <a:ea typeface="+mn-ea"/>
                <a:cs typeface="+mn-cs"/>
              </a:rPr>
              <a:t> </a:t>
            </a:r>
            <a:r>
              <a:rPr kumimoji="0" lang="fr-CH" sz="1800" b="1" i="0" u="none" strike="noStrike" kern="0" cap="none" spc="0" normalizeH="0" baseline="-25000" noProof="0" dirty="0" err="1">
                <a:ln>
                  <a:noFill/>
                </a:ln>
                <a:solidFill>
                  <a:prstClr val="black"/>
                </a:solidFill>
                <a:effectLst/>
                <a:uLnTx/>
                <a:uFillTx/>
                <a:latin typeface="Calibri"/>
                <a:ea typeface="+mn-ea"/>
                <a:cs typeface="+mn-cs"/>
              </a:rPr>
              <a:t>ult</a:t>
            </a:r>
            <a:r>
              <a:rPr kumimoji="0" lang="fr-CH" sz="1800" b="1" i="0" u="none" strike="noStrike" kern="0" cap="none" spc="0" normalizeH="0" baseline="0" noProof="0" dirty="0">
                <a:ln>
                  <a:noFill/>
                </a:ln>
                <a:solidFill>
                  <a:prstClr val="black"/>
                </a:solidFill>
                <a:effectLst/>
                <a:uLnTx/>
                <a:uFillTx/>
                <a:latin typeface="Calibri"/>
                <a:ea typeface="+mn-ea"/>
                <a:cs typeface="+mn-cs"/>
              </a:rPr>
              <a:t> </a:t>
            </a:r>
            <a:r>
              <a:rPr kumimoji="0" lang="fr-CH" sz="1800" b="1" i="0" u="none" strike="noStrike" kern="0" cap="none" spc="0" normalizeH="0" baseline="0" noProof="0" dirty="0">
                <a:ln>
                  <a:noFill/>
                </a:ln>
                <a:solidFill>
                  <a:prstClr val="black"/>
                </a:solidFill>
                <a:effectLst/>
                <a:uLnTx/>
                <a:uFillTx/>
                <a:latin typeface="Calibri"/>
                <a:ea typeface="+mn-ea"/>
                <a:cs typeface="+mn-cs"/>
                <a:sym typeface="Symbol"/>
              </a:rPr>
              <a:t> 7.5 10</a:t>
            </a:r>
            <a:r>
              <a:rPr kumimoji="0" lang="fr-CH" sz="1800" b="1" i="0" u="none" strike="noStrike" kern="0" cap="none" spc="0" normalizeH="0" baseline="30000" noProof="0" dirty="0">
                <a:ln>
                  <a:noFill/>
                </a:ln>
                <a:solidFill>
                  <a:prstClr val="black"/>
                </a:solidFill>
                <a:effectLst/>
                <a:uLnTx/>
                <a:uFillTx/>
                <a:latin typeface="Calibri"/>
                <a:ea typeface="+mn-ea"/>
                <a:cs typeface="+mn-cs"/>
                <a:sym typeface="Symbol"/>
              </a:rPr>
              <a:t>34</a:t>
            </a:r>
            <a:r>
              <a:rPr kumimoji="0" lang="fr-CH" sz="1800" b="1" i="0" u="none" strike="noStrike" kern="0" cap="none" spc="0" normalizeH="0" baseline="0" noProof="0" dirty="0">
                <a:ln>
                  <a:noFill/>
                </a:ln>
                <a:solidFill>
                  <a:prstClr val="black"/>
                </a:solidFill>
                <a:effectLst/>
                <a:uLnTx/>
                <a:uFillTx/>
                <a:latin typeface="Calibri"/>
                <a:ea typeface="+mn-ea"/>
                <a:cs typeface="+mn-cs"/>
                <a:sym typeface="Symbol"/>
              </a:rPr>
              <a:t> cm</a:t>
            </a:r>
            <a:r>
              <a:rPr kumimoji="0" lang="fr-CH" sz="1800" b="1" i="0" u="none" strike="noStrike" kern="0" cap="none" spc="0" normalizeH="0" baseline="30000" noProof="0" dirty="0">
                <a:ln>
                  <a:noFill/>
                </a:ln>
                <a:solidFill>
                  <a:prstClr val="black"/>
                </a:solidFill>
                <a:effectLst/>
                <a:uLnTx/>
                <a:uFillTx/>
                <a:latin typeface="Calibri"/>
                <a:ea typeface="+mn-ea"/>
                <a:cs typeface="+mn-cs"/>
                <a:sym typeface="Symbol"/>
              </a:rPr>
              <a:t>-2</a:t>
            </a:r>
            <a:r>
              <a:rPr kumimoji="0" lang="fr-CH" sz="1800" b="1" i="0" u="none" strike="noStrike" kern="0" cap="none" spc="0" normalizeH="0" baseline="0" noProof="0" dirty="0">
                <a:ln>
                  <a:noFill/>
                </a:ln>
                <a:solidFill>
                  <a:prstClr val="black"/>
                </a:solidFill>
                <a:effectLst/>
                <a:uLnTx/>
                <a:uFillTx/>
                <a:latin typeface="Calibri"/>
                <a:ea typeface="+mn-ea"/>
                <a:cs typeface="+mn-cs"/>
                <a:sym typeface="Symbol"/>
              </a:rPr>
              <a:t>s</a:t>
            </a:r>
            <a:r>
              <a:rPr kumimoji="0" lang="fr-CH" sz="1800" b="1" i="0" u="none" strike="noStrike" kern="0" cap="none" spc="0" normalizeH="0" baseline="30000" noProof="0" dirty="0">
                <a:ln>
                  <a:noFill/>
                </a:ln>
                <a:solidFill>
                  <a:prstClr val="black"/>
                </a:solidFill>
                <a:effectLst/>
                <a:uLnTx/>
                <a:uFillTx/>
                <a:latin typeface="Calibri"/>
                <a:ea typeface="+mn-ea"/>
                <a:cs typeface="+mn-cs"/>
                <a:sym typeface="Symbol"/>
              </a:rPr>
              <a:t>-1</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and   </a:t>
            </a:r>
            <a:r>
              <a:rPr kumimoji="0" lang="fr-CH" sz="1800" b="1" i="0" u="none" strike="noStrike" kern="0" cap="none" spc="0" normalizeH="0" baseline="0" noProof="0" dirty="0" err="1">
                <a:ln>
                  <a:noFill/>
                </a:ln>
                <a:solidFill>
                  <a:prstClr val="black"/>
                </a:solidFill>
                <a:effectLst/>
                <a:uLnTx/>
                <a:uFillTx/>
                <a:latin typeface="Calibri"/>
                <a:ea typeface="+mn-ea"/>
                <a:cs typeface="+mn-cs"/>
                <a:sym typeface="Symbol"/>
              </a:rPr>
              <a:t>Ultimate</a:t>
            </a:r>
            <a:r>
              <a:rPr kumimoji="0" lang="fr-CH" sz="1800" b="1" i="0" u="none" strike="noStrike" kern="0" cap="none" spc="0" normalizeH="0" baseline="0" noProof="0" dirty="0">
                <a:ln>
                  <a:noFill/>
                </a:ln>
                <a:solidFill>
                  <a:prstClr val="black"/>
                </a:solidFill>
                <a:effectLst/>
                <a:uLnTx/>
                <a:uFillTx/>
                <a:latin typeface="Calibri"/>
                <a:ea typeface="+mn-ea"/>
                <a:cs typeface="+mn-cs"/>
                <a:sym typeface="Symbol"/>
              </a:rPr>
              <a:t> Integrated L</a:t>
            </a:r>
            <a:r>
              <a:rPr kumimoji="0" lang="fr-CH" sz="1800" b="1" i="0" u="none" strike="noStrike" kern="0" cap="none" spc="0" normalizeH="0" baseline="-25000" noProof="0" dirty="0">
                <a:ln>
                  <a:noFill/>
                </a:ln>
                <a:solidFill>
                  <a:prstClr val="black"/>
                </a:solidFill>
                <a:effectLst/>
                <a:uLnTx/>
                <a:uFillTx/>
                <a:latin typeface="Calibri"/>
                <a:ea typeface="+mn-ea"/>
                <a:cs typeface="+mn-cs"/>
                <a:sym typeface="Symbol"/>
              </a:rPr>
              <a:t>int </a:t>
            </a:r>
            <a:r>
              <a:rPr kumimoji="0" lang="fr-CH" sz="1800" b="1" i="0" u="none" strike="noStrike" kern="0" cap="none" spc="0" normalizeH="0" baseline="-25000" noProof="0" dirty="0" err="1">
                <a:ln>
                  <a:noFill/>
                </a:ln>
                <a:solidFill>
                  <a:prstClr val="black"/>
                </a:solidFill>
                <a:effectLst/>
                <a:uLnTx/>
                <a:uFillTx/>
                <a:latin typeface="Calibri"/>
                <a:ea typeface="+mn-ea"/>
                <a:cs typeface="+mn-cs"/>
                <a:sym typeface="Symbol"/>
              </a:rPr>
              <a:t>ult</a:t>
            </a:r>
            <a:r>
              <a:rPr kumimoji="0" lang="fr-CH" sz="1800" b="1" i="0" u="none" strike="noStrike" kern="0" cap="none" spc="0" normalizeH="0" baseline="0" noProof="0" dirty="0">
                <a:ln>
                  <a:noFill/>
                </a:ln>
                <a:solidFill>
                  <a:prstClr val="black"/>
                </a:solidFill>
                <a:effectLst/>
                <a:uLnTx/>
                <a:uFillTx/>
                <a:latin typeface="Calibri"/>
                <a:ea typeface="+mn-ea"/>
                <a:cs typeface="+mn-cs"/>
                <a:sym typeface="Symbol"/>
              </a:rPr>
              <a:t>  4000 fb</a:t>
            </a:r>
            <a:r>
              <a:rPr kumimoji="0" lang="fr-CH" sz="1800" b="1" i="0" u="none" strike="noStrike" kern="0" cap="none" spc="0" normalizeH="0" baseline="30000" noProof="0" dirty="0">
                <a:ln>
                  <a:noFill/>
                </a:ln>
                <a:solidFill>
                  <a:prstClr val="black"/>
                </a:solidFill>
                <a:effectLst/>
                <a:uLnTx/>
                <a:uFillTx/>
                <a:latin typeface="Calibri"/>
                <a:ea typeface="+mn-ea"/>
                <a:cs typeface="+mn-cs"/>
                <a:sym typeface="Symbol"/>
              </a:rPr>
              <a:t>-1</a:t>
            </a:r>
            <a:r>
              <a:rPr kumimoji="0" lang="fr-CH" sz="1800" b="1" i="0" u="none" strike="noStrike" kern="0" cap="none" spc="0" normalizeH="0" baseline="0" noProof="0" dirty="0">
                <a:ln>
                  <a:noFill/>
                </a:ln>
                <a:solidFill>
                  <a:prstClr val="black"/>
                </a:solidFill>
                <a:effectLst/>
                <a:uLnTx/>
                <a:uFillTx/>
                <a:latin typeface="Calibri"/>
                <a:ea typeface="+mn-ea"/>
                <a:cs typeface="+mn-cs"/>
                <a:sym typeface="Symbol"/>
              </a:rPr>
              <a:t> </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LHC </a:t>
            </a:r>
            <a:r>
              <a:rPr kumimoji="0" lang="fr-CH" sz="1800" b="0" i="0" u="none" strike="noStrike" kern="0" cap="none" spc="0" normalizeH="0" baseline="0" noProof="0" dirty="0" err="1">
                <a:ln>
                  <a:noFill/>
                </a:ln>
                <a:solidFill>
                  <a:prstClr val="black"/>
                </a:solidFill>
                <a:effectLst/>
                <a:uLnTx/>
                <a:uFillTx/>
                <a:latin typeface="Calibri"/>
                <a:ea typeface="+mn-ea"/>
                <a:cs typeface="+mn-cs"/>
                <a:sym typeface="Symbol"/>
              </a:rPr>
              <a:t>should</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not </a:t>
            </a:r>
            <a:r>
              <a:rPr kumimoji="0" lang="fr-CH" sz="1800" b="0" i="0" u="none" strike="noStrike" kern="0" cap="none" spc="0" normalizeH="0" baseline="0" noProof="0" dirty="0" err="1">
                <a:ln>
                  <a:noFill/>
                </a:ln>
                <a:solidFill>
                  <a:prstClr val="black"/>
                </a:solidFill>
                <a:effectLst/>
                <a:uLnTx/>
                <a:uFillTx/>
                <a:latin typeface="Calibri"/>
                <a:ea typeface="+mn-ea"/>
                <a:cs typeface="+mn-cs"/>
                <a:sym typeface="Symbol"/>
              </a:rPr>
              <a:t>be</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the </a:t>
            </a:r>
            <a:r>
              <a:rPr kumimoji="0" lang="fr-CH" sz="1800" b="0" i="0" u="none" strike="noStrike" kern="0" cap="none" spc="0" normalizeH="0" baseline="0" noProof="0" dirty="0" err="1">
                <a:ln>
                  <a:noFill/>
                </a:ln>
                <a:solidFill>
                  <a:prstClr val="black"/>
                </a:solidFill>
                <a:effectLst/>
                <a:uLnTx/>
                <a:uFillTx/>
                <a:latin typeface="Calibri"/>
                <a:ea typeface="+mn-ea"/>
                <a:cs typeface="+mn-cs"/>
                <a:sym typeface="Symbol"/>
              </a:rPr>
              <a:t>limit</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a:t>
            </a:r>
            <a:r>
              <a:rPr kumimoji="0" lang="fr-CH" sz="1800" b="0" i="0" u="none" strike="noStrike" kern="0" cap="none" spc="0" normalizeH="0" baseline="0" noProof="0" dirty="0" err="1">
                <a:ln>
                  <a:noFill/>
                </a:ln>
                <a:solidFill>
                  <a:prstClr val="black"/>
                </a:solidFill>
                <a:effectLst/>
                <a:uLnTx/>
                <a:uFillTx/>
                <a:latin typeface="Calibri"/>
                <a:ea typeface="+mn-ea"/>
                <a:cs typeface="+mn-cs"/>
                <a:sym typeface="Symbol"/>
              </a:rPr>
              <a:t>would</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a:t>
            </a:r>
            <a:r>
              <a:rPr kumimoji="0" lang="fr-CH" sz="1800" b="0" i="0" u="none" strike="noStrike" kern="0" cap="none" spc="0" normalizeH="0" baseline="0" noProof="0" dirty="0" err="1">
                <a:ln>
                  <a:noFill/>
                </a:ln>
                <a:solidFill>
                  <a:prstClr val="black"/>
                </a:solidFill>
                <a:effectLst/>
                <a:uLnTx/>
                <a:uFillTx/>
                <a:latin typeface="Calibri"/>
                <a:ea typeface="+mn-ea"/>
                <a:cs typeface="+mn-cs"/>
                <a:sym typeface="Symbol"/>
              </a:rPr>
              <a:t>Physics</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a:t>
            </a:r>
            <a:r>
              <a:rPr kumimoji="0" lang="fr-CH" sz="1800" b="0" i="0" u="none" strike="noStrike" kern="0" cap="none" spc="0" normalizeH="0" baseline="0" noProof="0" dirty="0" err="1">
                <a:ln>
                  <a:noFill/>
                </a:ln>
                <a:solidFill>
                  <a:prstClr val="black"/>
                </a:solidFill>
                <a:effectLst/>
                <a:uLnTx/>
                <a:uFillTx/>
                <a:latin typeface="Calibri"/>
                <a:ea typeface="+mn-ea"/>
                <a:cs typeface="+mn-cs"/>
                <a:sym typeface="Symbol"/>
              </a:rPr>
              <a:t>require</a:t>
            </a:r>
            <a:r>
              <a:rPr kumimoji="0" lang="fr-CH" sz="1800" b="0" i="0" u="none" strike="noStrike" kern="0" cap="none" spc="0" normalizeH="0" baseline="0" noProof="0" dirty="0">
                <a:ln>
                  <a:noFill/>
                </a:ln>
                <a:solidFill>
                  <a:prstClr val="black"/>
                </a:solidFill>
                <a:effectLst/>
                <a:uLnTx/>
                <a:uFillTx/>
                <a:latin typeface="Calibri"/>
                <a:ea typeface="+mn-ea"/>
                <a:cs typeface="+mn-cs"/>
                <a:sym typeface="Symbol"/>
              </a:rPr>
              <a:t> more…</a:t>
            </a:r>
            <a:endParaRPr kumimoji="0" lang="en-GB"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5" name="TextBox 4"/>
          <p:cNvSpPr txBox="1"/>
          <p:nvPr/>
        </p:nvSpPr>
        <p:spPr>
          <a:xfrm>
            <a:off x="1781158" y="4587974"/>
            <a:ext cx="5480988"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800" b="1" i="0" u="none" strike="noStrike" kern="1200" cap="none" spc="0" normalizeH="0" baseline="0" noProof="0" dirty="0">
                <a:ln>
                  <a:noFill/>
                </a:ln>
                <a:solidFill>
                  <a:prstClr val="white"/>
                </a:solidFill>
                <a:effectLst/>
                <a:uLnTx/>
                <a:uFillTx/>
                <a:latin typeface="Arial"/>
                <a:ea typeface="+mn-ea"/>
                <a:cs typeface="+mn-cs"/>
              </a:rPr>
              <a:t>Project </a:t>
            </a:r>
            <a:r>
              <a:rPr kumimoji="0" lang="fr-CH" sz="1800" b="1" i="0" u="none" strike="noStrike" kern="1200" cap="none" spc="0" normalizeH="0" baseline="0" noProof="0" dirty="0" err="1">
                <a:ln>
                  <a:noFill/>
                </a:ln>
                <a:solidFill>
                  <a:prstClr val="white"/>
                </a:solidFill>
                <a:effectLst/>
                <a:uLnTx/>
                <a:uFillTx/>
                <a:latin typeface="Arial"/>
                <a:ea typeface="+mn-ea"/>
                <a:cs typeface="+mn-cs"/>
              </a:rPr>
              <a:t>approved</a:t>
            </a:r>
            <a:r>
              <a:rPr kumimoji="0" lang="fr-CH" sz="1800" b="1" i="0" u="none" strike="noStrike" kern="1200" cap="none" spc="0" normalizeH="0" baseline="0" noProof="0" dirty="0">
                <a:ln>
                  <a:noFill/>
                </a:ln>
                <a:solidFill>
                  <a:prstClr val="white"/>
                </a:solidFill>
                <a:effectLst/>
                <a:uLnTx/>
                <a:uFillTx/>
                <a:latin typeface="Arial"/>
                <a:ea typeface="+mn-ea"/>
                <a:cs typeface="+mn-cs"/>
              </a:rPr>
              <a:t> by CERN Council in </a:t>
            </a:r>
            <a:r>
              <a:rPr kumimoji="0" lang="fr-CH" sz="1800" b="1" i="0" u="none" strike="noStrike" kern="1200" cap="none" spc="0" normalizeH="0" baseline="0" noProof="0" dirty="0" err="1">
                <a:ln>
                  <a:noFill/>
                </a:ln>
                <a:solidFill>
                  <a:prstClr val="white"/>
                </a:solidFill>
                <a:effectLst/>
                <a:uLnTx/>
                <a:uFillTx/>
                <a:latin typeface="Arial"/>
                <a:ea typeface="+mn-ea"/>
                <a:cs typeface="+mn-cs"/>
              </a:rPr>
              <a:t>June</a:t>
            </a:r>
            <a:r>
              <a:rPr kumimoji="0" lang="fr-CH" sz="1800" b="1" i="0" u="none" strike="noStrike" kern="1200" cap="none" spc="0" normalizeH="0" baseline="0" noProof="0" dirty="0">
                <a:ln>
                  <a:noFill/>
                </a:ln>
                <a:solidFill>
                  <a:prstClr val="white"/>
                </a:solidFill>
                <a:effectLst/>
                <a:uLnTx/>
                <a:uFillTx/>
                <a:latin typeface="Arial"/>
                <a:ea typeface="+mn-ea"/>
                <a:cs typeface="+mn-cs"/>
              </a:rPr>
              <a:t> 2016</a:t>
            </a: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690582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EFE59-99A5-704C-A9EB-1D853CE707D6}"/>
              </a:ext>
            </a:extLst>
          </p:cNvPr>
          <p:cNvSpPr>
            <a:spLocks noGrp="1"/>
          </p:cNvSpPr>
          <p:nvPr>
            <p:ph type="title"/>
          </p:nvPr>
        </p:nvSpPr>
        <p:spPr>
          <a:xfrm>
            <a:off x="612000" y="-20538"/>
            <a:ext cx="7920000" cy="540000"/>
          </a:xfrm>
        </p:spPr>
        <p:txBody>
          <a:bodyPr/>
          <a:lstStyle/>
          <a:p>
            <a:r>
              <a:rPr lang="en-US" sz="2000" dirty="0"/>
              <a:t>Collecting as many pictures as possible of phenomena</a:t>
            </a:r>
          </a:p>
        </p:txBody>
      </p:sp>
      <p:sp>
        <p:nvSpPr>
          <p:cNvPr id="3" name="Footer Placeholder 2">
            <a:extLst>
              <a:ext uri="{FF2B5EF4-FFF2-40B4-BE49-F238E27FC236}">
                <a16:creationId xmlns:a16="http://schemas.microsoft.com/office/drawing/2014/main" id="{3AC40021-73EA-984E-A504-30B86D99E6A5}"/>
              </a:ext>
            </a:extLst>
          </p:cNvPr>
          <p:cNvSpPr>
            <a:spLocks noGrp="1"/>
          </p:cNvSpPr>
          <p:nvPr>
            <p:ph type="ftr" sz="quarter" idx="11"/>
          </p:nvPr>
        </p:nvSpPr>
        <p:spPr/>
        <p:txBody>
          <a:bodyPr/>
          <a:lstStyle/>
          <a:p>
            <a:r>
              <a:rPr lang="en-GB" noProof="0"/>
              <a:t>B. Di Girolamo - Slovenian Days - CERN - 09 October 2019</a:t>
            </a:r>
          </a:p>
        </p:txBody>
      </p:sp>
      <p:sp>
        <p:nvSpPr>
          <p:cNvPr id="4" name="Slide Number Placeholder 3">
            <a:extLst>
              <a:ext uri="{FF2B5EF4-FFF2-40B4-BE49-F238E27FC236}">
                <a16:creationId xmlns:a16="http://schemas.microsoft.com/office/drawing/2014/main" id="{2D7D6F90-FB3A-3549-B0F3-46A9133F0495}"/>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5" name="Picture 4">
            <a:extLst>
              <a:ext uri="{FF2B5EF4-FFF2-40B4-BE49-F238E27FC236}">
                <a16:creationId xmlns:a16="http://schemas.microsoft.com/office/drawing/2014/main" id="{56C21527-C91B-8E4C-8E16-82E156241FDF}"/>
              </a:ext>
            </a:extLst>
          </p:cNvPr>
          <p:cNvPicPr>
            <a:picLocks noChangeAspect="1"/>
          </p:cNvPicPr>
          <p:nvPr/>
        </p:nvPicPr>
        <p:blipFill>
          <a:blip r:embed="rId2"/>
          <a:stretch>
            <a:fillRect/>
          </a:stretch>
        </p:blipFill>
        <p:spPr>
          <a:xfrm>
            <a:off x="1043608" y="453846"/>
            <a:ext cx="7134656" cy="4710194"/>
          </a:xfrm>
          <a:prstGeom prst="rect">
            <a:avLst/>
          </a:prstGeom>
        </p:spPr>
      </p:pic>
    </p:spTree>
    <p:extLst>
      <p:ext uri="{BB962C8B-B14F-4D97-AF65-F5344CB8AC3E}">
        <p14:creationId xmlns:p14="http://schemas.microsoft.com/office/powerpoint/2010/main" val="1613598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kumimoji="0" lang="fr-FR" sz="1100" b="0" i="0" u="none" strike="noStrike" kern="1200" cap="none" spc="0" normalizeH="0" baseline="0" noProof="0">
                <a:ln>
                  <a:noFill/>
                </a:ln>
                <a:solidFill>
                  <a:srgbClr val="64BCD9"/>
                </a:solidFill>
                <a:effectLst/>
                <a:uLnTx/>
                <a:uFillTx/>
                <a:latin typeface="Arial"/>
                <a:ea typeface="+mn-ea"/>
                <a:cs typeface="+mn-cs"/>
              </a:rPr>
              <a:t>B. Di Girolamo - Slovenian Days - CERN - 09 October 2019</a:t>
            </a:r>
            <a:endParaRPr kumimoji="0" lang="en-GB" sz="1100" b="0" i="0" u="none" strike="noStrike" kern="1200" cap="none" spc="0" normalizeH="0" baseline="0" noProof="0">
              <a:ln>
                <a:noFill/>
              </a:ln>
              <a:solidFill>
                <a:srgbClr val="64BCD9"/>
              </a:solidFill>
              <a:effectLst/>
              <a:uLnTx/>
              <a:uFillTx/>
              <a:latin typeface="Arial"/>
              <a:ea typeface="+mn-ea"/>
              <a:cs typeface="+mn-cs"/>
            </a:endParaRPr>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pic>
        <p:nvPicPr>
          <p:cNvPr id="4" name="Picture 3"/>
          <p:cNvPicPr>
            <a:picLocks noChangeAspect="1"/>
          </p:cNvPicPr>
          <p:nvPr/>
        </p:nvPicPr>
        <p:blipFill>
          <a:blip r:embed="rId2"/>
          <a:stretch>
            <a:fillRect/>
          </a:stretch>
        </p:blipFill>
        <p:spPr>
          <a:xfrm>
            <a:off x="1571669" y="37551"/>
            <a:ext cx="6934606" cy="5126487"/>
          </a:xfrm>
          <a:prstGeom prst="rect">
            <a:avLst/>
          </a:prstGeom>
        </p:spPr>
      </p:pic>
      <p:sp>
        <p:nvSpPr>
          <p:cNvPr id="5" name="TextBox 4"/>
          <p:cNvSpPr txBox="1"/>
          <p:nvPr/>
        </p:nvSpPr>
        <p:spPr>
          <a:xfrm>
            <a:off x="7110120" y="483518"/>
            <a:ext cx="1166156" cy="215444"/>
          </a:xfrm>
          <a:prstGeom prst="rect">
            <a:avLst/>
          </a:prstGeom>
        </p:spPr>
        <p:style>
          <a:lnRef idx="1">
            <a:schemeClr val="accent1"/>
          </a:lnRef>
          <a:fillRef idx="2">
            <a:schemeClr val="accent1"/>
          </a:fillRef>
          <a:effectRef idx="1">
            <a:schemeClr val="accent1"/>
          </a:effectRef>
          <a:fontRef idx="minor">
            <a:schemeClr val="dk1"/>
          </a:fontRef>
        </p:style>
        <p:txBody>
          <a:bodyPr wrap="square" lIns="45720" rIns="4572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00" b="0" i="0" u="none" strike="noStrike" kern="1200" cap="none" spc="0" normalizeH="0" baseline="0" noProof="0" dirty="0" err="1">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Technology</a:t>
            </a:r>
            <a:r>
              <a:rPr kumimoji="0" lang="fr-CH" sz="8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fr-CH" sz="800" b="0" i="0" u="none" strike="noStrike" kern="1200" cap="none" spc="0" normalizeH="0" baseline="0" noProof="0" dirty="0" err="1">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landmarks</a:t>
            </a:r>
            <a:endParaRPr kumimoji="0" lang="en-GB" sz="8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pic>
        <p:nvPicPr>
          <p:cNvPr id="6" name="Picture 5"/>
          <p:cNvPicPr>
            <a:picLocks noChangeAspect="1"/>
          </p:cNvPicPr>
          <p:nvPr/>
        </p:nvPicPr>
        <p:blipFill>
          <a:blip r:embed="rId3"/>
          <a:stretch>
            <a:fillRect/>
          </a:stretch>
        </p:blipFill>
        <p:spPr>
          <a:xfrm>
            <a:off x="173744" y="1935481"/>
            <a:ext cx="1807456" cy="1286495"/>
          </a:xfrm>
          <a:prstGeom prst="rect">
            <a:avLst/>
          </a:prstGeom>
        </p:spPr>
      </p:pic>
      <p:pic>
        <p:nvPicPr>
          <p:cNvPr id="7" name="Picture 6"/>
          <p:cNvPicPr>
            <a:picLocks noChangeAspect="1"/>
          </p:cNvPicPr>
          <p:nvPr/>
        </p:nvPicPr>
        <p:blipFill>
          <a:blip r:embed="rId4"/>
          <a:stretch>
            <a:fillRect/>
          </a:stretch>
        </p:blipFill>
        <p:spPr>
          <a:xfrm>
            <a:off x="7139768" y="2112036"/>
            <a:ext cx="1959237" cy="1116197"/>
          </a:xfrm>
          <a:prstGeom prst="rect">
            <a:avLst/>
          </a:prstGeom>
        </p:spPr>
      </p:pic>
      <p:pic>
        <p:nvPicPr>
          <p:cNvPr id="8" name="Picture 7"/>
          <p:cNvPicPr>
            <a:picLocks noChangeAspect="1"/>
          </p:cNvPicPr>
          <p:nvPr/>
        </p:nvPicPr>
        <p:blipFill>
          <a:blip r:embed="rId5"/>
          <a:stretch>
            <a:fillRect/>
          </a:stretch>
        </p:blipFill>
        <p:spPr>
          <a:xfrm>
            <a:off x="6660232" y="4144440"/>
            <a:ext cx="1725318" cy="993734"/>
          </a:xfrm>
          <a:prstGeom prst="rect">
            <a:avLst/>
          </a:prstGeom>
        </p:spPr>
      </p:pic>
      <p:pic>
        <p:nvPicPr>
          <p:cNvPr id="9" name="Picture 8" descr="IMG_2725.jpg">
            <a:extLst>
              <a:ext uri="{FF2B5EF4-FFF2-40B4-BE49-F238E27FC236}">
                <a16:creationId xmlns:a16="http://schemas.microsoft.com/office/drawing/2014/main" id="{9FBD1086-DEDF-AE4E-A7A2-9693245D8BE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35923" y="339502"/>
            <a:ext cx="1545277" cy="1158958"/>
          </a:xfrm>
          <a:prstGeom prst="rect">
            <a:avLst/>
          </a:prstGeom>
        </p:spPr>
      </p:pic>
      <p:pic>
        <p:nvPicPr>
          <p:cNvPr id="10" name="Picture 9" descr="\\cern.ch\dfs\Users\n\nbeev\Desktop\ADC test report\fig4.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5415" y="3637960"/>
            <a:ext cx="1675785" cy="713318"/>
          </a:xfrm>
          <a:prstGeom prst="rect">
            <a:avLst/>
          </a:prstGeom>
          <a:noFill/>
          <a:ln>
            <a:noFill/>
          </a:ln>
        </p:spPr>
      </p:pic>
    </p:spTree>
    <p:extLst>
      <p:ext uri="{BB962C8B-B14F-4D97-AF65-F5344CB8AC3E}">
        <p14:creationId xmlns:p14="http://schemas.microsoft.com/office/powerpoint/2010/main" val="445257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largest HEP accelerator in construction</a:t>
            </a:r>
          </a:p>
        </p:txBody>
      </p:sp>
      <p:sp>
        <p:nvSpPr>
          <p:cNvPr id="3" name="Footer Placeholder 2"/>
          <p:cNvSpPr>
            <a:spLocks noGrp="1"/>
          </p:cNvSpPr>
          <p:nvPr>
            <p:ph type="ftr" sz="quarter" idx="11"/>
          </p:nvPr>
        </p:nvSpPr>
        <p:spPr/>
        <p:txBody>
          <a:bodyPr/>
          <a:lstStyle/>
          <a:p>
            <a:r>
              <a:rPr lang="en-GB" noProof="0"/>
              <a:t>B. Di Girolamo - Slovenian Days - CERN - 09 October 2019</a:t>
            </a:r>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pic>
        <p:nvPicPr>
          <p:cNvPr id="5" name="Picture 3" descr="layout_ir5_herve"/>
          <p:cNvPicPr>
            <a:picLocks noChangeAspect="1" noChangeArrowheads="1"/>
          </p:cNvPicPr>
          <p:nvPr/>
        </p:nvPicPr>
        <p:blipFill rotWithShape="1">
          <a:blip r:embed="rId3" cstate="print"/>
          <a:srcRect t="17392"/>
          <a:stretch/>
        </p:blipFill>
        <p:spPr bwMode="auto">
          <a:xfrm>
            <a:off x="1143000" y="1628775"/>
            <a:ext cx="6858000" cy="686514"/>
          </a:xfrm>
          <a:prstGeom prst="rect">
            <a:avLst/>
          </a:prstGeom>
          <a:noFill/>
          <a:ln w="9525">
            <a:noFill/>
            <a:miter lim="800000"/>
            <a:headEnd/>
            <a:tailEnd/>
          </a:ln>
        </p:spPr>
      </p:pic>
      <p:sp>
        <p:nvSpPr>
          <p:cNvPr id="6" name="Rounded Rectangle 5"/>
          <p:cNvSpPr/>
          <p:nvPr/>
        </p:nvSpPr>
        <p:spPr>
          <a:xfrm>
            <a:off x="5679567" y="2483146"/>
            <a:ext cx="2227136" cy="161692"/>
          </a:xfrm>
          <a:prstGeom prst="roundRect">
            <a:avLst/>
          </a:prstGeom>
          <a:solidFill>
            <a:schemeClr val="tx1">
              <a:lumMod val="65000"/>
              <a:lumOff val="35000"/>
            </a:schemeClr>
          </a:solidFill>
          <a:ln>
            <a:solidFill>
              <a:schemeClr val="tx1">
                <a:lumMod val="65000"/>
                <a:lumOff val="35000"/>
              </a:schemeClr>
            </a:solidFill>
          </a:ln>
        </p:spPr>
        <p:style>
          <a:lnRef idx="1">
            <a:schemeClr val="dk1"/>
          </a:lnRef>
          <a:fillRef idx="3">
            <a:schemeClr val="dk1"/>
          </a:fillRef>
          <a:effectRef idx="2">
            <a:schemeClr val="dk1"/>
          </a:effectRef>
          <a:fontRef idx="minor">
            <a:schemeClr val="lt1"/>
          </a:fontRef>
        </p:style>
        <p:txBody>
          <a:bodyPr rtlCol="0" anchor="ctr"/>
          <a:lstStyle/>
          <a:p>
            <a:pPr algn="ctr"/>
            <a:r>
              <a:rPr lang="fr-CH" sz="1050" b="1" dirty="0"/>
              <a:t>Interaction </a:t>
            </a:r>
            <a:r>
              <a:rPr lang="fr-CH" sz="1050" b="1" dirty="0" err="1"/>
              <a:t>Region</a:t>
            </a:r>
            <a:r>
              <a:rPr lang="fr-CH" sz="1050" b="1" dirty="0"/>
              <a:t> (ITR)</a:t>
            </a:r>
            <a:endParaRPr lang="en-GB" sz="1050" b="1" dirty="0"/>
          </a:p>
        </p:txBody>
      </p:sp>
      <p:sp>
        <p:nvSpPr>
          <p:cNvPr id="7" name="Rounded Rectangle 6"/>
          <p:cNvSpPr/>
          <p:nvPr/>
        </p:nvSpPr>
        <p:spPr>
          <a:xfrm>
            <a:off x="3920490" y="2473896"/>
            <a:ext cx="1673352" cy="170942"/>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050" b="1" dirty="0" err="1"/>
              <a:t>Matching</a:t>
            </a:r>
            <a:r>
              <a:rPr lang="fr-CH" sz="1050" b="1" dirty="0"/>
              <a:t> Section (MS)</a:t>
            </a:r>
            <a:endParaRPr lang="en-GB" sz="1050" b="1" dirty="0"/>
          </a:p>
        </p:txBody>
      </p:sp>
      <p:sp>
        <p:nvSpPr>
          <p:cNvPr id="8" name="Rounded Rectangle 7"/>
          <p:cNvSpPr/>
          <p:nvPr/>
        </p:nvSpPr>
        <p:spPr>
          <a:xfrm>
            <a:off x="1485900" y="2466699"/>
            <a:ext cx="2344293" cy="178139"/>
          </a:xfrm>
          <a:prstGeom prst="roundRect">
            <a:avLst/>
          </a:prstGeom>
          <a:solidFill>
            <a:schemeClr val="tx1">
              <a:lumMod val="65000"/>
              <a:lumOff val="35000"/>
            </a:schemeClr>
          </a:solidFill>
        </p:spPr>
        <p:style>
          <a:lnRef idx="1">
            <a:schemeClr val="dk1"/>
          </a:lnRef>
          <a:fillRef idx="3">
            <a:schemeClr val="dk1"/>
          </a:fillRef>
          <a:effectRef idx="2">
            <a:schemeClr val="dk1"/>
          </a:effectRef>
          <a:fontRef idx="minor">
            <a:schemeClr val="lt1"/>
          </a:fontRef>
        </p:style>
        <p:txBody>
          <a:bodyPr rtlCol="0" anchor="ctr"/>
          <a:lstStyle/>
          <a:p>
            <a:pPr algn="ctr"/>
            <a:r>
              <a:rPr lang="fr-CH" sz="1050" b="1" dirty="0"/>
              <a:t>Dispersion </a:t>
            </a:r>
            <a:r>
              <a:rPr lang="fr-CH" sz="1050" b="1" dirty="0" err="1"/>
              <a:t>Suppressor</a:t>
            </a:r>
            <a:r>
              <a:rPr lang="fr-CH" sz="1050" b="1" dirty="0"/>
              <a:t> (DS) in P7</a:t>
            </a:r>
            <a:endParaRPr lang="en-GB" sz="1050" b="1" dirty="0"/>
          </a:p>
        </p:txBody>
      </p:sp>
      <p:sp>
        <p:nvSpPr>
          <p:cNvPr id="9" name="Oval 8"/>
          <p:cNvSpPr/>
          <p:nvPr/>
        </p:nvSpPr>
        <p:spPr>
          <a:xfrm>
            <a:off x="7590718" y="1988397"/>
            <a:ext cx="454343" cy="326350"/>
          </a:xfrm>
          <a:prstGeom prst="ellipse">
            <a:avLst/>
          </a:prstGeom>
          <a:solidFill>
            <a:schemeClr val="accent5">
              <a:lumMod val="40000"/>
              <a:lumOff val="60000"/>
            </a:schemeClr>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CH" sz="750" b="1" dirty="0">
                <a:solidFill>
                  <a:schemeClr val="tx1"/>
                </a:solidFill>
              </a:rPr>
              <a:t>ATLAS</a:t>
            </a:r>
          </a:p>
          <a:p>
            <a:pPr algn="ctr"/>
            <a:r>
              <a:rPr lang="fr-CH" sz="750" b="1" dirty="0">
                <a:solidFill>
                  <a:schemeClr val="tx1"/>
                </a:solidFill>
              </a:rPr>
              <a:t>CMS</a:t>
            </a:r>
            <a:endParaRPr lang="en-GB" sz="750" b="1" dirty="0">
              <a:solidFill>
                <a:schemeClr val="tx1"/>
              </a:solidFill>
            </a:endParaRPr>
          </a:p>
        </p:txBody>
      </p:sp>
      <p:sp>
        <p:nvSpPr>
          <p:cNvPr id="10" name="TextBox 9"/>
          <p:cNvSpPr txBox="1"/>
          <p:nvPr/>
        </p:nvSpPr>
        <p:spPr>
          <a:xfrm>
            <a:off x="5762882" y="4398133"/>
            <a:ext cx="2017644" cy="276999"/>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fr-CH" sz="1200" b="1" dirty="0"/>
              <a:t>&gt; 1.2 km of LHC !!</a:t>
            </a:r>
            <a:endParaRPr lang="en-GB" sz="1200" b="1" dirty="0"/>
          </a:p>
        </p:txBody>
      </p:sp>
      <p:pic>
        <p:nvPicPr>
          <p:cNvPr id="11" name="Picture 10"/>
          <p:cNvPicPr>
            <a:picLocks noChangeAspect="1"/>
          </p:cNvPicPr>
          <p:nvPr/>
        </p:nvPicPr>
        <p:blipFill>
          <a:blip r:embed="rId4"/>
          <a:stretch>
            <a:fillRect/>
          </a:stretch>
        </p:blipFill>
        <p:spPr>
          <a:xfrm>
            <a:off x="3167844" y="997343"/>
            <a:ext cx="835545" cy="738870"/>
          </a:xfrm>
          <a:prstGeom prst="rect">
            <a:avLst/>
          </a:prstGeom>
        </p:spPr>
      </p:pic>
      <p:pic>
        <p:nvPicPr>
          <p:cNvPr id="12" name="Picture 11"/>
          <p:cNvPicPr>
            <a:picLocks noChangeAspect="1"/>
          </p:cNvPicPr>
          <p:nvPr/>
        </p:nvPicPr>
        <p:blipFill>
          <a:blip r:embed="rId5"/>
          <a:stretch>
            <a:fillRect/>
          </a:stretch>
        </p:blipFill>
        <p:spPr>
          <a:xfrm>
            <a:off x="6812077" y="780097"/>
            <a:ext cx="1004240" cy="849392"/>
          </a:xfrm>
          <a:prstGeom prst="rect">
            <a:avLst/>
          </a:prstGeom>
        </p:spPr>
      </p:pic>
      <p:pic>
        <p:nvPicPr>
          <p:cNvPr id="13" name="Picture 12"/>
          <p:cNvPicPr>
            <a:picLocks noChangeAspect="1"/>
          </p:cNvPicPr>
          <p:nvPr/>
        </p:nvPicPr>
        <p:blipFill>
          <a:blip r:embed="rId6"/>
          <a:stretch>
            <a:fillRect/>
          </a:stretch>
        </p:blipFill>
        <p:spPr>
          <a:xfrm>
            <a:off x="4572000" y="844710"/>
            <a:ext cx="1372345" cy="813168"/>
          </a:xfrm>
          <a:prstGeom prst="rect">
            <a:avLst/>
          </a:prstGeom>
        </p:spPr>
      </p:pic>
      <p:sp>
        <p:nvSpPr>
          <p:cNvPr id="14" name="TextBox 13"/>
          <p:cNvSpPr txBox="1"/>
          <p:nvPr/>
        </p:nvSpPr>
        <p:spPr>
          <a:xfrm>
            <a:off x="5791010" y="2797404"/>
            <a:ext cx="1961388" cy="138499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1200" b="1" dirty="0"/>
              <a:t>Complete change and new lay-out</a:t>
            </a:r>
          </a:p>
          <a:p>
            <a:pPr marL="257175" indent="-257175">
              <a:buAutoNum type="arabicPeriod"/>
            </a:pPr>
            <a:r>
              <a:rPr lang="fr-CH" sz="1200" b="1" dirty="0"/>
              <a:t>TAXS</a:t>
            </a:r>
          </a:p>
          <a:p>
            <a:pPr marL="257175" indent="-257175">
              <a:buAutoNum type="arabicPeriod"/>
            </a:pPr>
            <a:r>
              <a:rPr lang="fr-CH" sz="1200" b="1" dirty="0"/>
              <a:t>Q1-Q2a-Q2b-Q3</a:t>
            </a:r>
          </a:p>
          <a:p>
            <a:pPr marL="257175" indent="-257175">
              <a:buAutoNum type="arabicPeriod"/>
            </a:pPr>
            <a:r>
              <a:rPr lang="fr-CH" sz="1200" b="1" dirty="0"/>
              <a:t>D1</a:t>
            </a:r>
          </a:p>
          <a:p>
            <a:pPr marL="257175" indent="-257175">
              <a:buAutoNum type="arabicPeriod"/>
            </a:pPr>
            <a:r>
              <a:rPr lang="fr-CH" sz="1200" b="1" dirty="0"/>
              <a:t>All correctors</a:t>
            </a:r>
          </a:p>
          <a:p>
            <a:pPr marL="257175" indent="-257175">
              <a:buAutoNum type="arabicPeriod"/>
            </a:pPr>
            <a:r>
              <a:rPr lang="fr-CH" sz="1200" b="1" dirty="0"/>
              <a:t>Heavy </a:t>
            </a:r>
            <a:r>
              <a:rPr lang="fr-CH" sz="1200" b="1" dirty="0" err="1"/>
              <a:t>shielding</a:t>
            </a:r>
            <a:r>
              <a:rPr lang="fr-CH" sz="1200" b="1" dirty="0"/>
              <a:t> (W)</a:t>
            </a:r>
            <a:endParaRPr lang="en-GB" sz="1200" b="1" dirty="0"/>
          </a:p>
        </p:txBody>
      </p:sp>
      <p:sp>
        <p:nvSpPr>
          <p:cNvPr id="15" name="TextBox 14"/>
          <p:cNvSpPr txBox="1"/>
          <p:nvPr/>
        </p:nvSpPr>
        <p:spPr>
          <a:xfrm>
            <a:off x="3830193" y="2759683"/>
            <a:ext cx="1763649" cy="175432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1200" b="1" dirty="0"/>
              <a:t>Change/new lay-out</a:t>
            </a:r>
          </a:p>
          <a:p>
            <a:pPr marL="257175" indent="-257175">
              <a:buAutoNum type="arabicPeriod"/>
            </a:pPr>
            <a:r>
              <a:rPr lang="fr-CH" sz="1200" b="1" dirty="0"/>
              <a:t>TAXN</a:t>
            </a:r>
          </a:p>
          <a:p>
            <a:pPr marL="257175" indent="-257175">
              <a:buAutoNum type="arabicPeriod"/>
            </a:pPr>
            <a:r>
              <a:rPr lang="fr-CH" sz="1200" b="1" dirty="0"/>
              <a:t>D2</a:t>
            </a:r>
          </a:p>
          <a:p>
            <a:pPr marL="257175" indent="-257175">
              <a:buAutoNum type="arabicPeriod"/>
            </a:pPr>
            <a:r>
              <a:rPr lang="fr-CH" sz="1200" b="1" dirty="0"/>
              <a:t>CC</a:t>
            </a:r>
          </a:p>
          <a:p>
            <a:pPr marL="257175" indent="-257175">
              <a:buAutoNum type="arabicPeriod"/>
            </a:pPr>
            <a:r>
              <a:rPr lang="fr-CH" sz="1200" b="1" dirty="0"/>
              <a:t>Q4</a:t>
            </a:r>
          </a:p>
          <a:p>
            <a:pPr marL="257175" indent="-257175">
              <a:buAutoNum type="arabicPeriod"/>
            </a:pPr>
            <a:r>
              <a:rPr lang="fr-CH" sz="1200" b="1" dirty="0"/>
              <a:t>Correctors</a:t>
            </a:r>
          </a:p>
          <a:p>
            <a:pPr marL="257175" indent="-257175">
              <a:buAutoNum type="arabicPeriod"/>
            </a:pPr>
            <a:r>
              <a:rPr lang="fr-CH" sz="1200" b="1" dirty="0"/>
              <a:t>Q5</a:t>
            </a:r>
          </a:p>
          <a:p>
            <a:pPr marL="257175" indent="-257175">
              <a:buAutoNum type="arabicPeriod"/>
            </a:pPr>
            <a:r>
              <a:rPr lang="fr-CH" sz="1200" b="1" dirty="0"/>
              <a:t>Q5@1.9K in P6</a:t>
            </a:r>
          </a:p>
          <a:p>
            <a:pPr marL="257175" indent="-257175">
              <a:buAutoNum type="arabicPeriod"/>
            </a:pPr>
            <a:r>
              <a:rPr lang="fr-CH" sz="1200" b="1" dirty="0"/>
              <a:t>New </a:t>
            </a:r>
            <a:r>
              <a:rPr lang="fr-CH" sz="1200" b="1" dirty="0" err="1"/>
              <a:t>collimators</a:t>
            </a:r>
            <a:endParaRPr lang="fr-CH" sz="1200" b="1" dirty="0"/>
          </a:p>
        </p:txBody>
      </p:sp>
      <p:sp>
        <p:nvSpPr>
          <p:cNvPr id="16" name="TextBox 15"/>
          <p:cNvSpPr txBox="1"/>
          <p:nvPr/>
        </p:nvSpPr>
        <p:spPr>
          <a:xfrm>
            <a:off x="1588794" y="2822375"/>
            <a:ext cx="1920217" cy="93871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1100" b="1" dirty="0"/>
              <a:t>Modifications</a:t>
            </a:r>
          </a:p>
          <a:p>
            <a:pPr marL="257175" indent="-257175">
              <a:buAutoNum type="arabicPeriod"/>
            </a:pPr>
            <a:r>
              <a:rPr lang="fr-CH" sz="1100" b="1" dirty="0"/>
              <a:t>In IP2: new DS </a:t>
            </a:r>
            <a:r>
              <a:rPr lang="fr-CH" sz="1100" b="1" dirty="0" err="1"/>
              <a:t>collim</a:t>
            </a:r>
            <a:r>
              <a:rPr lang="fr-CH" sz="1100" b="1" dirty="0"/>
              <a:t>. in </a:t>
            </a:r>
            <a:r>
              <a:rPr lang="fr-CH" sz="1100" b="1" dirty="0" err="1"/>
              <a:t>C.Cryost</a:t>
            </a:r>
            <a:r>
              <a:rPr lang="fr-CH" sz="1100" b="1" dirty="0"/>
              <a:t>.</a:t>
            </a:r>
          </a:p>
          <a:p>
            <a:pPr marL="257175" indent="-257175">
              <a:buAutoNum type="arabicPeriod"/>
            </a:pPr>
            <a:r>
              <a:rPr lang="fr-CH" sz="1100" b="1" dirty="0"/>
              <a:t>In </a:t>
            </a:r>
            <a:r>
              <a:rPr lang="fr-CH" sz="1050" b="1" dirty="0"/>
              <a:t>IP7</a:t>
            </a:r>
            <a:r>
              <a:rPr lang="fr-CH" sz="1100" b="1" dirty="0"/>
              <a:t> new DS collimation </a:t>
            </a:r>
            <a:r>
              <a:rPr lang="fr-CH" sz="1100" b="1" dirty="0" err="1"/>
              <a:t>with</a:t>
            </a:r>
            <a:r>
              <a:rPr lang="fr-CH" sz="1100" b="1" dirty="0"/>
              <a:t> 11 T</a:t>
            </a:r>
          </a:p>
        </p:txBody>
      </p:sp>
      <p:sp>
        <p:nvSpPr>
          <p:cNvPr id="17" name="TextBox 16"/>
          <p:cNvSpPr txBox="1"/>
          <p:nvPr/>
        </p:nvSpPr>
        <p:spPr>
          <a:xfrm>
            <a:off x="1588793" y="3860162"/>
            <a:ext cx="1920217"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fr-CH" sz="1200" b="1" dirty="0" err="1"/>
              <a:t>Cryogenics</a:t>
            </a:r>
            <a:r>
              <a:rPr lang="fr-CH" sz="1200" b="1" dirty="0"/>
              <a:t>, Protection, Interface, Vacuum, Diagnostics, </a:t>
            </a:r>
            <a:r>
              <a:rPr lang="fr-CH" sz="1200" b="1" dirty="0" err="1"/>
              <a:t>Inj</a:t>
            </a:r>
            <a:r>
              <a:rPr lang="fr-CH" sz="1200" b="1" dirty="0"/>
              <a:t>/</a:t>
            </a:r>
            <a:r>
              <a:rPr lang="fr-CH" sz="1200" b="1" dirty="0" err="1"/>
              <a:t>Extr</a:t>
            </a:r>
            <a:r>
              <a:rPr lang="fr-CH" sz="1200" b="1" dirty="0"/>
              <a:t>… extension of </a:t>
            </a:r>
            <a:r>
              <a:rPr lang="fr-CH" sz="1200" b="1" dirty="0" err="1"/>
              <a:t>infrastr</a:t>
            </a:r>
            <a:r>
              <a:rPr lang="fr-CH" sz="1200" b="1" dirty="0"/>
              <a:t>.</a:t>
            </a:r>
          </a:p>
        </p:txBody>
      </p:sp>
    </p:spTree>
    <p:extLst>
      <p:ext uri="{BB962C8B-B14F-4D97-AF65-F5344CB8AC3E}">
        <p14:creationId xmlns:p14="http://schemas.microsoft.com/office/powerpoint/2010/main" val="440898838"/>
      </p:ext>
    </p:extLst>
  </p:cSld>
  <p:clrMapOvr>
    <a:masterClrMapping/>
  </p:clrMapOvr>
</p:sld>
</file>

<file path=ppt/theme/theme1.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4340</TotalTime>
  <Words>1526</Words>
  <Application>Microsoft Macintosh PowerPoint</Application>
  <PresentationFormat>On-screen Show (16:9)</PresentationFormat>
  <Paragraphs>249</Paragraphs>
  <Slides>20</Slides>
  <Notes>1</Notes>
  <HiddenSlides>0</HiddenSlides>
  <MMClips>1</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20</vt:i4>
      </vt:variant>
    </vt:vector>
  </HeadingPairs>
  <TitlesOfParts>
    <vt:vector size="32" baseType="lpstr">
      <vt:lpstr>ＭＳ Ｐゴシック</vt:lpstr>
      <vt:lpstr>Arial</vt:lpstr>
      <vt:lpstr>Calibri</vt:lpstr>
      <vt:lpstr>Helvetica</vt:lpstr>
      <vt:lpstr>Mangal</vt:lpstr>
      <vt:lpstr>Symbol</vt:lpstr>
      <vt:lpstr>Tahoma</vt:lpstr>
      <vt:lpstr>Wingdings</vt:lpstr>
      <vt:lpstr>Bold Stripes</vt:lpstr>
      <vt:lpstr>1_Thème Office</vt:lpstr>
      <vt:lpstr>HiLumiLHC_PresentationTemplate</vt:lpstr>
      <vt:lpstr>Thème Office</vt:lpstr>
      <vt:lpstr>The High Luminosity  LHC Project at CERN  How to cooperate in CERN R&amp;D activities and create innovative solutions </vt:lpstr>
      <vt:lpstr>Outline</vt:lpstr>
      <vt:lpstr>PowerPoint Presentation</vt:lpstr>
      <vt:lpstr>PowerPoint Presentation</vt:lpstr>
      <vt:lpstr>But…</vt:lpstr>
      <vt:lpstr>Goal of HL-LHC as fixed in 2010</vt:lpstr>
      <vt:lpstr>Collecting as many pictures as possible of phenomena</vt:lpstr>
      <vt:lpstr>PowerPoint Presentation</vt:lpstr>
      <vt:lpstr>The largest HEP accelerator in construction</vt:lpstr>
      <vt:lpstr>Participation with collaboration agreements</vt:lpstr>
      <vt:lpstr>In-Kind contributions – Considerations</vt:lpstr>
      <vt:lpstr>In-kind contributions – Not only money!</vt:lpstr>
      <vt:lpstr>K-contracts for collaboration agreement</vt:lpstr>
      <vt:lpstr>A list of contributions</vt:lpstr>
      <vt:lpstr>Collaborating Institutes on HL-LHC WEB</vt:lpstr>
      <vt:lpstr>Other considerations</vt:lpstr>
      <vt:lpstr>Before concluding: two very personal examples of R&amp;D activities and innovative solutions </vt:lpstr>
      <vt:lpstr>Development of high precision angular measurements</vt:lpstr>
      <vt:lpstr>Very high precision positioning system to bring laser light in a tiny pipe</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Beniamino Di Girolamo</cp:lastModifiedBy>
  <cp:revision>185</cp:revision>
  <dcterms:created xsi:type="dcterms:W3CDTF">2016-08-24T12:27:25Z</dcterms:created>
  <dcterms:modified xsi:type="dcterms:W3CDTF">2019-10-09T09:11:00Z</dcterms:modified>
</cp:coreProperties>
</file>