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1"/>
  </p:notesMasterIdLst>
  <p:handoutMasterIdLst>
    <p:handoutMasterId r:id="rId62"/>
  </p:handoutMasterIdLst>
  <p:sldIdLst>
    <p:sldId id="294" r:id="rId5"/>
    <p:sldId id="474" r:id="rId6"/>
    <p:sldId id="310" r:id="rId7"/>
    <p:sldId id="550" r:id="rId8"/>
    <p:sldId id="469" r:id="rId9"/>
    <p:sldId id="343" r:id="rId10"/>
    <p:sldId id="504" r:id="rId11"/>
    <p:sldId id="508" r:id="rId12"/>
    <p:sldId id="505" r:id="rId13"/>
    <p:sldId id="507" r:id="rId14"/>
    <p:sldId id="509" r:id="rId15"/>
    <p:sldId id="555" r:id="rId16"/>
    <p:sldId id="511" r:id="rId17"/>
    <p:sldId id="556" r:id="rId18"/>
    <p:sldId id="338" r:id="rId19"/>
    <p:sldId id="480" r:id="rId20"/>
    <p:sldId id="481" r:id="rId21"/>
    <p:sldId id="482" r:id="rId22"/>
    <p:sldId id="483" r:id="rId23"/>
    <p:sldId id="484" r:id="rId24"/>
    <p:sldId id="485" r:id="rId25"/>
    <p:sldId id="486" r:id="rId26"/>
    <p:sldId id="487" r:id="rId27"/>
    <p:sldId id="417" r:id="rId28"/>
    <p:sldId id="477" r:id="rId29"/>
    <p:sldId id="521" r:id="rId30"/>
    <p:sldId id="519" r:id="rId31"/>
    <p:sldId id="520" r:id="rId32"/>
    <p:sldId id="512" r:id="rId33"/>
    <p:sldId id="522" r:id="rId34"/>
    <p:sldId id="523" r:id="rId35"/>
    <p:sldId id="529" r:id="rId36"/>
    <p:sldId id="542" r:id="rId37"/>
    <p:sldId id="543" r:id="rId38"/>
    <p:sldId id="544" r:id="rId39"/>
    <p:sldId id="545" r:id="rId40"/>
    <p:sldId id="546" r:id="rId41"/>
    <p:sldId id="547" r:id="rId42"/>
    <p:sldId id="548" r:id="rId43"/>
    <p:sldId id="549" r:id="rId44"/>
    <p:sldId id="551" r:id="rId45"/>
    <p:sldId id="552" r:id="rId46"/>
    <p:sldId id="554" r:id="rId47"/>
    <p:sldId id="397" r:id="rId48"/>
    <p:sldId id="442" r:id="rId49"/>
    <p:sldId id="398" r:id="rId50"/>
    <p:sldId id="500" r:id="rId51"/>
    <p:sldId id="557" r:id="rId52"/>
    <p:sldId id="562" r:id="rId53"/>
    <p:sldId id="558" r:id="rId54"/>
    <p:sldId id="499" r:id="rId55"/>
    <p:sldId id="559" r:id="rId56"/>
    <p:sldId id="495" r:id="rId57"/>
    <p:sldId id="560" r:id="rId58"/>
    <p:sldId id="470" r:id="rId59"/>
    <p:sldId id="288" r:id="rId60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2466"/>
    <a:srgbClr val="61C5D3"/>
    <a:srgbClr val="00559F"/>
    <a:srgbClr val="0033A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079EED-0A79-4E29-B9ED-101970118F23}" v="254" dt="2019-08-26T20:44:39.320"/>
  </p1510:revLst>
</p1510:revInfo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1" autoAdjust="0"/>
    <p:restoredTop sz="81087"/>
  </p:normalViewPr>
  <p:slideViewPr>
    <p:cSldViewPr snapToGrid="0" snapToObjects="1">
      <p:cViewPr varScale="1">
        <p:scale>
          <a:sx n="132" d="100"/>
          <a:sy n="132" d="100"/>
        </p:scale>
        <p:origin x="3576" y="132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commentAuthors" Target="commentAuthors.xml"/><Relationship Id="rId76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handoutMaster" Target="handoutMasters/handoutMaster1.xml"/><Relationship Id="rId7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RLOT Victoria" userId="fc187584-dfb0-475f-9632-81a16d48bb58" providerId="ADAL" clId="{4B079EED-0A79-4E29-B9ED-101970118F23}"/>
    <pc:docChg chg="custSel modSld">
      <pc:chgData name="PIERLOT Victoria" userId="fc187584-dfb0-475f-9632-81a16d48bb58" providerId="ADAL" clId="{4B079EED-0A79-4E29-B9ED-101970118F23}" dt="2019-08-26T20:44:39.320" v="253" actId="20577"/>
      <pc:docMkLst>
        <pc:docMk/>
      </pc:docMkLst>
      <pc:sldChg chg="modSp">
        <pc:chgData name="PIERLOT Victoria" userId="fc187584-dfb0-475f-9632-81a16d48bb58" providerId="ADAL" clId="{4B079EED-0A79-4E29-B9ED-101970118F23}" dt="2019-08-26T20:40:18.355" v="164" actId="20577"/>
        <pc:sldMkLst>
          <pc:docMk/>
          <pc:sldMk cId="3560904938" sldId="286"/>
        </pc:sldMkLst>
        <pc:spChg chg="mod">
          <ac:chgData name="PIERLOT Victoria" userId="fc187584-dfb0-475f-9632-81a16d48bb58" providerId="ADAL" clId="{4B079EED-0A79-4E29-B9ED-101970118F23}" dt="2019-08-26T20:40:18.355" v="164" actId="20577"/>
          <ac:spMkLst>
            <pc:docMk/>
            <pc:sldMk cId="3560904938" sldId="286"/>
            <ac:spMk id="3" creationId="{883DF000-D2C7-0B4C-BC01-60A9ED6C548D}"/>
          </ac:spMkLst>
        </pc:spChg>
      </pc:sldChg>
      <pc:sldChg chg="modSp">
        <pc:chgData name="PIERLOT Victoria" userId="fc187584-dfb0-475f-9632-81a16d48bb58" providerId="ADAL" clId="{4B079EED-0A79-4E29-B9ED-101970118F23}" dt="2019-08-26T20:27:50.692" v="0" actId="1036"/>
        <pc:sldMkLst>
          <pc:docMk/>
          <pc:sldMk cId="153420284" sldId="327"/>
        </pc:sldMkLst>
        <pc:spChg chg="mod">
          <ac:chgData name="PIERLOT Victoria" userId="fc187584-dfb0-475f-9632-81a16d48bb58" providerId="ADAL" clId="{4B079EED-0A79-4E29-B9ED-101970118F23}" dt="2019-08-26T20:27:50.692" v="0" actId="1036"/>
          <ac:spMkLst>
            <pc:docMk/>
            <pc:sldMk cId="153420284" sldId="327"/>
            <ac:spMk id="3" creationId="{D7CCAF69-69A7-4644-93CA-917F0008C1CD}"/>
          </ac:spMkLst>
        </pc:spChg>
      </pc:sldChg>
      <pc:sldChg chg="modSp">
        <pc:chgData name="PIERLOT Victoria" userId="fc187584-dfb0-475f-9632-81a16d48bb58" providerId="ADAL" clId="{4B079EED-0A79-4E29-B9ED-101970118F23}" dt="2019-08-26T20:31:40.525" v="39" actId="20577"/>
        <pc:sldMkLst>
          <pc:docMk/>
          <pc:sldMk cId="993089300" sldId="357"/>
        </pc:sldMkLst>
        <pc:spChg chg="mod">
          <ac:chgData name="PIERLOT Victoria" userId="fc187584-dfb0-475f-9632-81a16d48bb58" providerId="ADAL" clId="{4B079EED-0A79-4E29-B9ED-101970118F23}" dt="2019-08-26T20:31:40.525" v="39" actId="20577"/>
          <ac:spMkLst>
            <pc:docMk/>
            <pc:sldMk cId="993089300" sldId="357"/>
            <ac:spMk id="2" creationId="{E2A9FD7D-3E54-374D-862A-BA884939E2A9}"/>
          </ac:spMkLst>
        </pc:spChg>
      </pc:sldChg>
      <pc:sldChg chg="modSp">
        <pc:chgData name="PIERLOT Victoria" userId="fc187584-dfb0-475f-9632-81a16d48bb58" providerId="ADAL" clId="{4B079EED-0A79-4E29-B9ED-101970118F23}" dt="2019-08-26T20:31:50.715" v="41" actId="20577"/>
        <pc:sldMkLst>
          <pc:docMk/>
          <pc:sldMk cId="3246614925" sldId="387"/>
        </pc:sldMkLst>
        <pc:spChg chg="mod">
          <ac:chgData name="PIERLOT Victoria" userId="fc187584-dfb0-475f-9632-81a16d48bb58" providerId="ADAL" clId="{4B079EED-0A79-4E29-B9ED-101970118F23}" dt="2019-08-26T20:31:50.715" v="41" actId="20577"/>
          <ac:spMkLst>
            <pc:docMk/>
            <pc:sldMk cId="3246614925" sldId="387"/>
            <ac:spMk id="2" creationId="{E2A9FD7D-3E54-374D-862A-BA884939E2A9}"/>
          </ac:spMkLst>
        </pc:spChg>
      </pc:sldChg>
      <pc:sldChg chg="modSp">
        <pc:chgData name="PIERLOT Victoria" userId="fc187584-dfb0-475f-9632-81a16d48bb58" providerId="ADAL" clId="{4B079EED-0A79-4E29-B9ED-101970118F23}" dt="2019-08-26T20:31:58.823" v="43" actId="20577"/>
        <pc:sldMkLst>
          <pc:docMk/>
          <pc:sldMk cId="2535257557" sldId="390"/>
        </pc:sldMkLst>
        <pc:spChg chg="mod">
          <ac:chgData name="PIERLOT Victoria" userId="fc187584-dfb0-475f-9632-81a16d48bb58" providerId="ADAL" clId="{4B079EED-0A79-4E29-B9ED-101970118F23}" dt="2019-08-26T20:31:58.823" v="43" actId="20577"/>
          <ac:spMkLst>
            <pc:docMk/>
            <pc:sldMk cId="2535257557" sldId="390"/>
            <ac:spMk id="2" creationId="{AF8D521D-B04A-144F-AE02-7864BE15C7BA}"/>
          </ac:spMkLst>
        </pc:spChg>
      </pc:sldChg>
      <pc:sldChg chg="modSp">
        <pc:chgData name="PIERLOT Victoria" userId="fc187584-dfb0-475f-9632-81a16d48bb58" providerId="ADAL" clId="{4B079EED-0A79-4E29-B9ED-101970118F23}" dt="2019-08-26T20:44:21.811" v="237" actId="20577"/>
        <pc:sldMkLst>
          <pc:docMk/>
          <pc:sldMk cId="1004243324" sldId="391"/>
        </pc:sldMkLst>
        <pc:spChg chg="mod">
          <ac:chgData name="PIERLOT Victoria" userId="fc187584-dfb0-475f-9632-81a16d48bb58" providerId="ADAL" clId="{4B079EED-0A79-4E29-B9ED-101970118F23}" dt="2019-08-26T20:44:21.811" v="237" actId="20577"/>
          <ac:spMkLst>
            <pc:docMk/>
            <pc:sldMk cId="1004243324" sldId="391"/>
            <ac:spMk id="10" creationId="{F49E0A83-A3F1-974E-BE6F-264DB7396AE8}"/>
          </ac:spMkLst>
        </pc:spChg>
      </pc:sldChg>
      <pc:sldChg chg="modSp">
        <pc:chgData name="PIERLOT Victoria" userId="fc187584-dfb0-475f-9632-81a16d48bb58" providerId="ADAL" clId="{4B079EED-0A79-4E29-B9ED-101970118F23}" dt="2019-08-26T20:36:49.820" v="154" actId="20577"/>
        <pc:sldMkLst>
          <pc:docMk/>
          <pc:sldMk cId="1412206437" sldId="396"/>
        </pc:sldMkLst>
        <pc:spChg chg="mod">
          <ac:chgData name="PIERLOT Victoria" userId="fc187584-dfb0-475f-9632-81a16d48bb58" providerId="ADAL" clId="{4B079EED-0A79-4E29-B9ED-101970118F23}" dt="2019-08-26T20:36:49.820" v="154" actId="20577"/>
          <ac:spMkLst>
            <pc:docMk/>
            <pc:sldMk cId="1412206437" sldId="396"/>
            <ac:spMk id="3" creationId="{00000000-0000-0000-0000-000000000000}"/>
          </ac:spMkLst>
        </pc:spChg>
      </pc:sldChg>
      <pc:sldChg chg="modSp">
        <pc:chgData name="PIERLOT Victoria" userId="fc187584-dfb0-475f-9632-81a16d48bb58" providerId="ADAL" clId="{4B079EED-0A79-4E29-B9ED-101970118F23}" dt="2019-08-26T20:43:37.088" v="229" actId="20577"/>
        <pc:sldMkLst>
          <pc:docMk/>
          <pc:sldMk cId="794355571" sldId="397"/>
        </pc:sldMkLst>
        <pc:spChg chg="mod">
          <ac:chgData name="PIERLOT Victoria" userId="fc187584-dfb0-475f-9632-81a16d48bb58" providerId="ADAL" clId="{4B079EED-0A79-4E29-B9ED-101970118F23}" dt="2019-08-26T20:43:37.088" v="229" actId="20577"/>
          <ac:spMkLst>
            <pc:docMk/>
            <pc:sldMk cId="794355571" sldId="397"/>
            <ac:spMk id="12" creationId="{53FC6B7E-B965-1B4E-9027-921D3F1AB1FB}"/>
          </ac:spMkLst>
        </pc:spChg>
      </pc:sldChg>
      <pc:sldChg chg="modSp">
        <pc:chgData name="PIERLOT Victoria" userId="fc187584-dfb0-475f-9632-81a16d48bb58" providerId="ADAL" clId="{4B079EED-0A79-4E29-B9ED-101970118F23}" dt="2019-08-26T20:37:45.049" v="156" actId="20577"/>
        <pc:sldMkLst>
          <pc:docMk/>
          <pc:sldMk cId="999576312" sldId="398"/>
        </pc:sldMkLst>
        <pc:spChg chg="mod">
          <ac:chgData name="PIERLOT Victoria" userId="fc187584-dfb0-475f-9632-81a16d48bb58" providerId="ADAL" clId="{4B079EED-0A79-4E29-B9ED-101970118F23}" dt="2019-08-26T20:37:45.049" v="156" actId="20577"/>
          <ac:spMkLst>
            <pc:docMk/>
            <pc:sldMk cId="999576312" sldId="398"/>
            <ac:spMk id="3" creationId="{00000000-0000-0000-0000-000000000000}"/>
          </ac:spMkLst>
        </pc:spChg>
      </pc:sldChg>
      <pc:sldChg chg="modSp">
        <pc:chgData name="PIERLOT Victoria" userId="fc187584-dfb0-475f-9632-81a16d48bb58" providerId="ADAL" clId="{4B079EED-0A79-4E29-B9ED-101970118F23}" dt="2019-08-26T20:38:20.813" v="160" actId="20577"/>
        <pc:sldMkLst>
          <pc:docMk/>
          <pc:sldMk cId="1094100450" sldId="399"/>
        </pc:sldMkLst>
        <pc:spChg chg="mod">
          <ac:chgData name="PIERLOT Victoria" userId="fc187584-dfb0-475f-9632-81a16d48bb58" providerId="ADAL" clId="{4B079EED-0A79-4E29-B9ED-101970118F23}" dt="2019-08-26T20:38:20.813" v="160" actId="20577"/>
          <ac:spMkLst>
            <pc:docMk/>
            <pc:sldMk cId="1094100450" sldId="399"/>
            <ac:spMk id="13" creationId="{00000000-0000-0000-0000-000000000000}"/>
          </ac:spMkLst>
        </pc:spChg>
      </pc:sldChg>
      <pc:sldChg chg="modSp">
        <pc:chgData name="PIERLOT Victoria" userId="fc187584-dfb0-475f-9632-81a16d48bb58" providerId="ADAL" clId="{4B079EED-0A79-4E29-B9ED-101970118F23}" dt="2019-08-26T20:42:00.044" v="185" actId="1035"/>
        <pc:sldMkLst>
          <pc:docMk/>
          <pc:sldMk cId="1731106012" sldId="406"/>
        </pc:sldMkLst>
        <pc:spChg chg="mod">
          <ac:chgData name="PIERLOT Victoria" userId="fc187584-dfb0-475f-9632-81a16d48bb58" providerId="ADAL" clId="{4B079EED-0A79-4E29-B9ED-101970118F23}" dt="2019-08-26T20:42:00.044" v="185" actId="1035"/>
          <ac:spMkLst>
            <pc:docMk/>
            <pc:sldMk cId="1731106012" sldId="406"/>
            <ac:spMk id="15" creationId="{C6308644-E525-A34A-BFCC-216EDECFA34B}"/>
          </ac:spMkLst>
        </pc:spChg>
      </pc:sldChg>
      <pc:sldChg chg="modSp">
        <pc:chgData name="PIERLOT Victoria" userId="fc187584-dfb0-475f-9632-81a16d48bb58" providerId="ADAL" clId="{4B079EED-0A79-4E29-B9ED-101970118F23}" dt="2019-08-26T20:32:55.503" v="69" actId="20577"/>
        <pc:sldMkLst>
          <pc:docMk/>
          <pc:sldMk cId="198337570" sldId="408"/>
        </pc:sldMkLst>
        <pc:spChg chg="mod">
          <ac:chgData name="PIERLOT Victoria" userId="fc187584-dfb0-475f-9632-81a16d48bb58" providerId="ADAL" clId="{4B079EED-0A79-4E29-B9ED-101970118F23}" dt="2019-08-26T20:32:55.503" v="69" actId="20577"/>
          <ac:spMkLst>
            <pc:docMk/>
            <pc:sldMk cId="198337570" sldId="408"/>
            <ac:spMk id="3" creationId="{D7CCAF69-69A7-4644-93CA-917F0008C1CD}"/>
          </ac:spMkLst>
        </pc:spChg>
      </pc:sldChg>
      <pc:sldChg chg="modSp">
        <pc:chgData name="PIERLOT Victoria" userId="fc187584-dfb0-475f-9632-81a16d48bb58" providerId="ADAL" clId="{4B079EED-0A79-4E29-B9ED-101970118F23}" dt="2019-08-26T20:29:41.620" v="6" actId="20577"/>
        <pc:sldMkLst>
          <pc:docMk/>
          <pc:sldMk cId="3612813401" sldId="437"/>
        </pc:sldMkLst>
        <pc:spChg chg="mod">
          <ac:chgData name="PIERLOT Victoria" userId="fc187584-dfb0-475f-9632-81a16d48bb58" providerId="ADAL" clId="{4B079EED-0A79-4E29-B9ED-101970118F23}" dt="2019-08-26T20:29:41.620" v="6" actId="20577"/>
          <ac:spMkLst>
            <pc:docMk/>
            <pc:sldMk cId="3612813401" sldId="437"/>
            <ac:spMk id="2" creationId="{724AE60A-A4F2-9B4D-A784-6319299EE0D5}"/>
          </ac:spMkLst>
        </pc:spChg>
      </pc:sldChg>
      <pc:sldChg chg="modSp">
        <pc:chgData name="PIERLOT Victoria" userId="fc187584-dfb0-475f-9632-81a16d48bb58" providerId="ADAL" clId="{4B079EED-0A79-4E29-B9ED-101970118F23}" dt="2019-08-26T20:31:33.541" v="37" actId="20577"/>
        <pc:sldMkLst>
          <pc:docMk/>
          <pc:sldMk cId="2195059659" sldId="439"/>
        </pc:sldMkLst>
        <pc:spChg chg="mod">
          <ac:chgData name="PIERLOT Victoria" userId="fc187584-dfb0-475f-9632-81a16d48bb58" providerId="ADAL" clId="{4B079EED-0A79-4E29-B9ED-101970118F23}" dt="2019-08-26T20:31:33.541" v="37" actId="20577"/>
          <ac:spMkLst>
            <pc:docMk/>
            <pc:sldMk cId="2195059659" sldId="439"/>
            <ac:spMk id="2" creationId="{E2A9FD7D-3E54-374D-862A-BA884939E2A9}"/>
          </ac:spMkLst>
        </pc:spChg>
      </pc:sldChg>
      <pc:sldChg chg="modSp">
        <pc:chgData name="PIERLOT Victoria" userId="fc187584-dfb0-475f-9632-81a16d48bb58" providerId="ADAL" clId="{4B079EED-0A79-4E29-B9ED-101970118F23}" dt="2019-08-26T20:36:17.912" v="122" actId="20577"/>
        <pc:sldMkLst>
          <pc:docMk/>
          <pc:sldMk cId="3769044347" sldId="442"/>
        </pc:sldMkLst>
        <pc:spChg chg="mod">
          <ac:chgData name="PIERLOT Victoria" userId="fc187584-dfb0-475f-9632-81a16d48bb58" providerId="ADAL" clId="{4B079EED-0A79-4E29-B9ED-101970118F23}" dt="2019-08-26T20:36:17.912" v="122" actId="20577"/>
          <ac:spMkLst>
            <pc:docMk/>
            <pc:sldMk cId="3769044347" sldId="442"/>
            <ac:spMk id="3" creationId="{00000000-0000-0000-0000-000000000000}"/>
          </ac:spMkLst>
        </pc:spChg>
      </pc:sldChg>
      <pc:sldChg chg="modSp">
        <pc:chgData name="PIERLOT Victoria" userId="fc187584-dfb0-475f-9632-81a16d48bb58" providerId="ADAL" clId="{4B079EED-0A79-4E29-B9ED-101970118F23}" dt="2019-08-26T20:29:11.397" v="4" actId="20577"/>
        <pc:sldMkLst>
          <pc:docMk/>
          <pc:sldMk cId="3599768376" sldId="450"/>
        </pc:sldMkLst>
        <pc:spChg chg="mod">
          <ac:chgData name="PIERLOT Victoria" userId="fc187584-dfb0-475f-9632-81a16d48bb58" providerId="ADAL" clId="{4B079EED-0A79-4E29-B9ED-101970118F23}" dt="2019-08-26T20:29:11.397" v="4" actId="20577"/>
          <ac:spMkLst>
            <pc:docMk/>
            <pc:sldMk cId="3599768376" sldId="450"/>
            <ac:spMk id="2" creationId="{724AE60A-A4F2-9B4D-A784-6319299EE0D5}"/>
          </ac:spMkLst>
        </pc:spChg>
      </pc:sldChg>
      <pc:sldChg chg="modSp">
        <pc:chgData name="PIERLOT Victoria" userId="fc187584-dfb0-475f-9632-81a16d48bb58" providerId="ADAL" clId="{4B079EED-0A79-4E29-B9ED-101970118F23}" dt="2019-08-26T20:30:40.845" v="35" actId="20577"/>
        <pc:sldMkLst>
          <pc:docMk/>
          <pc:sldMk cId="1388558332" sldId="451"/>
        </pc:sldMkLst>
        <pc:spChg chg="mod">
          <ac:chgData name="PIERLOT Victoria" userId="fc187584-dfb0-475f-9632-81a16d48bb58" providerId="ADAL" clId="{4B079EED-0A79-4E29-B9ED-101970118F23}" dt="2019-08-26T20:30:40.845" v="35" actId="20577"/>
          <ac:spMkLst>
            <pc:docMk/>
            <pc:sldMk cId="1388558332" sldId="451"/>
            <ac:spMk id="2" creationId="{724AE60A-A4F2-9B4D-A784-6319299EE0D5}"/>
          </ac:spMkLst>
        </pc:spChg>
      </pc:sldChg>
      <pc:sldChg chg="modSp">
        <pc:chgData name="PIERLOT Victoria" userId="fc187584-dfb0-475f-9632-81a16d48bb58" providerId="ADAL" clId="{4B079EED-0A79-4E29-B9ED-101970118F23}" dt="2019-08-26T20:30:26.826" v="14" actId="20577"/>
        <pc:sldMkLst>
          <pc:docMk/>
          <pc:sldMk cId="1243660431" sldId="452"/>
        </pc:sldMkLst>
        <pc:spChg chg="mod">
          <ac:chgData name="PIERLOT Victoria" userId="fc187584-dfb0-475f-9632-81a16d48bb58" providerId="ADAL" clId="{4B079EED-0A79-4E29-B9ED-101970118F23}" dt="2019-08-26T20:30:26.826" v="14" actId="20577"/>
          <ac:spMkLst>
            <pc:docMk/>
            <pc:sldMk cId="1243660431" sldId="452"/>
            <ac:spMk id="2" creationId="{724AE60A-A4F2-9B4D-A784-6319299EE0D5}"/>
          </ac:spMkLst>
        </pc:spChg>
      </pc:sldChg>
      <pc:sldChg chg="modSp">
        <pc:chgData name="PIERLOT Victoria" userId="fc187584-dfb0-475f-9632-81a16d48bb58" providerId="ADAL" clId="{4B079EED-0A79-4E29-B9ED-101970118F23}" dt="2019-08-26T20:44:39.320" v="253" actId="20577"/>
        <pc:sldMkLst>
          <pc:docMk/>
          <pc:sldMk cId="844525115" sldId="466"/>
        </pc:sldMkLst>
        <pc:spChg chg="mod">
          <ac:chgData name="PIERLOT Victoria" userId="fc187584-dfb0-475f-9632-81a16d48bb58" providerId="ADAL" clId="{4B079EED-0A79-4E29-B9ED-101970118F23}" dt="2019-08-26T20:44:39.320" v="253" actId="20577"/>
          <ac:spMkLst>
            <pc:docMk/>
            <pc:sldMk cId="844525115" sldId="466"/>
            <ac:spMk id="10" creationId="{F49E0A83-A3F1-974E-BE6F-264DB7396AE8}"/>
          </ac:spMkLst>
        </pc:spChg>
      </pc:sldChg>
      <pc:sldChg chg="modSp">
        <pc:chgData name="PIERLOT Victoria" userId="fc187584-dfb0-475f-9632-81a16d48bb58" providerId="ADAL" clId="{4B079EED-0A79-4E29-B9ED-101970118F23}" dt="2019-08-26T20:44:30.645" v="245" actId="20577"/>
        <pc:sldMkLst>
          <pc:docMk/>
          <pc:sldMk cId="686100490" sldId="468"/>
        </pc:sldMkLst>
        <pc:spChg chg="mod">
          <ac:chgData name="PIERLOT Victoria" userId="fc187584-dfb0-475f-9632-81a16d48bb58" providerId="ADAL" clId="{4B079EED-0A79-4E29-B9ED-101970118F23}" dt="2019-08-26T20:44:30.645" v="245" actId="20577"/>
          <ac:spMkLst>
            <pc:docMk/>
            <pc:sldMk cId="686100490" sldId="468"/>
            <ac:spMk id="10" creationId="{F49E0A83-A3F1-974E-BE6F-264DB7396AE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>
                <a:latin typeface="Arial" panose="020B0604020202020204" pitchFamily="34" charset="0"/>
              </a:rPr>
              <a:t>10/9/2019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4DD062E-52F7-A14D-A443-1F3854784447}" type="datetimeFigureOut">
              <a:rPr lang="en-US" smtClean="0"/>
              <a:pPr/>
              <a:t>10/9/2019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6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8CB0EE9E-52B8-AA4F-8DD5-ED0FB4E5C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42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54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62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6563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72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06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96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120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769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3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543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094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45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846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695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553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416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488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284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256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8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992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675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464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565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104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923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860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812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878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952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52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822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2592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913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39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81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42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47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67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Title goes here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244860" y="1124744"/>
            <a:ext cx="11702281" cy="5400600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</a:lstStyle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31EC-A00B-3843-8314-6F952570E54B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E43E5D-68C2-BD48-B5B8-EB4A3E14CE6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6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1987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ADCD28F-2889-914B-9BC8-A12E155CCC4A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F905B6-30CE-0743-B100-799C7E7345B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76741" y="6403399"/>
            <a:ext cx="394885" cy="3905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en/procurement-codes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en/procurement-codes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en/procurement-codes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en/procurement-codes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en/procurement-codes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en/procurement-codes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en/procurement-codes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6" Type="http://schemas.openxmlformats.org/officeDocument/2006/relationships/image" Target="cid:image001.jpg@01D508FC.D13267E0" TargetMode="Externa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2.png"/><Relationship Id="rId4" Type="http://schemas.openxmlformats.org/officeDocument/2006/relationships/image" Target="../media/image6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5.jpg"/><Relationship Id="rId4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8.png"/><Relationship Id="rId4" Type="http://schemas.openxmlformats.org/officeDocument/2006/relationships/image" Target="../media/image77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image" Target="../media/image80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tif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7" Type="http://schemas.openxmlformats.org/officeDocument/2006/relationships/image" Target="../media/image96.jpeg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emf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39189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/>
              <a:t/>
            </a:r>
            <a:br>
              <a:rPr lang="en-US" altLang="fr-FR" sz="4800" dirty="0"/>
            </a:br>
            <a:r>
              <a:rPr lang="en-US" altLang="fr-FR" sz="4800" dirty="0" smtClean="0"/>
              <a:t>Business opportunities at CERN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941381"/>
            <a:ext cx="11376026" cy="1520684"/>
          </a:xfrm>
        </p:spPr>
        <p:txBody>
          <a:bodyPr/>
          <a:lstStyle/>
          <a:p>
            <a:pPr>
              <a:defRPr/>
            </a:pPr>
            <a:r>
              <a:rPr lang="sv-SE" sz="2400" b="1" dirty="0" smtClean="0"/>
              <a:t>Slovenia @ CERN - 09 October 2019</a:t>
            </a:r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r>
              <a:rPr lang="en-US" sz="1600" dirty="0" err="1" smtClean="0"/>
              <a:t>Jérôme</a:t>
            </a:r>
            <a:r>
              <a:rPr lang="en-US" sz="1600" dirty="0" smtClean="0"/>
              <a:t> Pierlot</a:t>
            </a:r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024C9B6-F1A1-4F4B-8D4A-D2693404DB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73701" y="860611"/>
            <a:ext cx="3821809" cy="198797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9812" y="723391"/>
            <a:ext cx="5898987" cy="5401637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Mechanical Engineering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Machining &amp; Sheet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metal work and arc welding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Raw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materials, finished and semi-finished products (plates, pipes, etc.)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Offsite engineering and </a:t>
            </a: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testing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100" b="1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Electronics &amp; RF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fr-CH" altLang="en-US" dirty="0" err="1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Electronic</a:t>
            </a:r>
            <a:r>
              <a:rPr lang="fr-CH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 components (active, passive)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fr-CH" altLang="en-US" dirty="0" err="1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PCBs</a:t>
            </a:r>
            <a:r>
              <a:rPr lang="fr-CH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 and </a:t>
            </a:r>
            <a:r>
              <a:rPr lang="fr-CH" altLang="en-US" dirty="0" err="1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assembled</a:t>
            </a:r>
            <a:r>
              <a:rPr lang="fr-CH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 </a:t>
            </a:r>
            <a:r>
              <a:rPr lang="fr-CH" altLang="en-US" dirty="0" err="1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boards</a:t>
            </a:r>
            <a:endParaRPr lang="fr-CH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fr-CH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LV and HV power supplies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fr-CH" altLang="en-US" dirty="0" err="1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Radiofrequency</a:t>
            </a:r>
            <a:r>
              <a:rPr lang="fr-CH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 </a:t>
            </a:r>
            <a:r>
              <a:rPr lang="fr-CH" altLang="en-US" dirty="0" err="1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equipments</a:t>
            </a:r>
            <a:endParaRPr lang="fr-CH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fr-CH" altLang="en-US" dirty="0" err="1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Amplifiers</a:t>
            </a:r>
            <a:endParaRPr lang="fr-CH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D76A4B19-E20C-441C-9EF9-F97448AF6983}"/>
              </a:ext>
            </a:extLst>
          </p:cNvPr>
          <p:cNvSpPr txBox="1">
            <a:spLocks/>
          </p:cNvSpPr>
          <p:nvPr/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What we buy</a:t>
            </a:r>
            <a:endParaRPr lang="en-US" dirty="0"/>
          </a:p>
        </p:txBody>
      </p:sp>
      <p:pic>
        <p:nvPicPr>
          <p:cNvPr id="12" name="Picture Placeholder 10">
            <a:extLst>
              <a:ext uri="{FF2B5EF4-FFF2-40B4-BE49-F238E27FC236}">
                <a16:creationId xmlns:a16="http://schemas.microsoft.com/office/drawing/2014/main" id="{95DBACEC-2B80-1145-B373-6E0C205E19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701" y="3558989"/>
            <a:ext cx="3841975" cy="2151530"/>
          </a:xfrm>
        </p:spPr>
      </p:pic>
    </p:spTree>
    <p:extLst>
      <p:ext uri="{BB962C8B-B14F-4D97-AF65-F5344CB8AC3E}">
        <p14:creationId xmlns:p14="http://schemas.microsoft.com/office/powerpoint/2010/main" val="39807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7887" y="714189"/>
            <a:ext cx="6734969" cy="397435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As well as various different Supplies:</a:t>
            </a: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Cryogenic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and vacuum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Particle detectors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Health and safety </a:t>
            </a: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equipment 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Transport and handling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Office supply, </a:t>
            </a: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furniture, etc…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D76A4B19-E20C-441C-9EF9-F97448AF6983}"/>
              </a:ext>
            </a:extLst>
          </p:cNvPr>
          <p:cNvSpPr txBox="1">
            <a:spLocks/>
          </p:cNvSpPr>
          <p:nvPr/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What we buy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9A0CA9-5136-1941-B63B-A575C2952C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80"/>
          <a:stretch/>
        </p:blipFill>
        <p:spPr>
          <a:xfrm>
            <a:off x="856690" y="714189"/>
            <a:ext cx="2944118" cy="15129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90" y="2396356"/>
            <a:ext cx="2916684" cy="1566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90" y="4221312"/>
            <a:ext cx="2916684" cy="16416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612" y="3514164"/>
            <a:ext cx="3990199" cy="268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0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5228" y="343711"/>
            <a:ext cx="6734969" cy="508463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But also many onsite Service Contracts:</a:t>
            </a: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Access </a:t>
            </a:r>
            <a:r>
              <a:rPr lang="en-US" altLang="en-US" dirty="0" err="1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ontrol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Internal mail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d</a:t>
            </a: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istribution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Food &amp; catering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Office cleaning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Park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and gardens </a:t>
            </a: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maintenance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Electrical maintenance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Cranes maintenance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Snowplow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… and many more !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44" y="203259"/>
            <a:ext cx="2916684" cy="19450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44" y="2254756"/>
            <a:ext cx="2913945" cy="19450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057" y="3699861"/>
            <a:ext cx="5037310" cy="24179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453" y="4294094"/>
            <a:ext cx="2920850" cy="194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75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835" y="837376"/>
            <a:ext cx="11620735" cy="5026395"/>
          </a:xfrm>
        </p:spPr>
        <p:txBody>
          <a:bodyPr/>
          <a:lstStyle/>
          <a:p>
            <a:pPr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CERN buy everything that is needed to run the </a:t>
            </a:r>
            <a:endParaRPr lang="en-US" altLang="en-US" sz="40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  <a:p>
            <a:pPr marL="0" indent="0"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lang="en-US" alt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  <a:p>
            <a:pPr marL="0" indent="0"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Organization </a:t>
            </a:r>
            <a:r>
              <a:rPr lang="en-US" alt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and its accelerators !</a:t>
            </a:r>
          </a:p>
          <a:p>
            <a:pPr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sz="28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  <a:p>
            <a:pPr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  <a:p>
            <a:pPr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sz="28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  <a:p>
            <a:pPr marL="0" indent="0"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500" dirty="0">
                <a:solidFill>
                  <a:schemeClr val="accent1"/>
                </a:solidFill>
              </a:rPr>
              <a:t>Supplies </a:t>
            </a:r>
            <a:r>
              <a:rPr lang="en-US" sz="2500" dirty="0">
                <a:solidFill>
                  <a:schemeClr val="accent1"/>
                </a:solidFill>
                <a:sym typeface="Wingdings" panose="05000000000000000000" pitchFamily="2" charset="2"/>
              </a:rPr>
              <a:t> Services</a:t>
            </a:r>
            <a:endParaRPr lang="en-US" sz="2500" dirty="0">
              <a:solidFill>
                <a:schemeClr val="accent1"/>
              </a:solidFill>
            </a:endParaRPr>
          </a:p>
          <a:p>
            <a:pPr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sz="2500" dirty="0">
              <a:solidFill>
                <a:schemeClr val="accent1"/>
              </a:solidFill>
            </a:endParaRPr>
          </a:p>
          <a:p>
            <a:pPr marL="0" indent="0"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500" dirty="0">
                <a:solidFill>
                  <a:schemeClr val="accent1"/>
                </a:solidFill>
              </a:rPr>
              <a:t>from Office Supplies </a:t>
            </a:r>
            <a:r>
              <a:rPr lang="en-US" sz="2500" dirty="0">
                <a:solidFill>
                  <a:schemeClr val="accent1"/>
                </a:solidFill>
                <a:sym typeface="Wingdings" panose="05000000000000000000" pitchFamily="2" charset="2"/>
              </a:rPr>
              <a:t> </a:t>
            </a:r>
            <a:r>
              <a:rPr lang="en-US" sz="2500" dirty="0">
                <a:solidFill>
                  <a:schemeClr val="accent1"/>
                </a:solidFill>
              </a:rPr>
              <a:t>to Particles Detectors</a:t>
            </a:r>
          </a:p>
          <a:p>
            <a:pPr marL="0" indent="0"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lang="en-US" sz="2500" dirty="0">
              <a:solidFill>
                <a:schemeClr val="accent1"/>
              </a:solidFill>
            </a:endParaRPr>
          </a:p>
          <a:p>
            <a:pPr marL="0" indent="0" algn="ctr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500" dirty="0">
                <a:solidFill>
                  <a:schemeClr val="accent1"/>
                </a:solidFill>
              </a:rPr>
              <a:t>Simple Supplies </a:t>
            </a:r>
            <a:r>
              <a:rPr lang="en-US" sz="2500" dirty="0">
                <a:solidFill>
                  <a:schemeClr val="accent1"/>
                </a:solidFill>
                <a:sym typeface="Wingdings" panose="05000000000000000000" pitchFamily="2" charset="2"/>
              </a:rPr>
              <a:t> Highly Technological Supplies</a:t>
            </a:r>
            <a:endParaRPr lang="en-US" sz="2500" dirty="0">
              <a:solidFill>
                <a:schemeClr val="accent1"/>
              </a:solidFill>
            </a:endParaRP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D76A4B19-E20C-441C-9EF9-F97448AF6983}"/>
              </a:ext>
            </a:extLst>
          </p:cNvPr>
          <p:cNvSpPr txBox="1">
            <a:spLocks/>
          </p:cNvSpPr>
          <p:nvPr/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What we buy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1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4AE60A-A4F2-9B4D-A784-6319299EE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150" y="1714132"/>
            <a:ext cx="7524750" cy="367066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>
                <a:solidFill>
                  <a:schemeClr val="accent1"/>
                </a:solidFill>
              </a:rPr>
              <a:t>“Price Enquiry” (DO) 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en-US" sz="1800" dirty="0">
                <a:solidFill>
                  <a:schemeClr val="accent1"/>
                </a:solidFill>
              </a:rPr>
              <a:t> </a:t>
            </a:r>
            <a:endParaRPr lang="en-US" altLang="en-US" sz="1600" dirty="0">
              <a:solidFill>
                <a:schemeClr val="accent1"/>
              </a:solidFill>
            </a:endParaRPr>
          </a:p>
          <a:p>
            <a:pPr marL="823912" lvl="1" indent="-457200">
              <a:buFont typeface="+mj-lt"/>
              <a:buAutoNum type="arabicPeriod"/>
            </a:pPr>
            <a:r>
              <a:rPr lang="en-US" altLang="en-US" sz="2500" dirty="0">
                <a:solidFill>
                  <a:schemeClr val="accent1"/>
                </a:solidFill>
              </a:rPr>
              <a:t>Enquiries &lt; 10’000 CHF</a:t>
            </a:r>
          </a:p>
          <a:p>
            <a:pPr marL="823912" lvl="1" indent="-457200">
              <a:buFont typeface="+mj-lt"/>
              <a:buAutoNum type="arabicPeriod"/>
            </a:pPr>
            <a:r>
              <a:rPr lang="en-US" altLang="en-US" sz="2500" dirty="0">
                <a:solidFill>
                  <a:schemeClr val="accent1"/>
                </a:solidFill>
              </a:rPr>
              <a:t>10’000 CHF </a:t>
            </a:r>
            <a:r>
              <a:rPr lang="en-US" sz="2500" dirty="0">
                <a:solidFill>
                  <a:schemeClr val="accent1"/>
                </a:solidFill>
              </a:rPr>
              <a:t>≤ </a:t>
            </a:r>
            <a:r>
              <a:rPr lang="en-US" altLang="en-US" sz="2500" dirty="0">
                <a:solidFill>
                  <a:schemeClr val="accent1"/>
                </a:solidFill>
              </a:rPr>
              <a:t>Enquiries &lt; 200’000 CHF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en-US" sz="1600" dirty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chemeClr val="accent1"/>
                </a:solidFill>
              </a:rPr>
              <a:t>“Invitation-to-Tender” (IT) : </a:t>
            </a:r>
          </a:p>
          <a:p>
            <a:pPr marL="0" indent="0">
              <a:buNone/>
            </a:pPr>
            <a:endParaRPr lang="en-US" altLang="en-US" sz="1600" dirty="0">
              <a:solidFill>
                <a:schemeClr val="accent1"/>
              </a:solidFill>
            </a:endParaRPr>
          </a:p>
          <a:p>
            <a:pPr marL="366712" lvl="1" indent="0">
              <a:buNone/>
            </a:pPr>
            <a:r>
              <a:rPr lang="en-US" altLang="en-US" sz="2500" dirty="0">
                <a:solidFill>
                  <a:schemeClr val="accent1"/>
                </a:solidFill>
              </a:rPr>
              <a:t>3.	Enquiries </a:t>
            </a:r>
            <a:r>
              <a:rPr lang="en-US" sz="2500" dirty="0">
                <a:solidFill>
                  <a:schemeClr val="accent1"/>
                </a:solidFill>
              </a:rPr>
              <a:t>≥</a:t>
            </a:r>
            <a:r>
              <a:rPr lang="en-US" altLang="en-US" sz="2500" dirty="0">
                <a:solidFill>
                  <a:schemeClr val="accent1"/>
                </a:solidFill>
              </a:rPr>
              <a:t> 200’000 CHF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fr-FR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3 Types </a:t>
            </a:r>
            <a:r>
              <a:rPr lang="en-US" altLang="fr-FR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of Enquiries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8181-D2D9-BC48-9B26-13F2BD7B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75167-67B2-4A48-A240-C1FD83E0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48D4D3A-DF2F-1D4B-A617-F0B4EBD719F6}"/>
              </a:ext>
            </a:extLst>
          </p:cNvPr>
          <p:cNvSpPr>
            <a:spLocks noEditPoints="1"/>
          </p:cNvSpPr>
          <p:nvPr/>
        </p:nvSpPr>
        <p:spPr bwMode="auto">
          <a:xfrm>
            <a:off x="850694" y="4010669"/>
            <a:ext cx="771905" cy="1974206"/>
          </a:xfrm>
          <a:custGeom>
            <a:avLst/>
            <a:gdLst>
              <a:gd name="T0" fmla="*/ 34 w 69"/>
              <a:gd name="T1" fmla="*/ 33 h 177"/>
              <a:gd name="T2" fmla="*/ 0 w 69"/>
              <a:gd name="T3" fmla="*/ 16 h 177"/>
              <a:gd name="T4" fmla="*/ 34 w 69"/>
              <a:gd name="T5" fmla="*/ 0 h 177"/>
              <a:gd name="T6" fmla="*/ 69 w 69"/>
              <a:gd name="T7" fmla="*/ 16 h 177"/>
              <a:gd name="T8" fmla="*/ 34 w 69"/>
              <a:gd name="T9" fmla="*/ 33 h 177"/>
              <a:gd name="T10" fmla="*/ 34 w 69"/>
              <a:gd name="T11" fmla="*/ 157 h 177"/>
              <a:gd name="T12" fmla="*/ 0 w 69"/>
              <a:gd name="T13" fmla="*/ 141 h 177"/>
              <a:gd name="T14" fmla="*/ 0 w 69"/>
              <a:gd name="T15" fmla="*/ 161 h 177"/>
              <a:gd name="T16" fmla="*/ 34 w 69"/>
              <a:gd name="T17" fmla="*/ 177 h 177"/>
              <a:gd name="T18" fmla="*/ 69 w 69"/>
              <a:gd name="T19" fmla="*/ 161 h 177"/>
              <a:gd name="T20" fmla="*/ 69 w 69"/>
              <a:gd name="T21" fmla="*/ 141 h 177"/>
              <a:gd name="T22" fmla="*/ 34 w 69"/>
              <a:gd name="T23" fmla="*/ 157 h 177"/>
              <a:gd name="T24" fmla="*/ 34 w 69"/>
              <a:gd name="T25" fmla="*/ 128 h 177"/>
              <a:gd name="T26" fmla="*/ 0 w 69"/>
              <a:gd name="T27" fmla="*/ 112 h 177"/>
              <a:gd name="T28" fmla="*/ 0 w 69"/>
              <a:gd name="T29" fmla="*/ 132 h 177"/>
              <a:gd name="T30" fmla="*/ 34 w 69"/>
              <a:gd name="T31" fmla="*/ 148 h 177"/>
              <a:gd name="T32" fmla="*/ 69 w 69"/>
              <a:gd name="T33" fmla="*/ 132 h 177"/>
              <a:gd name="T34" fmla="*/ 69 w 69"/>
              <a:gd name="T35" fmla="*/ 112 h 177"/>
              <a:gd name="T36" fmla="*/ 34 w 69"/>
              <a:gd name="T37" fmla="*/ 128 h 177"/>
              <a:gd name="T38" fmla="*/ 34 w 69"/>
              <a:gd name="T39" fmla="*/ 99 h 177"/>
              <a:gd name="T40" fmla="*/ 0 w 69"/>
              <a:gd name="T41" fmla="*/ 83 h 177"/>
              <a:gd name="T42" fmla="*/ 0 w 69"/>
              <a:gd name="T43" fmla="*/ 103 h 177"/>
              <a:gd name="T44" fmla="*/ 34 w 69"/>
              <a:gd name="T45" fmla="*/ 119 h 177"/>
              <a:gd name="T46" fmla="*/ 69 w 69"/>
              <a:gd name="T47" fmla="*/ 103 h 177"/>
              <a:gd name="T48" fmla="*/ 69 w 69"/>
              <a:gd name="T49" fmla="*/ 83 h 177"/>
              <a:gd name="T50" fmla="*/ 34 w 69"/>
              <a:gd name="T51" fmla="*/ 99 h 177"/>
              <a:gd name="T52" fmla="*/ 34 w 69"/>
              <a:gd name="T53" fmla="*/ 71 h 177"/>
              <a:gd name="T54" fmla="*/ 0 w 69"/>
              <a:gd name="T55" fmla="*/ 54 h 177"/>
              <a:gd name="T56" fmla="*/ 0 w 69"/>
              <a:gd name="T57" fmla="*/ 74 h 177"/>
              <a:gd name="T58" fmla="*/ 34 w 69"/>
              <a:gd name="T59" fmla="*/ 90 h 177"/>
              <a:gd name="T60" fmla="*/ 69 w 69"/>
              <a:gd name="T61" fmla="*/ 74 h 177"/>
              <a:gd name="T62" fmla="*/ 69 w 69"/>
              <a:gd name="T63" fmla="*/ 54 h 177"/>
              <a:gd name="T64" fmla="*/ 34 w 69"/>
              <a:gd name="T65" fmla="*/ 71 h 177"/>
              <a:gd name="T66" fmla="*/ 34 w 69"/>
              <a:gd name="T67" fmla="*/ 42 h 177"/>
              <a:gd name="T68" fmla="*/ 0 w 69"/>
              <a:gd name="T69" fmla="*/ 25 h 177"/>
              <a:gd name="T70" fmla="*/ 0 w 69"/>
              <a:gd name="T71" fmla="*/ 45 h 177"/>
              <a:gd name="T72" fmla="*/ 34 w 69"/>
              <a:gd name="T73" fmla="*/ 61 h 177"/>
              <a:gd name="T74" fmla="*/ 69 w 69"/>
              <a:gd name="T75" fmla="*/ 45 h 177"/>
              <a:gd name="T76" fmla="*/ 69 w 69"/>
              <a:gd name="T77" fmla="*/ 25 h 177"/>
              <a:gd name="T78" fmla="*/ 34 w 69"/>
              <a:gd name="T79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9" h="177">
                <a:moveTo>
                  <a:pt x="34" y="33"/>
                </a:moveTo>
                <a:cubicBezTo>
                  <a:pt x="15" y="33"/>
                  <a:pt x="0" y="25"/>
                  <a:pt x="0" y="16"/>
                </a:cubicBezTo>
                <a:cubicBezTo>
                  <a:pt x="0" y="7"/>
                  <a:pt x="15" y="0"/>
                  <a:pt x="34" y="0"/>
                </a:cubicBezTo>
                <a:cubicBezTo>
                  <a:pt x="53" y="0"/>
                  <a:pt x="69" y="7"/>
                  <a:pt x="69" y="16"/>
                </a:cubicBezTo>
                <a:cubicBezTo>
                  <a:pt x="69" y="25"/>
                  <a:pt x="53" y="33"/>
                  <a:pt x="34" y="33"/>
                </a:cubicBezTo>
                <a:close/>
                <a:moveTo>
                  <a:pt x="34" y="157"/>
                </a:moveTo>
                <a:cubicBezTo>
                  <a:pt x="15" y="157"/>
                  <a:pt x="0" y="150"/>
                  <a:pt x="0" y="14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5" y="177"/>
                  <a:pt x="34" y="177"/>
                </a:cubicBezTo>
                <a:cubicBezTo>
                  <a:pt x="53" y="177"/>
                  <a:pt x="69" y="170"/>
                  <a:pt x="69" y="16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9" y="150"/>
                  <a:pt x="53" y="157"/>
                  <a:pt x="34" y="157"/>
                </a:cubicBezTo>
                <a:close/>
                <a:moveTo>
                  <a:pt x="34" y="128"/>
                </a:moveTo>
                <a:cubicBezTo>
                  <a:pt x="15" y="128"/>
                  <a:pt x="0" y="121"/>
                  <a:pt x="0" y="11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5" y="148"/>
                  <a:pt x="34" y="148"/>
                </a:cubicBezTo>
                <a:cubicBezTo>
                  <a:pt x="53" y="148"/>
                  <a:pt x="69" y="141"/>
                  <a:pt x="69" y="13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69" y="121"/>
                  <a:pt x="53" y="128"/>
                  <a:pt x="34" y="128"/>
                </a:cubicBezTo>
                <a:close/>
                <a:moveTo>
                  <a:pt x="34" y="99"/>
                </a:moveTo>
                <a:cubicBezTo>
                  <a:pt x="15" y="99"/>
                  <a:pt x="0" y="92"/>
                  <a:pt x="0" y="8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2"/>
                  <a:pt x="15" y="119"/>
                  <a:pt x="34" y="119"/>
                </a:cubicBezTo>
                <a:cubicBezTo>
                  <a:pt x="53" y="119"/>
                  <a:pt x="69" y="112"/>
                  <a:pt x="69" y="103"/>
                </a:cubicBezTo>
                <a:cubicBezTo>
                  <a:pt x="69" y="83"/>
                  <a:pt x="69" y="83"/>
                  <a:pt x="69" y="83"/>
                </a:cubicBezTo>
                <a:cubicBezTo>
                  <a:pt x="69" y="92"/>
                  <a:pt x="53" y="99"/>
                  <a:pt x="34" y="99"/>
                </a:cubicBezTo>
                <a:close/>
                <a:moveTo>
                  <a:pt x="34" y="71"/>
                </a:moveTo>
                <a:cubicBezTo>
                  <a:pt x="15" y="71"/>
                  <a:pt x="0" y="63"/>
                  <a:pt x="0" y="5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3"/>
                  <a:pt x="15" y="90"/>
                  <a:pt x="34" y="90"/>
                </a:cubicBezTo>
                <a:cubicBezTo>
                  <a:pt x="53" y="90"/>
                  <a:pt x="69" y="83"/>
                  <a:pt x="69" y="74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63"/>
                  <a:pt x="53" y="71"/>
                  <a:pt x="34" y="71"/>
                </a:cubicBezTo>
                <a:close/>
                <a:moveTo>
                  <a:pt x="34" y="42"/>
                </a:moveTo>
                <a:cubicBezTo>
                  <a:pt x="15" y="42"/>
                  <a:pt x="0" y="34"/>
                  <a:pt x="0" y="2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4"/>
                  <a:pt x="15" y="61"/>
                  <a:pt x="34" y="61"/>
                </a:cubicBezTo>
                <a:cubicBezTo>
                  <a:pt x="53" y="61"/>
                  <a:pt x="69" y="54"/>
                  <a:pt x="69" y="4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4"/>
                  <a:pt x="53" y="42"/>
                  <a:pt x="34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F622EA-CB84-6245-BD81-8B9D437E7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524" y="2314207"/>
            <a:ext cx="2270394" cy="264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58" y="2052658"/>
            <a:ext cx="10941330" cy="4094049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7EB7D6C-E5AA-604D-B63E-03082700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0384" y="1308231"/>
            <a:ext cx="10940303" cy="466782"/>
          </a:xfrm>
        </p:spPr>
        <p:txBody>
          <a:bodyPr/>
          <a:lstStyle/>
          <a:p>
            <a:pPr marL="0" lvl="1">
              <a:buClr>
                <a:srgbClr val="3861AA"/>
              </a:buClr>
            </a:pPr>
            <a:r>
              <a:rPr lang="en-US" altLang="fr-FR" sz="2200" dirty="0">
                <a:solidFill>
                  <a:schemeClr val="accent1"/>
                </a:solidFill>
              </a:rPr>
              <a:t>https://home.cern</a:t>
            </a:r>
            <a:r>
              <a:rPr lang="en-US" altLang="fr-FR" sz="2200" dirty="0" smtClean="0">
                <a:solidFill>
                  <a:schemeClr val="accent1"/>
                </a:solidFill>
              </a:rPr>
              <a:t>/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5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239" y="1380841"/>
            <a:ext cx="10784448" cy="4687756"/>
          </a:xfrm>
          <a:prstGeom prst="rect">
            <a:avLst/>
          </a:prstGeom>
        </p:spPr>
      </p:pic>
      <p:sp>
        <p:nvSpPr>
          <p:cNvPr id="6" name="Frame 5"/>
          <p:cNvSpPr/>
          <p:nvPr/>
        </p:nvSpPr>
        <p:spPr>
          <a:xfrm>
            <a:off x="6786282" y="3724719"/>
            <a:ext cx="2277036" cy="524552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499" y="1283688"/>
            <a:ext cx="8381724" cy="488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73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512" y="1759603"/>
            <a:ext cx="3975287" cy="4073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rame 5"/>
          <p:cNvSpPr/>
          <p:nvPr/>
        </p:nvSpPr>
        <p:spPr>
          <a:xfrm>
            <a:off x="4116388" y="4719804"/>
            <a:ext cx="1190718" cy="524552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40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1716083"/>
            <a:ext cx="10595162" cy="430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EE683DB-1868-DB4C-8988-CB9FA22A8D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1987"/>
            <a:ext cx="12192000" cy="639283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41987"/>
            <a:ext cx="4259262" cy="639283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DF000-D2C7-0B4C-BC01-60A9ED6C5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1918833"/>
            <a:ext cx="4051073" cy="3262766"/>
          </a:xfrm>
        </p:spPr>
        <p:txBody>
          <a:bodyPr/>
          <a:lstStyle/>
          <a:p>
            <a:r>
              <a:rPr lang="en-US" dirty="0" smtClean="0"/>
              <a:t>Business Opportunities @ CERN</a:t>
            </a:r>
          </a:p>
          <a:p>
            <a:pPr lvl="2"/>
            <a:r>
              <a:rPr lang="en-US" dirty="0"/>
              <a:t>What we buy</a:t>
            </a:r>
          </a:p>
          <a:p>
            <a:pPr lvl="2"/>
            <a:r>
              <a:rPr lang="en-US" dirty="0"/>
              <a:t>Shopping List</a:t>
            </a:r>
          </a:p>
          <a:p>
            <a:pPr lvl="2"/>
            <a:r>
              <a:rPr lang="en-US" dirty="0"/>
              <a:t>HL-LHC</a:t>
            </a:r>
          </a:p>
          <a:p>
            <a:r>
              <a:rPr lang="en-US" dirty="0" smtClean="0"/>
              <a:t>Upcoming Tenders</a:t>
            </a:r>
            <a:endParaRPr lang="en-US" dirty="0"/>
          </a:p>
          <a:p>
            <a:r>
              <a:rPr lang="en-US" dirty="0" smtClean="0"/>
              <a:t>Successful Bidders from </a:t>
            </a:r>
            <a:r>
              <a:rPr lang="en-US" dirty="0" err="1" smtClean="0"/>
              <a:t>Sl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C7AA44-3B72-F141-83E5-B92055FA1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5880" y="548432"/>
            <a:ext cx="1892978" cy="408832"/>
          </a:xfrm>
        </p:spPr>
        <p:txBody>
          <a:bodyPr/>
          <a:lstStyle/>
          <a:p>
            <a:r>
              <a:rPr lang="en-US" sz="3200" dirty="0"/>
              <a:t>AGENDA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492256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56DEF-4CFF-CA4E-88EA-D9D3BC7BF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31271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Flag logo" descr="Flag 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638" y="1329871"/>
            <a:ext cx="61055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01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499" y="1283688"/>
            <a:ext cx="8381724" cy="4882063"/>
          </a:xfrm>
          <a:prstGeom prst="rect">
            <a:avLst/>
          </a:prstGeom>
        </p:spPr>
      </p:pic>
      <p:sp>
        <p:nvSpPr>
          <p:cNvPr id="10" name="Frame 9"/>
          <p:cNvSpPr/>
          <p:nvPr/>
        </p:nvSpPr>
        <p:spPr>
          <a:xfrm>
            <a:off x="7809846" y="3025474"/>
            <a:ext cx="1683777" cy="524552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7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19" y="2124636"/>
            <a:ext cx="10750876" cy="3604931"/>
          </a:xfrm>
          <a:prstGeom prst="rect">
            <a:avLst/>
          </a:prstGeom>
        </p:spPr>
      </p:pic>
      <p:sp>
        <p:nvSpPr>
          <p:cNvPr id="10" name="Frame 9"/>
          <p:cNvSpPr/>
          <p:nvPr/>
        </p:nvSpPr>
        <p:spPr>
          <a:xfrm>
            <a:off x="7620851" y="2491004"/>
            <a:ext cx="1036919" cy="411853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Frame 10"/>
          <p:cNvSpPr/>
          <p:nvPr/>
        </p:nvSpPr>
        <p:spPr>
          <a:xfrm>
            <a:off x="10690623" y="2491003"/>
            <a:ext cx="521663" cy="411853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1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450" y="1238250"/>
            <a:ext cx="88011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69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317" y="1716742"/>
            <a:ext cx="6705600" cy="60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 algn="ctr"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Procurement Website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Frame 9"/>
          <p:cNvSpPr/>
          <p:nvPr/>
        </p:nvSpPr>
        <p:spPr>
          <a:xfrm>
            <a:off x="4636340" y="1619930"/>
            <a:ext cx="1683777" cy="524552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659" y="2545101"/>
            <a:ext cx="2888316" cy="372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1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0E12114-BF9D-4C4C-B8C8-515468126A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4590"/>
            <a:ext cx="12192000" cy="6351588"/>
          </a:xfrm>
        </p:spPr>
      </p:pic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2">
              <a:alpha val="5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7191375" y="841436"/>
            <a:ext cx="5000625" cy="4911664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6858000" y="3047014"/>
            <a:ext cx="533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Upcoming Tenders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76BD87-609F-694D-901C-43D68C9A0D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378" y="2421705"/>
            <a:ext cx="5869438" cy="221441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485228" y="6488734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259262" y="6494233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107546" y="649423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9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MS-4565/IT</a:t>
            </a:r>
            <a:b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a turnkey data center on </a:t>
            </a:r>
            <a:r>
              <a:rPr lang="en-US" altLang="en-US" sz="2800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Prevessin</a:t>
            </a:r>
            <a:r>
              <a:rPr lang="en-US" alt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site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24503" y="1846731"/>
            <a:ext cx="11380838" cy="4278298"/>
          </a:xfrm>
        </p:spPr>
        <p:txBody>
          <a:bodyPr/>
          <a:lstStyle/>
          <a:p>
            <a:r>
              <a:rPr lang="en-GB" sz="2200" u="sng" dirty="0" smtClean="0">
                <a:solidFill>
                  <a:schemeClr val="accent1"/>
                </a:solidFill>
              </a:rPr>
              <a:t>Requirement:</a:t>
            </a:r>
            <a:endParaRPr lang="en-GB" sz="2200" u="sng" dirty="0">
              <a:solidFill>
                <a:schemeClr val="accent1"/>
              </a:solidFill>
            </a:endParaRPr>
          </a:p>
          <a:p>
            <a:r>
              <a:rPr lang="en-GB" sz="1800" b="0" dirty="0">
                <a:solidFill>
                  <a:schemeClr val="accent1"/>
                </a:solidFill>
              </a:rPr>
              <a:t>Supply of a turnkey </a:t>
            </a:r>
            <a:r>
              <a:rPr lang="en-GB" sz="1800" dirty="0">
                <a:solidFill>
                  <a:srgbClr val="FF0000"/>
                </a:solidFill>
              </a:rPr>
              <a:t>data centre </a:t>
            </a:r>
            <a:r>
              <a:rPr lang="en-GB" sz="1800" b="0" dirty="0">
                <a:solidFill>
                  <a:schemeClr val="accent1"/>
                </a:solidFill>
              </a:rPr>
              <a:t>on CERN's </a:t>
            </a:r>
            <a:r>
              <a:rPr lang="en-GB" sz="1800" b="0" dirty="0" err="1">
                <a:solidFill>
                  <a:schemeClr val="accent1"/>
                </a:solidFill>
              </a:rPr>
              <a:t>Prévessin</a:t>
            </a:r>
            <a:r>
              <a:rPr lang="en-GB" sz="1800" b="0" dirty="0">
                <a:solidFill>
                  <a:schemeClr val="accent1"/>
                </a:solidFill>
              </a:rPr>
              <a:t> site, in France (</a:t>
            </a:r>
            <a:r>
              <a:rPr lang="en-GB" sz="1800" b="0" dirty="0">
                <a:solidFill>
                  <a:schemeClr val="accent1"/>
                </a:solidFill>
                <a:hlinkClick r:id="rId3"/>
              </a:rPr>
              <a:t>01020101, 01030103, 01900100, 01900300, 02030200, 02700100, 03040100, 04900600, 13040600</a:t>
            </a:r>
            <a:r>
              <a:rPr lang="en-GB" sz="1800" b="0" dirty="0">
                <a:solidFill>
                  <a:schemeClr val="accent1"/>
                </a:solidFill>
              </a:rPr>
              <a:t>)</a:t>
            </a:r>
          </a:p>
          <a:p>
            <a:r>
              <a:rPr lang="en-GB" sz="2200" u="sng" dirty="0">
                <a:solidFill>
                  <a:schemeClr val="accent1"/>
                </a:solidFill>
              </a:rPr>
              <a:t>Description and/or Specific Condition: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CERN intends to place a contract </a:t>
            </a:r>
            <a:r>
              <a:rPr lang="en-GB" sz="1800" b="0" dirty="0" smtClean="0">
                <a:solidFill>
                  <a:schemeClr val="accent1"/>
                </a:solidFill>
              </a:rPr>
              <a:t>for the </a:t>
            </a:r>
            <a:r>
              <a:rPr lang="en-GB" sz="1800" b="0" dirty="0">
                <a:solidFill>
                  <a:schemeClr val="accent1"/>
                </a:solidFill>
              </a:rPr>
              <a:t>supply of a </a:t>
            </a:r>
            <a:r>
              <a:rPr lang="en-GB" sz="1800" dirty="0">
                <a:solidFill>
                  <a:srgbClr val="FF0000"/>
                </a:solidFill>
              </a:rPr>
              <a:t>turnkey data centre </a:t>
            </a:r>
            <a:r>
              <a:rPr lang="en-GB" sz="1800" b="0" dirty="0">
                <a:solidFill>
                  <a:schemeClr val="accent1"/>
                </a:solidFill>
              </a:rPr>
              <a:t>on CERN's </a:t>
            </a:r>
            <a:r>
              <a:rPr lang="en-GB" sz="1800" dirty="0" err="1">
                <a:solidFill>
                  <a:srgbClr val="FF0000"/>
                </a:solidFill>
              </a:rPr>
              <a:t>Prévessin</a:t>
            </a:r>
            <a:r>
              <a:rPr lang="en-GB" sz="1800" b="0" dirty="0">
                <a:solidFill>
                  <a:schemeClr val="accent1"/>
                </a:solidFill>
              </a:rPr>
              <a:t> site, in France, including the </a:t>
            </a:r>
            <a:r>
              <a:rPr lang="en-GB" sz="1800" dirty="0">
                <a:solidFill>
                  <a:srgbClr val="FF0000"/>
                </a:solidFill>
              </a:rPr>
              <a:t>design, construction, operation and maintenance</a:t>
            </a:r>
            <a:r>
              <a:rPr lang="en-GB" sz="1800" b="0" dirty="0">
                <a:solidFill>
                  <a:schemeClr val="accent1"/>
                </a:solidFill>
              </a:rPr>
              <a:t>. The data centre shall provide an initial capacity of </a:t>
            </a:r>
            <a:r>
              <a:rPr lang="en-GB" sz="1800" dirty="0">
                <a:solidFill>
                  <a:srgbClr val="FF0000"/>
                </a:solidFill>
              </a:rPr>
              <a:t>4 MW </a:t>
            </a:r>
            <a:r>
              <a:rPr lang="en-GB" sz="1800" b="0" dirty="0">
                <a:solidFill>
                  <a:schemeClr val="accent1"/>
                </a:solidFill>
              </a:rPr>
              <a:t>and be capable of staged upgrades to at least </a:t>
            </a:r>
            <a:r>
              <a:rPr lang="en-GB" sz="1800" dirty="0">
                <a:solidFill>
                  <a:srgbClr val="FF0000"/>
                </a:solidFill>
              </a:rPr>
              <a:t>12 MW</a:t>
            </a:r>
            <a:r>
              <a:rPr lang="en-GB" sz="1800" b="0" dirty="0">
                <a:solidFill>
                  <a:schemeClr val="accent1"/>
                </a:solidFill>
              </a:rPr>
              <a:t>. It shall include all technical infrastructure systems as well as racks, </a:t>
            </a:r>
            <a:r>
              <a:rPr lang="en-GB" sz="1800" dirty="0">
                <a:solidFill>
                  <a:srgbClr val="FF0000"/>
                </a:solidFill>
              </a:rPr>
              <a:t>excluding IT and networking equipment</a:t>
            </a:r>
            <a:r>
              <a:rPr lang="en-GB" sz="1800" b="0" dirty="0">
                <a:solidFill>
                  <a:schemeClr val="accent1"/>
                </a:solidFill>
              </a:rPr>
              <a:t>. The contract is foreseen to be awarded in January </a:t>
            </a:r>
            <a:r>
              <a:rPr lang="en-GB" sz="1800" b="0" dirty="0" smtClean="0">
                <a:solidFill>
                  <a:schemeClr val="accent1"/>
                </a:solidFill>
              </a:rPr>
              <a:t>2021.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Interested </a:t>
            </a:r>
            <a:r>
              <a:rPr lang="en-GB" sz="1800" b="0" dirty="0">
                <a:solidFill>
                  <a:schemeClr val="accent1"/>
                </a:solidFill>
              </a:rPr>
              <a:t>firms shall have a </a:t>
            </a:r>
            <a:r>
              <a:rPr lang="en-GB" sz="1800" dirty="0">
                <a:solidFill>
                  <a:srgbClr val="FF0000"/>
                </a:solidFill>
              </a:rPr>
              <a:t>proven experience and competence in design, construction, operation and maintenance of data centres</a:t>
            </a:r>
            <a:r>
              <a:rPr lang="en-GB" sz="1800" b="0" dirty="0">
                <a:solidFill>
                  <a:schemeClr val="accent1"/>
                </a:solidFill>
              </a:rPr>
              <a:t>. The proposed data centre should be based on an </a:t>
            </a:r>
            <a:r>
              <a:rPr lang="en-GB" sz="1800" dirty="0">
                <a:solidFill>
                  <a:srgbClr val="FF0000"/>
                </a:solidFill>
              </a:rPr>
              <a:t>existing design </a:t>
            </a:r>
            <a:r>
              <a:rPr lang="en-GB" sz="1800" b="0" dirty="0">
                <a:solidFill>
                  <a:schemeClr val="accent1"/>
                </a:solidFill>
              </a:rPr>
              <a:t>which is already </a:t>
            </a:r>
            <a:r>
              <a:rPr lang="en-GB" sz="1800" dirty="0" smtClean="0">
                <a:solidFill>
                  <a:srgbClr val="FF0000"/>
                </a:solidFill>
              </a:rPr>
              <a:t>operational</a:t>
            </a:r>
            <a:r>
              <a:rPr lang="en-GB" sz="1800" b="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32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MS-4513/TE/HL-LHC</a:t>
            </a:r>
            <a:r>
              <a:rPr lang="en-US" alt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alt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Design and supply of 76 units of 2kA Direct Current </a:t>
            </a:r>
            <a:r>
              <a:rPr lang="en-GB" sz="2800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Current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Transducers (DCCTs)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62" y="2232212"/>
            <a:ext cx="11380838" cy="3164541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</a:t>
            </a:r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b="0" dirty="0">
                <a:solidFill>
                  <a:schemeClr val="accent1"/>
                </a:solidFill>
              </a:rPr>
              <a:t>Design and supply of 76 units of 2kA </a:t>
            </a:r>
            <a:r>
              <a:rPr lang="en-GB" sz="1800" dirty="0" smtClean="0">
                <a:solidFill>
                  <a:srgbClr val="FF0000"/>
                </a:solidFill>
              </a:rPr>
              <a:t>DCCTs</a:t>
            </a:r>
            <a:r>
              <a:rPr lang="en-GB" sz="1800" b="0" dirty="0" smtClean="0">
                <a:solidFill>
                  <a:schemeClr val="accent1"/>
                </a:solidFill>
              </a:rPr>
              <a:t> for </a:t>
            </a:r>
            <a:r>
              <a:rPr lang="en-GB" sz="1800" b="0" dirty="0">
                <a:solidFill>
                  <a:schemeClr val="accent1"/>
                </a:solidFill>
              </a:rPr>
              <a:t>the High-Luminosity Project (</a:t>
            </a:r>
            <a:r>
              <a:rPr lang="en-GB" sz="1800" b="0" dirty="0">
                <a:solidFill>
                  <a:schemeClr val="accent1"/>
                </a:solidFill>
                <a:hlinkClick r:id="rId3"/>
              </a:rPr>
              <a:t>02100900</a:t>
            </a:r>
            <a:r>
              <a:rPr lang="en-GB" sz="1800" b="0" dirty="0">
                <a:solidFill>
                  <a:schemeClr val="accent1"/>
                </a:solidFill>
              </a:rPr>
              <a:t>)</a:t>
            </a:r>
          </a:p>
          <a:p>
            <a:r>
              <a:rPr lang="en-GB" sz="1800" u="sng" dirty="0">
                <a:solidFill>
                  <a:schemeClr val="accent1"/>
                </a:solidFill>
              </a:rPr>
              <a:t>Description </a:t>
            </a:r>
            <a:r>
              <a:rPr lang="en-GB" sz="1800" u="sng" dirty="0" smtClean="0">
                <a:solidFill>
                  <a:schemeClr val="accent1"/>
                </a:solidFill>
              </a:rPr>
              <a:t>and </a:t>
            </a:r>
            <a:r>
              <a:rPr lang="en-GB" sz="1800" u="sng" dirty="0">
                <a:solidFill>
                  <a:schemeClr val="accent1"/>
                </a:solidFill>
              </a:rPr>
              <a:t>Specific Condition: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CERN intends to place a contract for the design and manufacture of </a:t>
            </a:r>
            <a:r>
              <a:rPr lang="en-GB" sz="1800" dirty="0">
                <a:solidFill>
                  <a:srgbClr val="FF0000"/>
                </a:solidFill>
              </a:rPr>
              <a:t>76 bipolar voltage output </a:t>
            </a:r>
            <a:r>
              <a:rPr lang="en-GB" sz="1800" dirty="0" smtClean="0">
                <a:solidFill>
                  <a:srgbClr val="FF0000"/>
                </a:solidFill>
              </a:rPr>
              <a:t>DCCTs </a:t>
            </a:r>
            <a:r>
              <a:rPr lang="en-GB" sz="1800" b="0" dirty="0">
                <a:solidFill>
                  <a:schemeClr val="accent1"/>
                </a:solidFill>
              </a:rPr>
              <a:t>with a nominal current rating of </a:t>
            </a:r>
            <a:r>
              <a:rPr lang="en-GB" sz="1800" dirty="0">
                <a:solidFill>
                  <a:srgbClr val="FF0000"/>
                </a:solidFill>
              </a:rPr>
              <a:t>2 kA </a:t>
            </a:r>
            <a:r>
              <a:rPr lang="en-GB" sz="1800" b="0" dirty="0">
                <a:solidFill>
                  <a:schemeClr val="accent1"/>
                </a:solidFill>
              </a:rPr>
              <a:t>and a </a:t>
            </a:r>
            <a:r>
              <a:rPr lang="en-GB" sz="1800" dirty="0">
                <a:solidFill>
                  <a:srgbClr val="FF0000"/>
                </a:solidFill>
              </a:rPr>
              <a:t>12 hour stability </a:t>
            </a:r>
            <a:r>
              <a:rPr lang="en-GB" sz="1800" b="0" dirty="0">
                <a:solidFill>
                  <a:schemeClr val="accent1"/>
                </a:solidFill>
              </a:rPr>
              <a:t>of less than 1 part in 10^6 (ppm)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Interested firms shall have testing and </a:t>
            </a:r>
            <a:r>
              <a:rPr lang="en-GB" sz="1800" dirty="0">
                <a:solidFill>
                  <a:srgbClr val="FF0000"/>
                </a:solidFill>
              </a:rPr>
              <a:t>calibration facilities to less than 10-ppm </a:t>
            </a:r>
            <a:r>
              <a:rPr lang="en-GB" sz="1800" b="0" dirty="0">
                <a:solidFill>
                  <a:schemeClr val="accent1"/>
                </a:solidFill>
              </a:rPr>
              <a:t>absolute </a:t>
            </a:r>
            <a:r>
              <a:rPr lang="en-GB" sz="1800" dirty="0">
                <a:solidFill>
                  <a:srgbClr val="FF0000"/>
                </a:solidFill>
              </a:rPr>
              <a:t>accuracy</a:t>
            </a:r>
            <a:r>
              <a:rPr lang="en-GB" sz="1800" b="0" dirty="0">
                <a:solidFill>
                  <a:schemeClr val="accent1"/>
                </a:solidFill>
              </a:rPr>
              <a:t>, and be experienced in supplying high precision DCCT </a:t>
            </a:r>
            <a:r>
              <a:rPr lang="en-GB" sz="1800" b="0" dirty="0" smtClean="0">
                <a:solidFill>
                  <a:schemeClr val="accent1"/>
                </a:solidFill>
              </a:rPr>
              <a:t>systems.</a:t>
            </a: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8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MS-4541/EN</a:t>
            </a:r>
            <a:b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Optical fiber cables</a:t>
            </a:r>
            <a:endParaRPr lang="en-US" sz="1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62" y="2232212"/>
            <a:ext cx="11380838" cy="3164541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</a:t>
            </a:r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b="0" dirty="0" smtClean="0">
                <a:solidFill>
                  <a:schemeClr val="accent1"/>
                </a:solidFill>
              </a:rPr>
              <a:t>Supply </a:t>
            </a:r>
            <a:r>
              <a:rPr lang="en-GB" sz="1800" b="0" dirty="0">
                <a:solidFill>
                  <a:schemeClr val="accent1"/>
                </a:solidFill>
              </a:rPr>
              <a:t>of </a:t>
            </a:r>
            <a:r>
              <a:rPr lang="en-GB" sz="1800" dirty="0">
                <a:solidFill>
                  <a:srgbClr val="FF0000"/>
                </a:solidFill>
              </a:rPr>
              <a:t>optical fibre cables </a:t>
            </a:r>
            <a:r>
              <a:rPr lang="en-GB" sz="1800" b="0" dirty="0">
                <a:solidFill>
                  <a:schemeClr val="accent1"/>
                </a:solidFill>
              </a:rPr>
              <a:t>(</a:t>
            </a:r>
            <a:r>
              <a:rPr lang="en-GB" sz="1800" b="0" dirty="0">
                <a:solidFill>
                  <a:schemeClr val="accent1"/>
                </a:solidFill>
                <a:hlinkClick r:id="rId3"/>
              </a:rPr>
              <a:t>08040300</a:t>
            </a:r>
            <a:r>
              <a:rPr lang="en-GB" sz="1800" b="0" dirty="0">
                <a:solidFill>
                  <a:schemeClr val="accent1"/>
                </a:solidFill>
              </a:rPr>
              <a:t>)</a:t>
            </a:r>
          </a:p>
          <a:p>
            <a:r>
              <a:rPr lang="en-GB" sz="1800" u="sng" dirty="0" smtClean="0">
                <a:solidFill>
                  <a:schemeClr val="accent1"/>
                </a:solidFill>
              </a:rPr>
              <a:t>Description and </a:t>
            </a:r>
            <a:r>
              <a:rPr lang="en-GB" sz="1800" u="sng" dirty="0">
                <a:solidFill>
                  <a:schemeClr val="accent1"/>
                </a:solidFill>
              </a:rPr>
              <a:t>Specific Condition: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CERN intends to place a </a:t>
            </a:r>
            <a:r>
              <a:rPr lang="en-GB" sz="1800" dirty="0">
                <a:solidFill>
                  <a:srgbClr val="FF0000"/>
                </a:solidFill>
              </a:rPr>
              <a:t>framework contract </a:t>
            </a:r>
            <a:r>
              <a:rPr lang="en-GB" sz="1800" b="0" dirty="0">
                <a:solidFill>
                  <a:schemeClr val="accent1"/>
                </a:solidFill>
              </a:rPr>
              <a:t>for the supply of optical fibre cables (both </a:t>
            </a:r>
            <a:r>
              <a:rPr lang="en-GB" sz="1800" dirty="0">
                <a:solidFill>
                  <a:srgbClr val="FF0000"/>
                </a:solidFill>
              </a:rPr>
              <a:t>single mode and multimode</a:t>
            </a:r>
            <a:r>
              <a:rPr lang="en-GB" sz="1800" b="0" dirty="0">
                <a:solidFill>
                  <a:schemeClr val="accent1"/>
                </a:solidFill>
              </a:rPr>
              <a:t> optical fibre cables, and totally approximately </a:t>
            </a:r>
            <a:r>
              <a:rPr lang="en-GB" sz="1800" dirty="0">
                <a:solidFill>
                  <a:srgbClr val="FF0000"/>
                </a:solidFill>
              </a:rPr>
              <a:t>300 km</a:t>
            </a:r>
            <a:r>
              <a:rPr lang="en-GB" sz="1800" b="0" dirty="0">
                <a:solidFill>
                  <a:schemeClr val="accent1"/>
                </a:solidFill>
              </a:rPr>
              <a:t>) meant to be </a:t>
            </a:r>
            <a:r>
              <a:rPr lang="en-GB" sz="1800" dirty="0">
                <a:solidFill>
                  <a:srgbClr val="FF0000"/>
                </a:solidFill>
              </a:rPr>
              <a:t>pulled</a:t>
            </a:r>
            <a:r>
              <a:rPr lang="en-GB" sz="1800" b="0" dirty="0">
                <a:solidFill>
                  <a:schemeClr val="accent1"/>
                </a:solidFill>
              </a:rPr>
              <a:t> or </a:t>
            </a:r>
            <a:r>
              <a:rPr lang="en-GB" sz="1800" dirty="0">
                <a:solidFill>
                  <a:srgbClr val="FF0000"/>
                </a:solidFill>
              </a:rPr>
              <a:t>air-blown</a:t>
            </a:r>
            <a:r>
              <a:rPr lang="en-GB" sz="1800" b="0" dirty="0">
                <a:solidFill>
                  <a:schemeClr val="accent1"/>
                </a:solidFill>
              </a:rPr>
              <a:t> in a dedicated optical fibre infrastructure.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Interested firms shall have proven experience and competence in the </a:t>
            </a:r>
            <a:r>
              <a:rPr lang="en-GB" sz="1800" dirty="0">
                <a:solidFill>
                  <a:srgbClr val="FF0000"/>
                </a:solidFill>
              </a:rPr>
              <a:t>production of optical fibre cables</a:t>
            </a:r>
            <a:r>
              <a:rPr lang="en-GB" sz="1800" b="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67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MS-4561/SMB</a:t>
            </a:r>
            <a:b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construction works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62" y="2232212"/>
            <a:ext cx="11380838" cy="3164541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</a:t>
            </a:r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b="0" dirty="0" smtClean="0">
                <a:solidFill>
                  <a:schemeClr val="accent1"/>
                </a:solidFill>
              </a:rPr>
              <a:t>Supply </a:t>
            </a:r>
            <a:r>
              <a:rPr lang="en-GB" sz="1800" b="0" dirty="0">
                <a:solidFill>
                  <a:schemeClr val="accent1"/>
                </a:solidFill>
              </a:rPr>
              <a:t>of the construction works for a </a:t>
            </a:r>
            <a:r>
              <a:rPr lang="en-GB" sz="1800" dirty="0">
                <a:solidFill>
                  <a:srgbClr val="FF0000"/>
                </a:solidFill>
              </a:rPr>
              <a:t>new building </a:t>
            </a:r>
            <a:r>
              <a:rPr lang="en-GB" sz="1800" b="0" dirty="0">
                <a:solidFill>
                  <a:schemeClr val="accent1"/>
                </a:solidFill>
              </a:rPr>
              <a:t>for the heat recovery station at point 8 on the French part of CERN. (</a:t>
            </a:r>
            <a:r>
              <a:rPr lang="en-GB" sz="1800" b="0" dirty="0">
                <a:solidFill>
                  <a:schemeClr val="accent1"/>
                </a:solidFill>
                <a:hlinkClick r:id="rId3"/>
              </a:rPr>
              <a:t>01010300, 01020200, 01020300, 01020400</a:t>
            </a:r>
            <a:r>
              <a:rPr lang="en-GB" sz="1800" b="0" dirty="0">
                <a:solidFill>
                  <a:schemeClr val="accent1"/>
                </a:solidFill>
              </a:rPr>
              <a:t>)</a:t>
            </a:r>
          </a:p>
          <a:p>
            <a:r>
              <a:rPr lang="en-GB" sz="1800" u="sng" dirty="0">
                <a:solidFill>
                  <a:schemeClr val="accent1"/>
                </a:solidFill>
              </a:rPr>
              <a:t>Description </a:t>
            </a:r>
            <a:r>
              <a:rPr lang="en-GB" sz="1800" u="sng" dirty="0" smtClean="0">
                <a:solidFill>
                  <a:schemeClr val="accent1"/>
                </a:solidFill>
              </a:rPr>
              <a:t>and </a:t>
            </a:r>
            <a:r>
              <a:rPr lang="en-GB" sz="1800" u="sng" dirty="0">
                <a:solidFill>
                  <a:schemeClr val="accent1"/>
                </a:solidFill>
              </a:rPr>
              <a:t>Specific Condition: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CERN intends to place a contract for the construction works for a new building </a:t>
            </a:r>
            <a:r>
              <a:rPr lang="en-GB" sz="1800" dirty="0">
                <a:solidFill>
                  <a:srgbClr val="FF0000"/>
                </a:solidFill>
              </a:rPr>
              <a:t>(15 x 6 ml) </a:t>
            </a:r>
            <a:r>
              <a:rPr lang="en-GB" sz="1800" b="0" dirty="0">
                <a:solidFill>
                  <a:schemeClr val="accent1"/>
                </a:solidFill>
              </a:rPr>
              <a:t>for the heat recovery station at point 8 on the </a:t>
            </a:r>
            <a:r>
              <a:rPr lang="en-GB" sz="1800" dirty="0">
                <a:solidFill>
                  <a:srgbClr val="FF0000"/>
                </a:solidFill>
              </a:rPr>
              <a:t>French part of CERN</a:t>
            </a:r>
            <a:r>
              <a:rPr lang="en-GB" sz="1800" b="0" dirty="0">
                <a:solidFill>
                  <a:schemeClr val="accent1"/>
                </a:solidFill>
              </a:rPr>
              <a:t>, including </a:t>
            </a:r>
            <a:r>
              <a:rPr lang="en-GB" sz="1800" dirty="0">
                <a:solidFill>
                  <a:srgbClr val="FF0000"/>
                </a:solidFill>
              </a:rPr>
              <a:t>reinforced concrete </a:t>
            </a:r>
            <a:r>
              <a:rPr lang="en-GB" sz="1800" b="0" dirty="0">
                <a:solidFill>
                  <a:schemeClr val="accent1"/>
                </a:solidFill>
              </a:rPr>
              <a:t>(100m3), road works, steel construction, cladding (250m2), roofing and waterproofing (90m2), external door, and metal floor (90m2).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Interested firms shall have a proven experience and competence in the field of civil engineering works and construction of </a:t>
            </a:r>
            <a:r>
              <a:rPr lang="en-GB" sz="1800" dirty="0">
                <a:solidFill>
                  <a:srgbClr val="FF0000"/>
                </a:solidFill>
              </a:rPr>
              <a:t>industrial buildings</a:t>
            </a:r>
            <a:r>
              <a:rPr lang="en-GB" sz="1800" b="0" dirty="0" smtClean="0">
                <a:solidFill>
                  <a:schemeClr val="accent1"/>
                </a:solidFill>
              </a:rPr>
              <a:t>.</a:t>
            </a: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07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MS-4558/SMB</a:t>
            </a:r>
            <a:r>
              <a:rPr lang="en-US" alt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alt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alt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Personal Protective Equipment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62" y="2232212"/>
            <a:ext cx="11380838" cy="3164541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</a:t>
            </a:r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b="0" dirty="0" smtClean="0">
                <a:solidFill>
                  <a:schemeClr val="accent1"/>
                </a:solidFill>
              </a:rPr>
              <a:t>Supply </a:t>
            </a:r>
            <a:r>
              <a:rPr lang="en-GB" sz="1800" b="0" dirty="0">
                <a:solidFill>
                  <a:schemeClr val="accent1"/>
                </a:solidFill>
              </a:rPr>
              <a:t>of </a:t>
            </a:r>
            <a:r>
              <a:rPr lang="en-GB" sz="1800" dirty="0">
                <a:solidFill>
                  <a:srgbClr val="FF0000"/>
                </a:solidFill>
              </a:rPr>
              <a:t>personal protective equipment </a:t>
            </a:r>
            <a:r>
              <a:rPr lang="en-GB" sz="1800" b="0" dirty="0">
                <a:solidFill>
                  <a:schemeClr val="accent1"/>
                </a:solidFill>
              </a:rPr>
              <a:t>(</a:t>
            </a:r>
            <a:r>
              <a:rPr lang="en-GB" sz="1800" b="0" dirty="0">
                <a:solidFill>
                  <a:schemeClr val="accent1"/>
                </a:solidFill>
                <a:hlinkClick r:id="rId3"/>
              </a:rPr>
              <a:t>10080100, 10080200, 10080300, 10080400, 10080500, 10080600</a:t>
            </a:r>
            <a:r>
              <a:rPr lang="en-GB" sz="1800" b="0" dirty="0">
                <a:solidFill>
                  <a:schemeClr val="accent1"/>
                </a:solidFill>
              </a:rPr>
              <a:t>)</a:t>
            </a:r>
          </a:p>
          <a:p>
            <a:r>
              <a:rPr lang="en-GB" sz="1800" u="sng" dirty="0" smtClean="0">
                <a:solidFill>
                  <a:schemeClr val="accent1"/>
                </a:solidFill>
              </a:rPr>
              <a:t>Description and </a:t>
            </a:r>
            <a:r>
              <a:rPr lang="en-GB" sz="1800" u="sng" dirty="0">
                <a:solidFill>
                  <a:schemeClr val="accent1"/>
                </a:solidFill>
              </a:rPr>
              <a:t>Specific Condition: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CERN intends to place a </a:t>
            </a:r>
            <a:r>
              <a:rPr lang="en-GB" sz="1800" dirty="0">
                <a:solidFill>
                  <a:srgbClr val="FF0000"/>
                </a:solidFill>
              </a:rPr>
              <a:t>three-years contract </a:t>
            </a:r>
            <a:r>
              <a:rPr lang="en-GB" sz="1800" b="0" dirty="0">
                <a:solidFill>
                  <a:schemeClr val="accent1"/>
                </a:solidFill>
              </a:rPr>
              <a:t>for the supply of </a:t>
            </a:r>
            <a:r>
              <a:rPr lang="en-GB" sz="1800" dirty="0">
                <a:solidFill>
                  <a:srgbClr val="FF0000"/>
                </a:solidFill>
              </a:rPr>
              <a:t>personal protective equipment </a:t>
            </a:r>
            <a:r>
              <a:rPr lang="en-GB" sz="1800" b="0" dirty="0">
                <a:solidFill>
                  <a:schemeClr val="accent1"/>
                </a:solidFill>
              </a:rPr>
              <a:t>on the CERN site including work and protective clothing, head, eye, ear, hand, foot and body protections.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Interested firms shall be able to prove experience and competence in the supply of personal protective equipment, </a:t>
            </a:r>
            <a:r>
              <a:rPr lang="en-GB" sz="1800" dirty="0">
                <a:solidFill>
                  <a:srgbClr val="FF0000"/>
                </a:solidFill>
              </a:rPr>
              <a:t>including on stock, follow-up service for repairs and replacements</a:t>
            </a:r>
            <a:r>
              <a:rPr lang="en-GB" sz="1800" b="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4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56DEF-4CFF-CA4E-88EA-D9D3BC7BFB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08538402-900E-7542-B60E-882DFF4742F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350851"/>
          </a:xfrm>
        </p:spPr>
      </p:pic>
      <p:sp>
        <p:nvSpPr>
          <p:cNvPr id="19" name="Larme 14">
            <a:extLst>
              <a:ext uri="{FF2B5EF4-FFF2-40B4-BE49-F238E27FC236}">
                <a16:creationId xmlns:a16="http://schemas.microsoft.com/office/drawing/2014/main" id="{DF2E70E2-EE82-8A47-8D06-AC7B69A5192C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arme 15">
            <a:extLst>
              <a:ext uri="{FF2B5EF4-FFF2-40B4-BE49-F238E27FC236}">
                <a16:creationId xmlns:a16="http://schemas.microsoft.com/office/drawing/2014/main" id="{BDBEC3D0-9A97-FE42-A4FC-8CC4935BBEC2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13">
            <a:extLst>
              <a:ext uri="{FF2B5EF4-FFF2-40B4-BE49-F238E27FC236}">
                <a16:creationId xmlns:a16="http://schemas.microsoft.com/office/drawing/2014/main" id="{CFA80AB9-E22C-4B4D-B4F5-75AF269452D3}"/>
              </a:ext>
            </a:extLst>
          </p:cNvPr>
          <p:cNvSpPr txBox="1"/>
          <p:nvPr/>
        </p:nvSpPr>
        <p:spPr>
          <a:xfrm>
            <a:off x="-62932" y="2078113"/>
            <a:ext cx="40103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Business Opportunities @ CERN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492256"/>
            <a:ext cx="631160" cy="365125"/>
          </a:xfrm>
        </p:spPr>
        <p:txBody>
          <a:bodyPr/>
          <a:lstStyle/>
          <a:p>
            <a:r>
              <a:rPr lang="en-US" dirty="0" smtClean="0"/>
              <a:t>04/10/2019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50A56DEF-4CFF-CA4E-88EA-D9D3BC7BF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31271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11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MS-4541/EN</a:t>
            </a:r>
            <a:b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</a:t>
            </a:r>
            <a:r>
              <a:rPr lang="en-US" alt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of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centrifugal 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water pumps 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62" y="2232212"/>
            <a:ext cx="11380838" cy="3164541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</a:t>
            </a:r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b="0" dirty="0">
                <a:solidFill>
                  <a:schemeClr val="accent1"/>
                </a:solidFill>
              </a:rPr>
              <a:t>Supply of </a:t>
            </a:r>
            <a:r>
              <a:rPr lang="en-GB" sz="1800" dirty="0">
                <a:solidFill>
                  <a:srgbClr val="FF0000"/>
                </a:solidFill>
              </a:rPr>
              <a:t>centrifugal water pumps </a:t>
            </a:r>
            <a:r>
              <a:rPr lang="en-GB" sz="1800" b="0" dirty="0">
                <a:solidFill>
                  <a:schemeClr val="accent1"/>
                </a:solidFill>
              </a:rPr>
              <a:t>(</a:t>
            </a:r>
            <a:r>
              <a:rPr lang="en-GB" sz="1800" b="0" dirty="0">
                <a:solidFill>
                  <a:schemeClr val="accent1"/>
                </a:solidFill>
                <a:hlinkClick r:id="rId3"/>
              </a:rPr>
              <a:t>01030303</a:t>
            </a:r>
            <a:r>
              <a:rPr lang="en-GB" sz="1800" b="0" dirty="0">
                <a:solidFill>
                  <a:schemeClr val="accent1"/>
                </a:solidFill>
              </a:rPr>
              <a:t>)</a:t>
            </a:r>
          </a:p>
          <a:p>
            <a:r>
              <a:rPr lang="en-GB" sz="1800" u="sng" dirty="0" smtClean="0">
                <a:solidFill>
                  <a:schemeClr val="accent1"/>
                </a:solidFill>
              </a:rPr>
              <a:t>Description and </a:t>
            </a:r>
            <a:r>
              <a:rPr lang="en-GB" sz="1800" u="sng" dirty="0">
                <a:solidFill>
                  <a:schemeClr val="accent1"/>
                </a:solidFill>
              </a:rPr>
              <a:t>Specific Condition: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CERN </a:t>
            </a:r>
            <a:r>
              <a:rPr lang="en-GB" sz="1800" b="0" dirty="0">
                <a:solidFill>
                  <a:schemeClr val="accent1"/>
                </a:solidFill>
              </a:rPr>
              <a:t>intends to place </a:t>
            </a:r>
            <a:r>
              <a:rPr lang="en-GB" sz="1800" b="0" dirty="0" smtClean="0">
                <a:solidFill>
                  <a:schemeClr val="accent1"/>
                </a:solidFill>
              </a:rPr>
              <a:t>a five-year </a:t>
            </a:r>
            <a:r>
              <a:rPr lang="en-GB" sz="1800" dirty="0">
                <a:solidFill>
                  <a:srgbClr val="FF0000"/>
                </a:solidFill>
              </a:rPr>
              <a:t>blanket purchase contract </a:t>
            </a:r>
            <a:r>
              <a:rPr lang="en-GB" sz="1800" b="0" dirty="0">
                <a:solidFill>
                  <a:schemeClr val="accent1"/>
                </a:solidFill>
              </a:rPr>
              <a:t>for the supply </a:t>
            </a:r>
            <a:r>
              <a:rPr lang="en-GB" sz="1800" b="0" dirty="0" smtClean="0">
                <a:solidFill>
                  <a:schemeClr val="accent1"/>
                </a:solidFill>
              </a:rPr>
              <a:t>of centrifugal </a:t>
            </a:r>
            <a:r>
              <a:rPr lang="en-GB" sz="1800" b="0" dirty="0">
                <a:solidFill>
                  <a:schemeClr val="accent1"/>
                </a:solidFill>
              </a:rPr>
              <a:t>water pumps in the flow range between </a:t>
            </a:r>
            <a:r>
              <a:rPr lang="en-GB" sz="1800" dirty="0">
                <a:solidFill>
                  <a:srgbClr val="FF0000"/>
                </a:solidFill>
              </a:rPr>
              <a:t>1 and 1000 m3/h </a:t>
            </a:r>
            <a:r>
              <a:rPr lang="en-GB" sz="1800" b="0" dirty="0">
                <a:solidFill>
                  <a:schemeClr val="accent1"/>
                </a:solidFill>
              </a:rPr>
              <a:t>and a </a:t>
            </a:r>
            <a:r>
              <a:rPr lang="en-GB" sz="1800" dirty="0" err="1">
                <a:solidFill>
                  <a:srgbClr val="FF0000"/>
                </a:solidFill>
              </a:rPr>
              <a:t>m</a:t>
            </a:r>
            <a:r>
              <a:rPr lang="en-GB" sz="1800" dirty="0" err="1" smtClean="0">
                <a:solidFill>
                  <a:srgbClr val="FF0000"/>
                </a:solidFill>
              </a:rPr>
              <a:t>anometric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FF0000"/>
                </a:solidFill>
              </a:rPr>
              <a:t>height between 20 and 200 m</a:t>
            </a:r>
            <a:r>
              <a:rPr lang="en-GB" sz="1800" b="0" dirty="0">
                <a:solidFill>
                  <a:schemeClr val="accent1"/>
                </a:solidFill>
              </a:rPr>
              <a:t>. The quantity of pumps needed per year is estimated to be around 15 with an average flow of 150 m3/h and a </a:t>
            </a:r>
            <a:r>
              <a:rPr lang="en-GB" sz="1800" b="0" dirty="0" err="1">
                <a:solidFill>
                  <a:schemeClr val="accent1"/>
                </a:solidFill>
              </a:rPr>
              <a:t>manometric</a:t>
            </a:r>
            <a:r>
              <a:rPr lang="en-GB" sz="1800" b="0" dirty="0">
                <a:solidFill>
                  <a:schemeClr val="accent1"/>
                </a:solidFill>
              </a:rPr>
              <a:t> height of 60 m. The above estimated quantities are given for information only, and do not constitute any commitment from CERN.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Interested firms shall have </a:t>
            </a:r>
            <a:r>
              <a:rPr lang="en-GB" sz="1800" dirty="0" smtClean="0">
                <a:solidFill>
                  <a:srgbClr val="FF0000"/>
                </a:solidFill>
              </a:rPr>
              <a:t>proven </a:t>
            </a:r>
            <a:r>
              <a:rPr lang="en-GB" sz="1800" dirty="0">
                <a:solidFill>
                  <a:srgbClr val="FF0000"/>
                </a:solidFill>
              </a:rPr>
              <a:t>competence and experience of at least ten years in the field of designing, manufacturing and testing centrifugal water pumps </a:t>
            </a:r>
            <a:r>
              <a:rPr lang="en-GB" sz="1800" b="0" dirty="0">
                <a:solidFill>
                  <a:schemeClr val="accent1"/>
                </a:solidFill>
              </a:rPr>
              <a:t>in the flow range between 1 and 1000 m3/h and a </a:t>
            </a:r>
            <a:r>
              <a:rPr lang="en-GB" sz="1800" b="0" dirty="0" err="1">
                <a:solidFill>
                  <a:schemeClr val="accent1"/>
                </a:solidFill>
              </a:rPr>
              <a:t>Manometric</a:t>
            </a:r>
            <a:r>
              <a:rPr lang="en-GB" sz="1800" b="0" dirty="0">
                <a:solidFill>
                  <a:schemeClr val="accent1"/>
                </a:solidFill>
              </a:rPr>
              <a:t> height between 20 and 200 m.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4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MS-4561/SMB</a:t>
            </a:r>
            <a:br>
              <a:rPr lang="en-US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technical services for exhibitions, events and educational laboratories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62" y="2232212"/>
            <a:ext cx="11380838" cy="3164541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</a:t>
            </a:r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b="0" dirty="0" smtClean="0">
                <a:solidFill>
                  <a:schemeClr val="accent1"/>
                </a:solidFill>
              </a:rPr>
              <a:t>Supply of </a:t>
            </a:r>
            <a:r>
              <a:rPr lang="en-GB" sz="1800" dirty="0">
                <a:solidFill>
                  <a:srgbClr val="FF0000"/>
                </a:solidFill>
              </a:rPr>
              <a:t>technical services for exhibitions</a:t>
            </a:r>
            <a:r>
              <a:rPr lang="en-GB" sz="1800" b="0" dirty="0">
                <a:solidFill>
                  <a:schemeClr val="accent1"/>
                </a:solidFill>
              </a:rPr>
              <a:t>, events and educational laboratories on the CERN site, and outside CERN for travelling exhibition deployment (</a:t>
            </a:r>
            <a:r>
              <a:rPr lang="en-GB" sz="1800" b="0" dirty="0">
                <a:solidFill>
                  <a:schemeClr val="accent1"/>
                </a:solidFill>
                <a:hlinkClick r:id="rId3"/>
              </a:rPr>
              <a:t>12070300, 12070400</a:t>
            </a:r>
            <a:r>
              <a:rPr lang="en-GB" sz="1800" b="0" dirty="0" smtClean="0">
                <a:solidFill>
                  <a:schemeClr val="accent1"/>
                </a:solidFill>
              </a:rPr>
              <a:t>).</a:t>
            </a:r>
            <a:endParaRPr lang="en-GB" sz="1800" b="0" dirty="0">
              <a:solidFill>
                <a:schemeClr val="accent1"/>
              </a:solidFill>
            </a:endParaRPr>
          </a:p>
          <a:p>
            <a:r>
              <a:rPr lang="en-GB" sz="1800" u="sng" dirty="0" smtClean="0">
                <a:solidFill>
                  <a:schemeClr val="accent1"/>
                </a:solidFill>
              </a:rPr>
              <a:t>Description and </a:t>
            </a:r>
            <a:r>
              <a:rPr lang="en-GB" sz="1800" u="sng" dirty="0">
                <a:solidFill>
                  <a:schemeClr val="accent1"/>
                </a:solidFill>
              </a:rPr>
              <a:t>Specific Condition: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CERN </a:t>
            </a:r>
            <a:r>
              <a:rPr lang="en-GB" sz="1800" b="0" dirty="0">
                <a:solidFill>
                  <a:schemeClr val="accent1"/>
                </a:solidFill>
              </a:rPr>
              <a:t>intends to place a contract for the provision of technical services for exhibitions, events and educational laboratories on the CERN site and as well for occasional travelling exhibitions outside CERN. The services include </a:t>
            </a:r>
            <a:r>
              <a:rPr lang="en-GB" sz="1800" dirty="0">
                <a:solidFill>
                  <a:srgbClr val="FF0000"/>
                </a:solidFill>
              </a:rPr>
              <a:t>maintenance of 500 pieces of </a:t>
            </a:r>
            <a:r>
              <a:rPr lang="en-GB" sz="1800" dirty="0" smtClean="0">
                <a:solidFill>
                  <a:srgbClr val="FF0000"/>
                </a:solidFill>
              </a:rPr>
              <a:t>audio-visual </a:t>
            </a:r>
            <a:r>
              <a:rPr lang="en-GB" sz="1800" dirty="0">
                <a:solidFill>
                  <a:srgbClr val="FF0000"/>
                </a:solidFill>
              </a:rPr>
              <a:t>and IT equipment </a:t>
            </a:r>
            <a:r>
              <a:rPr lang="en-GB" sz="1800" b="0" dirty="0">
                <a:solidFill>
                  <a:schemeClr val="accent1"/>
                </a:solidFill>
              </a:rPr>
              <a:t>on two permanent exhibitions and ten visit points at the CERN sites in </a:t>
            </a:r>
            <a:r>
              <a:rPr lang="en-GB" sz="1800" dirty="0">
                <a:solidFill>
                  <a:srgbClr val="FF0000"/>
                </a:solidFill>
              </a:rPr>
              <a:t>Switzerland and France</a:t>
            </a:r>
            <a:r>
              <a:rPr lang="en-GB" sz="1800" b="0" dirty="0">
                <a:solidFill>
                  <a:schemeClr val="accent1"/>
                </a:solidFill>
              </a:rPr>
              <a:t>, as well as events held at CERN and technical support for </a:t>
            </a:r>
            <a:r>
              <a:rPr lang="en-GB" sz="1800" dirty="0">
                <a:solidFill>
                  <a:srgbClr val="FF0000"/>
                </a:solidFill>
              </a:rPr>
              <a:t>travelling exhibitions</a:t>
            </a:r>
            <a:r>
              <a:rPr lang="en-GB" sz="1800" b="0" dirty="0">
                <a:solidFill>
                  <a:schemeClr val="accent1"/>
                </a:solidFill>
              </a:rPr>
              <a:t>. The contract is foreseen for an initial period of three years, renewable by CERN.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Interested firms shall have </a:t>
            </a:r>
            <a:r>
              <a:rPr lang="en-GB" sz="1800" dirty="0">
                <a:solidFill>
                  <a:srgbClr val="FF0000"/>
                </a:solidFill>
              </a:rPr>
              <a:t>proven experience </a:t>
            </a:r>
            <a:r>
              <a:rPr lang="en-GB" sz="1800" b="0" dirty="0">
                <a:solidFill>
                  <a:schemeClr val="accent1"/>
                </a:solidFill>
              </a:rPr>
              <a:t>and competence in the domains of </a:t>
            </a:r>
            <a:r>
              <a:rPr lang="en-GB" sz="1800" dirty="0">
                <a:solidFill>
                  <a:srgbClr val="FF0000"/>
                </a:solidFill>
              </a:rPr>
              <a:t>exhibition services</a:t>
            </a:r>
            <a:r>
              <a:rPr lang="en-GB" sz="1800" b="0" dirty="0">
                <a:solidFill>
                  <a:schemeClr val="accent1"/>
                </a:solidFill>
              </a:rPr>
              <a:t>, IT services and/or facility management services.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93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928210" y="2441030"/>
            <a:ext cx="8434800" cy="1996500"/>
          </a:xfrm>
        </p:spPr>
        <p:txBody>
          <a:bodyPr>
            <a:normAutofit/>
          </a:bodyPr>
          <a:lstStyle/>
          <a:p>
            <a:pPr algn="ctr"/>
            <a:r>
              <a:rPr lang="fr-CH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HL-LHC </a:t>
            </a:r>
            <a:r>
              <a:rPr lang="fr-CH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Procurement Challenges </a:t>
            </a:r>
            <a:r>
              <a:rPr lang="en-GB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ahead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>
              <a:defRPr/>
            </a:pPr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algn="r" defTabSz="457200">
                <a:defRPr/>
              </a:pPr>
              <a:t>32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206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End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Spacers manufactured in G11 NEMA material for D2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accent1"/>
                </a:solidFill>
              </a:rPr>
              <a:t/>
            </a:r>
            <a:br>
              <a:rPr lang="en-US" sz="2800" dirty="0">
                <a:solidFill>
                  <a:schemeClr val="accent1"/>
                </a:solidFill>
              </a:rPr>
            </a:b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530357"/>
            <a:ext cx="7203074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  <a:r>
              <a:rPr lang="en-US" sz="1800" dirty="0">
                <a:solidFill>
                  <a:schemeClr val="accent1"/>
                </a:solidFill>
              </a:rPr>
              <a:t>Tendering foreseen by 2020</a:t>
            </a:r>
            <a:endParaRPr lang="en-GB" sz="18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High </a:t>
            </a:r>
            <a:r>
              <a:rPr lang="en-US" sz="1800" dirty="0">
                <a:solidFill>
                  <a:schemeClr val="accent1"/>
                </a:solidFill>
              </a:rPr>
              <a:t>precision machining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Complex shapes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Material to be acquired by the </a:t>
            </a:r>
            <a:r>
              <a:rPr lang="en-US" sz="1800" dirty="0" smtClean="0">
                <a:solidFill>
                  <a:schemeClr val="accent1"/>
                </a:solidFill>
              </a:rPr>
              <a:t>manufacturer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49" y="3621475"/>
            <a:ext cx="3103904" cy="220415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2403" y="3890184"/>
            <a:ext cx="3126867" cy="221605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9927" y="3921525"/>
            <a:ext cx="2951333" cy="19819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2479" y="939267"/>
            <a:ext cx="3070626" cy="212678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57889" y="1102660"/>
            <a:ext cx="254015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7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3891244" y="3164542"/>
            <a:ext cx="2821305" cy="17995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Wedges for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D2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27279" y="1102660"/>
            <a:ext cx="7203074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  <a:r>
              <a:rPr lang="en-US" sz="1800" dirty="0">
                <a:solidFill>
                  <a:schemeClr val="accent1"/>
                </a:solidFill>
              </a:rPr>
              <a:t>Tendering foreseen by 2020</a:t>
            </a:r>
            <a:endParaRPr lang="en-GB" sz="18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High </a:t>
            </a:r>
            <a:r>
              <a:rPr lang="en-US" sz="1800" dirty="0">
                <a:solidFill>
                  <a:schemeClr val="accent1"/>
                </a:solidFill>
              </a:rPr>
              <a:t>precision </a:t>
            </a:r>
            <a:r>
              <a:rPr lang="en-US" sz="1800" dirty="0" smtClean="0">
                <a:solidFill>
                  <a:schemeClr val="accent1"/>
                </a:solidFill>
              </a:rPr>
              <a:t>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Tight </a:t>
            </a:r>
            <a:r>
              <a:rPr lang="en-US" sz="1800" dirty="0">
                <a:solidFill>
                  <a:schemeClr val="accent1"/>
                </a:solidFill>
              </a:rPr>
              <a:t>tolerances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Made of OFE Copper extruded and cold drawn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2549" y="2572871"/>
            <a:ext cx="5170397" cy="3562316"/>
          </a:xfrm>
          <a:prstGeom prst="rect">
            <a:avLst/>
          </a:prstGeom>
        </p:spPr>
      </p:pic>
      <p:pic>
        <p:nvPicPr>
          <p:cNvPr id="14" name="Picture 13" descr="cid:image001.jpg@01D508FC.D13267E0"/>
          <p:cNvPicPr/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38" y="3924576"/>
            <a:ext cx="3214370" cy="1799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529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Instrumentation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feedthrough 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system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530357"/>
            <a:ext cx="7203074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Electrical cover instrumentation flange with insulated high voltage pins welded for the D2 recombination </a:t>
            </a:r>
            <a:r>
              <a:rPr lang="en-GB" sz="1800" dirty="0" smtClean="0">
                <a:solidFill>
                  <a:schemeClr val="accent1"/>
                </a:solidFill>
              </a:rPr>
              <a:t>dipole</a:t>
            </a:r>
            <a:endParaRPr lang="en-GB" sz="18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New design of OD 258 mm- variants with 46-52 pins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Laser Welding of the pins to the flange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788" y="2521493"/>
            <a:ext cx="5106411" cy="35868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976" y="3973617"/>
            <a:ext cx="297871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8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Coupling-Loss Induced Quench (CLIQ)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1446" y="2796959"/>
            <a:ext cx="9515941" cy="338230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Protection </a:t>
            </a:r>
            <a:r>
              <a:rPr lang="en-US" sz="1800" dirty="0">
                <a:solidFill>
                  <a:schemeClr val="accent1"/>
                </a:solidFill>
              </a:rPr>
              <a:t>of superconducting magnets after a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Assembly </a:t>
            </a:r>
            <a:r>
              <a:rPr lang="en-GB" sz="1800" dirty="0">
                <a:solidFill>
                  <a:schemeClr val="accent1"/>
                </a:solidFill>
              </a:rPr>
              <a:t>of racks with electrical &amp; electronics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Integration and testing of </a:t>
            </a:r>
            <a:r>
              <a:rPr lang="en-GB" sz="1800" dirty="0">
                <a:solidFill>
                  <a:schemeClr val="accent1"/>
                </a:solidFill>
              </a:rPr>
              <a:t>critical electronics &amp; electrical equipment </a:t>
            </a:r>
            <a:r>
              <a:rPr lang="en-GB" sz="1800" dirty="0" smtClean="0">
                <a:solidFill>
                  <a:schemeClr val="accent1"/>
                </a:solidFill>
              </a:rPr>
              <a:t>(~ </a:t>
            </a:r>
            <a:r>
              <a:rPr lang="en-GB" sz="1800" dirty="0">
                <a:solidFill>
                  <a:schemeClr val="accent1"/>
                </a:solidFill>
              </a:rPr>
              <a:t>1000 VDC, ~ 40 mF, ~ 10 kA)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Handling metallized film capacitors in the parameter range of this application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Storage energy systems discharge into loads (resistive &amp; inductive)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403" y="1210218"/>
            <a:ext cx="1589397" cy="25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6255" y="4701850"/>
            <a:ext cx="2468051" cy="14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9471" y="1105327"/>
            <a:ext cx="6034796" cy="196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Capacitors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for CLIQ 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for superconducting magnet protection 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530357"/>
            <a:ext cx="11380812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Long </a:t>
            </a:r>
            <a:r>
              <a:rPr lang="en-GB" sz="1800" dirty="0">
                <a:solidFill>
                  <a:schemeClr val="accent1"/>
                </a:solidFill>
              </a:rPr>
              <a:t>life ( &gt;20 years at 25 C</a:t>
            </a:r>
            <a:r>
              <a:rPr lang="en-GB" sz="1800" dirty="0" smtClean="0">
                <a:solidFill>
                  <a:schemeClr val="accent1"/>
                </a:solidFill>
              </a:rPr>
              <a:t>), Energy </a:t>
            </a:r>
            <a:r>
              <a:rPr lang="en-GB" sz="1800" dirty="0">
                <a:solidFill>
                  <a:schemeClr val="accent1"/>
                </a:solidFill>
              </a:rPr>
              <a:t>will be stored and released a maximum of 5 times per day and 200 times per year, usually into an inductive load of ~ 4 </a:t>
            </a:r>
            <a:r>
              <a:rPr lang="en-GB" sz="1800" dirty="0" err="1">
                <a:solidFill>
                  <a:schemeClr val="accent1"/>
                </a:solidFill>
              </a:rPr>
              <a:t>mH</a:t>
            </a:r>
            <a:r>
              <a:rPr lang="en-GB" sz="1800" dirty="0">
                <a:solidFill>
                  <a:schemeClr val="accent1"/>
                </a:solidFill>
              </a:rPr>
              <a:t> with a peak current of ~ 3 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Capacitance of ~ 40 mF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Withstand </a:t>
            </a:r>
            <a:r>
              <a:rPr lang="en-GB" sz="1800" dirty="0">
                <a:solidFill>
                  <a:schemeClr val="accent1"/>
                </a:solidFill>
              </a:rPr>
              <a:t>a surge current </a:t>
            </a:r>
            <a:r>
              <a:rPr lang="en-GB" sz="1800" dirty="0" smtClean="0">
                <a:solidFill>
                  <a:schemeClr val="accent1"/>
                </a:solidFill>
              </a:rPr>
              <a:t>up to </a:t>
            </a:r>
            <a:r>
              <a:rPr lang="en-GB" sz="1800" dirty="0">
                <a:solidFill>
                  <a:schemeClr val="accent1"/>
                </a:solidFill>
              </a:rPr>
              <a:t>100 kA 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476" y="3825796"/>
            <a:ext cx="6486525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2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Cryogenic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Cables for Beam Position Monitors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530357"/>
            <a:ext cx="11380812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~ </a:t>
            </a:r>
            <a:r>
              <a:rPr lang="en-GB" sz="1800" dirty="0">
                <a:solidFill>
                  <a:schemeClr val="accent1"/>
                </a:solidFill>
              </a:rPr>
              <a:t>300 cables needed (proto, series, spares)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Cables to withstand cryogenic temperatures (~ 5K)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SiO2 Coaxial RF Cables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884" y="2656448"/>
            <a:ext cx="2438401" cy="32954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7"/>
          <a:stretch/>
        </p:blipFill>
        <p:spPr>
          <a:xfrm>
            <a:off x="8964920" y="2656448"/>
            <a:ext cx="2899751" cy="32817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358" y="4138220"/>
            <a:ext cx="24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8" t="1282" r="5769" b="11538"/>
          <a:stretch/>
        </p:blipFill>
        <p:spPr>
          <a:xfrm>
            <a:off x="4007218" y="4151860"/>
            <a:ext cx="209117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31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Transport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equipment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530357"/>
            <a:ext cx="11380812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Customized </a:t>
            </a:r>
            <a:r>
              <a:rPr lang="en-US" sz="1800" dirty="0">
                <a:solidFill>
                  <a:schemeClr val="accent1"/>
                </a:solidFill>
              </a:rPr>
              <a:t>vehicles for installation of the magnets in the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Customized </a:t>
            </a:r>
            <a:r>
              <a:rPr lang="en-US" sz="1800" dirty="0">
                <a:solidFill>
                  <a:schemeClr val="accent1"/>
                </a:solidFill>
              </a:rPr>
              <a:t>forklift for </a:t>
            </a:r>
            <a:r>
              <a:rPr lang="en-US" sz="1800" dirty="0" err="1">
                <a:solidFill>
                  <a:schemeClr val="accent1"/>
                </a:solidFill>
              </a:rPr>
              <a:t>FeedBoxes</a:t>
            </a:r>
            <a:endParaRPr lang="en-US" sz="18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/>
                </a:solidFill>
              </a:rPr>
              <a:t>Trailer and transfer system for Absorber (TAXN)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224" y="1638822"/>
            <a:ext cx="3014062" cy="200309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8"/>
          <a:stretch/>
        </p:blipFill>
        <p:spPr>
          <a:xfrm>
            <a:off x="8564332" y="4004814"/>
            <a:ext cx="3028954" cy="20463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7517" y="4004814"/>
            <a:ext cx="3787494" cy="201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84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6082F-2993-3141-A97B-989C0D6488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DA20F-7DA1-AB4E-84A4-882CC5C3A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3C827C-A14E-A046-86F8-8EAC70DCB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49E0A83-A3F1-974E-BE6F-264DB7396AE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80811" cy="7220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513"/>
            <a:r>
              <a:rPr lang="en-US" alt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Suppliers </a:t>
            </a:r>
            <a:r>
              <a:rPr lang="fr-CH" altLang="en-US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Database</a:t>
            </a:r>
            <a:r>
              <a:rPr lang="fr-CH" alt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Registration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62751" y="1982183"/>
            <a:ext cx="94212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Please register in CERN Database (only 38 Firms…)</a:t>
            </a:r>
          </a:p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Please accept the GCCC:</a:t>
            </a:r>
          </a:p>
          <a:p>
            <a:pPr marL="36513">
              <a:buClr>
                <a:schemeClr val="bg2">
                  <a:lumMod val="10000"/>
                </a:schemeClr>
              </a:buClr>
              <a:defRPr/>
            </a:pPr>
            <a:endParaRPr lang="en-US" sz="20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36513" algn="ctr">
              <a:buClr>
                <a:schemeClr val="bg2">
                  <a:lumMod val="10000"/>
                </a:schemeClr>
              </a:buClr>
              <a:defRPr/>
            </a:pPr>
            <a:r>
              <a:rPr lang="en-GB" sz="3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General </a:t>
            </a:r>
            <a:r>
              <a:rPr lang="en-GB" sz="3200" dirty="0">
                <a:solidFill>
                  <a:schemeClr val="accent1"/>
                </a:solidFill>
                <a:latin typeface="Arial" panose="020B0604020202020204" pitchFamily="34" charset="0"/>
              </a:rPr>
              <a:t>Conditions of CERN Contracts</a:t>
            </a:r>
          </a:p>
          <a:p>
            <a:pPr marL="447675" lvl="1" indent="0">
              <a:buClr>
                <a:schemeClr val="bg2">
                  <a:lumMod val="10000"/>
                </a:schemeClr>
              </a:buClr>
              <a:buNone/>
              <a:defRPr/>
            </a:pPr>
            <a:endParaRPr lang="en-US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447675" lvl="1" indent="0" algn="ctr">
              <a:buClr>
                <a:schemeClr val="bg2">
                  <a:lumMod val="10000"/>
                </a:schemeClr>
              </a:buClr>
              <a:buNone/>
              <a:defRPr/>
            </a:pPr>
            <a:r>
              <a:rPr lang="en-US" dirty="0" smtClean="0">
                <a:solidFill>
                  <a:schemeClr val="accent1"/>
                </a:solidFill>
                <a:latin typeface="Arial" panose="020B0604020202020204" pitchFamily="34" charset="0"/>
              </a:rPr>
              <a:t>GCCC </a:t>
            </a: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are standards, and light compared to many private </a:t>
            </a:r>
            <a:r>
              <a:rPr lang="en-US" dirty="0" smtClean="0">
                <a:solidFill>
                  <a:schemeClr val="accent1"/>
                </a:solidFill>
                <a:latin typeface="Arial" panose="020B0604020202020204" pitchFamily="34" charset="0"/>
              </a:rPr>
              <a:t>companies</a:t>
            </a:r>
          </a:p>
          <a:p>
            <a:pPr marL="447675" lvl="1" indent="0">
              <a:buClr>
                <a:schemeClr val="bg2">
                  <a:lumMod val="10000"/>
                </a:schemeClr>
              </a:buClr>
              <a:buNone/>
              <a:defRPr/>
            </a:pPr>
            <a:endParaRPr lang="en-US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447675" lvl="1" indent="0">
              <a:buClr>
                <a:schemeClr val="bg2">
                  <a:lumMod val="10000"/>
                </a:schemeClr>
              </a:buClr>
              <a:buNone/>
              <a:defRPr/>
            </a:pPr>
            <a:endParaRPr lang="en-US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379413" lvl="1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Dedicated section in the Tender form for remarks, in case of major divergence with GCCC leading to a deal-breaker </a:t>
            </a:r>
            <a:r>
              <a:rPr lang="en-US" sz="20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situation</a:t>
            </a:r>
          </a:p>
          <a:p>
            <a:pPr marL="379413" lvl="1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36513" lvl="1" algn="ctr">
              <a:buClr>
                <a:schemeClr val="bg2">
                  <a:lumMod val="10000"/>
                </a:schemeClr>
              </a:buClr>
              <a:defRPr/>
            </a:pPr>
            <a:r>
              <a:rPr lang="en-US" sz="20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… </a:t>
            </a: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but CERN has the right to accept or not !</a:t>
            </a:r>
          </a:p>
        </p:txBody>
      </p:sp>
    </p:spTree>
    <p:extLst>
      <p:ext uri="{BB962C8B-B14F-4D97-AF65-F5344CB8AC3E}">
        <p14:creationId xmlns:p14="http://schemas.microsoft.com/office/powerpoint/2010/main" val="260265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Equipment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for the new HL-LHC Electrical 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Buildings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530357"/>
            <a:ext cx="11380812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Power Transformers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1"/>
                </a:solidFill>
              </a:rPr>
              <a:t>MV Cubicles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Power Cables (fire </a:t>
            </a:r>
            <a:r>
              <a:rPr lang="en-GB" sz="1800" dirty="0">
                <a:solidFill>
                  <a:schemeClr val="accent1"/>
                </a:solidFill>
              </a:rPr>
              <a:t>and radiation </a:t>
            </a:r>
            <a:r>
              <a:rPr lang="en-GB" sz="1800" dirty="0" smtClean="0">
                <a:solidFill>
                  <a:schemeClr val="accent1"/>
                </a:solidFill>
              </a:rPr>
              <a:t>resistance)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LV </a:t>
            </a:r>
            <a:r>
              <a:rPr lang="en-GB" sz="1800" dirty="0">
                <a:solidFill>
                  <a:schemeClr val="accent1"/>
                </a:solidFill>
              </a:rPr>
              <a:t>Switchboards and electrical protections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971" y="2021298"/>
            <a:ext cx="1091739" cy="10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8372" y="2107698"/>
            <a:ext cx="1021393" cy="907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6451" y="4151860"/>
            <a:ext cx="2980277" cy="19637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643" y="4151860"/>
            <a:ext cx="2606207" cy="19637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6427" y="4151860"/>
            <a:ext cx="2622724" cy="19637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6869" y="1755001"/>
            <a:ext cx="135188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33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Electrical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Substation LHC P5 (CMS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)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530357"/>
            <a:ext cx="11380812" cy="206188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66 </a:t>
            </a:r>
            <a:r>
              <a:rPr lang="en-GB" sz="1800" dirty="0">
                <a:solidFill>
                  <a:schemeClr val="accent1"/>
                </a:solidFill>
              </a:rPr>
              <a:t>/ 18 kV </a:t>
            </a:r>
            <a:r>
              <a:rPr lang="en-GB" sz="1800" dirty="0" smtClean="0">
                <a:solidFill>
                  <a:schemeClr val="accent1"/>
                </a:solidFill>
              </a:rPr>
              <a:t>substation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38 </a:t>
            </a:r>
            <a:r>
              <a:rPr lang="en-GB" sz="1800" dirty="0">
                <a:solidFill>
                  <a:schemeClr val="accent1"/>
                </a:solidFill>
              </a:rPr>
              <a:t>MVA </a:t>
            </a:r>
            <a:r>
              <a:rPr lang="en-GB" sz="1800" dirty="0" smtClean="0">
                <a:solidFill>
                  <a:schemeClr val="accent1"/>
                </a:solidFill>
              </a:rPr>
              <a:t>transformer</a:t>
            </a:r>
            <a:endParaRPr lang="en-GB" sz="18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Modification of LHC P6 electrical 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7902" y="3394206"/>
            <a:ext cx="3862121" cy="26187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902" y="1124411"/>
            <a:ext cx="3862121" cy="21656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Content Placeholder 6"/>
          <p:cNvPicPr>
            <a:picLocks noChangeAspect="1"/>
          </p:cNvPicPr>
          <p:nvPr/>
        </p:nvPicPr>
        <p:blipFill rotWithShape="1">
          <a:blip r:embed="rId5"/>
          <a:srcRect l="3911" t="8945" r="2578" b="15881"/>
          <a:stretch/>
        </p:blipFill>
        <p:spPr>
          <a:xfrm>
            <a:off x="407988" y="4268121"/>
            <a:ext cx="2880000" cy="17421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0808" y="3814621"/>
            <a:ext cx="3306816" cy="218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66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Cooling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and 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ventilation for HL-LHC Project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7" y="1530357"/>
            <a:ext cx="11264059" cy="204656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Design</a:t>
            </a:r>
            <a:r>
              <a:rPr lang="en-GB" sz="1800" dirty="0">
                <a:solidFill>
                  <a:schemeClr val="accent1"/>
                </a:solidFill>
              </a:rPr>
              <a:t>, supply, installation, testing and commissioning of s</a:t>
            </a:r>
            <a:r>
              <a:rPr lang="en-GB" sz="1800" dirty="0" smtClean="0">
                <a:solidFill>
                  <a:schemeClr val="accent1"/>
                </a:solidFill>
              </a:rPr>
              <a:t>urface and underground </a:t>
            </a:r>
            <a:r>
              <a:rPr lang="en-GB" sz="1800" dirty="0">
                <a:solidFill>
                  <a:schemeClr val="accent1"/>
                </a:solidFill>
              </a:rPr>
              <a:t>ventilation </a:t>
            </a:r>
            <a:r>
              <a:rPr lang="en-GB" sz="1800" dirty="0" smtClean="0">
                <a:solidFill>
                  <a:schemeClr val="accent1"/>
                </a:solidFill>
              </a:rPr>
              <a:t>systems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947" y="3411368"/>
            <a:ext cx="3279520" cy="21863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647" y="3411368"/>
            <a:ext cx="3279520" cy="21863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47" y="3411368"/>
            <a:ext cx="3279520" cy="218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16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05611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Cooling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and 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ventilation for HL-LHC Project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7988" y="1279345"/>
            <a:ext cx="11264059" cy="2046562"/>
          </a:xfrm>
        </p:spPr>
        <p:txBody>
          <a:bodyPr/>
          <a:lstStyle/>
          <a:p>
            <a:r>
              <a:rPr lang="en-GB" sz="1800" u="sng" dirty="0" smtClean="0">
                <a:solidFill>
                  <a:schemeClr val="accent1"/>
                </a:solidFill>
              </a:rPr>
              <a:t>Requirement</a:t>
            </a:r>
            <a:r>
              <a:rPr lang="en-GB" sz="1800" dirty="0" smtClean="0">
                <a:solidFill>
                  <a:schemeClr val="accent1"/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accent1"/>
                </a:solidFill>
              </a:rPr>
              <a:t>Design</a:t>
            </a:r>
            <a:r>
              <a:rPr lang="en-GB" sz="1800" dirty="0">
                <a:solidFill>
                  <a:schemeClr val="accent1"/>
                </a:solidFill>
              </a:rPr>
              <a:t>, supply, installation, testing and commissioning </a:t>
            </a:r>
            <a:r>
              <a:rPr lang="en-GB" sz="1800" dirty="0" smtClean="0">
                <a:solidFill>
                  <a:schemeClr val="accent1"/>
                </a:solidFill>
              </a:rPr>
              <a:t>of:</a:t>
            </a: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solidFill>
                  <a:schemeClr val="accent1"/>
                </a:solidFill>
              </a:rPr>
              <a:t>chilled </a:t>
            </a:r>
            <a:r>
              <a:rPr lang="en-GB" sz="1800" dirty="0">
                <a:solidFill>
                  <a:schemeClr val="accent1"/>
                </a:solidFill>
              </a:rPr>
              <a:t>and mixed cooling water production </a:t>
            </a:r>
            <a:r>
              <a:rPr lang="en-GB" sz="1800" dirty="0" smtClean="0">
                <a:solidFill>
                  <a:schemeClr val="accent1"/>
                </a:solidFill>
              </a:rPr>
              <a:t>systems</a:t>
            </a: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solidFill>
                  <a:schemeClr val="accent1"/>
                </a:solidFill>
              </a:rPr>
              <a:t>compressed </a:t>
            </a:r>
            <a:r>
              <a:rPr lang="en-GB" sz="1800" dirty="0">
                <a:solidFill>
                  <a:schemeClr val="accent1"/>
                </a:solidFill>
              </a:rPr>
              <a:t>air and heating </a:t>
            </a:r>
            <a:r>
              <a:rPr lang="en-GB" sz="1800" dirty="0" smtClean="0">
                <a:solidFill>
                  <a:schemeClr val="accent1"/>
                </a:solidFill>
              </a:rPr>
              <a:t>circuit</a:t>
            </a: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solidFill>
                  <a:schemeClr val="accent1"/>
                </a:solidFill>
              </a:rPr>
              <a:t>primary </a:t>
            </a:r>
            <a:r>
              <a:rPr lang="en-GB" sz="1800" dirty="0">
                <a:solidFill>
                  <a:schemeClr val="accent1"/>
                </a:solidFill>
              </a:rPr>
              <a:t>cooling water </a:t>
            </a:r>
            <a:r>
              <a:rPr lang="en-GB" sz="1800" dirty="0" smtClean="0">
                <a:solidFill>
                  <a:schemeClr val="accent1"/>
                </a:solidFill>
              </a:rPr>
              <a:t>systems</a:t>
            </a: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solidFill>
                  <a:schemeClr val="accent1"/>
                </a:solidFill>
              </a:rPr>
              <a:t>secondary demineralised</a:t>
            </a: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solidFill>
                  <a:schemeClr val="accent1"/>
                </a:solidFill>
              </a:rPr>
              <a:t>raw </a:t>
            </a:r>
            <a:r>
              <a:rPr lang="en-GB" sz="1800" dirty="0">
                <a:solidFill>
                  <a:schemeClr val="accent1"/>
                </a:solidFill>
              </a:rPr>
              <a:t>water cooling circuits for the HL-LHC Project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262" y="4260732"/>
            <a:ext cx="27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862" y="4260732"/>
            <a:ext cx="2700000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4062" y="4264472"/>
            <a:ext cx="27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E8015-119F-BA4F-AE45-84769A62A5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86E5C-5074-1D48-9C2D-4891E15C3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ECD7579-CBDF-1E46-96D7-1C44D2B386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6510"/>
            <a:ext cx="12192000" cy="635158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7EEC1-E695-3B40-8720-6BC5BCB97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5">
              <a:alpha val="6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8019622" y="878759"/>
            <a:ext cx="4172378" cy="4172378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8077200" y="2214424"/>
            <a:ext cx="4013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Successful Bidders &amp; Contractors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5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13"/>
            <a:r>
              <a:rPr 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Successful Bidders &amp; Contractors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5992F09A-30CF-1D41-AF4D-9CE1AEF482E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9469" y="1477963"/>
            <a:ext cx="10533062" cy="4797425"/>
          </a:xfrm>
        </p:spPr>
        <p:txBody>
          <a:bodyPr anchor="ctr">
            <a:noAutofit/>
          </a:bodyPr>
          <a:lstStyle/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100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% of the successful bidders …………</a:t>
            </a:r>
          </a:p>
          <a:p>
            <a:pPr marL="447675" lvl="1" indent="0">
              <a:buClr>
                <a:schemeClr val="bg2">
                  <a:lumMod val="10000"/>
                </a:schemeClr>
              </a:buClr>
              <a:buNone/>
              <a:defRPr/>
            </a:pP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Were registered in CERN Database</a:t>
            </a:r>
          </a:p>
          <a:p>
            <a:pPr marL="447675" lvl="1" indent="0">
              <a:buClr>
                <a:schemeClr val="bg2">
                  <a:lumMod val="10000"/>
                </a:schemeClr>
              </a:buClr>
              <a:buNone/>
              <a:defRPr/>
            </a:pP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Made an </a:t>
            </a:r>
            <a:r>
              <a:rPr lang="en-US" dirty="0" smtClean="0">
                <a:solidFill>
                  <a:schemeClr val="accent1"/>
                </a:solidFill>
                <a:latin typeface="Arial" panose="020B0604020202020204" pitchFamily="34" charset="0"/>
              </a:rPr>
              <a:t>offer</a:t>
            </a:r>
            <a:endParaRPr lang="en-US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Often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small – medium sized and flexible firms</a:t>
            </a:r>
          </a:p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Full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understanding of specifications</a:t>
            </a:r>
          </a:p>
          <a:p>
            <a:pPr marL="447675" lvl="1" indent="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None/>
              <a:defRPr/>
            </a:pPr>
            <a:r>
              <a:rPr lang="en-US" sz="18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Exceeding 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</a:rPr>
              <a:t>specifications will be too expensive</a:t>
            </a:r>
          </a:p>
          <a:p>
            <a:pPr marL="447675" lvl="1" indent="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None/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</a:rPr>
              <a:t>Take into consideration test and documentation costs</a:t>
            </a:r>
          </a:p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Best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offer directly</a:t>
            </a:r>
          </a:p>
          <a:p>
            <a:pPr marL="379413" indent="-342900">
              <a:buClr>
                <a:schemeClr val="bg2">
                  <a:lumMod val="10000"/>
                </a:schemeClr>
              </a:buClr>
              <a:buFontTx/>
              <a:buChar char="-"/>
              <a:defRPr/>
            </a:pP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Agreed on the </a:t>
            </a:r>
            <a:r>
              <a:rPr lang="en-GB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General </a:t>
            </a:r>
            <a:r>
              <a:rPr lang="en-GB" sz="2000" dirty="0">
                <a:solidFill>
                  <a:schemeClr val="accent1"/>
                </a:solidFill>
                <a:latin typeface="Arial" panose="020B0604020202020204" pitchFamily="34" charset="0"/>
              </a:rPr>
              <a:t>Conditions of CERN </a:t>
            </a:r>
            <a:r>
              <a:rPr lang="en-GB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Contracts</a:t>
            </a:r>
          </a:p>
          <a:p>
            <a:pPr marL="447675" lvl="1" indent="0">
              <a:buClr>
                <a:schemeClr val="bg2">
                  <a:lumMod val="10000"/>
                </a:schemeClr>
              </a:buClr>
              <a:buNone/>
              <a:defRPr/>
            </a:pP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GCCC are standards, and light compared to many private companies</a:t>
            </a:r>
          </a:p>
        </p:txBody>
      </p:sp>
    </p:spTree>
    <p:extLst>
      <p:ext uri="{BB962C8B-B14F-4D97-AF65-F5344CB8AC3E}">
        <p14:creationId xmlns:p14="http://schemas.microsoft.com/office/powerpoint/2010/main" val="37690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3029176"/>
            <a:ext cx="11376024" cy="1673452"/>
          </a:xfrm>
        </p:spPr>
        <p:txBody>
          <a:bodyPr/>
          <a:lstStyle/>
          <a:p>
            <a:pPr marL="3314700" lvl="6" indent="-342900">
              <a:buFontTx/>
              <a:buChar char="-"/>
            </a:pPr>
            <a:r>
              <a:rPr lang="en-US" sz="3600" b="0" dirty="0" smtClean="0">
                <a:solidFill>
                  <a:schemeClr val="accent1"/>
                </a:solidFill>
              </a:rPr>
              <a:t>ELGOLINE LTD</a:t>
            </a:r>
          </a:p>
          <a:p>
            <a:pPr marL="3314700" lvl="6" indent="-342900">
              <a:buFontTx/>
              <a:buChar char="-"/>
            </a:pPr>
            <a:r>
              <a:rPr lang="en-US" sz="3600" dirty="0" smtClean="0">
                <a:solidFill>
                  <a:schemeClr val="accent1"/>
                </a:solidFill>
              </a:rPr>
              <a:t>CONTAINER DOO</a:t>
            </a:r>
            <a:endParaRPr lang="en-US" sz="3600" b="0" dirty="0" smtClean="0">
              <a:solidFill>
                <a:schemeClr val="accent1"/>
              </a:solidFill>
            </a:endParaRPr>
          </a:p>
          <a:p>
            <a:pPr marL="3314700" lvl="6" indent="-342900">
              <a:buFontTx/>
              <a:buChar char="-"/>
            </a:pPr>
            <a:r>
              <a:rPr lang="en-US" sz="3600" b="0" dirty="0" smtClean="0">
                <a:solidFill>
                  <a:schemeClr val="accent1"/>
                </a:solidFill>
              </a:rPr>
              <a:t>ZUSTAL</a:t>
            </a:r>
          </a:p>
          <a:p>
            <a:pPr marL="3314700" lvl="6" indent="-342900">
              <a:buFontTx/>
              <a:buChar char="-"/>
            </a:pPr>
            <a:r>
              <a:rPr lang="en-US" sz="3600" b="0" dirty="0" smtClean="0">
                <a:solidFill>
                  <a:schemeClr val="accent1"/>
                </a:solidFill>
              </a:rPr>
              <a:t>PARTICULARS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00163"/>
            <a:ext cx="11376025" cy="1065742"/>
          </a:xfrm>
        </p:spPr>
        <p:txBody>
          <a:bodyPr/>
          <a:lstStyle/>
          <a:p>
            <a:pPr marL="36513"/>
            <a:r>
              <a:rPr lang="en-US" sz="3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Three notable examples of successful bidders offering goods originating from Slovenia</a:t>
            </a:r>
            <a:endParaRPr lang="en-US" sz="3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5" y="1828799"/>
            <a:ext cx="11376025" cy="3146396"/>
          </a:xfrm>
        </p:spPr>
        <p:txBody>
          <a:bodyPr/>
          <a:lstStyle/>
          <a:p>
            <a:pPr marL="36513" algn="ctr"/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ELGOLINE LTD</a:t>
            </a:r>
            <a:b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6000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Podskrajnik</a:t>
            </a:r>
            <a:r>
              <a:rPr lang="en-GB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34,</a:t>
            </a:r>
            <a:br>
              <a:rPr lang="en-GB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Sl-1380 CERKNICA</a:t>
            </a:r>
            <a:endParaRPr lang="en-US" sz="6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48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5E11BA-5716-5B43-A5BA-A8997F486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305" y="4146760"/>
            <a:ext cx="4280134" cy="198257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13"/>
            <a:r>
              <a:rPr 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End-Cap </a:t>
            </a:r>
            <a:r>
              <a:rPr lang="en-US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Bus </a:t>
            </a:r>
            <a:r>
              <a:rPr 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Tapes / ATLAS</a:t>
            </a:r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5992F09A-30CF-1D41-AF4D-9CE1AEF482E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27192" y="1088571"/>
            <a:ext cx="8859461" cy="3819485"/>
          </a:xfrm>
        </p:spPr>
        <p:txBody>
          <a:bodyPr anchor="ctr">
            <a:noAutofit/>
          </a:bodyPr>
          <a:lstStyle/>
          <a:p>
            <a:pPr marL="36513">
              <a:buClr>
                <a:schemeClr val="bg2">
                  <a:lumMod val="10000"/>
                </a:schemeClr>
              </a:buClr>
              <a:defRPr/>
            </a:pPr>
            <a:r>
              <a:rPr lang="en-GB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Bus </a:t>
            </a:r>
            <a:r>
              <a:rPr lang="en-GB" sz="2000" dirty="0">
                <a:solidFill>
                  <a:schemeClr val="accent1"/>
                </a:solidFill>
                <a:latin typeface="Arial" panose="020B0604020202020204" pitchFamily="34" charset="0"/>
              </a:rPr>
              <a:t>tapes – flexible circuits </a:t>
            </a:r>
          </a:p>
          <a:p>
            <a:pPr marL="733425" lvl="1" indent="-28575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733425" lvl="1" indent="-28575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733425" lvl="1" indent="-28575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</a:rPr>
              <a:t>Joint Development Project between </a:t>
            </a:r>
            <a:r>
              <a:rPr lang="en-GB" dirty="0" err="1">
                <a:solidFill>
                  <a:schemeClr val="accent1"/>
                </a:solidFill>
                <a:latin typeface="Arial" panose="020B0604020202020204" pitchFamily="34" charset="0"/>
              </a:rPr>
              <a:t>Elgoline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 Ltd</a:t>
            </a:r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</a:rPr>
              <a:t>. &amp; </a:t>
            </a:r>
            <a:r>
              <a:rPr lang="en-GB" dirty="0" err="1">
                <a:solidFill>
                  <a:schemeClr val="accent1"/>
                </a:solidFill>
                <a:latin typeface="Arial" panose="020B0604020202020204" pitchFamily="34" charset="0"/>
              </a:rPr>
              <a:t>Jožef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 Stefan Institute </a:t>
            </a:r>
            <a:endParaRPr lang="en-GB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733425" lvl="1" indent="-28575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</a:rPr>
              <a:t>Route to the End cap Petal: power 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(HV and LV</a:t>
            </a:r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</a:rPr>
              <a:t>), Data, Ground, Clock, and control 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to silicon strip modules on a end cap </a:t>
            </a:r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</a:rPr>
              <a:t>petal</a:t>
            </a:r>
          </a:p>
          <a:p>
            <a:pPr marL="733425" lvl="1" indent="-28575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Cu/</a:t>
            </a:r>
            <a:r>
              <a:rPr lang="en-GB" dirty="0" err="1">
                <a:solidFill>
                  <a:schemeClr val="accent1"/>
                </a:solidFill>
                <a:latin typeface="Arial" panose="020B0604020202020204" pitchFamily="34" charset="0"/>
              </a:rPr>
              <a:t>Kapton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©, double-sided, dimensions 65x35 cm2</a:t>
            </a:r>
          </a:p>
          <a:p>
            <a:pPr marL="733425" lvl="1" indent="-285750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The circuit has to </a:t>
            </a:r>
            <a:r>
              <a:rPr lang="en-GB" dirty="0" smtClean="0">
                <a:solidFill>
                  <a:schemeClr val="accent1"/>
                </a:solidFill>
                <a:latin typeface="Arial" panose="020B0604020202020204" pitchFamily="34" charset="0"/>
              </a:rPr>
              <a:t>be 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radiation hard up to 660 </a:t>
            </a:r>
            <a:r>
              <a:rPr lang="en-GB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kGy</a:t>
            </a:r>
            <a:endParaRPr lang="en-GB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3FFD9E-7F51-DA43-AE71-611F10C4B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1934" y="1035692"/>
            <a:ext cx="1930401" cy="18953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FAF93B-CCA8-314E-8578-0BFDCAF54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1934" y="3970898"/>
            <a:ext cx="2084173" cy="233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4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5" y="1436913"/>
            <a:ext cx="11376025" cy="3146396"/>
          </a:xfrm>
        </p:spPr>
        <p:txBody>
          <a:bodyPr/>
          <a:lstStyle/>
          <a:p>
            <a:pPr marL="36513" algn="ctr"/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CONTAINER </a:t>
            </a:r>
            <a: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D.O.O.</a:t>
            </a:r>
            <a:b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sz="6000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Bezigrajska</a:t>
            </a:r>
            <a: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sz="6000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cesta</a:t>
            </a:r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6, </a:t>
            </a:r>
            <a: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Sl</a:t>
            </a:r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-</a:t>
            </a:r>
            <a: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3000 CELJE</a:t>
            </a:r>
            <a:endParaRPr lang="en-US" sz="6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2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0">
            <a:extLst>
              <a:ext uri="{FF2B5EF4-FFF2-40B4-BE49-F238E27FC236}">
                <a16:creationId xmlns:a16="http://schemas.microsoft.com/office/drawing/2014/main" id="{B4C0E200-0DEE-6542-9B63-A9D142BC75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8316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5B38D7-4623-2E43-B529-4DA08ABA3630}"/>
              </a:ext>
            </a:extLst>
          </p:cNvPr>
          <p:cNvSpPr/>
          <p:nvPr/>
        </p:nvSpPr>
        <p:spPr>
          <a:xfrm>
            <a:off x="7890235" y="-41986"/>
            <a:ext cx="4301765" cy="639283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4FA9A-FA80-7C44-BAFC-E8625210E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3" y="2468957"/>
            <a:ext cx="3708400" cy="2225593"/>
          </a:xfrm>
        </p:spPr>
        <p:txBody>
          <a:bodyPr/>
          <a:lstStyle/>
          <a:p>
            <a:pPr marL="436626" indent="-285750">
              <a:spcAft>
                <a:spcPts val="0"/>
              </a:spcAft>
              <a:buClr>
                <a:schemeClr val="bg1"/>
              </a:buClr>
              <a:defRPr/>
            </a:pPr>
            <a:r>
              <a:rPr lang="en-US" sz="1800" dirty="0">
                <a:effectLst>
                  <a:outerShdw sx="1000" sy="1000" algn="ctr" rotWithShape="0">
                    <a:schemeClr val="bg1"/>
                  </a:outerShdw>
                </a:effectLst>
                <a:latin typeface="+mj-lt"/>
              </a:rPr>
              <a:t>Recurrent supplies &amp; services</a:t>
            </a:r>
          </a:p>
          <a:p>
            <a:pPr marL="436626" indent="-285750">
              <a:spcAft>
                <a:spcPts val="0"/>
              </a:spcAft>
              <a:buClr>
                <a:schemeClr val="bg1"/>
              </a:buClr>
              <a:defRPr/>
            </a:pPr>
            <a:r>
              <a:rPr lang="en-US" altLang="en-US" sz="1800" dirty="0">
                <a:effectLst>
                  <a:outerShdw sx="1000" sy="1000" algn="ctr" rotWithShape="0">
                    <a:schemeClr val="bg1"/>
                  </a:outerShdw>
                </a:effectLst>
                <a:latin typeface="+mj-lt"/>
              </a:rPr>
              <a:t>Accelerator technologies required for consolidation projects and new developments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DBB927-3572-644F-BB0C-B1DA31890E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492256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0CC36-D19A-4D4C-84FC-3911A2711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97755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14F97-A23B-5145-A2E1-7CE9E4027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9775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1FE7AC45-7757-D94F-8968-BA6FC9369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What we buy</a:t>
            </a:r>
          </a:p>
        </p:txBody>
      </p:sp>
    </p:spTree>
    <p:extLst>
      <p:ext uri="{BB962C8B-B14F-4D97-AF65-F5344CB8AC3E}">
        <p14:creationId xmlns:p14="http://schemas.microsoft.com/office/powerpoint/2010/main" val="59574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Special</a:t>
            </a:r>
            <a:r>
              <a:rPr lang="fr-CH" sz="4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fr-CH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containers for transport of </a:t>
            </a:r>
            <a:r>
              <a:rPr lang="fr-CH" sz="4000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nuclear</a:t>
            </a:r>
            <a:r>
              <a:rPr lang="fr-CH" sz="4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fr-CH" sz="4000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materials</a:t>
            </a:r>
            <a:endParaRPr lang="fr-CH" sz="4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632" y="4160667"/>
            <a:ext cx="2753919" cy="2065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596" y="4177186"/>
            <a:ext cx="2731895" cy="20489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978" y="2048690"/>
            <a:ext cx="2779211" cy="15633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914" y="2017729"/>
            <a:ext cx="2887216" cy="16240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661" y="2017729"/>
            <a:ext cx="2164266" cy="16231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35551" y="1679358"/>
            <a:ext cx="4479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3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chemeClr val="bg2">
                  <a:lumMod val="10000"/>
                </a:schemeClr>
              </a:buClr>
              <a:defRPr/>
            </a:pPr>
            <a:r>
              <a:rPr lang="fr-CH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Container </a:t>
            </a:r>
            <a:r>
              <a:rPr lang="fr-CH" sz="20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certified</a:t>
            </a:r>
            <a:r>
              <a:rPr lang="fr-CH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 «Type A»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154639" y="1630989"/>
            <a:ext cx="329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13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chemeClr val="bg2">
                  <a:lumMod val="10000"/>
                </a:schemeClr>
              </a:buClr>
              <a:defRPr/>
            </a:pPr>
            <a:r>
              <a:rPr lang="fr-CH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Container </a:t>
            </a:r>
            <a:r>
              <a:rPr lang="fr-CH" sz="20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certified</a:t>
            </a:r>
            <a:r>
              <a:rPr lang="fr-CH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 «IP2»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11591" y="3765707"/>
            <a:ext cx="4465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chemeClr val="bg2">
                  <a:lumMod val="10000"/>
                </a:schemeClr>
              </a:buClr>
              <a:defRPr/>
            </a:pPr>
            <a:r>
              <a:rPr lang="fr-CH" sz="20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Special</a:t>
            </a:r>
            <a:r>
              <a:rPr lang="fr-CH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 container </a:t>
            </a:r>
            <a:r>
              <a:rPr lang="fr-CH" sz="20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certified</a:t>
            </a:r>
            <a:r>
              <a:rPr lang="fr-CH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 «IP2»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9851" y="2017729"/>
            <a:ext cx="2157754" cy="161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7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5" y="1828799"/>
            <a:ext cx="11376025" cy="3146396"/>
          </a:xfrm>
        </p:spPr>
        <p:txBody>
          <a:bodyPr/>
          <a:lstStyle/>
          <a:p>
            <a:pPr marL="36513" algn="ctr"/>
            <a:r>
              <a:rPr lang="en-US" sz="6000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ZustAl</a:t>
            </a:r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6000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Raceva</a:t>
            </a:r>
            <a:r>
              <a:rPr lang="en-GB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14, </a:t>
            </a:r>
            <a:br>
              <a:rPr lang="en-GB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Sl-4226 ZIRI</a:t>
            </a:r>
            <a:endParaRPr lang="en-US" sz="6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03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3060" y="266203"/>
            <a:ext cx="116989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Mechanical</a:t>
            </a:r>
            <a:r>
              <a:rPr lang="fr-CH" sz="40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 parts for </a:t>
            </a:r>
            <a:r>
              <a:rPr lang="fr-CH" sz="4000" b="1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automatized</a:t>
            </a:r>
            <a:r>
              <a:rPr lang="fr-CH" sz="40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 trolleys in radioactive </a:t>
            </a:r>
            <a:r>
              <a:rPr lang="fr-CH" sz="4000" b="1" dirty="0" err="1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environment</a:t>
            </a:r>
            <a:r>
              <a:rPr lang="fr-CH" sz="40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 </a:t>
            </a:r>
          </a:p>
        </p:txBody>
      </p:sp>
      <p:sp>
        <p:nvSpPr>
          <p:cNvPr id="22" name="Marcador de contenido 2"/>
          <p:cNvSpPr txBox="1">
            <a:spLocks/>
          </p:cNvSpPr>
          <p:nvPr/>
        </p:nvSpPr>
        <p:spPr>
          <a:xfrm>
            <a:off x="341543" y="2333306"/>
            <a:ext cx="5108571" cy="2561502"/>
          </a:xfrm>
          <a:prstGeom prst="rect">
            <a:avLst/>
          </a:prstGeom>
        </p:spPr>
        <p:txBody>
          <a:bodyPr>
            <a:normAutofit/>
          </a:bodyPr>
          <a:lstStyle>
            <a:lvl1pPr marL="316634" indent="-316634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l"/>
              <a:defRPr sz="2216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6040" indent="-26386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n"/>
              <a:defRPr sz="1847" baseline="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55446" indent="-211089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baseline="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77625" indent="-211089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93" baseline="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899803" indent="-21108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08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321982" indent="-21108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08">
                <a:solidFill>
                  <a:schemeClr val="accent2"/>
                </a:solidFill>
                <a:latin typeface="+mn-lt"/>
                <a:ea typeface="ＭＳ Ｐゴシック" charset="-128"/>
              </a:defRPr>
            </a:lvl6pPr>
            <a:lvl7pPr marL="2744160" indent="-21108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08">
                <a:solidFill>
                  <a:schemeClr val="accent2"/>
                </a:solidFill>
                <a:latin typeface="+mn-lt"/>
                <a:ea typeface="ＭＳ Ｐゴシック" charset="-128"/>
              </a:defRPr>
            </a:lvl7pPr>
            <a:lvl8pPr marL="3166339" indent="-21108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08">
                <a:solidFill>
                  <a:schemeClr val="accent2"/>
                </a:solidFill>
                <a:latin typeface="+mn-lt"/>
                <a:ea typeface="ＭＳ Ｐゴシック" charset="-128"/>
              </a:defRPr>
            </a:lvl8pPr>
            <a:lvl9pPr marL="3588517" indent="-21108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08">
                <a:solidFill>
                  <a:schemeClr val="accent2"/>
                </a:solidFill>
                <a:latin typeface="+mn-lt"/>
                <a:ea typeface="ＭＳ Ｐゴシック" charset="-128"/>
              </a:defRPr>
            </a:lvl9pPr>
          </a:lstStyle>
          <a:p>
            <a:pPr marL="316634" marR="0" lvl="0" indent="-316634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charset="2"/>
              <a:buChar char="l"/>
              <a:tabLst/>
              <a:defRPr/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Manufacturing of a total quantity of 34 mechanical parts for automatized trolleys to be used in radioactive environment</a:t>
            </a:r>
          </a:p>
          <a:p>
            <a:pPr marL="316634" marR="0" lvl="0" indent="-316634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charset="2"/>
              <a:buChar char="l"/>
              <a:tabLst/>
              <a:defRPr/>
            </a:pP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</a:rPr>
              <a:t>Parts in stainless steel 304L and brass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3030" y="2052031"/>
            <a:ext cx="3951544" cy="37697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644743" y="1850571"/>
            <a:ext cx="1186740" cy="14369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151257" y="1683657"/>
            <a:ext cx="963402" cy="96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657" y="4492170"/>
            <a:ext cx="3164915" cy="170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3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5" y="1828799"/>
            <a:ext cx="11376025" cy="3146396"/>
          </a:xfrm>
        </p:spPr>
        <p:txBody>
          <a:bodyPr/>
          <a:lstStyle/>
          <a:p>
            <a:pPr marL="36513" algn="ctr"/>
            <a: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PARTICULARS</a:t>
            </a:r>
            <a:b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b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6000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Dragomelj</a:t>
            </a:r>
            <a: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GB" sz="60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154, </a:t>
            </a:r>
            <a: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GB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SI-1230 DOMZALE</a:t>
            </a:r>
            <a:endParaRPr lang="en-US" sz="6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1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3060" y="266203"/>
            <a:ext cx="11698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Sensor </a:t>
            </a:r>
            <a:r>
              <a:rPr lang="en-US" sz="40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characterization with Laser</a:t>
            </a:r>
            <a:endParaRPr lang="fr-CH" sz="4000" b="1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92841" y="1351589"/>
            <a:ext cx="6191094" cy="436891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Characterizations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of Pixel detector prototypes</a:t>
            </a:r>
          </a:p>
          <a:p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Edge-TCT (Transient Current Technique) employs a LASER 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supplied by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Particulars to induce e-h pairs in the silicon </a:t>
            </a:r>
          </a:p>
          <a:p>
            <a:pPr lvl="1"/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3 axis beam focusing (beam spot 5 um) and positioning system (precision 1 um)</a:t>
            </a:r>
          </a:p>
          <a:p>
            <a:pPr lvl="1"/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Infrastructure for testing irradiated samples in place (chiller, cold chuck, dry air, small volume)</a:t>
            </a:r>
          </a:p>
          <a:p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Measurements of charge collection efficiency as a function of position, depletion depth and charge sharing across neighboring pixels</a:t>
            </a:r>
          </a:p>
        </p:txBody>
      </p:sp>
      <p:pic>
        <p:nvPicPr>
          <p:cNvPr id="10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233" y="3854120"/>
            <a:ext cx="1157572" cy="1893748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2290" y="1185450"/>
            <a:ext cx="1782557" cy="1282688"/>
          </a:xfrm>
          <a:prstGeom prst="rect">
            <a:avLst/>
          </a:prstGeom>
        </p:spPr>
      </p:pic>
      <p:grpSp>
        <p:nvGrpSpPr>
          <p:cNvPr id="14" name="Grupo 5">
            <a:extLst>
              <a:ext uri="{FF2B5EF4-FFF2-40B4-BE49-F238E27FC236}">
                <a16:creationId xmlns:a16="http://schemas.microsoft.com/office/drawing/2014/main" id="{525C163D-F5B9-9C4D-BAB2-E526B40BF384}"/>
              </a:ext>
            </a:extLst>
          </p:cNvPr>
          <p:cNvGrpSpPr/>
          <p:nvPr/>
        </p:nvGrpSpPr>
        <p:grpSpPr>
          <a:xfrm>
            <a:off x="10083237" y="2362556"/>
            <a:ext cx="1900663" cy="1302134"/>
            <a:chOff x="2894239" y="2738096"/>
            <a:chExt cx="1900663" cy="1302134"/>
          </a:xfrm>
        </p:grpSpPr>
        <p:pic>
          <p:nvPicPr>
            <p:cNvPr id="15" name="Picture 7">
              <a:extLst>
                <a:ext uri="{FF2B5EF4-FFF2-40B4-BE49-F238E27FC236}">
                  <a16:creationId xmlns:a16="http://schemas.microsoft.com/office/drawing/2014/main" id="{CA439F8A-B572-7E41-974D-4FAE130F4E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70089" y="2761166"/>
              <a:ext cx="1724813" cy="1034306"/>
            </a:xfrm>
            <a:prstGeom prst="rect">
              <a:avLst/>
            </a:prstGeom>
          </p:spPr>
        </p:pic>
        <p:sp>
          <p:nvSpPr>
            <p:cNvPr id="17" name="TextBox 40">
              <a:extLst>
                <a:ext uri="{FF2B5EF4-FFF2-40B4-BE49-F238E27FC236}">
                  <a16:creationId xmlns:a16="http://schemas.microsoft.com/office/drawing/2014/main" id="{41666517-9735-5641-A39F-256C9290D484}"/>
                </a:ext>
              </a:extLst>
            </p:cNvPr>
            <p:cNvSpPr txBox="1"/>
            <p:nvPr/>
          </p:nvSpPr>
          <p:spPr>
            <a:xfrm rot="16200000">
              <a:off x="2695104" y="2937231"/>
              <a:ext cx="6291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/>
                <a:t>y [µm]</a:t>
              </a:r>
            </a:p>
          </p:txBody>
        </p:sp>
        <p:sp>
          <p:nvSpPr>
            <p:cNvPr id="18" name="TextBox 59">
              <a:extLst>
                <a:ext uri="{FF2B5EF4-FFF2-40B4-BE49-F238E27FC236}">
                  <a16:creationId xmlns:a16="http://schemas.microsoft.com/office/drawing/2014/main" id="{FF5A4849-8EC3-B049-A5D0-7AE78CAC1926}"/>
                </a:ext>
              </a:extLst>
            </p:cNvPr>
            <p:cNvSpPr txBox="1"/>
            <p:nvPr/>
          </p:nvSpPr>
          <p:spPr>
            <a:xfrm>
              <a:off x="4073792" y="3743125"/>
              <a:ext cx="629102" cy="139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900" dirty="0"/>
                <a:t>x [µm]</a:t>
              </a:r>
            </a:p>
          </p:txBody>
        </p:sp>
        <p:sp>
          <p:nvSpPr>
            <p:cNvPr id="19" name="TextBox 61">
              <a:extLst>
                <a:ext uri="{FF2B5EF4-FFF2-40B4-BE49-F238E27FC236}">
                  <a16:creationId xmlns:a16="http://schemas.microsoft.com/office/drawing/2014/main" id="{6D51F39C-0318-7946-A0BA-40B807ECF652}"/>
                </a:ext>
              </a:extLst>
            </p:cNvPr>
            <p:cNvSpPr txBox="1"/>
            <p:nvPr/>
          </p:nvSpPr>
          <p:spPr>
            <a:xfrm>
              <a:off x="3217006" y="3840175"/>
              <a:ext cx="153279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MM112, 40 µm pixel, 3x3 µm </a:t>
              </a:r>
              <a:r>
                <a:rPr lang="en-US" sz="700" dirty="0" err="1"/>
                <a:t>elec</a:t>
              </a:r>
              <a:endParaRPr lang="en-US" sz="700" dirty="0"/>
            </a:p>
          </p:txBody>
        </p:sp>
      </p:grpSp>
      <p:pic>
        <p:nvPicPr>
          <p:cNvPr id="20" name="Picture 4" descr="TJ_eTCT_signal.png">
            <a:extLst>
              <a:ext uri="{FF2B5EF4-FFF2-40B4-BE49-F238E27FC236}">
                <a16:creationId xmlns:a16="http://schemas.microsoft.com/office/drawing/2014/main" id="{1E27A516-5729-F046-8E93-6FB2051C628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8888" y="4358445"/>
            <a:ext cx="2139908" cy="1389423"/>
          </a:xfrm>
          <a:prstGeom prst="rect">
            <a:avLst/>
          </a:prstGeom>
        </p:spPr>
      </p:pic>
      <p:pic>
        <p:nvPicPr>
          <p:cNvPr id="23" name="Picture 30" descr="cWidthVsZ.pdf">
            <a:extLst>
              <a:ext uri="{FF2B5EF4-FFF2-40B4-BE49-F238E27FC236}">
                <a16:creationId xmlns:a16="http://schemas.microsoft.com/office/drawing/2014/main" id="{BAABC442-FF37-1F41-8AF9-1F6C66BF54E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06986" y="3967110"/>
            <a:ext cx="1044697" cy="1451822"/>
          </a:xfrm>
          <a:prstGeom prst="rect">
            <a:avLst/>
          </a:prstGeom>
        </p:spPr>
      </p:pic>
      <p:pic>
        <p:nvPicPr>
          <p:cNvPr id="24" name="Imagen 7">
            <a:extLst>
              <a:ext uri="{FF2B5EF4-FFF2-40B4-BE49-F238E27FC236}">
                <a16:creationId xmlns:a16="http://schemas.microsoft.com/office/drawing/2014/main" id="{D06F17A3-EC0C-1B44-8B99-CBF574CCDD7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394624" y="814843"/>
            <a:ext cx="2149335" cy="309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7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5" y="2922483"/>
            <a:ext cx="11376025" cy="1065742"/>
          </a:xfrm>
        </p:spPr>
        <p:txBody>
          <a:bodyPr/>
          <a:lstStyle/>
          <a:p>
            <a:pPr marL="36513" algn="ctr"/>
            <a:r>
              <a:rPr lang="en-US" sz="60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So, why not you ?</a:t>
            </a:r>
            <a:endParaRPr lang="en-US" sz="60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9700"/>
            <a:ext cx="6572221" cy="365125"/>
          </a:xfrm>
        </p:spPr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04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" y="3722914"/>
            <a:ext cx="3805373" cy="1982461"/>
          </a:xfrm>
          <a:prstGeom prst="rect">
            <a:avLst/>
          </a:prstGeo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1A3D1EF-E5BA-D348-AFEC-D79946ACBE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3771" y="1122022"/>
            <a:ext cx="3810000" cy="1984871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037771"/>
            <a:ext cx="6734969" cy="5020129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400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Civil engineering: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New constructions &amp; renovation of existing buildings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Roads, earthworks and sewage systems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Metallic structures</a:t>
            </a:r>
          </a:p>
          <a:p>
            <a:pPr marL="366712" lvl="1" indent="0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Cooling and ventilation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New systems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&amp; </a:t>
            </a: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renovation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of existing buildings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Air handling </a:t>
            </a: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u</a:t>
            </a: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nits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Pumps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D76A4B19-E20C-441C-9EF9-F97448AF6983}"/>
              </a:ext>
            </a:extLst>
          </p:cNvPr>
          <p:cNvSpPr txBox="1">
            <a:spLocks/>
          </p:cNvSpPr>
          <p:nvPr/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What we buy</a:t>
            </a:r>
          </a:p>
        </p:txBody>
      </p:sp>
    </p:spTree>
    <p:extLst>
      <p:ext uri="{BB962C8B-B14F-4D97-AF65-F5344CB8AC3E}">
        <p14:creationId xmlns:p14="http://schemas.microsoft.com/office/powerpoint/2010/main" val="20186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Picture 2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079" y="1839278"/>
            <a:ext cx="5173273" cy="440323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8775" y="642463"/>
            <a:ext cx="6734969" cy="5130807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Electrical engineering</a:t>
            </a:r>
            <a:endParaRPr lang="en-US" altLang="en-US" sz="2400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2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Biggest private Network in EU</a:t>
            </a:r>
            <a:endParaRPr lang="en-US" altLang="en-US" sz="1900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2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200 MW of installed Power</a:t>
            </a:r>
          </a:p>
          <a:p>
            <a:pPr lvl="2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 300 + HV Cubicles</a:t>
            </a:r>
          </a:p>
          <a:p>
            <a:pPr lvl="2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350 + Transformers</a:t>
            </a:r>
            <a:endParaRPr lang="en-US" altLang="en-US" sz="1900" dirty="0"/>
          </a:p>
          <a:p>
            <a:pPr lvl="2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2000 + LV Switchboards</a:t>
            </a:r>
          </a:p>
          <a:p>
            <a:pPr lvl="2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300 + UPS Systems</a:t>
            </a:r>
          </a:p>
          <a:p>
            <a:pPr lvl="4">
              <a:lnSpc>
                <a:spcPts val="2600"/>
              </a:lnSpc>
              <a:spcBef>
                <a:spcPts val="800"/>
              </a:spcBef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100 + 48 V DC systems</a:t>
            </a:r>
            <a:endParaRPr lang="en-US" altLang="en-US" sz="1900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4">
              <a:lnSpc>
                <a:spcPts val="2600"/>
              </a:lnSpc>
              <a:spcBef>
                <a:spcPts val="800"/>
              </a:spcBef>
            </a:pPr>
            <a:r>
              <a:rPr lang="en-US" altLang="en-US" sz="19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25 000 + Circuit Breakers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D76A4B19-E20C-441C-9EF9-F97448AF6983}"/>
              </a:ext>
            </a:extLst>
          </p:cNvPr>
          <p:cNvSpPr txBox="1">
            <a:spLocks/>
          </p:cNvSpPr>
          <p:nvPr/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What we buy</a:t>
            </a:r>
            <a:endParaRPr lang="en-US" dirty="0"/>
          </a:p>
        </p:txBody>
      </p:sp>
      <p:pic>
        <p:nvPicPr>
          <p:cNvPr id="24" name="Picture Placeholder 23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93" b="17393"/>
          <a:stretch>
            <a:fillRect/>
          </a:stretch>
        </p:blipFill>
        <p:spPr>
          <a:xfrm>
            <a:off x="329984" y="4148861"/>
            <a:ext cx="3786404" cy="1972578"/>
          </a:xfr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42" y="307526"/>
            <a:ext cx="1877786" cy="25037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77" y="3024732"/>
            <a:ext cx="2325543" cy="93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2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278965"/>
            <a:ext cx="6734969" cy="397435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Information &amp; Technology: </a:t>
            </a:r>
            <a:endParaRPr lang="en-US" altLang="en-US" sz="2400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Computing systems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Servers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Software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Network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Personal computer 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D76A4B19-E20C-441C-9EF9-F97448AF6983}"/>
              </a:ext>
            </a:extLst>
          </p:cNvPr>
          <p:cNvSpPr txBox="1">
            <a:spLocks/>
          </p:cNvSpPr>
          <p:nvPr/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What we buy</a:t>
            </a:r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D5D41DC-FD78-E343-A6E7-27A4612808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" b="6"/>
          <a:stretch/>
        </p:blipFill>
        <p:spPr>
          <a:xfrm>
            <a:off x="786191" y="1013012"/>
            <a:ext cx="3802953" cy="22471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1" y="3429000"/>
            <a:ext cx="3802953" cy="252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3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85228" y="6484201"/>
            <a:ext cx="631160" cy="365125"/>
          </a:xfrm>
        </p:spPr>
        <p:txBody>
          <a:bodyPr/>
          <a:lstStyle/>
          <a:p>
            <a:r>
              <a:rPr lang="en-US" smtClean="0"/>
              <a:t>04/10/2019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480175"/>
            <a:ext cx="6572221" cy="365125"/>
          </a:xfrm>
        </p:spPr>
        <p:txBody>
          <a:bodyPr/>
          <a:lstStyle/>
          <a:p>
            <a:r>
              <a:rPr lang="en-US" dirty="0" err="1"/>
              <a:t>Jérôme</a:t>
            </a:r>
            <a:r>
              <a:rPr lang="en-US" dirty="0"/>
              <a:t> Pierlot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4801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8161" y="839937"/>
            <a:ext cx="3892945" cy="3502504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Magnets</a:t>
            </a: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 smtClean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Electro Magnets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ea typeface="Calibri" charset="0"/>
                <a:cs typeface="Arial" panose="020B0604020202020204" pitchFamily="34" charset="0"/>
              </a:rPr>
              <a:t>Permanent Magnets</a:t>
            </a: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solidFill>
                <a:schemeClr val="tx2"/>
              </a:solidFill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D76A4B19-E20C-441C-9EF9-F97448AF6983}"/>
              </a:ext>
            </a:extLst>
          </p:cNvPr>
          <p:cNvSpPr txBox="1">
            <a:spLocks/>
          </p:cNvSpPr>
          <p:nvPr/>
        </p:nvSpPr>
        <p:spPr>
          <a:xfrm>
            <a:off x="8075612" y="373593"/>
            <a:ext cx="3438144" cy="46634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What we buy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6" b="6586"/>
          <a:stretch>
            <a:fillRect/>
          </a:stretch>
        </p:blipFill>
        <p:spPr>
          <a:xfrm>
            <a:off x="5202264" y="3459347"/>
            <a:ext cx="6120160" cy="2487837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02" y="3461097"/>
            <a:ext cx="3815960" cy="24860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00" y="860611"/>
            <a:ext cx="3815961" cy="248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3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1F4FE2F4172447BC6BF3DED9C81530" ma:contentTypeVersion="11" ma:contentTypeDescription="Create a new document." ma:contentTypeScope="" ma:versionID="60a2e11f708bad8264ab015e882d8d86">
  <xsd:schema xmlns:xsd="http://www.w3.org/2001/XMLSchema" xmlns:xs="http://www.w3.org/2001/XMLSchema" xmlns:p="http://schemas.microsoft.com/office/2006/metadata/properties" xmlns:ns3="7711b265-0409-466d-ab96-e8f726e62d93" xmlns:ns4="850c376b-1aac-4ec0-adcf-4224293d5934" targetNamespace="http://schemas.microsoft.com/office/2006/metadata/properties" ma:root="true" ma:fieldsID="98906e67102b65541e72bab9d1ab89a0" ns3:_="" ns4:_="">
    <xsd:import namespace="7711b265-0409-466d-ab96-e8f726e62d93"/>
    <xsd:import namespace="850c376b-1aac-4ec0-adcf-4224293d59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11b265-0409-466d-ab96-e8f726e62d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0c376b-1aac-4ec0-adcf-4224293d59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5EF5ED-8550-457C-B27E-6B948D0D28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CFFA68-9535-4A73-9537-96DF82D2D29C}">
  <ds:schemaRefs>
    <ds:schemaRef ds:uri="850c376b-1aac-4ec0-adcf-4224293d5934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7711b265-0409-466d-ab96-e8f726e62d9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A52B2B5-D8D4-4E43-83D3-1C71938555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11b265-0409-466d-ab96-e8f726e62d93"/>
    <ds:schemaRef ds:uri="850c376b-1aac-4ec0-adcf-4224293d59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19376</TotalTime>
  <Words>2243</Words>
  <Application>Microsoft Office PowerPoint</Application>
  <PresentationFormat>Widescreen</PresentationFormat>
  <Paragraphs>485</Paragraphs>
  <Slides>56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Arial</vt:lpstr>
      <vt:lpstr>Calibri</vt:lpstr>
      <vt:lpstr>Source Sans Pro</vt:lpstr>
      <vt:lpstr>Wingdings</vt:lpstr>
      <vt:lpstr>Office Theme</vt:lpstr>
      <vt:lpstr> Business opportunities at CERN</vt:lpstr>
      <vt:lpstr>AGENDA</vt:lpstr>
      <vt:lpstr>PowerPoint Presentation</vt:lpstr>
      <vt:lpstr>PowerPoint Presentation</vt:lpstr>
      <vt:lpstr>What we buy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 Types of Enquiries</vt:lpstr>
      <vt:lpstr>Procurement Website</vt:lpstr>
      <vt:lpstr>Procurement Website</vt:lpstr>
      <vt:lpstr>Procurement Website</vt:lpstr>
      <vt:lpstr>Procurement Website</vt:lpstr>
      <vt:lpstr>Procurement Website</vt:lpstr>
      <vt:lpstr>Procurement Website</vt:lpstr>
      <vt:lpstr>Procurement Website</vt:lpstr>
      <vt:lpstr>Procurement Website</vt:lpstr>
      <vt:lpstr>Procurement Website</vt:lpstr>
      <vt:lpstr>PowerPoint Presentation</vt:lpstr>
      <vt:lpstr>MS-4565/IT Supply of a turnkey data center on Prevessin site</vt:lpstr>
      <vt:lpstr>MS-4513/TE/HL-LHC Design and supply of 76 units of 2kA Direct Current Current Transducers (DCCTs)</vt:lpstr>
      <vt:lpstr>MS-4541/EN Supply of Optical fiber cables</vt:lpstr>
      <vt:lpstr>MS-4561/SMB Supply of construction works</vt:lpstr>
      <vt:lpstr>MS-4558/SMB Supply of Personal Protective Equipment</vt:lpstr>
      <vt:lpstr>MS-4541/EN Supply of centrifugal water pumps </vt:lpstr>
      <vt:lpstr>MS-4561/SMB Supply of technical services for exhibitions, events and educational laboratories</vt:lpstr>
      <vt:lpstr>PowerPoint Presentation</vt:lpstr>
      <vt:lpstr>End Spacers manufactured in G11 NEMA material for D2  </vt:lpstr>
      <vt:lpstr>Wedges for D2 </vt:lpstr>
      <vt:lpstr>Instrumentation feedthrough system</vt:lpstr>
      <vt:lpstr>Coupling-Loss Induced Quench (CLIQ)</vt:lpstr>
      <vt:lpstr>Capacitors for CLIQ for superconducting magnet protection </vt:lpstr>
      <vt:lpstr>Cryogenic Cables for Beam Position Monitors</vt:lpstr>
      <vt:lpstr>Transport equipment</vt:lpstr>
      <vt:lpstr>Equipment for the new HL-LHC Electrical Buildings</vt:lpstr>
      <vt:lpstr>Electrical Substation LHC P5 (CMS)</vt:lpstr>
      <vt:lpstr>Cooling and ventilation for HL-LHC Project</vt:lpstr>
      <vt:lpstr>Cooling and ventilation for HL-LHC Project</vt:lpstr>
      <vt:lpstr>PowerPoint Presentation</vt:lpstr>
      <vt:lpstr>Successful Bidders &amp; Contractors</vt:lpstr>
      <vt:lpstr>Three notable examples of successful bidders offering goods originating from Slovenia</vt:lpstr>
      <vt:lpstr>ELGOLINE LTD  Podskrajnik 34, Sl-1380 CERKNICA</vt:lpstr>
      <vt:lpstr>End-Cap Bus Tapes / ATLAS</vt:lpstr>
      <vt:lpstr> CONTAINER D.O.O.  Bezigrajska cesta 6,  Sl-3000 CELJE</vt:lpstr>
      <vt:lpstr>Special containers for transport of nuclear materials</vt:lpstr>
      <vt:lpstr>ZustAl  Raceva 14,  Sl-4226 ZIRI</vt:lpstr>
      <vt:lpstr>PowerPoint Presentation</vt:lpstr>
      <vt:lpstr>PARTICULARS   Dragomelj 154,  SI-1230 DOMZALE</vt:lpstr>
      <vt:lpstr>PowerPoint Presentation</vt:lpstr>
      <vt:lpstr>So, why not you 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Jerome Pierlot</cp:lastModifiedBy>
  <cp:revision>386</cp:revision>
  <cp:lastPrinted>2019-10-09T07:53:22Z</cp:lastPrinted>
  <dcterms:created xsi:type="dcterms:W3CDTF">2019-03-14T08:20:25Z</dcterms:created>
  <dcterms:modified xsi:type="dcterms:W3CDTF">2019-10-09T08:52:28Z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0x0101009A1F4FE2F4172447BC6BF3DED9C81530</vt:lpwstr>
  </property>
</Properties>
</file>