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457" r:id="rId2"/>
    <p:sldId id="256" r:id="rId3"/>
    <p:sldId id="442" r:id="rId4"/>
    <p:sldId id="413" r:id="rId5"/>
    <p:sldId id="292" r:id="rId6"/>
    <p:sldId id="293" r:id="rId7"/>
    <p:sldId id="294" r:id="rId8"/>
    <p:sldId id="383" r:id="rId9"/>
    <p:sldId id="414" r:id="rId10"/>
    <p:sldId id="377" r:id="rId11"/>
    <p:sldId id="297" r:id="rId12"/>
    <p:sldId id="298" r:id="rId13"/>
    <p:sldId id="301" r:id="rId14"/>
    <p:sldId id="300" r:id="rId15"/>
    <p:sldId id="302" r:id="rId16"/>
    <p:sldId id="303" r:id="rId17"/>
    <p:sldId id="391" r:id="rId18"/>
    <p:sldId id="389" r:id="rId19"/>
    <p:sldId id="390" r:id="rId20"/>
    <p:sldId id="445" r:id="rId21"/>
    <p:sldId id="392" r:id="rId22"/>
    <p:sldId id="429" r:id="rId23"/>
    <p:sldId id="352" r:id="rId24"/>
    <p:sldId id="416" r:id="rId25"/>
    <p:sldId id="405" r:id="rId26"/>
    <p:sldId id="430" r:id="rId27"/>
    <p:sldId id="420" r:id="rId28"/>
    <p:sldId id="444" r:id="rId29"/>
    <p:sldId id="364" r:id="rId30"/>
    <p:sldId id="295" r:id="rId31"/>
    <p:sldId id="422" r:id="rId32"/>
    <p:sldId id="403" r:id="rId33"/>
    <p:sldId id="424" r:id="rId34"/>
    <p:sldId id="426" r:id="rId35"/>
    <p:sldId id="427" r:id="rId36"/>
    <p:sldId id="428" r:id="rId37"/>
    <p:sldId id="454" r:id="rId38"/>
    <p:sldId id="423" r:id="rId39"/>
    <p:sldId id="425" r:id="rId40"/>
    <p:sldId id="446" r:id="rId41"/>
    <p:sldId id="448" r:id="rId42"/>
    <p:sldId id="456" r:id="rId43"/>
    <p:sldId id="455" r:id="rId44"/>
    <p:sldId id="451" r:id="rId45"/>
    <p:sldId id="450" r:id="rId46"/>
    <p:sldId id="449" r:id="rId47"/>
    <p:sldId id="453" r:id="rId48"/>
    <p:sldId id="452" r:id="rId49"/>
    <p:sldId id="447" r:id="rId50"/>
    <p:sldId id="331" r:id="rId51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B122"/>
    <a:srgbClr val="99AF7E"/>
    <a:srgbClr val="F5F5F5"/>
    <a:srgbClr val="FBF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rednji slo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640" autoAdjust="0"/>
    <p:restoredTop sz="94622" autoAdjust="0"/>
  </p:normalViewPr>
  <p:slideViewPr>
    <p:cSldViewPr>
      <p:cViewPr varScale="1">
        <p:scale>
          <a:sx n="55" d="100"/>
          <a:sy n="55" d="100"/>
        </p:scale>
        <p:origin x="672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DD4011-87E9-4BB8-889E-01372210B4E7}" type="datetimeFigureOut">
              <a:rPr lang="sl-SI" smtClean="0"/>
              <a:t>9.10.2019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AAEAD-D6C2-45E8-A75F-16A26E2A432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67474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4D7214-5132-4849-9C74-CBE0AF1CACA0}" type="slidenum">
              <a:rPr lang="sl-SI" smtClean="0"/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557910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D7214-5132-4849-9C74-CBE0AF1CACA0}" type="slidenum">
              <a:rPr lang="sl-SI" smtClean="0"/>
              <a:t>30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39490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D7214-5132-4849-9C74-CBE0AF1CACA0}" type="slidenum">
              <a:rPr lang="sl-SI" smtClean="0"/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693155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1AAEAD-D6C2-45E8-A75F-16A26E2A432B}" type="slidenum">
              <a:rPr lang="sl-SI" smtClean="0"/>
              <a:t>11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33210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1AAEAD-D6C2-45E8-A75F-16A26E2A432B}" type="slidenum">
              <a:rPr lang="sl-SI" smtClean="0"/>
              <a:t>17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50771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D7214-5132-4849-9C74-CBE0AF1CACA0}" type="slidenum">
              <a:rPr lang="sl-SI" smtClean="0"/>
              <a:t>23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581902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1AAEAD-D6C2-45E8-A75F-16A26E2A432B}" type="slidenum">
              <a:rPr lang="sl-SI" smtClean="0"/>
              <a:t>24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45148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4D7214-5132-4849-9C74-CBE0AF1CACA0}" type="slidenum">
              <a:rPr lang="sl-SI" smtClean="0"/>
              <a:t>26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782797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4D7214-5132-4849-9C74-CBE0AF1CACA0}" type="slidenum">
              <a:rPr lang="sl-SI" smtClean="0"/>
              <a:t>28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93257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D7214-5132-4849-9C74-CBE0AF1CACA0}" type="slidenum">
              <a:rPr lang="sl-SI" smtClean="0"/>
              <a:t>29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58190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otnik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9B1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 cstate="print"/>
          <a:srcRect l="42460" t="24505" r="41464" b="6144"/>
          <a:stretch/>
        </p:blipFill>
        <p:spPr bwMode="auto">
          <a:xfrm>
            <a:off x="3573512" y="1196752"/>
            <a:ext cx="1934592" cy="5216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43052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ste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esna puščica 2"/>
          <p:cNvSpPr/>
          <p:nvPr userDrawn="1"/>
        </p:nvSpPr>
        <p:spPr>
          <a:xfrm>
            <a:off x="5364088" y="2972184"/>
            <a:ext cx="517936" cy="576065"/>
          </a:xfrm>
          <a:prstGeom prst="rightArrow">
            <a:avLst/>
          </a:prstGeom>
          <a:solidFill>
            <a:srgbClr val="F9B122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4" name="PoljeZBesedilom 3"/>
          <p:cNvSpPr txBox="1"/>
          <p:nvPr userDrawn="1"/>
        </p:nvSpPr>
        <p:spPr>
          <a:xfrm>
            <a:off x="8316416" y="6335202"/>
            <a:ext cx="50405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fld id="{BDCA57C0-0D6F-4CD1-84FC-B18FDF12F4D3}" type="slidenum">
              <a:rPr lang="sl-SI" sz="1100" i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" panose="020B0503030202020203" pitchFamily="34" charset="-18"/>
              </a:rPr>
              <a:pPr algn="l"/>
              <a:t>‹#›</a:t>
            </a:fld>
            <a:endParaRPr lang="sl-SI" sz="1100" i="0" dirty="0">
              <a:solidFill>
                <a:schemeClr val="tx1">
                  <a:lumMod val="75000"/>
                  <a:lumOff val="25000"/>
                </a:schemeClr>
              </a:solidFill>
              <a:latin typeface="Intra lighting 50 Regular" panose="020B0503030202020203" pitchFamily="34" charset="-18"/>
            </a:endParaRPr>
          </a:p>
        </p:txBody>
      </p:sp>
      <p:sp>
        <p:nvSpPr>
          <p:cNvPr id="5" name="Pravokotnik 4"/>
          <p:cNvSpPr/>
          <p:nvPr userDrawn="1"/>
        </p:nvSpPr>
        <p:spPr>
          <a:xfrm>
            <a:off x="539552" y="6327508"/>
            <a:ext cx="1430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www.intra</a:t>
            </a:r>
            <a:r>
              <a:rPr lang="sl-SI" sz="11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-</a:t>
            </a:r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lighting.com</a:t>
            </a:r>
            <a:endParaRPr lang="sl-SI" sz="1100" dirty="0">
              <a:latin typeface="Intra lighting 50 Regular Con" panose="020B0506030202020203" pitchFamily="34" charset="-18"/>
            </a:endParaRPr>
          </a:p>
        </p:txBody>
      </p:sp>
      <p:pic>
        <p:nvPicPr>
          <p:cNvPr id="6" name="Picture 2" descr="I:\MARKETING WORK\1_PODJETJE\PREDSTAVITEVpodjetja\2016_company presentation\grafike\logo_black_white-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236" y="6091674"/>
            <a:ext cx="2290152" cy="72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ravokotnik 6"/>
          <p:cNvSpPr/>
          <p:nvPr userDrawn="1"/>
        </p:nvSpPr>
        <p:spPr>
          <a:xfrm>
            <a:off x="683568" y="2137420"/>
            <a:ext cx="2232248" cy="2232248"/>
          </a:xfrm>
          <a:prstGeom prst="rect">
            <a:avLst/>
          </a:prstGeom>
          <a:solidFill>
            <a:srgbClr val="F9B122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sz="2400" dirty="0">
              <a:latin typeface="Intra lighting 60 Medium Con" panose="020B0606030202020203" pitchFamily="34" charset="-18"/>
            </a:endParaRPr>
          </a:p>
        </p:txBody>
      </p:sp>
      <p:sp>
        <p:nvSpPr>
          <p:cNvPr id="8" name="Pravokotnik 7"/>
          <p:cNvSpPr/>
          <p:nvPr userDrawn="1"/>
        </p:nvSpPr>
        <p:spPr>
          <a:xfrm>
            <a:off x="3419872" y="2137420"/>
            <a:ext cx="2232248" cy="2232248"/>
          </a:xfrm>
          <a:prstGeom prst="rect">
            <a:avLst/>
          </a:prstGeom>
          <a:ln w="28575">
            <a:solidFill>
              <a:srgbClr val="F9B12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l-SI" sz="2400" dirty="0">
              <a:solidFill>
                <a:srgbClr val="FF9900"/>
              </a:solidFill>
            </a:endParaRPr>
          </a:p>
        </p:txBody>
      </p:sp>
      <p:sp>
        <p:nvSpPr>
          <p:cNvPr id="9" name="Pravokotnik 8"/>
          <p:cNvSpPr/>
          <p:nvPr userDrawn="1"/>
        </p:nvSpPr>
        <p:spPr>
          <a:xfrm>
            <a:off x="6156176" y="2132856"/>
            <a:ext cx="2232248" cy="2232248"/>
          </a:xfrm>
          <a:prstGeom prst="rect">
            <a:avLst/>
          </a:prstGeom>
          <a:ln w="28575">
            <a:solidFill>
              <a:srgbClr val="F9B12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l-SI" sz="2400" dirty="0">
              <a:solidFill>
                <a:srgbClr val="FF9900"/>
              </a:solidFill>
            </a:endParaRPr>
          </a:p>
        </p:txBody>
      </p:sp>
      <p:sp>
        <p:nvSpPr>
          <p:cNvPr id="10" name="Desna puščica 9"/>
          <p:cNvSpPr/>
          <p:nvPr userDrawn="1"/>
        </p:nvSpPr>
        <p:spPr>
          <a:xfrm>
            <a:off x="2627784" y="2965512"/>
            <a:ext cx="517936" cy="576065"/>
          </a:xfrm>
          <a:prstGeom prst="rightArrow">
            <a:avLst/>
          </a:prstGeom>
          <a:solidFill>
            <a:srgbClr val="F9B122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11" name="Naslov 1"/>
          <p:cNvSpPr>
            <a:spLocks noGrp="1"/>
          </p:cNvSpPr>
          <p:nvPr>
            <p:ph type="title" hasCustomPrompt="1"/>
          </p:nvPr>
        </p:nvSpPr>
        <p:spPr>
          <a:xfrm>
            <a:off x="683568" y="2965511"/>
            <a:ext cx="2232248" cy="645939"/>
          </a:xfrm>
          <a:prstGeom prst="rect">
            <a:avLst/>
          </a:prstGeom>
        </p:spPr>
        <p:txBody>
          <a:bodyPr/>
          <a:lstStyle>
            <a:lvl1pPr algn="ctr">
              <a:defRPr sz="2400">
                <a:solidFill>
                  <a:schemeClr val="bg1"/>
                </a:solidFill>
                <a:latin typeface="Intra lighting 60 Medium Con" panose="020B0606030202020203" pitchFamily="34" charset="-18"/>
              </a:defRPr>
            </a:lvl1pPr>
          </a:lstStyle>
          <a:p>
            <a:r>
              <a:rPr lang="sl-SI" dirty="0"/>
              <a:t>USER</a:t>
            </a:r>
          </a:p>
        </p:txBody>
      </p:sp>
      <p:sp>
        <p:nvSpPr>
          <p:cNvPr id="13" name="PoljeZBesedilom 12"/>
          <p:cNvSpPr txBox="1"/>
          <p:nvPr userDrawn="1"/>
        </p:nvSpPr>
        <p:spPr>
          <a:xfrm>
            <a:off x="3145720" y="764704"/>
            <a:ext cx="236238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sl-SI" dirty="0"/>
          </a:p>
        </p:txBody>
      </p:sp>
      <p:sp>
        <p:nvSpPr>
          <p:cNvPr id="18" name="Ograda besedila 17"/>
          <p:cNvSpPr>
            <a:spLocks noGrp="1"/>
          </p:cNvSpPr>
          <p:nvPr>
            <p:ph type="body" sz="quarter" idx="13" hasCustomPrompt="1"/>
          </p:nvPr>
        </p:nvSpPr>
        <p:spPr>
          <a:xfrm>
            <a:off x="539253" y="620688"/>
            <a:ext cx="7777163" cy="86409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800">
                <a:latin typeface="Intra lighting 60 Medium Con" panose="020B0606030202020203" pitchFamily="34" charset="-18"/>
              </a:defRPr>
            </a:lvl1pPr>
          </a:lstStyle>
          <a:p>
            <a:pPr algn="l"/>
            <a:r>
              <a:rPr lang="sl-SI" dirty="0" err="1"/>
              <a:t>Slide</a:t>
            </a:r>
            <a:r>
              <a:rPr lang="sl-SI" dirty="0"/>
              <a:t> </a:t>
            </a:r>
            <a:r>
              <a:rPr lang="sl-SI" dirty="0" err="1"/>
              <a:t>title</a:t>
            </a:r>
            <a:endParaRPr lang="sl-SI" dirty="0"/>
          </a:p>
        </p:txBody>
      </p:sp>
      <p:sp>
        <p:nvSpPr>
          <p:cNvPr id="24" name="Ograda besedila 17"/>
          <p:cNvSpPr>
            <a:spLocks noGrp="1"/>
          </p:cNvSpPr>
          <p:nvPr>
            <p:ph type="body" sz="quarter" idx="15" hasCustomPrompt="1"/>
          </p:nvPr>
        </p:nvSpPr>
        <p:spPr>
          <a:xfrm>
            <a:off x="3419475" y="2997076"/>
            <a:ext cx="2232025" cy="6477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F9B122"/>
                </a:solidFill>
                <a:latin typeface="Intra lighting 60 Medium Con" panose="020B0606030202020203" pitchFamily="34" charset="-18"/>
              </a:defRPr>
            </a:lvl1pPr>
          </a:lstStyle>
          <a:p>
            <a:pPr lvl="0"/>
            <a:r>
              <a:rPr lang="sl-SI" dirty="0"/>
              <a:t>ARCHITECTURE</a:t>
            </a:r>
          </a:p>
        </p:txBody>
      </p:sp>
      <p:sp>
        <p:nvSpPr>
          <p:cNvPr id="25" name="Ograda besedila 17"/>
          <p:cNvSpPr>
            <a:spLocks noGrp="1"/>
          </p:cNvSpPr>
          <p:nvPr>
            <p:ph type="body" sz="quarter" idx="16" hasCustomPrompt="1"/>
          </p:nvPr>
        </p:nvSpPr>
        <p:spPr>
          <a:xfrm>
            <a:off x="6156176" y="2996952"/>
            <a:ext cx="2232025" cy="6477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F9B122"/>
                </a:solidFill>
                <a:latin typeface="Intra lighting 60 Medium Con" panose="020B0606030202020203" pitchFamily="34" charset="-18"/>
              </a:defRPr>
            </a:lvl1pPr>
          </a:lstStyle>
          <a:p>
            <a:pPr lvl="0"/>
            <a:r>
              <a:rPr lang="sl-SI" dirty="0"/>
              <a:t>SOLUTION</a:t>
            </a:r>
          </a:p>
        </p:txBody>
      </p:sp>
      <p:sp>
        <p:nvSpPr>
          <p:cNvPr id="15" name="Podnaslov 2"/>
          <p:cNvSpPr>
            <a:spLocks noGrp="1"/>
          </p:cNvSpPr>
          <p:nvPr>
            <p:ph type="subTitle" idx="14" hasCustomPrompt="1"/>
          </p:nvPr>
        </p:nvSpPr>
        <p:spPr>
          <a:xfrm>
            <a:off x="683568" y="4724920"/>
            <a:ext cx="2232248" cy="108034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 baseline="0">
                <a:solidFill>
                  <a:schemeClr val="tx1"/>
                </a:solidFill>
                <a:latin typeface="Intra lighting 40 Light Con" panose="020B0406030202020203" pitchFamily="34" charset="-1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Insert</a:t>
            </a:r>
            <a:r>
              <a:rPr lang="sl-SI" sz="2400" dirty="0">
                <a:latin typeface="Intra lighting 40 Light Con" panose="020B0406030202020203" pitchFamily="34" charset="-18"/>
              </a:rPr>
              <a:t> </a:t>
            </a:r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027297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ste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esna puščica 2"/>
          <p:cNvSpPr/>
          <p:nvPr userDrawn="1"/>
        </p:nvSpPr>
        <p:spPr>
          <a:xfrm>
            <a:off x="5393152" y="2972184"/>
            <a:ext cx="517936" cy="576065"/>
          </a:xfrm>
          <a:prstGeom prst="rightArrow">
            <a:avLst/>
          </a:prstGeom>
          <a:solidFill>
            <a:srgbClr val="F9B122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4" name="PoljeZBesedilom 3"/>
          <p:cNvSpPr txBox="1"/>
          <p:nvPr userDrawn="1"/>
        </p:nvSpPr>
        <p:spPr>
          <a:xfrm>
            <a:off x="8316416" y="6335202"/>
            <a:ext cx="50405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fld id="{BDCA57C0-0D6F-4CD1-84FC-B18FDF12F4D3}" type="slidenum">
              <a:rPr lang="sl-SI" sz="1100" i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" panose="020B0503030202020203" pitchFamily="34" charset="-18"/>
              </a:rPr>
              <a:pPr algn="l"/>
              <a:t>‹#›</a:t>
            </a:fld>
            <a:endParaRPr lang="sl-SI" sz="1100" i="0" dirty="0">
              <a:solidFill>
                <a:schemeClr val="tx1">
                  <a:lumMod val="75000"/>
                  <a:lumOff val="25000"/>
                </a:schemeClr>
              </a:solidFill>
              <a:latin typeface="Intra lighting 50 Regular" panose="020B0503030202020203" pitchFamily="34" charset="-18"/>
            </a:endParaRPr>
          </a:p>
        </p:txBody>
      </p:sp>
      <p:sp>
        <p:nvSpPr>
          <p:cNvPr id="5" name="Pravokotnik 4"/>
          <p:cNvSpPr/>
          <p:nvPr userDrawn="1"/>
        </p:nvSpPr>
        <p:spPr>
          <a:xfrm>
            <a:off x="539552" y="6327508"/>
            <a:ext cx="1430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www.intra</a:t>
            </a:r>
            <a:r>
              <a:rPr lang="sl-SI" sz="11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-</a:t>
            </a:r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lighting.com</a:t>
            </a:r>
            <a:endParaRPr lang="sl-SI" sz="1100" dirty="0">
              <a:latin typeface="Intra lighting 50 Regular Con" panose="020B0506030202020203" pitchFamily="34" charset="-18"/>
            </a:endParaRPr>
          </a:p>
        </p:txBody>
      </p:sp>
      <p:pic>
        <p:nvPicPr>
          <p:cNvPr id="6" name="Picture 2" descr="I:\MARKETING WORK\1_PODJETJE\PREDSTAVITEVpodjetja\2016_company presentation\grafike\logo_black_white-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236" y="6091674"/>
            <a:ext cx="2290152" cy="72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ravokotnik 6"/>
          <p:cNvSpPr/>
          <p:nvPr userDrawn="1"/>
        </p:nvSpPr>
        <p:spPr>
          <a:xfrm>
            <a:off x="683568" y="2137420"/>
            <a:ext cx="2232248" cy="2232248"/>
          </a:xfrm>
          <a:prstGeom prst="rect">
            <a:avLst/>
          </a:prstGeom>
          <a:solidFill>
            <a:srgbClr val="F9B122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sz="2400" dirty="0">
              <a:latin typeface="Intra lighting 60 Medium Con" panose="020B0606030202020203" pitchFamily="34" charset="-18"/>
            </a:endParaRPr>
          </a:p>
        </p:txBody>
      </p:sp>
      <p:sp>
        <p:nvSpPr>
          <p:cNvPr id="8" name="Pravokotnik 7"/>
          <p:cNvSpPr/>
          <p:nvPr userDrawn="1"/>
        </p:nvSpPr>
        <p:spPr>
          <a:xfrm>
            <a:off x="3419872" y="2137420"/>
            <a:ext cx="2232248" cy="2232248"/>
          </a:xfrm>
          <a:prstGeom prst="rect">
            <a:avLst/>
          </a:prstGeom>
          <a:solidFill>
            <a:srgbClr val="F9B122"/>
          </a:solidFill>
          <a:ln w="28575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l-SI" sz="2400" dirty="0">
              <a:solidFill>
                <a:srgbClr val="FF9900"/>
              </a:solidFill>
            </a:endParaRPr>
          </a:p>
        </p:txBody>
      </p:sp>
      <p:sp>
        <p:nvSpPr>
          <p:cNvPr id="9" name="Pravokotnik 8"/>
          <p:cNvSpPr/>
          <p:nvPr userDrawn="1"/>
        </p:nvSpPr>
        <p:spPr>
          <a:xfrm>
            <a:off x="6156176" y="2132856"/>
            <a:ext cx="2232248" cy="2232248"/>
          </a:xfrm>
          <a:prstGeom prst="rect">
            <a:avLst/>
          </a:prstGeom>
          <a:ln w="28575">
            <a:solidFill>
              <a:srgbClr val="F9B12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l-SI" sz="2400" dirty="0">
              <a:solidFill>
                <a:srgbClr val="FF9900"/>
              </a:solidFill>
            </a:endParaRPr>
          </a:p>
        </p:txBody>
      </p:sp>
      <p:sp>
        <p:nvSpPr>
          <p:cNvPr id="10" name="Desna puščica 9"/>
          <p:cNvSpPr/>
          <p:nvPr userDrawn="1"/>
        </p:nvSpPr>
        <p:spPr>
          <a:xfrm>
            <a:off x="2627784" y="2965512"/>
            <a:ext cx="517936" cy="576065"/>
          </a:xfrm>
          <a:prstGeom prst="rightArrow">
            <a:avLst/>
          </a:prstGeom>
          <a:solidFill>
            <a:srgbClr val="F9B122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11" name="Naslov 1"/>
          <p:cNvSpPr>
            <a:spLocks noGrp="1"/>
          </p:cNvSpPr>
          <p:nvPr>
            <p:ph type="title" hasCustomPrompt="1"/>
          </p:nvPr>
        </p:nvSpPr>
        <p:spPr>
          <a:xfrm>
            <a:off x="683568" y="2965511"/>
            <a:ext cx="2232248" cy="645939"/>
          </a:xfrm>
          <a:prstGeom prst="rect">
            <a:avLst/>
          </a:prstGeom>
        </p:spPr>
        <p:txBody>
          <a:bodyPr/>
          <a:lstStyle>
            <a:lvl1pPr algn="ctr">
              <a:defRPr sz="2400">
                <a:solidFill>
                  <a:schemeClr val="bg1"/>
                </a:solidFill>
                <a:latin typeface="Intra lighting 60 Medium Con" panose="020B0606030202020203" pitchFamily="34" charset="-18"/>
              </a:defRPr>
            </a:lvl1pPr>
          </a:lstStyle>
          <a:p>
            <a:r>
              <a:rPr lang="sl-SI" dirty="0"/>
              <a:t>USER</a:t>
            </a:r>
          </a:p>
        </p:txBody>
      </p:sp>
      <p:sp>
        <p:nvSpPr>
          <p:cNvPr id="13" name="PoljeZBesedilom 12"/>
          <p:cNvSpPr txBox="1"/>
          <p:nvPr userDrawn="1"/>
        </p:nvSpPr>
        <p:spPr>
          <a:xfrm>
            <a:off x="3145720" y="764704"/>
            <a:ext cx="236238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sl-SI" dirty="0"/>
          </a:p>
        </p:txBody>
      </p:sp>
      <p:sp>
        <p:nvSpPr>
          <p:cNvPr id="18" name="Ograda besedila 17"/>
          <p:cNvSpPr>
            <a:spLocks noGrp="1"/>
          </p:cNvSpPr>
          <p:nvPr>
            <p:ph type="body" sz="quarter" idx="13" hasCustomPrompt="1"/>
          </p:nvPr>
        </p:nvSpPr>
        <p:spPr>
          <a:xfrm>
            <a:off x="539253" y="620688"/>
            <a:ext cx="7777163" cy="86409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800">
                <a:latin typeface="Intra lighting 60 Medium Con" panose="020B0606030202020203" pitchFamily="34" charset="-18"/>
              </a:defRPr>
            </a:lvl1pPr>
          </a:lstStyle>
          <a:p>
            <a:pPr algn="l"/>
            <a:r>
              <a:rPr lang="sl-SI" dirty="0" err="1"/>
              <a:t>Slide</a:t>
            </a:r>
            <a:r>
              <a:rPr lang="sl-SI" dirty="0"/>
              <a:t> </a:t>
            </a:r>
            <a:r>
              <a:rPr lang="sl-SI" dirty="0" err="1"/>
              <a:t>title</a:t>
            </a:r>
            <a:endParaRPr lang="sl-SI" dirty="0"/>
          </a:p>
        </p:txBody>
      </p:sp>
      <p:sp>
        <p:nvSpPr>
          <p:cNvPr id="24" name="Ograda besedila 17"/>
          <p:cNvSpPr>
            <a:spLocks noGrp="1"/>
          </p:cNvSpPr>
          <p:nvPr>
            <p:ph type="body" sz="quarter" idx="15" hasCustomPrompt="1"/>
          </p:nvPr>
        </p:nvSpPr>
        <p:spPr>
          <a:xfrm>
            <a:off x="3419475" y="2997076"/>
            <a:ext cx="2232025" cy="6477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Intra lighting 60 Medium Con" panose="020B0606030202020203" pitchFamily="34" charset="-18"/>
              </a:defRPr>
            </a:lvl1pPr>
          </a:lstStyle>
          <a:p>
            <a:pPr lvl="0"/>
            <a:r>
              <a:rPr lang="sl-SI" dirty="0"/>
              <a:t>ARCHITECTURE</a:t>
            </a:r>
          </a:p>
        </p:txBody>
      </p:sp>
      <p:sp>
        <p:nvSpPr>
          <p:cNvPr id="25" name="Ograda besedila 17"/>
          <p:cNvSpPr>
            <a:spLocks noGrp="1"/>
          </p:cNvSpPr>
          <p:nvPr>
            <p:ph type="body" sz="quarter" idx="16" hasCustomPrompt="1"/>
          </p:nvPr>
        </p:nvSpPr>
        <p:spPr>
          <a:xfrm>
            <a:off x="6156176" y="2996952"/>
            <a:ext cx="2232025" cy="6477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F9B122"/>
                </a:solidFill>
                <a:latin typeface="Intra lighting 60 Medium Con" panose="020B0606030202020203" pitchFamily="34" charset="-18"/>
              </a:defRPr>
            </a:lvl1pPr>
          </a:lstStyle>
          <a:p>
            <a:pPr lvl="0"/>
            <a:r>
              <a:rPr lang="sl-SI" dirty="0"/>
              <a:t>SOLUTION</a:t>
            </a:r>
          </a:p>
        </p:txBody>
      </p:sp>
      <p:sp>
        <p:nvSpPr>
          <p:cNvPr id="15" name="Podnaslov 2"/>
          <p:cNvSpPr>
            <a:spLocks noGrp="1"/>
          </p:cNvSpPr>
          <p:nvPr>
            <p:ph type="subTitle" idx="14" hasCustomPrompt="1"/>
          </p:nvPr>
        </p:nvSpPr>
        <p:spPr>
          <a:xfrm>
            <a:off x="683568" y="4724920"/>
            <a:ext cx="2232248" cy="108034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 baseline="0">
                <a:solidFill>
                  <a:schemeClr val="tx1"/>
                </a:solidFill>
                <a:latin typeface="Intra lighting 40 Light Con" panose="020B0406030202020203" pitchFamily="34" charset="-1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Insert</a:t>
            </a:r>
            <a:r>
              <a:rPr lang="sl-SI" sz="2400" dirty="0">
                <a:latin typeface="Intra lighting 40 Light Con" panose="020B0406030202020203" pitchFamily="34" charset="-18"/>
              </a:rPr>
              <a:t> </a:t>
            </a:r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  <p:sp>
        <p:nvSpPr>
          <p:cNvPr id="12" name="Ograda besedila 11"/>
          <p:cNvSpPr>
            <a:spLocks noGrp="1"/>
          </p:cNvSpPr>
          <p:nvPr>
            <p:ph type="body" sz="quarter" idx="17" hasCustomPrompt="1"/>
          </p:nvPr>
        </p:nvSpPr>
        <p:spPr>
          <a:xfrm>
            <a:off x="3419475" y="4724400"/>
            <a:ext cx="2232025" cy="1081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Intra lighting 40 Light Con" panose="020B0406030202020203" pitchFamily="34" charset="-18"/>
              </a:defRPr>
            </a:lvl1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Insert</a:t>
            </a:r>
            <a:r>
              <a:rPr lang="sl-SI" sz="2400" dirty="0">
                <a:latin typeface="Intra lighting 40 Light Con" panose="020B0406030202020203" pitchFamily="34" charset="-18"/>
              </a:rPr>
              <a:t> </a:t>
            </a:r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9630346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step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esna puščica 2"/>
          <p:cNvSpPr/>
          <p:nvPr userDrawn="1"/>
        </p:nvSpPr>
        <p:spPr>
          <a:xfrm>
            <a:off x="5393152" y="2972184"/>
            <a:ext cx="517936" cy="576065"/>
          </a:xfrm>
          <a:prstGeom prst="rightArrow">
            <a:avLst/>
          </a:prstGeom>
          <a:solidFill>
            <a:srgbClr val="F9B122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4" name="PoljeZBesedilom 3"/>
          <p:cNvSpPr txBox="1"/>
          <p:nvPr userDrawn="1"/>
        </p:nvSpPr>
        <p:spPr>
          <a:xfrm>
            <a:off x="8316416" y="6335202"/>
            <a:ext cx="50405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fld id="{BDCA57C0-0D6F-4CD1-84FC-B18FDF12F4D3}" type="slidenum">
              <a:rPr lang="sl-SI" sz="1100" i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" panose="020B0503030202020203" pitchFamily="34" charset="-18"/>
              </a:rPr>
              <a:pPr algn="l"/>
              <a:t>‹#›</a:t>
            </a:fld>
            <a:endParaRPr lang="sl-SI" sz="1100" i="0" dirty="0">
              <a:solidFill>
                <a:schemeClr val="tx1">
                  <a:lumMod val="75000"/>
                  <a:lumOff val="25000"/>
                </a:schemeClr>
              </a:solidFill>
              <a:latin typeface="Intra lighting 50 Regular" panose="020B0503030202020203" pitchFamily="34" charset="-18"/>
            </a:endParaRPr>
          </a:p>
        </p:txBody>
      </p:sp>
      <p:sp>
        <p:nvSpPr>
          <p:cNvPr id="5" name="Pravokotnik 4"/>
          <p:cNvSpPr/>
          <p:nvPr userDrawn="1"/>
        </p:nvSpPr>
        <p:spPr>
          <a:xfrm>
            <a:off x="539552" y="6327508"/>
            <a:ext cx="1430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www.intra</a:t>
            </a:r>
            <a:r>
              <a:rPr lang="sl-SI" sz="11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-</a:t>
            </a:r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lighting.com</a:t>
            </a:r>
            <a:endParaRPr lang="sl-SI" sz="1100" dirty="0">
              <a:latin typeface="Intra lighting 50 Regular Con" panose="020B0506030202020203" pitchFamily="34" charset="-18"/>
            </a:endParaRPr>
          </a:p>
        </p:txBody>
      </p:sp>
      <p:pic>
        <p:nvPicPr>
          <p:cNvPr id="6" name="Picture 2" descr="I:\MARKETING WORK\1_PODJETJE\PREDSTAVITEVpodjetja\2016_company presentation\grafike\logo_black_white-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236" y="6091674"/>
            <a:ext cx="2290152" cy="72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ravokotnik 6"/>
          <p:cNvSpPr/>
          <p:nvPr userDrawn="1"/>
        </p:nvSpPr>
        <p:spPr>
          <a:xfrm>
            <a:off x="683568" y="2137420"/>
            <a:ext cx="2232248" cy="2232248"/>
          </a:xfrm>
          <a:prstGeom prst="rect">
            <a:avLst/>
          </a:prstGeom>
          <a:solidFill>
            <a:srgbClr val="F9B122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sz="2400" dirty="0">
              <a:latin typeface="Intra lighting 60 Medium Con" panose="020B0606030202020203" pitchFamily="34" charset="-18"/>
            </a:endParaRPr>
          </a:p>
        </p:txBody>
      </p:sp>
      <p:sp>
        <p:nvSpPr>
          <p:cNvPr id="8" name="Pravokotnik 7"/>
          <p:cNvSpPr/>
          <p:nvPr userDrawn="1"/>
        </p:nvSpPr>
        <p:spPr>
          <a:xfrm>
            <a:off x="3419872" y="2137420"/>
            <a:ext cx="2232248" cy="2232248"/>
          </a:xfrm>
          <a:prstGeom prst="rect">
            <a:avLst/>
          </a:prstGeom>
          <a:solidFill>
            <a:srgbClr val="F9B122"/>
          </a:solidFill>
          <a:ln w="28575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l-SI" sz="2400" dirty="0">
              <a:solidFill>
                <a:srgbClr val="FF9900"/>
              </a:solidFill>
            </a:endParaRPr>
          </a:p>
        </p:txBody>
      </p:sp>
      <p:sp>
        <p:nvSpPr>
          <p:cNvPr id="9" name="Pravokotnik 8"/>
          <p:cNvSpPr/>
          <p:nvPr userDrawn="1"/>
        </p:nvSpPr>
        <p:spPr>
          <a:xfrm>
            <a:off x="6156176" y="2132856"/>
            <a:ext cx="2232248" cy="2232248"/>
          </a:xfrm>
          <a:prstGeom prst="rect">
            <a:avLst/>
          </a:prstGeom>
          <a:solidFill>
            <a:srgbClr val="F9B122"/>
          </a:solidFill>
          <a:ln w="28575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l-SI" sz="2400" dirty="0">
              <a:solidFill>
                <a:srgbClr val="FF9900"/>
              </a:solidFill>
            </a:endParaRPr>
          </a:p>
        </p:txBody>
      </p:sp>
      <p:sp>
        <p:nvSpPr>
          <p:cNvPr id="10" name="Desna puščica 9"/>
          <p:cNvSpPr/>
          <p:nvPr userDrawn="1"/>
        </p:nvSpPr>
        <p:spPr>
          <a:xfrm>
            <a:off x="2627784" y="2965512"/>
            <a:ext cx="517936" cy="576065"/>
          </a:xfrm>
          <a:prstGeom prst="rightArrow">
            <a:avLst/>
          </a:prstGeom>
          <a:solidFill>
            <a:srgbClr val="F9B122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11" name="Naslov 1"/>
          <p:cNvSpPr>
            <a:spLocks noGrp="1"/>
          </p:cNvSpPr>
          <p:nvPr>
            <p:ph type="title" hasCustomPrompt="1"/>
          </p:nvPr>
        </p:nvSpPr>
        <p:spPr>
          <a:xfrm>
            <a:off x="683568" y="2965511"/>
            <a:ext cx="2232248" cy="645939"/>
          </a:xfrm>
          <a:prstGeom prst="rect">
            <a:avLst/>
          </a:prstGeom>
        </p:spPr>
        <p:txBody>
          <a:bodyPr/>
          <a:lstStyle>
            <a:lvl1pPr algn="ctr">
              <a:defRPr sz="2400">
                <a:solidFill>
                  <a:schemeClr val="bg1"/>
                </a:solidFill>
                <a:latin typeface="Intra lighting 60 Medium Con" panose="020B0606030202020203" pitchFamily="34" charset="-18"/>
              </a:defRPr>
            </a:lvl1pPr>
          </a:lstStyle>
          <a:p>
            <a:r>
              <a:rPr lang="sl-SI" dirty="0"/>
              <a:t>USER</a:t>
            </a:r>
          </a:p>
        </p:txBody>
      </p:sp>
      <p:sp>
        <p:nvSpPr>
          <p:cNvPr id="13" name="PoljeZBesedilom 12"/>
          <p:cNvSpPr txBox="1"/>
          <p:nvPr userDrawn="1"/>
        </p:nvSpPr>
        <p:spPr>
          <a:xfrm>
            <a:off x="3145720" y="764704"/>
            <a:ext cx="236238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sl-SI" dirty="0"/>
          </a:p>
        </p:txBody>
      </p:sp>
      <p:sp>
        <p:nvSpPr>
          <p:cNvPr id="18" name="Ograda besedila 17"/>
          <p:cNvSpPr>
            <a:spLocks noGrp="1"/>
          </p:cNvSpPr>
          <p:nvPr>
            <p:ph type="body" sz="quarter" idx="13" hasCustomPrompt="1"/>
          </p:nvPr>
        </p:nvSpPr>
        <p:spPr>
          <a:xfrm>
            <a:off x="539253" y="620688"/>
            <a:ext cx="7777163" cy="86409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800">
                <a:latin typeface="Intra lighting 60 Medium Con" panose="020B0606030202020203" pitchFamily="34" charset="-18"/>
              </a:defRPr>
            </a:lvl1pPr>
          </a:lstStyle>
          <a:p>
            <a:pPr algn="l"/>
            <a:r>
              <a:rPr lang="sl-SI" dirty="0" err="1"/>
              <a:t>Slide</a:t>
            </a:r>
            <a:r>
              <a:rPr lang="sl-SI" dirty="0"/>
              <a:t> </a:t>
            </a:r>
            <a:r>
              <a:rPr lang="sl-SI" dirty="0" err="1"/>
              <a:t>title</a:t>
            </a:r>
            <a:endParaRPr lang="sl-SI" dirty="0"/>
          </a:p>
        </p:txBody>
      </p:sp>
      <p:sp>
        <p:nvSpPr>
          <p:cNvPr id="24" name="Ograda besedila 17"/>
          <p:cNvSpPr>
            <a:spLocks noGrp="1"/>
          </p:cNvSpPr>
          <p:nvPr>
            <p:ph type="body" sz="quarter" idx="15" hasCustomPrompt="1"/>
          </p:nvPr>
        </p:nvSpPr>
        <p:spPr>
          <a:xfrm>
            <a:off x="3419475" y="2997076"/>
            <a:ext cx="2232025" cy="6477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Intra lighting 60 Medium Con" panose="020B0606030202020203" pitchFamily="34" charset="-18"/>
              </a:defRPr>
            </a:lvl1pPr>
          </a:lstStyle>
          <a:p>
            <a:pPr lvl="0"/>
            <a:r>
              <a:rPr lang="sl-SI" dirty="0"/>
              <a:t>ARCHITECTURE</a:t>
            </a:r>
          </a:p>
        </p:txBody>
      </p:sp>
      <p:sp>
        <p:nvSpPr>
          <p:cNvPr id="25" name="Ograda besedila 17"/>
          <p:cNvSpPr>
            <a:spLocks noGrp="1"/>
          </p:cNvSpPr>
          <p:nvPr>
            <p:ph type="body" sz="quarter" idx="16" hasCustomPrompt="1"/>
          </p:nvPr>
        </p:nvSpPr>
        <p:spPr>
          <a:xfrm>
            <a:off x="6156176" y="2996952"/>
            <a:ext cx="2232025" cy="6477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Intra lighting 60 Medium Con" panose="020B0606030202020203" pitchFamily="34" charset="-18"/>
              </a:defRPr>
            </a:lvl1pPr>
          </a:lstStyle>
          <a:p>
            <a:pPr lvl="0"/>
            <a:r>
              <a:rPr lang="sl-SI" dirty="0"/>
              <a:t>SOLUTION</a:t>
            </a:r>
          </a:p>
        </p:txBody>
      </p:sp>
      <p:sp>
        <p:nvSpPr>
          <p:cNvPr id="15" name="Podnaslov 2"/>
          <p:cNvSpPr>
            <a:spLocks noGrp="1"/>
          </p:cNvSpPr>
          <p:nvPr>
            <p:ph type="subTitle" idx="14" hasCustomPrompt="1"/>
          </p:nvPr>
        </p:nvSpPr>
        <p:spPr>
          <a:xfrm>
            <a:off x="683568" y="4724920"/>
            <a:ext cx="2232248" cy="108034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 baseline="0">
                <a:solidFill>
                  <a:schemeClr val="tx1"/>
                </a:solidFill>
                <a:latin typeface="Intra lighting 40 Light Con" panose="020B0406030202020203" pitchFamily="34" charset="-1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Insert</a:t>
            </a:r>
            <a:r>
              <a:rPr lang="sl-SI" sz="2400" dirty="0">
                <a:latin typeface="Intra lighting 40 Light Con" panose="020B0406030202020203" pitchFamily="34" charset="-18"/>
              </a:rPr>
              <a:t> </a:t>
            </a:r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  <p:sp>
        <p:nvSpPr>
          <p:cNvPr id="12" name="Ograda besedila 11"/>
          <p:cNvSpPr>
            <a:spLocks noGrp="1"/>
          </p:cNvSpPr>
          <p:nvPr>
            <p:ph type="body" sz="quarter" idx="17" hasCustomPrompt="1"/>
          </p:nvPr>
        </p:nvSpPr>
        <p:spPr>
          <a:xfrm>
            <a:off x="3419475" y="4724400"/>
            <a:ext cx="2232025" cy="108108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latin typeface="Intra lighting 40 Light Con" panose="020B0406030202020203" pitchFamily="34" charset="-18"/>
              </a:defRPr>
            </a:lvl1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Insert</a:t>
            </a:r>
            <a:r>
              <a:rPr lang="sl-SI" sz="2400" dirty="0">
                <a:latin typeface="Intra lighting 40 Light Con" panose="020B0406030202020203" pitchFamily="34" charset="-18"/>
              </a:rPr>
              <a:t> </a:t>
            </a:r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  <p:sp>
        <p:nvSpPr>
          <p:cNvPr id="17" name="Ograda besedila 11"/>
          <p:cNvSpPr>
            <a:spLocks noGrp="1"/>
          </p:cNvSpPr>
          <p:nvPr>
            <p:ph type="body" sz="quarter" idx="18" hasCustomPrompt="1"/>
          </p:nvPr>
        </p:nvSpPr>
        <p:spPr>
          <a:xfrm>
            <a:off x="6156176" y="4725144"/>
            <a:ext cx="2232025" cy="108108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latin typeface="Intra lighting 40 Light Con" panose="020B0406030202020203" pitchFamily="34" charset="-18"/>
              </a:defRPr>
            </a:lvl1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Insert</a:t>
            </a:r>
            <a:r>
              <a:rPr lang="sl-SI" sz="2400" dirty="0">
                <a:latin typeface="Intra lighting 40 Light Con" panose="020B0406030202020203" pitchFamily="34" charset="-18"/>
              </a:rPr>
              <a:t> </a:t>
            </a:r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8553536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x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avokotnik 2"/>
          <p:cNvSpPr/>
          <p:nvPr userDrawn="1"/>
        </p:nvSpPr>
        <p:spPr>
          <a:xfrm>
            <a:off x="683568" y="2137420"/>
            <a:ext cx="2232248" cy="2232248"/>
          </a:xfrm>
          <a:prstGeom prst="rect">
            <a:avLst/>
          </a:prstGeom>
          <a:ln w="28575">
            <a:solidFill>
              <a:srgbClr val="F9B12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l-SI" sz="2400" dirty="0">
              <a:solidFill>
                <a:srgbClr val="FF9900"/>
              </a:solidFill>
            </a:endParaRPr>
          </a:p>
        </p:txBody>
      </p:sp>
      <p:sp>
        <p:nvSpPr>
          <p:cNvPr id="4" name="PoljeZBesedilom 3"/>
          <p:cNvSpPr txBox="1"/>
          <p:nvPr userDrawn="1"/>
        </p:nvSpPr>
        <p:spPr>
          <a:xfrm>
            <a:off x="8316416" y="6335202"/>
            <a:ext cx="50405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fld id="{BDCA57C0-0D6F-4CD1-84FC-B18FDF12F4D3}" type="slidenum">
              <a:rPr lang="sl-SI" sz="1100" i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" panose="020B0503030202020203" pitchFamily="34" charset="-18"/>
              </a:rPr>
              <a:pPr algn="l"/>
              <a:t>‹#›</a:t>
            </a:fld>
            <a:endParaRPr lang="sl-SI" sz="1100" i="0" dirty="0">
              <a:solidFill>
                <a:schemeClr val="tx1">
                  <a:lumMod val="75000"/>
                  <a:lumOff val="25000"/>
                </a:schemeClr>
              </a:solidFill>
              <a:latin typeface="Intra lighting 50 Regular" panose="020B0503030202020203" pitchFamily="34" charset="-18"/>
            </a:endParaRPr>
          </a:p>
        </p:txBody>
      </p:sp>
      <p:sp>
        <p:nvSpPr>
          <p:cNvPr id="5" name="Pravokotnik 4"/>
          <p:cNvSpPr/>
          <p:nvPr userDrawn="1"/>
        </p:nvSpPr>
        <p:spPr>
          <a:xfrm>
            <a:off x="539552" y="6327508"/>
            <a:ext cx="1430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www.intra</a:t>
            </a:r>
            <a:r>
              <a:rPr lang="sl-SI" sz="11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-</a:t>
            </a:r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lighting.com</a:t>
            </a:r>
            <a:endParaRPr lang="sl-SI" sz="1100" dirty="0">
              <a:latin typeface="Intra lighting 50 Regular Con" panose="020B0506030202020203" pitchFamily="34" charset="-18"/>
            </a:endParaRPr>
          </a:p>
        </p:txBody>
      </p:sp>
      <p:pic>
        <p:nvPicPr>
          <p:cNvPr id="6" name="Picture 2" descr="I:\MARKETING WORK\1_PODJETJE\PREDSTAVITEVpodjetja\2016_company presentation\grafike\logo_black_white-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236" y="6091674"/>
            <a:ext cx="2290152" cy="72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ravokotnik 6"/>
          <p:cNvSpPr/>
          <p:nvPr userDrawn="1"/>
        </p:nvSpPr>
        <p:spPr>
          <a:xfrm>
            <a:off x="3419872" y="2137420"/>
            <a:ext cx="2232248" cy="2232248"/>
          </a:xfrm>
          <a:prstGeom prst="rect">
            <a:avLst/>
          </a:prstGeom>
          <a:ln w="28575">
            <a:solidFill>
              <a:srgbClr val="F9B12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l-SI" sz="2400" dirty="0">
              <a:solidFill>
                <a:srgbClr val="FF9900"/>
              </a:solidFill>
            </a:endParaRPr>
          </a:p>
        </p:txBody>
      </p:sp>
      <p:sp>
        <p:nvSpPr>
          <p:cNvPr id="8" name="Pravokotnik 7"/>
          <p:cNvSpPr/>
          <p:nvPr userDrawn="1"/>
        </p:nvSpPr>
        <p:spPr>
          <a:xfrm>
            <a:off x="6156176" y="2132856"/>
            <a:ext cx="2232248" cy="2232248"/>
          </a:xfrm>
          <a:prstGeom prst="rect">
            <a:avLst/>
          </a:prstGeom>
          <a:ln w="28575">
            <a:solidFill>
              <a:srgbClr val="F9B12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l-SI" sz="2400" dirty="0">
              <a:solidFill>
                <a:srgbClr val="FF9900"/>
              </a:solidFill>
            </a:endParaRPr>
          </a:p>
        </p:txBody>
      </p:sp>
      <p:sp>
        <p:nvSpPr>
          <p:cNvPr id="9" name="Naslov 1"/>
          <p:cNvSpPr>
            <a:spLocks noGrp="1"/>
          </p:cNvSpPr>
          <p:nvPr>
            <p:ph type="title" hasCustomPrompt="1"/>
          </p:nvPr>
        </p:nvSpPr>
        <p:spPr>
          <a:xfrm>
            <a:off x="683568" y="2965511"/>
            <a:ext cx="2232248" cy="645939"/>
          </a:xfrm>
          <a:prstGeom prst="rect">
            <a:avLst/>
          </a:prstGeom>
        </p:spPr>
        <p:txBody>
          <a:bodyPr/>
          <a:lstStyle>
            <a:lvl1pPr algn="ctr">
              <a:defRPr sz="2400">
                <a:solidFill>
                  <a:srgbClr val="F9B122"/>
                </a:solidFill>
                <a:latin typeface="Intra lighting 60 Medium Con" panose="020B0606030202020203" pitchFamily="34" charset="-18"/>
              </a:defRPr>
            </a:lvl1pPr>
          </a:lstStyle>
          <a:p>
            <a:r>
              <a:rPr lang="sl-SI" dirty="0"/>
              <a:t>USER</a:t>
            </a:r>
          </a:p>
        </p:txBody>
      </p:sp>
      <p:sp>
        <p:nvSpPr>
          <p:cNvPr id="10" name="PoljeZBesedilom 9"/>
          <p:cNvSpPr txBox="1"/>
          <p:nvPr userDrawn="1"/>
        </p:nvSpPr>
        <p:spPr>
          <a:xfrm>
            <a:off x="3145720" y="764704"/>
            <a:ext cx="236238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sl-SI" dirty="0"/>
          </a:p>
        </p:txBody>
      </p:sp>
      <p:sp>
        <p:nvSpPr>
          <p:cNvPr id="15" name="Podnaslov 2"/>
          <p:cNvSpPr>
            <a:spLocks noGrp="1"/>
          </p:cNvSpPr>
          <p:nvPr>
            <p:ph type="subTitle" idx="14" hasCustomPrompt="1"/>
          </p:nvPr>
        </p:nvSpPr>
        <p:spPr>
          <a:xfrm>
            <a:off x="683568" y="4725144"/>
            <a:ext cx="2232248" cy="108002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solidFill>
                  <a:schemeClr val="tx1"/>
                </a:solidFill>
                <a:latin typeface="Intra lighting 40 Light Con" panose="020B0406030202020203" pitchFamily="34" charset="-1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  <p:sp>
        <p:nvSpPr>
          <p:cNvPr id="16" name="Ograda besedila 17"/>
          <p:cNvSpPr>
            <a:spLocks noGrp="1"/>
          </p:cNvSpPr>
          <p:nvPr>
            <p:ph type="body" sz="quarter" idx="13" hasCustomPrompt="1"/>
          </p:nvPr>
        </p:nvSpPr>
        <p:spPr>
          <a:xfrm>
            <a:off x="539253" y="620688"/>
            <a:ext cx="7777163" cy="86409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800">
                <a:latin typeface="Intra lighting 60 Medium Con" panose="020B0606030202020203" pitchFamily="34" charset="-18"/>
              </a:defRPr>
            </a:lvl1pPr>
          </a:lstStyle>
          <a:p>
            <a:pPr algn="l"/>
            <a:r>
              <a:rPr lang="sl-SI" dirty="0" err="1"/>
              <a:t>Slide</a:t>
            </a:r>
            <a:r>
              <a:rPr lang="sl-SI" dirty="0"/>
              <a:t> </a:t>
            </a:r>
            <a:r>
              <a:rPr lang="sl-SI" dirty="0" err="1"/>
              <a:t>title</a:t>
            </a:r>
            <a:endParaRPr lang="sl-SI" dirty="0"/>
          </a:p>
        </p:txBody>
      </p:sp>
      <p:sp>
        <p:nvSpPr>
          <p:cNvPr id="18" name="Ograda besedila 17"/>
          <p:cNvSpPr>
            <a:spLocks noGrp="1"/>
          </p:cNvSpPr>
          <p:nvPr>
            <p:ph type="body" sz="quarter" idx="15" hasCustomPrompt="1"/>
          </p:nvPr>
        </p:nvSpPr>
        <p:spPr>
          <a:xfrm>
            <a:off x="3419475" y="2997076"/>
            <a:ext cx="2232025" cy="6477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F9B122"/>
                </a:solidFill>
                <a:latin typeface="Intra lighting 60 Medium Con" panose="020B0606030202020203" pitchFamily="34" charset="-18"/>
              </a:defRPr>
            </a:lvl1pPr>
          </a:lstStyle>
          <a:p>
            <a:pPr lvl="0"/>
            <a:r>
              <a:rPr lang="sl-SI" dirty="0"/>
              <a:t>ARCHITECTURE</a:t>
            </a:r>
          </a:p>
        </p:txBody>
      </p:sp>
      <p:sp>
        <p:nvSpPr>
          <p:cNvPr id="19" name="Ograda besedila 17"/>
          <p:cNvSpPr>
            <a:spLocks noGrp="1"/>
          </p:cNvSpPr>
          <p:nvPr>
            <p:ph type="body" sz="quarter" idx="16" hasCustomPrompt="1"/>
          </p:nvPr>
        </p:nvSpPr>
        <p:spPr>
          <a:xfrm>
            <a:off x="6156176" y="2996952"/>
            <a:ext cx="2232025" cy="6477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F9B122"/>
                </a:solidFill>
                <a:latin typeface="Intra lighting 60 Medium Con" panose="020B0606030202020203" pitchFamily="34" charset="-18"/>
              </a:defRPr>
            </a:lvl1pPr>
          </a:lstStyle>
          <a:p>
            <a:pPr lvl="0"/>
            <a:r>
              <a:rPr lang="sl-SI" dirty="0"/>
              <a:t>SOLUTION</a:t>
            </a:r>
          </a:p>
        </p:txBody>
      </p:sp>
      <p:sp>
        <p:nvSpPr>
          <p:cNvPr id="23" name="Ograda besedila 22"/>
          <p:cNvSpPr>
            <a:spLocks noGrp="1"/>
          </p:cNvSpPr>
          <p:nvPr>
            <p:ph type="body" sz="quarter" idx="17" hasCustomPrompt="1"/>
          </p:nvPr>
        </p:nvSpPr>
        <p:spPr>
          <a:xfrm>
            <a:off x="3420095" y="4725864"/>
            <a:ext cx="2232025" cy="1079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Intra lighting 40 Light Con" panose="020B0406030202020203" pitchFamily="34" charset="-18"/>
              </a:defRPr>
            </a:lvl1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  <p:sp>
        <p:nvSpPr>
          <p:cNvPr id="24" name="Ograda besedila 22"/>
          <p:cNvSpPr>
            <a:spLocks noGrp="1"/>
          </p:cNvSpPr>
          <p:nvPr>
            <p:ph type="body" sz="quarter" idx="18" hasCustomPrompt="1"/>
          </p:nvPr>
        </p:nvSpPr>
        <p:spPr>
          <a:xfrm>
            <a:off x="6157631" y="4725144"/>
            <a:ext cx="2232025" cy="1079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Intra lighting 40 Light Con" panose="020B0406030202020203" pitchFamily="34" charset="-18"/>
              </a:defRPr>
            </a:lvl1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0391379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 userDrawn="1"/>
        </p:nvSpPr>
        <p:spPr>
          <a:xfrm>
            <a:off x="8316416" y="6335202"/>
            <a:ext cx="50405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fld id="{BDCA57C0-0D6F-4CD1-84FC-B18FDF12F4D3}" type="slidenum">
              <a:rPr lang="sl-SI" sz="1100" i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" panose="020B0503030202020203" pitchFamily="34" charset="-18"/>
              </a:rPr>
              <a:pPr algn="l"/>
              <a:t>‹#›</a:t>
            </a:fld>
            <a:endParaRPr lang="sl-SI" sz="1100" i="0" dirty="0">
              <a:solidFill>
                <a:schemeClr val="tx1">
                  <a:lumMod val="75000"/>
                  <a:lumOff val="25000"/>
                </a:schemeClr>
              </a:solidFill>
              <a:latin typeface="Intra lighting 50 Regular" panose="020B0503030202020203" pitchFamily="34" charset="-18"/>
            </a:endParaRPr>
          </a:p>
        </p:txBody>
      </p:sp>
      <p:sp>
        <p:nvSpPr>
          <p:cNvPr id="5" name="Pravokotnik 4"/>
          <p:cNvSpPr/>
          <p:nvPr userDrawn="1"/>
        </p:nvSpPr>
        <p:spPr>
          <a:xfrm>
            <a:off x="539552" y="6327508"/>
            <a:ext cx="1430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www.intra</a:t>
            </a:r>
            <a:r>
              <a:rPr lang="sl-SI" sz="11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-</a:t>
            </a:r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lighting.com</a:t>
            </a:r>
            <a:endParaRPr lang="sl-SI" sz="1100" dirty="0">
              <a:latin typeface="Intra lighting 50 Regular Con" panose="020B0506030202020203" pitchFamily="34" charset="-18"/>
            </a:endParaRPr>
          </a:p>
        </p:txBody>
      </p:sp>
      <p:pic>
        <p:nvPicPr>
          <p:cNvPr id="6" name="Picture 2" descr="I:\MARKETING WORK\1_PODJETJE\PREDSTAVITEVpodjetja\2016_company presentation\grafike\logo_black_white-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236" y="6091674"/>
            <a:ext cx="2290152" cy="72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oljeZBesedilom 9"/>
          <p:cNvSpPr txBox="1"/>
          <p:nvPr userDrawn="1"/>
        </p:nvSpPr>
        <p:spPr>
          <a:xfrm>
            <a:off x="3145720" y="764704"/>
            <a:ext cx="236238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sl-SI" dirty="0"/>
          </a:p>
        </p:txBody>
      </p:sp>
      <p:sp>
        <p:nvSpPr>
          <p:cNvPr id="16" name="Ograda besedila 17"/>
          <p:cNvSpPr>
            <a:spLocks noGrp="1"/>
          </p:cNvSpPr>
          <p:nvPr>
            <p:ph type="body" sz="quarter" idx="13" hasCustomPrompt="1"/>
          </p:nvPr>
        </p:nvSpPr>
        <p:spPr>
          <a:xfrm>
            <a:off x="539253" y="620688"/>
            <a:ext cx="7777163" cy="86409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800">
                <a:latin typeface="Intra lighting 60 Medium Con" panose="020B0606030202020203" pitchFamily="34" charset="-18"/>
              </a:defRPr>
            </a:lvl1pPr>
          </a:lstStyle>
          <a:p>
            <a:pPr algn="l"/>
            <a:r>
              <a:rPr lang="sl-SI" dirty="0" err="1"/>
              <a:t>Slide</a:t>
            </a:r>
            <a:r>
              <a:rPr lang="sl-SI" dirty="0"/>
              <a:t> </a:t>
            </a:r>
            <a:r>
              <a:rPr lang="sl-SI" dirty="0" err="1"/>
              <a:t>title</a:t>
            </a:r>
            <a:endParaRPr lang="sl-SI" dirty="0"/>
          </a:p>
        </p:txBody>
      </p:sp>
      <p:sp>
        <p:nvSpPr>
          <p:cNvPr id="33" name="Ograda besedila 22"/>
          <p:cNvSpPr>
            <a:spLocks noGrp="1"/>
          </p:cNvSpPr>
          <p:nvPr>
            <p:ph type="body" sz="quarter" idx="19" hasCustomPrompt="1"/>
          </p:nvPr>
        </p:nvSpPr>
        <p:spPr>
          <a:xfrm>
            <a:off x="3295988" y="4653136"/>
            <a:ext cx="2596672" cy="504056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sl-SI" sz="2000" b="0" i="0" u="none" strike="noStrike" baseline="0" smtClean="0">
                <a:latin typeface="Intra lighting 60 Medium Con" panose="020B0606030202020203" pitchFamily="34" charset="-18"/>
              </a:defRPr>
            </a:lvl1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  <p:sp>
        <p:nvSpPr>
          <p:cNvPr id="34" name="Ograda besedila 22"/>
          <p:cNvSpPr>
            <a:spLocks noGrp="1"/>
          </p:cNvSpPr>
          <p:nvPr>
            <p:ph type="body" sz="quarter" idx="20" hasCustomPrompt="1"/>
          </p:nvPr>
        </p:nvSpPr>
        <p:spPr>
          <a:xfrm>
            <a:off x="6372200" y="4653136"/>
            <a:ext cx="2664296" cy="504056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sl-SI" sz="2000" b="0" i="0" u="none" strike="noStrike" baseline="0" smtClean="0">
                <a:solidFill>
                  <a:schemeClr val="tx1"/>
                </a:solidFill>
                <a:latin typeface="Intra lighting 60 Medium Con" panose="020B0606030202020203" pitchFamily="34" charset="-18"/>
              </a:defRPr>
            </a:lvl1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  <p:sp>
        <p:nvSpPr>
          <p:cNvPr id="35" name="Ograda besedila 22"/>
          <p:cNvSpPr>
            <a:spLocks noGrp="1"/>
          </p:cNvSpPr>
          <p:nvPr>
            <p:ph type="body" sz="quarter" idx="21" hasCustomPrompt="1"/>
          </p:nvPr>
        </p:nvSpPr>
        <p:spPr>
          <a:xfrm>
            <a:off x="507810" y="4640305"/>
            <a:ext cx="2335998" cy="5168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sl-SI" sz="2000" b="0" i="0" u="none" strike="noStrike" baseline="0" smtClean="0">
                <a:latin typeface="Intra lighting 60 Medium Con" panose="020B0606030202020203" pitchFamily="34" charset="-18"/>
              </a:defRPr>
            </a:lvl1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  <p:sp>
        <p:nvSpPr>
          <p:cNvPr id="37" name="Ograda besedila 22"/>
          <p:cNvSpPr>
            <a:spLocks noGrp="1"/>
          </p:cNvSpPr>
          <p:nvPr>
            <p:ph type="body" sz="quarter" idx="22" hasCustomPrompt="1"/>
          </p:nvPr>
        </p:nvSpPr>
        <p:spPr>
          <a:xfrm>
            <a:off x="3295988" y="5373936"/>
            <a:ext cx="2596672" cy="5101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sl-SI" sz="1400" b="0" i="0" u="none" strike="noStrike" baseline="0" smtClean="0"/>
            </a:lvl1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  <p:sp>
        <p:nvSpPr>
          <p:cNvPr id="38" name="Ograda besedila 22"/>
          <p:cNvSpPr>
            <a:spLocks noGrp="1"/>
          </p:cNvSpPr>
          <p:nvPr>
            <p:ph type="body" sz="quarter" idx="23" hasCustomPrompt="1"/>
          </p:nvPr>
        </p:nvSpPr>
        <p:spPr>
          <a:xfrm>
            <a:off x="6372200" y="5373216"/>
            <a:ext cx="2664296" cy="5104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sl-SI" sz="1400" b="0" i="0" u="none" strike="noStrike" baseline="0" smtClean="0">
                <a:solidFill>
                  <a:schemeClr val="tx1"/>
                </a:solidFill>
              </a:defRPr>
            </a:lvl1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  <p:sp>
        <p:nvSpPr>
          <p:cNvPr id="39" name="Ograda besedila 22"/>
          <p:cNvSpPr>
            <a:spLocks noGrp="1"/>
          </p:cNvSpPr>
          <p:nvPr>
            <p:ph type="body" sz="quarter" idx="24" hasCustomPrompt="1"/>
          </p:nvPr>
        </p:nvSpPr>
        <p:spPr>
          <a:xfrm>
            <a:off x="507810" y="5373764"/>
            <a:ext cx="2335998" cy="5102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sl-SI" sz="1400" b="0" i="0" u="none" strike="noStrike" baseline="0" smtClean="0"/>
            </a:lvl1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  <p:sp>
        <p:nvSpPr>
          <p:cNvPr id="17" name="Ograda besedila 22"/>
          <p:cNvSpPr>
            <a:spLocks noGrp="1"/>
          </p:cNvSpPr>
          <p:nvPr>
            <p:ph type="body" sz="quarter" idx="25" hasCustomPrompt="1"/>
          </p:nvPr>
        </p:nvSpPr>
        <p:spPr>
          <a:xfrm>
            <a:off x="3295988" y="1785647"/>
            <a:ext cx="2596672" cy="504056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sl-SI" sz="2000" b="0" i="0" u="none" strike="noStrike" baseline="0" smtClean="0">
                <a:latin typeface="Intra lighting 60 Medium Con" panose="020B0606030202020203" pitchFamily="34" charset="-18"/>
              </a:defRPr>
            </a:lvl1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  <p:sp>
        <p:nvSpPr>
          <p:cNvPr id="18" name="Ograda besedila 22"/>
          <p:cNvSpPr>
            <a:spLocks noGrp="1"/>
          </p:cNvSpPr>
          <p:nvPr>
            <p:ph type="body" sz="quarter" idx="26" hasCustomPrompt="1"/>
          </p:nvPr>
        </p:nvSpPr>
        <p:spPr>
          <a:xfrm>
            <a:off x="6372200" y="1785647"/>
            <a:ext cx="2664296" cy="504056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sl-SI" sz="2000" b="0" i="0" u="none" strike="noStrike" baseline="0" smtClean="0">
                <a:solidFill>
                  <a:schemeClr val="tx1"/>
                </a:solidFill>
                <a:latin typeface="Intra lighting 60 Medium Con" panose="020B0606030202020203" pitchFamily="34" charset="-18"/>
              </a:defRPr>
            </a:lvl1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  <p:sp>
        <p:nvSpPr>
          <p:cNvPr id="19" name="Ograda besedila 22"/>
          <p:cNvSpPr>
            <a:spLocks noGrp="1"/>
          </p:cNvSpPr>
          <p:nvPr>
            <p:ph type="body" sz="quarter" idx="27" hasCustomPrompt="1"/>
          </p:nvPr>
        </p:nvSpPr>
        <p:spPr>
          <a:xfrm>
            <a:off x="507810" y="1772816"/>
            <a:ext cx="2335998" cy="5168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sl-SI" sz="2000" b="0" i="0" u="none" strike="noStrike" baseline="0" smtClean="0">
                <a:latin typeface="Intra lighting 60 Medium Con" panose="020B0606030202020203" pitchFamily="34" charset="-18"/>
              </a:defRPr>
            </a:lvl1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175676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efi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avokotnik 16"/>
          <p:cNvSpPr/>
          <p:nvPr userDrawn="1"/>
        </p:nvSpPr>
        <p:spPr>
          <a:xfrm>
            <a:off x="7572400" y="2161456"/>
            <a:ext cx="744016" cy="744016"/>
          </a:xfrm>
          <a:prstGeom prst="rect">
            <a:avLst/>
          </a:prstGeom>
          <a:solidFill>
            <a:srgbClr val="F9B122"/>
          </a:solidFill>
          <a:ln w="28575">
            <a:solidFill>
              <a:srgbClr val="F9B12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l-SI" sz="2400" dirty="0">
              <a:solidFill>
                <a:srgbClr val="FF9900"/>
              </a:solidFill>
            </a:endParaRPr>
          </a:p>
        </p:txBody>
      </p:sp>
      <p:sp>
        <p:nvSpPr>
          <p:cNvPr id="3" name="Pravokotnik 2"/>
          <p:cNvSpPr/>
          <p:nvPr userDrawn="1"/>
        </p:nvSpPr>
        <p:spPr>
          <a:xfrm>
            <a:off x="683568" y="2161456"/>
            <a:ext cx="744016" cy="744016"/>
          </a:xfrm>
          <a:prstGeom prst="rect">
            <a:avLst/>
          </a:prstGeom>
          <a:solidFill>
            <a:srgbClr val="F9B122"/>
          </a:solidFill>
          <a:ln w="28575">
            <a:solidFill>
              <a:srgbClr val="F9B12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l-SI" sz="2400" dirty="0">
              <a:solidFill>
                <a:srgbClr val="FF9900"/>
              </a:solidFill>
            </a:endParaRPr>
          </a:p>
        </p:txBody>
      </p:sp>
      <p:sp>
        <p:nvSpPr>
          <p:cNvPr id="4" name="PoljeZBesedilom 3"/>
          <p:cNvSpPr txBox="1"/>
          <p:nvPr userDrawn="1"/>
        </p:nvSpPr>
        <p:spPr>
          <a:xfrm>
            <a:off x="8316416" y="6335202"/>
            <a:ext cx="50405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fld id="{BDCA57C0-0D6F-4CD1-84FC-B18FDF12F4D3}" type="slidenum">
              <a:rPr lang="sl-SI" sz="1100" i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" panose="020B0503030202020203" pitchFamily="34" charset="-18"/>
              </a:rPr>
              <a:pPr algn="l"/>
              <a:t>‹#›</a:t>
            </a:fld>
            <a:endParaRPr lang="sl-SI" sz="1100" i="0" dirty="0">
              <a:solidFill>
                <a:schemeClr val="tx1">
                  <a:lumMod val="75000"/>
                  <a:lumOff val="25000"/>
                </a:schemeClr>
              </a:solidFill>
              <a:latin typeface="Intra lighting 50 Regular" panose="020B0503030202020203" pitchFamily="34" charset="-18"/>
            </a:endParaRPr>
          </a:p>
        </p:txBody>
      </p:sp>
      <p:sp>
        <p:nvSpPr>
          <p:cNvPr id="5" name="Pravokotnik 4"/>
          <p:cNvSpPr/>
          <p:nvPr userDrawn="1"/>
        </p:nvSpPr>
        <p:spPr>
          <a:xfrm>
            <a:off x="539552" y="6327508"/>
            <a:ext cx="1430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www.intra</a:t>
            </a:r>
            <a:r>
              <a:rPr lang="sl-SI" sz="11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-</a:t>
            </a:r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lighting.com</a:t>
            </a:r>
            <a:endParaRPr lang="sl-SI" sz="1100" dirty="0">
              <a:latin typeface="Intra lighting 50 Regular Con" panose="020B0506030202020203" pitchFamily="34" charset="-18"/>
            </a:endParaRPr>
          </a:p>
        </p:txBody>
      </p:sp>
      <p:pic>
        <p:nvPicPr>
          <p:cNvPr id="6" name="Picture 2" descr="I:\MARKETING WORK\1_PODJETJE\PREDSTAVITEVpodjetja\2016_company presentation\grafike\logo_black_white-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236" y="6091674"/>
            <a:ext cx="2290152" cy="72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oljeZBesedilom 9"/>
          <p:cNvSpPr txBox="1"/>
          <p:nvPr userDrawn="1"/>
        </p:nvSpPr>
        <p:spPr>
          <a:xfrm>
            <a:off x="3145720" y="764704"/>
            <a:ext cx="236238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sl-SI" dirty="0"/>
          </a:p>
        </p:txBody>
      </p:sp>
      <p:sp>
        <p:nvSpPr>
          <p:cNvPr id="16" name="Ograda besedila 17"/>
          <p:cNvSpPr>
            <a:spLocks noGrp="1"/>
          </p:cNvSpPr>
          <p:nvPr>
            <p:ph type="body" sz="quarter" idx="13" hasCustomPrompt="1"/>
          </p:nvPr>
        </p:nvSpPr>
        <p:spPr>
          <a:xfrm>
            <a:off x="539253" y="620688"/>
            <a:ext cx="7777163" cy="86409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4800">
                <a:latin typeface="Intra lighting 60 Medium Con" panose="020B0606030202020203" pitchFamily="34" charset="-18"/>
              </a:defRPr>
            </a:lvl1pPr>
          </a:lstStyle>
          <a:p>
            <a:pPr algn="l"/>
            <a:r>
              <a:rPr lang="sl-SI" dirty="0" err="1"/>
              <a:t>Slide</a:t>
            </a:r>
            <a:r>
              <a:rPr lang="sl-SI" dirty="0"/>
              <a:t> </a:t>
            </a:r>
            <a:r>
              <a:rPr lang="sl-SI" dirty="0" err="1"/>
              <a:t>title</a:t>
            </a:r>
            <a:endParaRPr lang="sl-SI" dirty="0"/>
          </a:p>
        </p:txBody>
      </p:sp>
      <p:sp>
        <p:nvSpPr>
          <p:cNvPr id="20" name="Podnaslov 2"/>
          <p:cNvSpPr>
            <a:spLocks noGrp="1"/>
          </p:cNvSpPr>
          <p:nvPr>
            <p:ph type="subTitle" idx="14" hasCustomPrompt="1"/>
          </p:nvPr>
        </p:nvSpPr>
        <p:spPr>
          <a:xfrm>
            <a:off x="683568" y="3285084"/>
            <a:ext cx="3643344" cy="216014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Intra lighting 40 Light Con" panose="020B0406030202020203" pitchFamily="34" charset="-1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  <p:sp>
        <p:nvSpPr>
          <p:cNvPr id="11" name="Ograda besedila 10"/>
          <p:cNvSpPr>
            <a:spLocks noGrp="1"/>
          </p:cNvSpPr>
          <p:nvPr>
            <p:ph type="body" sz="quarter" idx="17" hasCustomPrompt="1"/>
          </p:nvPr>
        </p:nvSpPr>
        <p:spPr>
          <a:xfrm>
            <a:off x="4673104" y="3284538"/>
            <a:ext cx="3643312" cy="21605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>
                <a:latin typeface="Intra lighting 40 Light Con" panose="020B0406030202020203" pitchFamily="34" charset="-18"/>
              </a:defRPr>
            </a:lvl1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  <p:sp>
        <p:nvSpPr>
          <p:cNvPr id="12" name="PoljeZBesedilom 11"/>
          <p:cNvSpPr txBox="1"/>
          <p:nvPr userDrawn="1"/>
        </p:nvSpPr>
        <p:spPr>
          <a:xfrm>
            <a:off x="683568" y="2161456"/>
            <a:ext cx="744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600" dirty="0">
                <a:solidFill>
                  <a:schemeClr val="bg1"/>
                </a:solidFill>
                <a:latin typeface="Intra lighting 60 Medium Con" panose="020B0606030202020203" pitchFamily="34" charset="-18"/>
              </a:rPr>
              <a:t>+</a:t>
            </a:r>
          </a:p>
        </p:txBody>
      </p:sp>
      <p:sp>
        <p:nvSpPr>
          <p:cNvPr id="29" name="PoljeZBesedilom 28"/>
          <p:cNvSpPr txBox="1"/>
          <p:nvPr userDrawn="1"/>
        </p:nvSpPr>
        <p:spPr>
          <a:xfrm>
            <a:off x="7572400" y="2161456"/>
            <a:ext cx="744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600" dirty="0">
                <a:solidFill>
                  <a:schemeClr val="bg1"/>
                </a:solidFill>
                <a:latin typeface="Intra lighting 60 Medium Con" panose="020B0606030202020203" pitchFamily="34" charset="-18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42889162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jeZBesedilom 2"/>
          <p:cNvSpPr txBox="1"/>
          <p:nvPr userDrawn="1"/>
        </p:nvSpPr>
        <p:spPr>
          <a:xfrm>
            <a:off x="8316416" y="6335202"/>
            <a:ext cx="50405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fld id="{BDCA57C0-0D6F-4CD1-84FC-B18FDF12F4D3}" type="slidenum">
              <a:rPr lang="sl-SI" sz="1100" i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" panose="020B0503030202020203" pitchFamily="34" charset="-18"/>
              </a:rPr>
              <a:pPr algn="l"/>
              <a:t>‹#›</a:t>
            </a:fld>
            <a:endParaRPr lang="sl-SI" sz="1100" i="0" dirty="0">
              <a:solidFill>
                <a:schemeClr val="tx1">
                  <a:lumMod val="75000"/>
                  <a:lumOff val="25000"/>
                </a:schemeClr>
              </a:solidFill>
              <a:latin typeface="Intra lighting 50 Regular" panose="020B0503030202020203" pitchFamily="34" charset="-18"/>
            </a:endParaRPr>
          </a:p>
        </p:txBody>
      </p:sp>
      <p:sp>
        <p:nvSpPr>
          <p:cNvPr id="5" name="Pravokotnik 4"/>
          <p:cNvSpPr/>
          <p:nvPr userDrawn="1"/>
        </p:nvSpPr>
        <p:spPr>
          <a:xfrm>
            <a:off x="539552" y="6327508"/>
            <a:ext cx="1430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www.intra</a:t>
            </a:r>
            <a:r>
              <a:rPr lang="sl-SI" sz="11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-</a:t>
            </a:r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lighting.com</a:t>
            </a:r>
            <a:endParaRPr lang="sl-SI" sz="1100" dirty="0">
              <a:latin typeface="Intra lighting 50 Regular Con" panose="020B0506030202020203" pitchFamily="34" charset="-18"/>
            </a:endParaRPr>
          </a:p>
        </p:txBody>
      </p:sp>
      <p:pic>
        <p:nvPicPr>
          <p:cNvPr id="7" name="Picture 2" descr="I:\MARKETING WORK\1_PODJETJE\PREDSTAVITEVpodjetja\2016_company presentation\grafike\logo_black_white-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236" y="6091674"/>
            <a:ext cx="2290152" cy="72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1266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situ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1"/>
          <p:cNvSpPr>
            <a:spLocks noGrp="1"/>
          </p:cNvSpPr>
          <p:nvPr>
            <p:ph type="title" hasCustomPrompt="1"/>
          </p:nvPr>
        </p:nvSpPr>
        <p:spPr>
          <a:xfrm>
            <a:off x="504056" y="404664"/>
            <a:ext cx="7812360" cy="724942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chemeClr val="tx1"/>
                </a:solidFill>
                <a:latin typeface="Intra lighting 60 Medium Con" panose="020B0606030202020203" pitchFamily="34" charset="-18"/>
              </a:defRPr>
            </a:lvl1pPr>
          </a:lstStyle>
          <a:p>
            <a:r>
              <a:rPr lang="sl-SI" dirty="0" err="1"/>
              <a:t>Light</a:t>
            </a:r>
            <a:r>
              <a:rPr lang="sl-SI" dirty="0"/>
              <a:t> </a:t>
            </a:r>
            <a:r>
              <a:rPr lang="sl-SI" dirty="0" err="1"/>
              <a:t>situation</a:t>
            </a:r>
            <a:endParaRPr lang="sl-SI" dirty="0"/>
          </a:p>
        </p:txBody>
      </p:sp>
      <p:sp>
        <p:nvSpPr>
          <p:cNvPr id="4" name="Ograda slike 11"/>
          <p:cNvSpPr>
            <a:spLocks noGrp="1"/>
          </p:cNvSpPr>
          <p:nvPr>
            <p:ph type="pic" sz="quarter" idx="14"/>
          </p:nvPr>
        </p:nvSpPr>
        <p:spPr>
          <a:xfrm>
            <a:off x="0" y="1484313"/>
            <a:ext cx="9144000" cy="5373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/>
            </a:lvl1pPr>
          </a:lstStyle>
          <a:p>
            <a:endParaRPr lang="sl-SI" sz="2400" dirty="0">
              <a:latin typeface="Intra lighting 40 Light Con" panose="020B0406030202020203" pitchFamily="34" charset="-18"/>
            </a:endParaRPr>
          </a:p>
          <a:p>
            <a:endParaRPr lang="sl-SI" sz="2400" dirty="0">
              <a:latin typeface="Intra lighting 40 Light Con" panose="020B0406030202020203" pitchFamily="34" charset="-18"/>
            </a:endParaRPr>
          </a:p>
          <a:p>
            <a:endParaRPr lang="sl-SI" sz="2400" dirty="0">
              <a:latin typeface="Intra lighting 40 Light Con" panose="020B0406030202020203" pitchFamily="34" charset="-18"/>
            </a:endParaRPr>
          </a:p>
          <a:p>
            <a:r>
              <a:rPr lang="sl-SI" sz="2400" dirty="0" err="1">
                <a:latin typeface="Intra lighting 40 Light Con" panose="020B0406030202020203" pitchFamily="34" charset="-18"/>
              </a:rPr>
              <a:t>Insert</a:t>
            </a:r>
            <a:r>
              <a:rPr lang="sl-SI" sz="2400" dirty="0">
                <a:latin typeface="Intra lighting 40 Light Con" panose="020B0406030202020203" pitchFamily="34" charset="-18"/>
              </a:rPr>
              <a:t> </a:t>
            </a:r>
            <a:r>
              <a:rPr lang="sl-SI" sz="2400" dirty="0" err="1">
                <a:latin typeface="Intra lighting 40 Light Con" panose="020B0406030202020203" pitchFamily="34" charset="-18"/>
              </a:rPr>
              <a:t>photo</a:t>
            </a:r>
            <a:r>
              <a:rPr lang="sl-SI" sz="2400" dirty="0">
                <a:latin typeface="Intra lighting 40 Light Con" panose="020B0406030202020203" pitchFamily="34" charset="-18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2584877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categ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1"/>
          <p:cNvSpPr>
            <a:spLocks noGrp="1"/>
          </p:cNvSpPr>
          <p:nvPr>
            <p:ph type="title" hasCustomPrompt="1"/>
          </p:nvPr>
        </p:nvSpPr>
        <p:spPr>
          <a:xfrm>
            <a:off x="504056" y="404664"/>
            <a:ext cx="7812360" cy="724942"/>
          </a:xfrm>
          <a:prstGeom prst="rect">
            <a:avLst/>
          </a:prstGeom>
        </p:spPr>
        <p:txBody>
          <a:bodyPr/>
          <a:lstStyle>
            <a:lvl1pPr algn="l">
              <a:defRPr sz="4000">
                <a:solidFill>
                  <a:schemeClr val="tx1"/>
                </a:solidFill>
                <a:latin typeface="Intra lighting 60 Medium Con" panose="020B0606030202020203" pitchFamily="34" charset="-18"/>
              </a:defRPr>
            </a:lvl1pPr>
          </a:lstStyle>
          <a:p>
            <a:r>
              <a:rPr lang="sl-SI" dirty="0"/>
              <a:t>Project </a:t>
            </a:r>
            <a:r>
              <a:rPr lang="sl-SI" dirty="0" err="1"/>
              <a:t>category</a:t>
            </a:r>
            <a:endParaRPr lang="sl-SI" dirty="0"/>
          </a:p>
        </p:txBody>
      </p:sp>
      <p:sp>
        <p:nvSpPr>
          <p:cNvPr id="9" name="Ograda besedila 7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6309320"/>
            <a:ext cx="4248472" cy="2160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aseline="0">
                <a:latin typeface="Intra lighting 40 Light Con" panose="020B0406030202020203" pitchFamily="34" charset="-18"/>
              </a:defRPr>
            </a:lvl1pPr>
          </a:lstStyle>
          <a:p>
            <a:r>
              <a:rPr lang="sl-SI" sz="900" b="1" dirty="0"/>
              <a:t>Project name</a:t>
            </a:r>
            <a:r>
              <a:rPr lang="sl-SI" sz="900" dirty="0"/>
              <a:t>, </a:t>
            </a:r>
            <a:r>
              <a:rPr lang="sl-SI" sz="900" dirty="0" err="1"/>
              <a:t>Location</a:t>
            </a:r>
            <a:r>
              <a:rPr lang="sl-SI" sz="900" dirty="0"/>
              <a:t>, </a:t>
            </a:r>
            <a:r>
              <a:rPr lang="sl-SI" sz="900" b="1" dirty="0" err="1"/>
              <a:t>Lighting</a:t>
            </a:r>
            <a:r>
              <a:rPr lang="sl-SI" sz="900" b="1" dirty="0"/>
              <a:t> </a:t>
            </a:r>
            <a:r>
              <a:rPr lang="sl-SI" sz="900" b="1" dirty="0" err="1"/>
              <a:t>design</a:t>
            </a:r>
            <a:r>
              <a:rPr lang="sl-SI" sz="900" b="1" dirty="0"/>
              <a:t>: </a:t>
            </a:r>
            <a:r>
              <a:rPr lang="sl-SI" sz="900" dirty="0" err="1"/>
              <a:t>Company</a:t>
            </a:r>
            <a:r>
              <a:rPr lang="sl-SI" sz="900" dirty="0"/>
              <a:t> name,  </a:t>
            </a:r>
            <a:r>
              <a:rPr lang="sl-SI" sz="900" b="1" dirty="0" err="1"/>
              <a:t>Architecture</a:t>
            </a:r>
            <a:r>
              <a:rPr lang="sl-SI" sz="900" b="1" dirty="0"/>
              <a:t>: </a:t>
            </a:r>
            <a:r>
              <a:rPr lang="sl-SI" sz="900" dirty="0" err="1"/>
              <a:t>Company</a:t>
            </a:r>
            <a:r>
              <a:rPr lang="sl-SI" sz="900" dirty="0"/>
              <a:t> name </a:t>
            </a:r>
          </a:p>
        </p:txBody>
      </p:sp>
      <p:sp>
        <p:nvSpPr>
          <p:cNvPr id="12" name="Ograda slike 11"/>
          <p:cNvSpPr>
            <a:spLocks noGrp="1"/>
          </p:cNvSpPr>
          <p:nvPr>
            <p:ph type="pic" sz="quarter" idx="14"/>
          </p:nvPr>
        </p:nvSpPr>
        <p:spPr>
          <a:xfrm>
            <a:off x="0" y="1484313"/>
            <a:ext cx="9144000" cy="45307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/>
            </a:lvl1pPr>
          </a:lstStyle>
          <a:p>
            <a:endParaRPr lang="sl-SI" sz="2400" dirty="0">
              <a:latin typeface="Intra lighting 40 Light Con" panose="020B0406030202020203" pitchFamily="34" charset="-18"/>
            </a:endParaRPr>
          </a:p>
          <a:p>
            <a:endParaRPr lang="sl-SI" sz="2400" dirty="0">
              <a:latin typeface="Intra lighting 40 Light Con" panose="020B0406030202020203" pitchFamily="34" charset="-18"/>
            </a:endParaRPr>
          </a:p>
          <a:p>
            <a:endParaRPr lang="sl-SI" sz="2400" dirty="0">
              <a:latin typeface="Intra lighting 40 Light Con" panose="020B0406030202020203" pitchFamily="34" charset="-18"/>
            </a:endParaRPr>
          </a:p>
          <a:p>
            <a:r>
              <a:rPr lang="sl-SI" sz="2400" dirty="0" err="1">
                <a:latin typeface="Intra lighting 40 Light Con" panose="020B0406030202020203" pitchFamily="34" charset="-18"/>
              </a:rPr>
              <a:t>Insert</a:t>
            </a:r>
            <a:r>
              <a:rPr lang="sl-SI" sz="2400" dirty="0">
                <a:latin typeface="Intra lighting 40 Light Con" panose="020B0406030202020203" pitchFamily="34" charset="-18"/>
              </a:rPr>
              <a:t> </a:t>
            </a:r>
            <a:r>
              <a:rPr lang="sl-SI" sz="2400" dirty="0" err="1">
                <a:latin typeface="Intra lighting 40 Light Con" panose="020B0406030202020203" pitchFamily="34" charset="-18"/>
              </a:rPr>
              <a:t>photo</a:t>
            </a:r>
            <a:r>
              <a:rPr lang="sl-SI" sz="2400" dirty="0">
                <a:latin typeface="Intra lighting 40 Light Con" panose="020B0406030202020203" pitchFamily="34" charset="-18"/>
              </a:rPr>
              <a:t>:</a:t>
            </a:r>
          </a:p>
        </p:txBody>
      </p:sp>
      <p:sp>
        <p:nvSpPr>
          <p:cNvPr id="7" name="Ograda besedila 7"/>
          <p:cNvSpPr>
            <a:spLocks noGrp="1"/>
          </p:cNvSpPr>
          <p:nvPr>
            <p:ph type="body" sz="quarter" idx="15" hasCustomPrompt="1"/>
          </p:nvPr>
        </p:nvSpPr>
        <p:spPr>
          <a:xfrm>
            <a:off x="4788024" y="6309320"/>
            <a:ext cx="4248472" cy="2160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aseline="0">
                <a:latin typeface="Intra lighting 40 Light Con" panose="020B0406030202020203" pitchFamily="34" charset="-18"/>
              </a:defRPr>
            </a:lvl1pPr>
          </a:lstStyle>
          <a:p>
            <a:r>
              <a:rPr lang="sl-SI" sz="900" b="1" dirty="0"/>
              <a:t>Project name</a:t>
            </a:r>
            <a:r>
              <a:rPr lang="sl-SI" sz="900" dirty="0"/>
              <a:t>, </a:t>
            </a:r>
            <a:r>
              <a:rPr lang="sl-SI" sz="900" dirty="0" err="1"/>
              <a:t>Location</a:t>
            </a:r>
            <a:r>
              <a:rPr lang="sl-SI" sz="900" dirty="0"/>
              <a:t>, </a:t>
            </a:r>
            <a:r>
              <a:rPr lang="sl-SI" sz="900" b="1" dirty="0" err="1"/>
              <a:t>Lighting</a:t>
            </a:r>
            <a:r>
              <a:rPr lang="sl-SI" sz="900" b="1" dirty="0"/>
              <a:t> </a:t>
            </a:r>
            <a:r>
              <a:rPr lang="sl-SI" sz="900" b="1" dirty="0" err="1"/>
              <a:t>design</a:t>
            </a:r>
            <a:r>
              <a:rPr lang="sl-SI" sz="900" b="1" dirty="0"/>
              <a:t>: </a:t>
            </a:r>
            <a:r>
              <a:rPr lang="sl-SI" sz="900" dirty="0" err="1"/>
              <a:t>Company</a:t>
            </a:r>
            <a:r>
              <a:rPr lang="sl-SI" sz="900" dirty="0"/>
              <a:t> name,  </a:t>
            </a:r>
            <a:r>
              <a:rPr lang="sl-SI" sz="900" b="1" dirty="0" err="1"/>
              <a:t>Architecture</a:t>
            </a:r>
            <a:r>
              <a:rPr lang="sl-SI" sz="900" b="1" dirty="0"/>
              <a:t>: </a:t>
            </a:r>
            <a:r>
              <a:rPr lang="sl-SI" sz="900" dirty="0" err="1"/>
              <a:t>Company</a:t>
            </a:r>
            <a:r>
              <a:rPr lang="sl-SI" sz="900" dirty="0"/>
              <a:t> name </a:t>
            </a:r>
          </a:p>
        </p:txBody>
      </p:sp>
    </p:spTree>
    <p:extLst>
      <p:ext uri="{BB962C8B-B14F-4D97-AF65-F5344CB8AC3E}">
        <p14:creationId xmlns:p14="http://schemas.microsoft.com/office/powerpoint/2010/main" val="42296975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jeZBesedilom 2"/>
          <p:cNvSpPr txBox="1"/>
          <p:nvPr userDrawn="1"/>
        </p:nvSpPr>
        <p:spPr>
          <a:xfrm>
            <a:off x="8316416" y="6335202"/>
            <a:ext cx="50405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fld id="{BDCA57C0-0D6F-4CD1-84FC-B18FDF12F4D3}" type="slidenum">
              <a:rPr lang="sl-SI" sz="1100" i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" panose="020B0503030202020203" pitchFamily="34" charset="-18"/>
              </a:rPr>
              <a:pPr algn="l"/>
              <a:t>‹#›</a:t>
            </a:fld>
            <a:endParaRPr lang="sl-SI" sz="1100" i="0" dirty="0">
              <a:solidFill>
                <a:schemeClr val="tx1">
                  <a:lumMod val="75000"/>
                  <a:lumOff val="25000"/>
                </a:schemeClr>
              </a:solidFill>
              <a:latin typeface="Intra lighting 50 Regular" panose="020B0503030202020203" pitchFamily="34" charset="-18"/>
            </a:endParaRPr>
          </a:p>
        </p:txBody>
      </p:sp>
      <p:pic>
        <p:nvPicPr>
          <p:cNvPr id="4" name="Picture 2" descr="I:\MARKETING WORK\1_PODJETJE\PREDSTAVITEVpodjetja\2016_company presentation\grafike\logo_black_white-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236" y="6091674"/>
            <a:ext cx="2290152" cy="72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grada slike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0150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/>
            </a:lvl1pPr>
          </a:lstStyle>
          <a:p>
            <a:endParaRPr lang="sl-SI" sz="2400" dirty="0">
              <a:latin typeface="Intra lighting 40 Light Con" panose="020B0406030202020203" pitchFamily="34" charset="-18"/>
            </a:endParaRPr>
          </a:p>
          <a:p>
            <a:endParaRPr lang="sl-SI" sz="2400" dirty="0">
              <a:latin typeface="Intra lighting 40 Light Con" panose="020B0406030202020203" pitchFamily="34" charset="-18"/>
            </a:endParaRPr>
          </a:p>
          <a:p>
            <a:r>
              <a:rPr lang="sl-SI" sz="2400" dirty="0">
                <a:latin typeface="Intra lighting 40 Light Con" panose="020B0406030202020203" pitchFamily="34" charset="-18"/>
              </a:rPr>
              <a:t>REFERENCES</a:t>
            </a:r>
          </a:p>
          <a:p>
            <a:endParaRPr lang="sl-SI" sz="2400" dirty="0">
              <a:latin typeface="Intra lighting 40 Light Con" panose="020B0406030202020203" pitchFamily="34" charset="-18"/>
            </a:endParaRPr>
          </a:p>
          <a:p>
            <a:endParaRPr lang="sl-SI" sz="2400" dirty="0">
              <a:latin typeface="Intra lighting 40 Light Con" panose="020B0406030202020203" pitchFamily="34" charset="-18"/>
            </a:endParaRPr>
          </a:p>
          <a:p>
            <a:r>
              <a:rPr lang="sl-SI" sz="2400" dirty="0" err="1">
                <a:latin typeface="Intra lighting 40 Light Con" panose="020B0406030202020203" pitchFamily="34" charset="-18"/>
              </a:rPr>
              <a:t>Insert</a:t>
            </a:r>
            <a:r>
              <a:rPr lang="sl-SI" sz="2400" dirty="0">
                <a:latin typeface="Intra lighting 40 Light Con" panose="020B0406030202020203" pitchFamily="34" charset="-18"/>
              </a:rPr>
              <a:t> </a:t>
            </a:r>
            <a:r>
              <a:rPr lang="sl-SI" sz="2400" dirty="0" err="1">
                <a:latin typeface="Intra lighting 40 Light Con" panose="020B0406030202020203" pitchFamily="34" charset="-18"/>
              </a:rPr>
              <a:t>photo</a:t>
            </a:r>
            <a:r>
              <a:rPr lang="sl-SI" sz="2400" dirty="0">
                <a:latin typeface="Intra lighting 40 Light Con" panose="020B0406030202020203" pitchFamily="34" charset="-18"/>
              </a:rPr>
              <a:t>:</a:t>
            </a:r>
          </a:p>
        </p:txBody>
      </p:sp>
      <p:sp>
        <p:nvSpPr>
          <p:cNvPr id="7" name="Ograda besedila 7"/>
          <p:cNvSpPr>
            <a:spLocks noGrp="1"/>
          </p:cNvSpPr>
          <p:nvPr>
            <p:ph type="body" sz="quarter" idx="14" hasCustomPrompt="1"/>
          </p:nvPr>
        </p:nvSpPr>
        <p:spPr>
          <a:xfrm>
            <a:off x="539552" y="6309320"/>
            <a:ext cx="4968354" cy="2160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latin typeface="Intra lighting 40 Light Con" panose="020B0406030202020203" pitchFamily="34" charset="-18"/>
              </a:defRPr>
            </a:lvl1pPr>
          </a:lstStyle>
          <a:p>
            <a:r>
              <a:rPr lang="sl-SI" sz="900" b="1" dirty="0"/>
              <a:t>Project name</a:t>
            </a:r>
            <a:r>
              <a:rPr lang="sl-SI" sz="900" dirty="0"/>
              <a:t>, </a:t>
            </a:r>
            <a:r>
              <a:rPr lang="sl-SI" sz="900" dirty="0" err="1"/>
              <a:t>Location</a:t>
            </a:r>
            <a:r>
              <a:rPr lang="sl-SI" sz="900" dirty="0"/>
              <a:t>,     </a:t>
            </a:r>
            <a:r>
              <a:rPr lang="sl-SI" sz="900" b="1" dirty="0" err="1"/>
              <a:t>Lighting</a:t>
            </a:r>
            <a:r>
              <a:rPr lang="sl-SI" sz="900" b="1" dirty="0"/>
              <a:t> </a:t>
            </a:r>
            <a:r>
              <a:rPr lang="sl-SI" sz="900" b="1" dirty="0" err="1"/>
              <a:t>design</a:t>
            </a:r>
            <a:r>
              <a:rPr lang="sl-SI" sz="900" b="1" dirty="0"/>
              <a:t>: </a:t>
            </a:r>
            <a:r>
              <a:rPr lang="sl-SI" sz="900" dirty="0" err="1"/>
              <a:t>Company</a:t>
            </a:r>
            <a:r>
              <a:rPr lang="sl-SI" sz="900" dirty="0"/>
              <a:t> name,      </a:t>
            </a:r>
            <a:r>
              <a:rPr lang="sl-SI" sz="900" b="1" dirty="0" err="1"/>
              <a:t>Architecture</a:t>
            </a:r>
            <a:r>
              <a:rPr lang="sl-SI" sz="900" b="1" dirty="0"/>
              <a:t>: </a:t>
            </a:r>
            <a:r>
              <a:rPr lang="sl-SI" sz="900" dirty="0" err="1"/>
              <a:t>Company</a:t>
            </a:r>
            <a:r>
              <a:rPr lang="sl-SI" sz="900" dirty="0"/>
              <a:t> name </a:t>
            </a:r>
          </a:p>
        </p:txBody>
      </p:sp>
    </p:spTree>
    <p:extLst>
      <p:ext uri="{BB962C8B-B14F-4D97-AF65-F5344CB8AC3E}">
        <p14:creationId xmlns:p14="http://schemas.microsoft.com/office/powerpoint/2010/main" val="1361209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jeZBesedilom 2"/>
          <p:cNvSpPr txBox="1"/>
          <p:nvPr userDrawn="1"/>
        </p:nvSpPr>
        <p:spPr>
          <a:xfrm>
            <a:off x="8316416" y="6335202"/>
            <a:ext cx="50405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fld id="{BDCA57C0-0D6F-4CD1-84FC-B18FDF12F4D3}" type="slidenum">
              <a:rPr lang="sl-SI" sz="1100" i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" panose="020B0503030202020203" pitchFamily="34" charset="-18"/>
              </a:rPr>
              <a:pPr algn="l"/>
              <a:t>‹#›</a:t>
            </a:fld>
            <a:endParaRPr lang="sl-SI" sz="1100" i="0" dirty="0">
              <a:solidFill>
                <a:schemeClr val="tx1">
                  <a:lumMod val="75000"/>
                  <a:lumOff val="25000"/>
                </a:schemeClr>
              </a:solidFill>
              <a:latin typeface="Intra lighting 50 Regular" panose="020B0503030202020203" pitchFamily="34" charset="-18"/>
            </a:endParaRPr>
          </a:p>
        </p:txBody>
      </p:sp>
      <p:sp>
        <p:nvSpPr>
          <p:cNvPr id="4" name="Pravokotnik 3"/>
          <p:cNvSpPr/>
          <p:nvPr userDrawn="1"/>
        </p:nvSpPr>
        <p:spPr>
          <a:xfrm>
            <a:off x="539552" y="6327508"/>
            <a:ext cx="1430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www.intra</a:t>
            </a:r>
            <a:r>
              <a:rPr lang="sl-SI" sz="11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-</a:t>
            </a:r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lighting.com</a:t>
            </a:r>
            <a:endParaRPr lang="sl-SI" sz="1100" dirty="0">
              <a:latin typeface="Intra lighting 50 Regular Con" panose="020B0506030202020203" pitchFamily="34" charset="-18"/>
            </a:endParaRPr>
          </a:p>
        </p:txBody>
      </p:sp>
      <p:pic>
        <p:nvPicPr>
          <p:cNvPr id="5" name="Picture 2" descr="I:\MARKETING WORK\1_PODJETJE\PREDSTAVITEVpodjetja\2016_company presentation\grafike\logo_black_white-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236" y="6091674"/>
            <a:ext cx="2290152" cy="72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ravokotnik 5"/>
          <p:cNvSpPr/>
          <p:nvPr userDrawn="1"/>
        </p:nvSpPr>
        <p:spPr>
          <a:xfrm>
            <a:off x="0" y="0"/>
            <a:ext cx="9144000" cy="60157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960716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ojek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grada vsebine 2"/>
          <p:cNvSpPr>
            <a:spLocks noGrp="1"/>
          </p:cNvSpPr>
          <p:nvPr>
            <p:ph idx="1" hasCustomPrompt="1"/>
          </p:nvPr>
        </p:nvSpPr>
        <p:spPr>
          <a:xfrm>
            <a:off x="539552" y="476672"/>
            <a:ext cx="8208912" cy="504056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Intra lighting 60 Medium Con" panose="020B0606030202020203" pitchFamily="34" charset="-18"/>
              </a:defRPr>
            </a:lvl1pPr>
          </a:lstStyle>
          <a:p>
            <a:pPr lvl="0"/>
            <a:r>
              <a:rPr lang="sl-SI" dirty="0"/>
              <a:t>Besedilo / vsebina</a:t>
            </a:r>
          </a:p>
        </p:txBody>
      </p:sp>
      <p:sp>
        <p:nvSpPr>
          <p:cNvPr id="7" name="Ograda vsebine 2"/>
          <p:cNvSpPr>
            <a:spLocks noGrp="1"/>
          </p:cNvSpPr>
          <p:nvPr>
            <p:ph idx="10" hasCustomPrompt="1"/>
          </p:nvPr>
        </p:nvSpPr>
        <p:spPr>
          <a:xfrm>
            <a:off x="539552" y="6309320"/>
            <a:ext cx="8208912" cy="279338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Intra lighting 40 Light Con" panose="020B0406030202020203" pitchFamily="34" charset="-18"/>
              </a:defRPr>
            </a:lvl1pPr>
          </a:lstStyle>
          <a:p>
            <a:pPr lvl="0"/>
            <a:r>
              <a:rPr lang="sl-SI" dirty="0"/>
              <a:t>Besedilo / vsebina</a:t>
            </a:r>
          </a:p>
        </p:txBody>
      </p:sp>
    </p:spTree>
    <p:extLst>
      <p:ext uri="{BB962C8B-B14F-4D97-AF65-F5344CB8AC3E}">
        <p14:creationId xmlns:p14="http://schemas.microsoft.com/office/powerpoint/2010/main" val="28438636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fere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 userDrawn="1"/>
        </p:nvSpPr>
        <p:spPr>
          <a:xfrm>
            <a:off x="8316416" y="6335202"/>
            <a:ext cx="50405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fld id="{BDCA57C0-0D6F-4CD1-84FC-B18FDF12F4D3}" type="slidenum">
              <a:rPr lang="sl-SI" sz="1100" i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" panose="020B0503030202020203" pitchFamily="34" charset="-18"/>
              </a:rPr>
              <a:pPr algn="l"/>
              <a:t>‹#›</a:t>
            </a:fld>
            <a:endParaRPr lang="sl-SI" sz="1100" i="0" dirty="0">
              <a:solidFill>
                <a:schemeClr val="tx1">
                  <a:lumMod val="75000"/>
                  <a:lumOff val="25000"/>
                </a:schemeClr>
              </a:solidFill>
              <a:latin typeface="Intra lighting 50 Regular" panose="020B0503030202020203" pitchFamily="34" charset="-18"/>
            </a:endParaRPr>
          </a:p>
        </p:txBody>
      </p:sp>
      <p:pic>
        <p:nvPicPr>
          <p:cNvPr id="6" name="Picture 2" descr="I:\MARKETING WORK\1_PODJETJE\PREDSTAVITEVpodjetja\2016_company presentation\grafike\logo_black_white-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236" y="6091674"/>
            <a:ext cx="2290152" cy="72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6858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azna str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 userDrawn="1"/>
        </p:nvSpPr>
        <p:spPr>
          <a:xfrm>
            <a:off x="8316416" y="6335202"/>
            <a:ext cx="50405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fld id="{BDCA57C0-0D6F-4CD1-84FC-B18FDF12F4D3}" type="slidenum">
              <a:rPr lang="sl-SI" sz="1100" i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" panose="020B0503030202020203" pitchFamily="34" charset="-18"/>
              </a:rPr>
              <a:pPr algn="l"/>
              <a:t>‹#›</a:t>
            </a:fld>
            <a:endParaRPr lang="sl-SI" sz="1100" i="0" dirty="0">
              <a:solidFill>
                <a:schemeClr val="tx1">
                  <a:lumMod val="75000"/>
                  <a:lumOff val="25000"/>
                </a:schemeClr>
              </a:solidFill>
              <a:latin typeface="Intra lighting 50 Regular" panose="020B0503030202020203" pitchFamily="34" charset="-18"/>
            </a:endParaRPr>
          </a:p>
        </p:txBody>
      </p:sp>
      <p:sp>
        <p:nvSpPr>
          <p:cNvPr id="13" name="Naslov 1"/>
          <p:cNvSpPr>
            <a:spLocks noGrp="1"/>
          </p:cNvSpPr>
          <p:nvPr>
            <p:ph type="title" hasCustomPrompt="1"/>
          </p:nvPr>
        </p:nvSpPr>
        <p:spPr>
          <a:xfrm>
            <a:off x="504056" y="614760"/>
            <a:ext cx="7812360" cy="940966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tx1"/>
                </a:solidFill>
                <a:latin typeface="Intra lighting 60 Medium Com" panose="020B0608030202020203" pitchFamily="34" charset="-18"/>
              </a:defRPr>
            </a:lvl1pPr>
          </a:lstStyle>
          <a:p>
            <a:r>
              <a:rPr lang="sl-SI" dirty="0"/>
              <a:t>Naslov </a:t>
            </a:r>
            <a:r>
              <a:rPr lang="sl-SI" dirty="0" err="1"/>
              <a:t>slajda</a:t>
            </a:r>
            <a:endParaRPr lang="sl-SI" dirty="0"/>
          </a:p>
        </p:txBody>
      </p:sp>
      <p:sp>
        <p:nvSpPr>
          <p:cNvPr id="14" name="Ograda vsebine 2"/>
          <p:cNvSpPr>
            <a:spLocks noGrp="1"/>
          </p:cNvSpPr>
          <p:nvPr>
            <p:ph idx="1" hasCustomPrompt="1"/>
          </p:nvPr>
        </p:nvSpPr>
        <p:spPr>
          <a:xfrm>
            <a:off x="504056" y="1600200"/>
            <a:ext cx="7812360" cy="452596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Intra lighting 40 Light Con" panose="020B0406030202020203" pitchFamily="34" charset="-18"/>
              </a:defRPr>
            </a:lvl1pPr>
          </a:lstStyle>
          <a:p>
            <a:pPr lvl="0"/>
            <a:r>
              <a:rPr lang="sl-SI" dirty="0"/>
              <a:t>Besedilo / vsebina</a:t>
            </a:r>
          </a:p>
        </p:txBody>
      </p:sp>
      <p:sp>
        <p:nvSpPr>
          <p:cNvPr id="17" name="Pravokotnik 16"/>
          <p:cNvSpPr/>
          <p:nvPr userDrawn="1"/>
        </p:nvSpPr>
        <p:spPr>
          <a:xfrm>
            <a:off x="539552" y="6327508"/>
            <a:ext cx="1430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www.intra</a:t>
            </a:r>
            <a:r>
              <a:rPr lang="sl-SI" sz="11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-</a:t>
            </a:r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lighting.com</a:t>
            </a:r>
            <a:endParaRPr lang="sl-SI" sz="1100" dirty="0">
              <a:latin typeface="Intra lighting 50 Regular Con" panose="020B0506030202020203" pitchFamily="34" charset="-18"/>
            </a:endParaRPr>
          </a:p>
        </p:txBody>
      </p:sp>
      <p:pic>
        <p:nvPicPr>
          <p:cNvPr id="7" name="Picture 2" descr="I:\MARKETING WORK\1_PODJETJE\PREDSTAVITEVpodjetja\2016_company presentation\grafike\logo_black_white-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236" y="6091674"/>
            <a:ext cx="2290152" cy="72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8503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600" y="274638"/>
            <a:ext cx="7569200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000" b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sl-SI" dirty="0" err="1"/>
              <a:t>Click</a:t>
            </a:r>
            <a:r>
              <a:rPr lang="sl-SI" dirty="0"/>
              <a:t> to </a:t>
            </a:r>
            <a:r>
              <a:rPr lang="sl-SI" dirty="0" err="1"/>
              <a:t>edit</a:t>
            </a:r>
            <a:r>
              <a:rPr lang="sl-SI" dirty="0"/>
              <a:t> </a:t>
            </a:r>
            <a:r>
              <a:rPr lang="sl-SI" dirty="0" err="1"/>
              <a:t>Master</a:t>
            </a:r>
            <a:r>
              <a:rPr lang="sl-SI" dirty="0"/>
              <a:t> title </a:t>
            </a:r>
            <a:r>
              <a:rPr lang="sl-SI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600" y="1600200"/>
            <a:ext cx="75692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l-SI"/>
              <a:t>Click to edit Master text styles</a:t>
            </a:r>
          </a:p>
          <a:p>
            <a:pPr lvl="1"/>
            <a:r>
              <a:rPr lang="sl-SI"/>
              <a:t>Second level</a:t>
            </a:r>
          </a:p>
          <a:p>
            <a:pPr lvl="2"/>
            <a:r>
              <a:rPr lang="sl-SI"/>
              <a:t>Third level</a:t>
            </a:r>
          </a:p>
          <a:p>
            <a:pPr lvl="3"/>
            <a:r>
              <a:rPr lang="sl-SI"/>
              <a:t>Fourth level</a:t>
            </a:r>
          </a:p>
          <a:p>
            <a:pPr lvl="4"/>
            <a:r>
              <a:rPr lang="sl-SI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F1C192-4B9D-A246-9558-617F9CE96E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80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otnik 6"/>
          <p:cNvSpPr/>
          <p:nvPr userDrawn="1"/>
        </p:nvSpPr>
        <p:spPr>
          <a:xfrm>
            <a:off x="-48452" y="-7992"/>
            <a:ext cx="9192452" cy="686599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pic>
        <p:nvPicPr>
          <p:cNvPr id="3" name="Picture 3" descr="I:\MARKETING WORK\1_PODJETJE\PREDSTAVITEVpodjetja\2016_company presentation\grafike\logo_whit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648542"/>
            <a:ext cx="2955191" cy="115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aslov 1"/>
          <p:cNvSpPr>
            <a:spLocks noGrp="1"/>
          </p:cNvSpPr>
          <p:nvPr>
            <p:ph type="title" hasCustomPrompt="1"/>
          </p:nvPr>
        </p:nvSpPr>
        <p:spPr>
          <a:xfrm>
            <a:off x="1331640" y="1700808"/>
            <a:ext cx="6696744" cy="2880320"/>
          </a:xfrm>
          <a:prstGeom prst="rect">
            <a:avLst/>
          </a:prstGeom>
        </p:spPr>
        <p:txBody>
          <a:bodyPr/>
          <a:lstStyle>
            <a:lvl1pPr algn="l">
              <a:defRPr sz="8000" spc="-150">
                <a:solidFill>
                  <a:schemeClr val="bg1"/>
                </a:solidFill>
                <a:latin typeface="Intra lighting 60 Medium Con" panose="020B0606030202020203" pitchFamily="34" charset="-18"/>
              </a:defRPr>
            </a:lvl1pPr>
          </a:lstStyle>
          <a:p>
            <a:r>
              <a:rPr lang="sl-SI" dirty="0" err="1"/>
              <a:t>Presentation</a:t>
            </a:r>
            <a:r>
              <a:rPr lang="sl-SI" dirty="0"/>
              <a:t/>
            </a:r>
            <a:br>
              <a:rPr lang="sl-SI" dirty="0"/>
            </a:br>
            <a:r>
              <a:rPr lang="sl-SI" dirty="0" err="1"/>
              <a:t>title</a:t>
            </a:r>
            <a:endParaRPr lang="sl-SI" dirty="0"/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r="67750" b="8445"/>
          <a:stretch/>
        </p:blipFill>
        <p:spPr bwMode="auto">
          <a:xfrm>
            <a:off x="-48452" y="-7992"/>
            <a:ext cx="299971" cy="686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odnaslov 2"/>
          <p:cNvSpPr>
            <a:spLocks noGrp="1"/>
          </p:cNvSpPr>
          <p:nvPr>
            <p:ph type="subTitle" idx="1" hasCustomPrompt="1"/>
          </p:nvPr>
        </p:nvSpPr>
        <p:spPr>
          <a:xfrm>
            <a:off x="1331640" y="4563126"/>
            <a:ext cx="6696744" cy="39604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  <a:latin typeface="Intra lighting 40 Light Con" panose="020B0406030202020203" pitchFamily="34" charset="-1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dirty="0" err="1"/>
              <a:t>Presentation</a:t>
            </a:r>
            <a:r>
              <a:rPr lang="sl-SI" dirty="0"/>
              <a:t> </a:t>
            </a:r>
            <a:r>
              <a:rPr lang="sl-SI" dirty="0" err="1"/>
              <a:t>subtitle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61760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1"/>
          <p:cNvSpPr>
            <a:spLocks noGrp="1"/>
          </p:cNvSpPr>
          <p:nvPr>
            <p:ph type="title" hasCustomPrompt="1"/>
          </p:nvPr>
        </p:nvSpPr>
        <p:spPr>
          <a:xfrm>
            <a:off x="1331640" y="1772816"/>
            <a:ext cx="7041468" cy="2736304"/>
          </a:xfrm>
          <a:prstGeom prst="rect">
            <a:avLst/>
          </a:prstGeom>
        </p:spPr>
        <p:txBody>
          <a:bodyPr/>
          <a:lstStyle>
            <a:lvl1pPr algn="l">
              <a:defRPr sz="6600" spc="-150">
                <a:latin typeface="Intra lighting 60 Medium Con" panose="020B0606030202020203" pitchFamily="34" charset="-18"/>
              </a:defRPr>
            </a:lvl1pPr>
          </a:lstStyle>
          <a:p>
            <a:r>
              <a:rPr lang="sl-SI" dirty="0" err="1"/>
              <a:t>Chapter</a:t>
            </a:r>
            <a:r>
              <a:rPr lang="sl-SI" dirty="0"/>
              <a:t/>
            </a:r>
            <a:br>
              <a:rPr lang="sl-SI" dirty="0"/>
            </a:br>
            <a:r>
              <a:rPr lang="sl-SI" dirty="0" err="1"/>
              <a:t>title</a:t>
            </a:r>
            <a:endParaRPr lang="sl-SI" dirty="0"/>
          </a:p>
        </p:txBody>
      </p:sp>
      <p:sp>
        <p:nvSpPr>
          <p:cNvPr id="4" name="PoljeZBesedilom 3"/>
          <p:cNvSpPr txBox="1"/>
          <p:nvPr userDrawn="1"/>
        </p:nvSpPr>
        <p:spPr>
          <a:xfrm>
            <a:off x="8316416" y="6335202"/>
            <a:ext cx="50405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fld id="{BDCA57C0-0D6F-4CD1-84FC-B18FDF12F4D3}" type="slidenum">
              <a:rPr lang="sl-SI" sz="1100" i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" panose="020B0503030202020203" pitchFamily="34" charset="-18"/>
              </a:rPr>
              <a:pPr algn="l"/>
              <a:t>‹#›</a:t>
            </a:fld>
            <a:endParaRPr lang="sl-SI" sz="1100" i="0" dirty="0">
              <a:solidFill>
                <a:schemeClr val="tx1">
                  <a:lumMod val="75000"/>
                  <a:lumOff val="25000"/>
                </a:schemeClr>
              </a:solidFill>
              <a:latin typeface="Intra lighting 50 Regular" panose="020B0503030202020203" pitchFamily="34" charset="-18"/>
            </a:endParaRPr>
          </a:p>
        </p:txBody>
      </p:sp>
      <p:sp>
        <p:nvSpPr>
          <p:cNvPr id="5" name="Pravokotnik 4"/>
          <p:cNvSpPr/>
          <p:nvPr userDrawn="1"/>
        </p:nvSpPr>
        <p:spPr>
          <a:xfrm>
            <a:off x="1331640" y="6327508"/>
            <a:ext cx="1430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www.intra</a:t>
            </a:r>
            <a:r>
              <a:rPr lang="sl-SI" sz="11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-</a:t>
            </a:r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lighting.com</a:t>
            </a:r>
            <a:endParaRPr lang="sl-SI" sz="1100" dirty="0">
              <a:latin typeface="Intra lighting 50 Regular Con" panose="020B0506030202020203" pitchFamily="34" charset="-18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r="67750" b="8445"/>
          <a:stretch/>
        </p:blipFill>
        <p:spPr bwMode="auto">
          <a:xfrm>
            <a:off x="-36512" y="-7992"/>
            <a:ext cx="299971" cy="686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odnaslov 2"/>
          <p:cNvSpPr>
            <a:spLocks noGrp="1"/>
          </p:cNvSpPr>
          <p:nvPr>
            <p:ph type="subTitle" idx="1" hasCustomPrompt="1"/>
          </p:nvPr>
        </p:nvSpPr>
        <p:spPr>
          <a:xfrm>
            <a:off x="1331640" y="4581128"/>
            <a:ext cx="7020780" cy="36004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Intra lighting 40 Light Con" panose="020B0406030202020203" pitchFamily="34" charset="-1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dirty="0" err="1"/>
              <a:t>Chapter</a:t>
            </a:r>
            <a:r>
              <a:rPr lang="sl-SI" dirty="0"/>
              <a:t> </a:t>
            </a:r>
            <a:r>
              <a:rPr lang="sl-SI" dirty="0" err="1"/>
              <a:t>subtitle</a:t>
            </a:r>
            <a:endParaRPr lang="sl-SI" dirty="0"/>
          </a:p>
        </p:txBody>
      </p:sp>
      <p:pic>
        <p:nvPicPr>
          <p:cNvPr id="8" name="Picture 2" descr="I:\MARKETING WORK\1_PODJETJE\PREDSTAVITEVpodjetja\2016_company presentation\grafike\logo_black_white-01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236" y="6091674"/>
            <a:ext cx="2290152" cy="72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5936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jeZBesedilom 2"/>
          <p:cNvSpPr txBox="1"/>
          <p:nvPr userDrawn="1"/>
        </p:nvSpPr>
        <p:spPr>
          <a:xfrm>
            <a:off x="8316416" y="6335202"/>
            <a:ext cx="50405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fld id="{BDCA57C0-0D6F-4CD1-84FC-B18FDF12F4D3}" type="slidenum">
              <a:rPr lang="sl-SI" sz="1100" i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" panose="020B0503030202020203" pitchFamily="34" charset="-18"/>
              </a:rPr>
              <a:pPr algn="l"/>
              <a:t>‹#›</a:t>
            </a:fld>
            <a:endParaRPr lang="sl-SI" sz="1100" i="0" dirty="0">
              <a:solidFill>
                <a:schemeClr val="tx1">
                  <a:lumMod val="75000"/>
                  <a:lumOff val="25000"/>
                </a:schemeClr>
              </a:solidFill>
              <a:latin typeface="Intra lighting 50 Regular" panose="020B0503030202020203" pitchFamily="34" charset="-18"/>
            </a:endParaRPr>
          </a:p>
        </p:txBody>
      </p:sp>
      <p:sp>
        <p:nvSpPr>
          <p:cNvPr id="4" name="Naslov 1"/>
          <p:cNvSpPr>
            <a:spLocks noGrp="1"/>
          </p:cNvSpPr>
          <p:nvPr>
            <p:ph type="title" hasCustomPrompt="1"/>
          </p:nvPr>
        </p:nvSpPr>
        <p:spPr>
          <a:xfrm>
            <a:off x="504056" y="615826"/>
            <a:ext cx="7812360" cy="940966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chemeClr val="tx1"/>
                </a:solidFill>
                <a:latin typeface="Intra lighting 60 Medium Con" panose="020B0606030202020203" pitchFamily="34" charset="-18"/>
              </a:defRPr>
            </a:lvl1pPr>
          </a:lstStyle>
          <a:p>
            <a:r>
              <a:rPr lang="sl-SI" dirty="0" err="1"/>
              <a:t>Slide</a:t>
            </a:r>
            <a:r>
              <a:rPr lang="sl-SI" dirty="0"/>
              <a:t> </a:t>
            </a:r>
            <a:r>
              <a:rPr lang="sl-SI" dirty="0" err="1"/>
              <a:t>title</a:t>
            </a:r>
            <a:endParaRPr lang="sl-SI" dirty="0"/>
          </a:p>
        </p:txBody>
      </p:sp>
      <p:sp>
        <p:nvSpPr>
          <p:cNvPr id="5" name="Pravokotnik 4"/>
          <p:cNvSpPr/>
          <p:nvPr userDrawn="1"/>
        </p:nvSpPr>
        <p:spPr>
          <a:xfrm>
            <a:off x="539552" y="6327508"/>
            <a:ext cx="1430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www.intra</a:t>
            </a:r>
            <a:r>
              <a:rPr lang="sl-SI" sz="11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-</a:t>
            </a:r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lighting.com</a:t>
            </a:r>
            <a:endParaRPr lang="sl-SI" sz="1100" dirty="0">
              <a:latin typeface="Intra lighting 50 Regular Con" panose="020B0506030202020203" pitchFamily="34" charset="-18"/>
            </a:endParaRPr>
          </a:p>
        </p:txBody>
      </p:sp>
      <p:pic>
        <p:nvPicPr>
          <p:cNvPr id="7" name="Picture 2" descr="I:\MARKETING WORK\1_PODJETJE\PREDSTAVITEVpodjetja\2016_company presentation\grafike\logo_black_white-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236" y="6091674"/>
            <a:ext cx="2290152" cy="72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odnaslov 2"/>
          <p:cNvSpPr>
            <a:spLocks noGrp="1"/>
          </p:cNvSpPr>
          <p:nvPr>
            <p:ph type="subTitle" idx="1" hasCustomPrompt="1"/>
          </p:nvPr>
        </p:nvSpPr>
        <p:spPr>
          <a:xfrm>
            <a:off x="539552" y="1988840"/>
            <a:ext cx="7776864" cy="403244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aseline="0">
                <a:solidFill>
                  <a:schemeClr val="tx1"/>
                </a:solidFill>
                <a:latin typeface="Intra lighting 40 Light Con" panose="020B0406030202020203" pitchFamily="34" charset="-18"/>
                <a:cs typeface="Adobe Devanagari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Insert</a:t>
            </a:r>
            <a:r>
              <a:rPr lang="sl-SI" sz="2400" dirty="0">
                <a:latin typeface="Intra lighting 40 Light Con" panose="020B0406030202020203" pitchFamily="34" charset="-18"/>
              </a:rPr>
              <a:t> </a:t>
            </a:r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972051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grada slike 19"/>
          <p:cNvSpPr>
            <a:spLocks noGrp="1"/>
          </p:cNvSpPr>
          <p:nvPr>
            <p:ph type="pic" sz="quarter" idx="10"/>
          </p:nvPr>
        </p:nvSpPr>
        <p:spPr>
          <a:xfrm>
            <a:off x="3240409" y="1990760"/>
            <a:ext cx="5903591" cy="40301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/>
            </a:lvl1pPr>
          </a:lstStyle>
          <a:p>
            <a:endParaRPr lang="sl-SI" sz="2400" dirty="0">
              <a:latin typeface="Intra lighting 40 Light Con" panose="020B0406030202020203" pitchFamily="34" charset="-18"/>
            </a:endParaRPr>
          </a:p>
          <a:p>
            <a:endParaRPr lang="sl-SI" sz="2400" dirty="0">
              <a:latin typeface="Intra lighting 40 Light Con" panose="020B0406030202020203" pitchFamily="34" charset="-18"/>
            </a:endParaRPr>
          </a:p>
          <a:p>
            <a:endParaRPr lang="sl-SI" sz="2400" dirty="0">
              <a:latin typeface="Intra lighting 40 Light Con" panose="020B0406030202020203" pitchFamily="34" charset="-18"/>
            </a:endParaRPr>
          </a:p>
          <a:p>
            <a:r>
              <a:rPr lang="sl-SI" sz="2400" dirty="0" err="1">
                <a:latin typeface="Intra lighting 40 Light Con" panose="020B0406030202020203" pitchFamily="34" charset="-18"/>
              </a:rPr>
              <a:t>Insert</a:t>
            </a:r>
            <a:r>
              <a:rPr lang="sl-SI" sz="2400" dirty="0">
                <a:latin typeface="Intra lighting 40 Light Con" panose="020B0406030202020203" pitchFamily="34" charset="-18"/>
              </a:rPr>
              <a:t> </a:t>
            </a:r>
            <a:r>
              <a:rPr lang="sl-SI" sz="2400" dirty="0" err="1">
                <a:latin typeface="Intra lighting 40 Light Con" panose="020B0406030202020203" pitchFamily="34" charset="-18"/>
              </a:rPr>
              <a:t>photo</a:t>
            </a:r>
            <a:r>
              <a:rPr lang="sl-SI" sz="2400" dirty="0">
                <a:latin typeface="Intra lighting 40 Light Con" panose="020B0406030202020203" pitchFamily="34" charset="-18"/>
              </a:rPr>
              <a:t>:</a:t>
            </a:r>
          </a:p>
        </p:txBody>
      </p:sp>
      <p:sp>
        <p:nvSpPr>
          <p:cNvPr id="3" name="Naslov 1"/>
          <p:cNvSpPr>
            <a:spLocks noGrp="1"/>
          </p:cNvSpPr>
          <p:nvPr>
            <p:ph type="title" hasCustomPrompt="1"/>
          </p:nvPr>
        </p:nvSpPr>
        <p:spPr>
          <a:xfrm>
            <a:off x="504056" y="614760"/>
            <a:ext cx="7812360" cy="940966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chemeClr val="tx1"/>
                </a:solidFill>
                <a:latin typeface="Intra lighting 60 Medium Con" panose="020B0606030202020203" pitchFamily="34" charset="-18"/>
              </a:defRPr>
            </a:lvl1pPr>
          </a:lstStyle>
          <a:p>
            <a:r>
              <a:rPr lang="sl-SI" dirty="0" err="1"/>
              <a:t>Slide</a:t>
            </a:r>
            <a:r>
              <a:rPr lang="sl-SI" dirty="0"/>
              <a:t> </a:t>
            </a:r>
            <a:r>
              <a:rPr lang="sl-SI" dirty="0" err="1"/>
              <a:t>title</a:t>
            </a:r>
            <a:endParaRPr lang="sl-SI" dirty="0"/>
          </a:p>
        </p:txBody>
      </p:sp>
      <p:sp>
        <p:nvSpPr>
          <p:cNvPr id="6" name="PoljeZBesedilom 5"/>
          <p:cNvSpPr txBox="1"/>
          <p:nvPr userDrawn="1"/>
        </p:nvSpPr>
        <p:spPr>
          <a:xfrm>
            <a:off x="8316416" y="6335202"/>
            <a:ext cx="50405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fld id="{BDCA57C0-0D6F-4CD1-84FC-B18FDF12F4D3}" type="slidenum">
              <a:rPr lang="sl-SI" sz="1100" i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" panose="020B0503030202020203" pitchFamily="34" charset="-18"/>
              </a:rPr>
              <a:pPr algn="l"/>
              <a:t>‹#›</a:t>
            </a:fld>
            <a:endParaRPr lang="sl-SI" sz="1100" i="0" dirty="0">
              <a:solidFill>
                <a:schemeClr val="tx1">
                  <a:lumMod val="75000"/>
                  <a:lumOff val="25000"/>
                </a:schemeClr>
              </a:solidFill>
              <a:latin typeface="Intra lighting 50 Regular" panose="020B0503030202020203" pitchFamily="34" charset="-18"/>
            </a:endParaRPr>
          </a:p>
        </p:txBody>
      </p:sp>
      <p:sp>
        <p:nvSpPr>
          <p:cNvPr id="7" name="Pravokotnik 6"/>
          <p:cNvSpPr/>
          <p:nvPr userDrawn="1"/>
        </p:nvSpPr>
        <p:spPr>
          <a:xfrm>
            <a:off x="539552" y="6327508"/>
            <a:ext cx="1430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www.intra</a:t>
            </a:r>
            <a:r>
              <a:rPr lang="sl-SI" sz="11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-</a:t>
            </a:r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lighting.com</a:t>
            </a:r>
            <a:endParaRPr lang="sl-SI" sz="1100" dirty="0">
              <a:latin typeface="Intra lighting 50 Regular Con" panose="020B0506030202020203" pitchFamily="34" charset="-18"/>
            </a:endParaRPr>
          </a:p>
        </p:txBody>
      </p:sp>
      <p:pic>
        <p:nvPicPr>
          <p:cNvPr id="8" name="Picture 2" descr="I:\MARKETING WORK\1_PODJETJE\PREDSTAVITEVpodjetja\2016_company presentation\grafike\logo_black_white-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236" y="6091674"/>
            <a:ext cx="2290152" cy="72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odnaslov 2"/>
          <p:cNvSpPr>
            <a:spLocks noGrp="1"/>
          </p:cNvSpPr>
          <p:nvPr>
            <p:ph type="subTitle" idx="1" hasCustomPrompt="1"/>
          </p:nvPr>
        </p:nvSpPr>
        <p:spPr>
          <a:xfrm>
            <a:off x="504056" y="2420888"/>
            <a:ext cx="2520280" cy="36004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aseline="0">
                <a:solidFill>
                  <a:schemeClr val="tx1"/>
                </a:solidFill>
                <a:latin typeface="Intra lighting 40 Light Con" panose="020B0406030202020203" pitchFamily="34" charset="-1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Insert</a:t>
            </a:r>
            <a:r>
              <a:rPr lang="sl-SI" sz="2400" dirty="0">
                <a:latin typeface="Intra lighting 40 Light Con" panose="020B0406030202020203" pitchFamily="34" charset="-18"/>
              </a:rPr>
              <a:t> </a:t>
            </a:r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772592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1"/>
          <p:cNvSpPr>
            <a:spLocks noGrp="1"/>
          </p:cNvSpPr>
          <p:nvPr>
            <p:ph type="title" hasCustomPrompt="1"/>
          </p:nvPr>
        </p:nvSpPr>
        <p:spPr>
          <a:xfrm>
            <a:off x="504056" y="614760"/>
            <a:ext cx="7812360" cy="940966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chemeClr val="tx1"/>
                </a:solidFill>
                <a:latin typeface="Intra lighting 60 Medium Con" panose="020B0606030202020203" pitchFamily="34" charset="-18"/>
              </a:defRPr>
            </a:lvl1pPr>
          </a:lstStyle>
          <a:p>
            <a:r>
              <a:rPr lang="sl-SI" dirty="0" err="1"/>
              <a:t>Slide</a:t>
            </a:r>
            <a:r>
              <a:rPr lang="sl-SI" dirty="0"/>
              <a:t> </a:t>
            </a:r>
            <a:r>
              <a:rPr lang="sl-SI" dirty="0" err="1"/>
              <a:t>title</a:t>
            </a:r>
            <a:endParaRPr lang="sl-SI" dirty="0"/>
          </a:p>
        </p:txBody>
      </p:sp>
      <p:sp>
        <p:nvSpPr>
          <p:cNvPr id="6" name="PoljeZBesedilom 5"/>
          <p:cNvSpPr txBox="1"/>
          <p:nvPr userDrawn="1"/>
        </p:nvSpPr>
        <p:spPr>
          <a:xfrm>
            <a:off x="8316416" y="6335202"/>
            <a:ext cx="50405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fld id="{BDCA57C0-0D6F-4CD1-84FC-B18FDF12F4D3}" type="slidenum">
              <a:rPr lang="sl-SI" sz="1100" i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" panose="020B0503030202020203" pitchFamily="34" charset="-18"/>
              </a:rPr>
              <a:pPr algn="l"/>
              <a:t>‹#›</a:t>
            </a:fld>
            <a:endParaRPr lang="sl-SI" sz="1100" i="0" dirty="0">
              <a:solidFill>
                <a:schemeClr val="tx1">
                  <a:lumMod val="75000"/>
                  <a:lumOff val="25000"/>
                </a:schemeClr>
              </a:solidFill>
              <a:latin typeface="Intra lighting 50 Regular" panose="020B0503030202020203" pitchFamily="34" charset="-18"/>
            </a:endParaRPr>
          </a:p>
        </p:txBody>
      </p:sp>
      <p:sp>
        <p:nvSpPr>
          <p:cNvPr id="7" name="Pravokotnik 6"/>
          <p:cNvSpPr/>
          <p:nvPr userDrawn="1"/>
        </p:nvSpPr>
        <p:spPr>
          <a:xfrm>
            <a:off x="539552" y="6327508"/>
            <a:ext cx="1430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www.intra</a:t>
            </a:r>
            <a:r>
              <a:rPr lang="sl-SI" sz="11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-</a:t>
            </a:r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lighting.com</a:t>
            </a:r>
            <a:endParaRPr lang="sl-SI" sz="1100" dirty="0">
              <a:latin typeface="Intra lighting 50 Regular Con" panose="020B0506030202020203" pitchFamily="34" charset="-18"/>
            </a:endParaRPr>
          </a:p>
        </p:txBody>
      </p:sp>
      <p:pic>
        <p:nvPicPr>
          <p:cNvPr id="8" name="Picture 2" descr="I:\MARKETING WORK\1_PODJETJE\PREDSTAVITEVpodjetja\2016_company presentation\grafike\logo_black_white-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236" y="6091674"/>
            <a:ext cx="2290152" cy="72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odnaslov 2"/>
          <p:cNvSpPr>
            <a:spLocks noGrp="1"/>
          </p:cNvSpPr>
          <p:nvPr>
            <p:ph type="subTitle" idx="1" hasCustomPrompt="1"/>
          </p:nvPr>
        </p:nvSpPr>
        <p:spPr>
          <a:xfrm>
            <a:off x="6372200" y="2420888"/>
            <a:ext cx="2376264" cy="36004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aseline="0">
                <a:solidFill>
                  <a:schemeClr val="tx1"/>
                </a:solidFill>
                <a:latin typeface="Intra lighting 40 Light Con" panose="020B0406030202020203" pitchFamily="34" charset="-1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Insert</a:t>
            </a:r>
            <a:r>
              <a:rPr lang="sl-SI" sz="2400" dirty="0">
                <a:latin typeface="Intra lighting 40 Light Con" panose="020B0406030202020203" pitchFamily="34" charset="-18"/>
              </a:rPr>
              <a:t> </a:t>
            </a:r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  <p:sp>
        <p:nvSpPr>
          <p:cNvPr id="20" name="Ograda slike 19"/>
          <p:cNvSpPr>
            <a:spLocks noGrp="1"/>
          </p:cNvSpPr>
          <p:nvPr>
            <p:ph type="pic" sz="quarter" idx="10"/>
          </p:nvPr>
        </p:nvSpPr>
        <p:spPr>
          <a:xfrm>
            <a:off x="0" y="1990760"/>
            <a:ext cx="6012160" cy="40301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/>
            </a:lvl1pPr>
          </a:lstStyle>
          <a:p>
            <a:endParaRPr lang="sl-SI" sz="2400" dirty="0">
              <a:latin typeface="Intra lighting 40 Light Con" panose="020B0406030202020203" pitchFamily="34" charset="-18"/>
            </a:endParaRPr>
          </a:p>
          <a:p>
            <a:endParaRPr lang="sl-SI" sz="2400" dirty="0">
              <a:latin typeface="Intra lighting 40 Light Con" panose="020B0406030202020203" pitchFamily="34" charset="-18"/>
            </a:endParaRPr>
          </a:p>
          <a:p>
            <a:endParaRPr lang="sl-SI" sz="2400" dirty="0">
              <a:latin typeface="Intra lighting 40 Light Con" panose="020B0406030202020203" pitchFamily="34" charset="-18"/>
            </a:endParaRPr>
          </a:p>
          <a:p>
            <a:r>
              <a:rPr lang="sl-SI" sz="2400" dirty="0" err="1">
                <a:latin typeface="Intra lighting 40 Light Con" panose="020B0406030202020203" pitchFamily="34" charset="-18"/>
              </a:rPr>
              <a:t>Insert</a:t>
            </a:r>
            <a:r>
              <a:rPr lang="sl-SI" sz="2400" dirty="0">
                <a:latin typeface="Intra lighting 40 Light Con" panose="020B0406030202020203" pitchFamily="34" charset="-18"/>
              </a:rPr>
              <a:t> </a:t>
            </a:r>
            <a:r>
              <a:rPr lang="sl-SI" sz="2400" dirty="0" err="1">
                <a:latin typeface="Intra lighting 40 Light Con" panose="020B0406030202020203" pitchFamily="34" charset="-18"/>
              </a:rPr>
              <a:t>photo</a:t>
            </a:r>
            <a:r>
              <a:rPr lang="sl-SI" sz="2400" dirty="0">
                <a:latin typeface="Intra lighting 40 Light Con" panose="020B0406030202020203" pitchFamily="34" charset="-18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634677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numbers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 userDrawn="1"/>
        </p:nvSpPr>
        <p:spPr>
          <a:xfrm>
            <a:off x="6372200" y="2420888"/>
            <a:ext cx="2771800" cy="2771800"/>
          </a:xfrm>
          <a:prstGeom prst="rect">
            <a:avLst/>
          </a:prstGeom>
          <a:solidFill>
            <a:srgbClr val="F9B1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" name="Naslov 1"/>
          <p:cNvSpPr>
            <a:spLocks noGrp="1"/>
          </p:cNvSpPr>
          <p:nvPr>
            <p:ph type="title" hasCustomPrompt="1"/>
          </p:nvPr>
        </p:nvSpPr>
        <p:spPr>
          <a:xfrm>
            <a:off x="504056" y="614760"/>
            <a:ext cx="7812360" cy="940966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chemeClr val="tx1"/>
                </a:solidFill>
                <a:latin typeface="Intra lighting 60 Medium Con" panose="020B0606030202020203" pitchFamily="34" charset="-18"/>
              </a:defRPr>
            </a:lvl1pPr>
          </a:lstStyle>
          <a:p>
            <a:r>
              <a:rPr lang="sl-SI" dirty="0" err="1"/>
              <a:t>Slide</a:t>
            </a:r>
            <a:r>
              <a:rPr lang="sl-SI" dirty="0"/>
              <a:t> </a:t>
            </a:r>
            <a:r>
              <a:rPr lang="sl-SI" dirty="0" err="1"/>
              <a:t>title</a:t>
            </a:r>
            <a:endParaRPr lang="sl-SI" dirty="0"/>
          </a:p>
        </p:txBody>
      </p:sp>
      <p:sp>
        <p:nvSpPr>
          <p:cNvPr id="6" name="PoljeZBesedilom 5"/>
          <p:cNvSpPr txBox="1"/>
          <p:nvPr userDrawn="1"/>
        </p:nvSpPr>
        <p:spPr>
          <a:xfrm>
            <a:off x="8316416" y="6335202"/>
            <a:ext cx="50405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fld id="{BDCA57C0-0D6F-4CD1-84FC-B18FDF12F4D3}" type="slidenum">
              <a:rPr lang="sl-SI" sz="1100" i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" panose="020B0503030202020203" pitchFamily="34" charset="-18"/>
              </a:rPr>
              <a:pPr algn="l"/>
              <a:t>‹#›</a:t>
            </a:fld>
            <a:endParaRPr lang="sl-SI" sz="1100" i="0" dirty="0">
              <a:solidFill>
                <a:schemeClr val="tx1">
                  <a:lumMod val="75000"/>
                  <a:lumOff val="25000"/>
                </a:schemeClr>
              </a:solidFill>
              <a:latin typeface="Intra lighting 50 Regular" panose="020B0503030202020203" pitchFamily="34" charset="-18"/>
            </a:endParaRPr>
          </a:p>
        </p:txBody>
      </p:sp>
      <p:sp>
        <p:nvSpPr>
          <p:cNvPr id="7" name="Pravokotnik 6"/>
          <p:cNvSpPr/>
          <p:nvPr userDrawn="1"/>
        </p:nvSpPr>
        <p:spPr>
          <a:xfrm>
            <a:off x="539552" y="6327508"/>
            <a:ext cx="1430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www.intra</a:t>
            </a:r>
            <a:r>
              <a:rPr lang="sl-SI" sz="11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-</a:t>
            </a:r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lighting.com</a:t>
            </a:r>
            <a:endParaRPr lang="sl-SI" sz="1100" dirty="0">
              <a:latin typeface="Intra lighting 50 Regular Con" panose="020B0506030202020203" pitchFamily="34" charset="-18"/>
            </a:endParaRPr>
          </a:p>
        </p:txBody>
      </p:sp>
      <p:pic>
        <p:nvPicPr>
          <p:cNvPr id="8" name="Picture 2" descr="I:\MARKETING WORK\1_PODJETJE\PREDSTAVITEVpodjetja\2016_company presentation\grafike\logo_black_white-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236" y="6091674"/>
            <a:ext cx="2290152" cy="72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odnaslov 2"/>
          <p:cNvSpPr>
            <a:spLocks noGrp="1"/>
          </p:cNvSpPr>
          <p:nvPr>
            <p:ph type="subTitle" idx="1" hasCustomPrompt="1"/>
          </p:nvPr>
        </p:nvSpPr>
        <p:spPr>
          <a:xfrm>
            <a:off x="6818889" y="3806788"/>
            <a:ext cx="1998476" cy="91835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Intra lighting 40 Light Con" panose="020B0406030202020203" pitchFamily="34" charset="-1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Insert</a:t>
            </a:r>
            <a:r>
              <a:rPr lang="sl-SI" sz="2400" dirty="0">
                <a:latin typeface="Intra lighting 40 Light Con" panose="020B0406030202020203" pitchFamily="34" charset="-18"/>
              </a:rPr>
              <a:t> </a:t>
            </a:r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  <p:sp>
        <p:nvSpPr>
          <p:cNvPr id="20" name="Ograda slike 19"/>
          <p:cNvSpPr>
            <a:spLocks noGrp="1"/>
          </p:cNvSpPr>
          <p:nvPr>
            <p:ph type="pic" sz="quarter" idx="10"/>
          </p:nvPr>
        </p:nvSpPr>
        <p:spPr>
          <a:xfrm>
            <a:off x="0" y="1990760"/>
            <a:ext cx="6012160" cy="40301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/>
            </a:lvl1pPr>
          </a:lstStyle>
          <a:p>
            <a:endParaRPr lang="sl-SI" sz="2400" dirty="0">
              <a:latin typeface="Intra lighting 40 Light Con" panose="020B0406030202020203" pitchFamily="34" charset="-18"/>
            </a:endParaRPr>
          </a:p>
          <a:p>
            <a:endParaRPr lang="sl-SI" sz="2400" dirty="0">
              <a:latin typeface="Intra lighting 40 Light Con" panose="020B0406030202020203" pitchFamily="34" charset="-18"/>
            </a:endParaRPr>
          </a:p>
          <a:p>
            <a:endParaRPr lang="sl-SI" sz="2400" dirty="0">
              <a:latin typeface="Intra lighting 40 Light Con" panose="020B0406030202020203" pitchFamily="34" charset="-18"/>
            </a:endParaRPr>
          </a:p>
          <a:p>
            <a:r>
              <a:rPr lang="sl-SI" sz="2400" dirty="0" err="1">
                <a:latin typeface="Intra lighting 40 Light Con" panose="020B0406030202020203" pitchFamily="34" charset="-18"/>
              </a:rPr>
              <a:t>Insert</a:t>
            </a:r>
            <a:r>
              <a:rPr lang="sl-SI" sz="2400" dirty="0">
                <a:latin typeface="Intra lighting 40 Light Con" panose="020B0406030202020203" pitchFamily="34" charset="-18"/>
              </a:rPr>
              <a:t> </a:t>
            </a:r>
            <a:r>
              <a:rPr lang="sl-SI" sz="2400" dirty="0" err="1">
                <a:latin typeface="Intra lighting 40 Light Con" panose="020B0406030202020203" pitchFamily="34" charset="-18"/>
              </a:rPr>
              <a:t>photo</a:t>
            </a:r>
            <a:r>
              <a:rPr lang="sl-SI" sz="2400" dirty="0">
                <a:latin typeface="Intra lighting 40 Light Con" panose="020B0406030202020203" pitchFamily="34" charset="-18"/>
              </a:rPr>
              <a:t>:</a:t>
            </a:r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1" hasCustomPrompt="1"/>
          </p:nvPr>
        </p:nvSpPr>
        <p:spPr>
          <a:xfrm>
            <a:off x="6837046" y="2852936"/>
            <a:ext cx="1983426" cy="86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>
                <a:solidFill>
                  <a:schemeClr val="bg1"/>
                </a:solidFill>
                <a:latin typeface="Intra lighting 60 Medium Con" panose="020B0606030202020203" pitchFamily="34" charset="-18"/>
              </a:defRPr>
            </a:lvl1pPr>
          </a:lstStyle>
          <a:p>
            <a:pPr lvl="0"/>
            <a:r>
              <a:rPr lang="sl-SI" dirty="0"/>
              <a:t>45%</a:t>
            </a:r>
          </a:p>
        </p:txBody>
      </p:sp>
    </p:spTree>
    <p:extLst>
      <p:ext uri="{BB962C8B-B14F-4D97-AF65-F5344CB8AC3E}">
        <p14:creationId xmlns:p14="http://schemas.microsoft.com/office/powerpoint/2010/main" val="223866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numbers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grada slike 19"/>
          <p:cNvSpPr>
            <a:spLocks noGrp="1"/>
          </p:cNvSpPr>
          <p:nvPr>
            <p:ph type="pic" sz="quarter" idx="10"/>
          </p:nvPr>
        </p:nvSpPr>
        <p:spPr>
          <a:xfrm>
            <a:off x="3240409" y="1990760"/>
            <a:ext cx="5903591" cy="40301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/>
            </a:lvl1pPr>
          </a:lstStyle>
          <a:p>
            <a:endParaRPr lang="sl-SI" sz="2400" dirty="0">
              <a:latin typeface="Intra lighting 40 Light Con" panose="020B0406030202020203" pitchFamily="34" charset="-18"/>
            </a:endParaRPr>
          </a:p>
          <a:p>
            <a:endParaRPr lang="sl-SI" sz="2400" dirty="0">
              <a:latin typeface="Intra lighting 40 Light Con" panose="020B0406030202020203" pitchFamily="34" charset="-18"/>
            </a:endParaRPr>
          </a:p>
          <a:p>
            <a:endParaRPr lang="sl-SI" sz="2400" dirty="0">
              <a:latin typeface="Intra lighting 40 Light Con" panose="020B0406030202020203" pitchFamily="34" charset="-18"/>
            </a:endParaRPr>
          </a:p>
          <a:p>
            <a:r>
              <a:rPr lang="sl-SI" sz="2400" dirty="0" err="1">
                <a:latin typeface="Intra lighting 40 Light Con" panose="020B0406030202020203" pitchFamily="34" charset="-18"/>
              </a:rPr>
              <a:t>Insert</a:t>
            </a:r>
            <a:r>
              <a:rPr lang="sl-SI" sz="2400" dirty="0">
                <a:latin typeface="Intra lighting 40 Light Con" panose="020B0406030202020203" pitchFamily="34" charset="-18"/>
              </a:rPr>
              <a:t> </a:t>
            </a:r>
            <a:r>
              <a:rPr lang="sl-SI" sz="2400" dirty="0" err="1">
                <a:latin typeface="Intra lighting 40 Light Con" panose="020B0406030202020203" pitchFamily="34" charset="-18"/>
              </a:rPr>
              <a:t>photo</a:t>
            </a:r>
            <a:r>
              <a:rPr lang="sl-SI" sz="2400" dirty="0">
                <a:latin typeface="Intra lighting 40 Light Con" panose="020B0406030202020203" pitchFamily="34" charset="-18"/>
              </a:rPr>
              <a:t>:</a:t>
            </a:r>
          </a:p>
        </p:txBody>
      </p:sp>
      <p:sp>
        <p:nvSpPr>
          <p:cNvPr id="3" name="Naslov 1"/>
          <p:cNvSpPr>
            <a:spLocks noGrp="1"/>
          </p:cNvSpPr>
          <p:nvPr>
            <p:ph type="title" hasCustomPrompt="1"/>
          </p:nvPr>
        </p:nvSpPr>
        <p:spPr>
          <a:xfrm>
            <a:off x="504056" y="614760"/>
            <a:ext cx="7812360" cy="940966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chemeClr val="tx1"/>
                </a:solidFill>
                <a:latin typeface="Intra lighting 60 Medium Con" panose="020B0606030202020203" pitchFamily="34" charset="-18"/>
              </a:defRPr>
            </a:lvl1pPr>
          </a:lstStyle>
          <a:p>
            <a:r>
              <a:rPr lang="sl-SI" dirty="0" err="1"/>
              <a:t>Slide</a:t>
            </a:r>
            <a:r>
              <a:rPr lang="sl-SI" dirty="0"/>
              <a:t> </a:t>
            </a:r>
            <a:r>
              <a:rPr lang="sl-SI" dirty="0" err="1"/>
              <a:t>title</a:t>
            </a:r>
            <a:endParaRPr lang="sl-SI" dirty="0"/>
          </a:p>
        </p:txBody>
      </p:sp>
      <p:sp>
        <p:nvSpPr>
          <p:cNvPr id="6" name="PoljeZBesedilom 5"/>
          <p:cNvSpPr txBox="1"/>
          <p:nvPr userDrawn="1"/>
        </p:nvSpPr>
        <p:spPr>
          <a:xfrm>
            <a:off x="8316416" y="6335202"/>
            <a:ext cx="50405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fld id="{BDCA57C0-0D6F-4CD1-84FC-B18FDF12F4D3}" type="slidenum">
              <a:rPr lang="sl-SI" sz="1100" i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" panose="020B0503030202020203" pitchFamily="34" charset="-18"/>
              </a:rPr>
              <a:pPr algn="l"/>
              <a:t>‹#›</a:t>
            </a:fld>
            <a:endParaRPr lang="sl-SI" sz="1100" i="0" dirty="0">
              <a:solidFill>
                <a:schemeClr val="tx1">
                  <a:lumMod val="75000"/>
                  <a:lumOff val="25000"/>
                </a:schemeClr>
              </a:solidFill>
              <a:latin typeface="Intra lighting 50 Regular" panose="020B0503030202020203" pitchFamily="34" charset="-18"/>
            </a:endParaRPr>
          </a:p>
        </p:txBody>
      </p:sp>
      <p:sp>
        <p:nvSpPr>
          <p:cNvPr id="7" name="Pravokotnik 6"/>
          <p:cNvSpPr/>
          <p:nvPr userDrawn="1"/>
        </p:nvSpPr>
        <p:spPr>
          <a:xfrm>
            <a:off x="539552" y="6327508"/>
            <a:ext cx="1430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www.intra</a:t>
            </a:r>
            <a:r>
              <a:rPr lang="sl-SI" sz="11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-</a:t>
            </a:r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lighting.com</a:t>
            </a:r>
            <a:endParaRPr lang="sl-SI" sz="1100" dirty="0">
              <a:latin typeface="Intra lighting 50 Regular Con" panose="020B0506030202020203" pitchFamily="34" charset="-18"/>
            </a:endParaRPr>
          </a:p>
        </p:txBody>
      </p:sp>
      <p:pic>
        <p:nvPicPr>
          <p:cNvPr id="8" name="Picture 2" descr="I:\MARKETING WORK\1_PODJETJE\PREDSTAVITEVpodjetja\2016_company presentation\grafike\logo_black_white-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236" y="6091674"/>
            <a:ext cx="2290152" cy="72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ravokotnik 8"/>
          <p:cNvSpPr/>
          <p:nvPr userDrawn="1"/>
        </p:nvSpPr>
        <p:spPr>
          <a:xfrm>
            <a:off x="0" y="2420888"/>
            <a:ext cx="2771800" cy="2771800"/>
          </a:xfrm>
          <a:prstGeom prst="rect">
            <a:avLst/>
          </a:prstGeom>
          <a:solidFill>
            <a:srgbClr val="F9B1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3" name="Ograda besedila 4"/>
          <p:cNvSpPr>
            <a:spLocks noGrp="1"/>
          </p:cNvSpPr>
          <p:nvPr>
            <p:ph type="body" sz="quarter" idx="11" hasCustomPrompt="1"/>
          </p:nvPr>
        </p:nvSpPr>
        <p:spPr>
          <a:xfrm>
            <a:off x="464846" y="2852936"/>
            <a:ext cx="1983426" cy="86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>
                <a:solidFill>
                  <a:schemeClr val="bg1"/>
                </a:solidFill>
                <a:latin typeface="Intra lighting 60 Medium Con" panose="020B0606030202020203" pitchFamily="34" charset="-18"/>
              </a:defRPr>
            </a:lvl1pPr>
          </a:lstStyle>
          <a:p>
            <a:pPr lvl="0"/>
            <a:r>
              <a:rPr lang="sl-SI" dirty="0"/>
              <a:t>45%</a:t>
            </a:r>
          </a:p>
        </p:txBody>
      </p:sp>
      <p:sp>
        <p:nvSpPr>
          <p:cNvPr id="14" name="Podnaslov 2"/>
          <p:cNvSpPr>
            <a:spLocks noGrp="1"/>
          </p:cNvSpPr>
          <p:nvPr>
            <p:ph type="subTitle" idx="1" hasCustomPrompt="1"/>
          </p:nvPr>
        </p:nvSpPr>
        <p:spPr>
          <a:xfrm>
            <a:off x="467544" y="3806788"/>
            <a:ext cx="1998476" cy="918356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Intra lighting 40 Light Con" panose="020B0406030202020203" pitchFamily="34" charset="-1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z="2400" dirty="0" err="1">
                <a:latin typeface="Intra lighting 40 Light Con" panose="020B0406030202020203" pitchFamily="34" charset="-18"/>
              </a:rPr>
              <a:t>Insert</a:t>
            </a:r>
            <a:r>
              <a:rPr lang="sl-SI" sz="2400" dirty="0">
                <a:latin typeface="Intra lighting 40 Light Con" panose="020B0406030202020203" pitchFamily="34" charset="-18"/>
              </a:rPr>
              <a:t> </a:t>
            </a:r>
            <a:r>
              <a:rPr lang="sl-SI" sz="2400" dirty="0" err="1">
                <a:latin typeface="Intra lighting 40 Light Con" panose="020B0406030202020203" pitchFamily="34" charset="-18"/>
              </a:rPr>
              <a:t>text</a:t>
            </a:r>
            <a:r>
              <a:rPr lang="sl-SI" sz="2400" dirty="0">
                <a:latin typeface="Intra lighting 40 Light Con" panose="020B0406030202020203" pitchFamily="34" charset="-18"/>
              </a:rPr>
              <a:t> / </a:t>
            </a:r>
            <a:r>
              <a:rPr lang="sl-SI" sz="2400" dirty="0" err="1">
                <a:latin typeface="Intra lighting 40 Light Con" panose="020B0406030202020203" pitchFamily="34" charset="-18"/>
              </a:rPr>
              <a:t>content</a:t>
            </a:r>
            <a:endParaRPr lang="sl-SI" sz="2400" dirty="0">
              <a:latin typeface="Intra lighting 40 Light Con" panose="020B040603020202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4102333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0473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1" r:id="rId6"/>
    <p:sldLayoutId id="2147483654" r:id="rId7"/>
    <p:sldLayoutId id="2147483671" r:id="rId8"/>
    <p:sldLayoutId id="2147483672" r:id="rId9"/>
    <p:sldLayoutId id="2147483656" r:id="rId10"/>
    <p:sldLayoutId id="2147483662" r:id="rId11"/>
    <p:sldLayoutId id="2147483663" r:id="rId12"/>
    <p:sldLayoutId id="2147483657" r:id="rId13"/>
    <p:sldLayoutId id="2147483666" r:id="rId14"/>
    <p:sldLayoutId id="2147483667" r:id="rId15"/>
    <p:sldLayoutId id="2147483664" r:id="rId16"/>
    <p:sldLayoutId id="2147483658" r:id="rId17"/>
    <p:sldLayoutId id="2147483659" r:id="rId18"/>
    <p:sldLayoutId id="2147483660" r:id="rId19"/>
    <p:sldLayoutId id="2147483673" r:id="rId20"/>
    <p:sldLayoutId id="2147483674" r:id="rId21"/>
    <p:sldLayoutId id="2147483675" r:id="rId22"/>
    <p:sldLayoutId id="2147483676" r:id="rId2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5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6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kg0Ud9_Aino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Relationship Id="rId5" Type="http://schemas.openxmlformats.org/officeDocument/2006/relationships/hyperlink" Target="https://bimobject.com/en/product?brand=intralighting" TargetMode="External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13" Type="http://schemas.openxmlformats.org/officeDocument/2006/relationships/image" Target="../media/image77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12" Type="http://schemas.openxmlformats.org/officeDocument/2006/relationships/image" Target="../media/image76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0.jpeg"/><Relationship Id="rId11" Type="http://schemas.openxmlformats.org/officeDocument/2006/relationships/image" Target="../media/image75.png"/><Relationship Id="rId5" Type="http://schemas.openxmlformats.org/officeDocument/2006/relationships/image" Target="../media/image69.jpeg"/><Relationship Id="rId10" Type="http://schemas.openxmlformats.org/officeDocument/2006/relationships/image" Target="../media/image74.png"/><Relationship Id="rId4" Type="http://schemas.openxmlformats.org/officeDocument/2006/relationships/image" Target="../media/image68.jpeg"/><Relationship Id="rId9" Type="http://schemas.openxmlformats.org/officeDocument/2006/relationships/image" Target="../media/image7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8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8.jpg"/><Relationship Id="rId4" Type="http://schemas.openxmlformats.org/officeDocument/2006/relationships/image" Target="../media/image9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9.jpg"/><Relationship Id="rId4" Type="http://schemas.openxmlformats.org/officeDocument/2006/relationships/image" Target="../media/image97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5142" cy="5143500"/>
          </a:xfrm>
        </p:spPr>
      </p:pic>
      <p:sp>
        <p:nvSpPr>
          <p:cNvPr id="5" name="TextBox 4"/>
          <p:cNvSpPr txBox="1"/>
          <p:nvPr/>
        </p:nvSpPr>
        <p:spPr>
          <a:xfrm>
            <a:off x="2976581" y="3573016"/>
            <a:ext cx="616105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6600" b="1" dirty="0" smtClean="0">
                <a:solidFill>
                  <a:srgbClr val="18698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INTRA LIGHTING</a:t>
            </a:r>
            <a:endParaRPr lang="sl-SI" sz="6600" b="1" dirty="0">
              <a:solidFill>
                <a:srgbClr val="18698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l-SI" sz="2800" b="1" dirty="0" smtClean="0">
                <a:solidFill>
                  <a:srgbClr val="18698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Bojan </a:t>
            </a:r>
            <a:r>
              <a:rPr lang="sl-SI" sz="2800" b="1" dirty="0" err="1" smtClean="0">
                <a:solidFill>
                  <a:srgbClr val="18698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Jurina</a:t>
            </a:r>
            <a:endParaRPr lang="en-US" sz="2800" b="1" dirty="0">
              <a:solidFill>
                <a:srgbClr val="1869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146684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lika 12">
            <a:extLst>
              <a:ext uri="{FF2B5EF4-FFF2-40B4-BE49-F238E27FC236}">
                <a16:creationId xmlns:a16="http://schemas.microsoft.com/office/drawing/2014/main" xmlns="" id="{8C72BB6E-FF2C-4ED7-A3F2-3E0E423E5D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56" y="548680"/>
            <a:ext cx="8964488" cy="4794349"/>
          </a:xfrm>
          <a:prstGeom prst="rect">
            <a:avLst/>
          </a:prstGeom>
        </p:spPr>
      </p:pic>
      <p:sp>
        <p:nvSpPr>
          <p:cNvPr id="6" name="Podnaslov 2">
            <a:extLst>
              <a:ext uri="{FF2B5EF4-FFF2-40B4-BE49-F238E27FC236}">
                <a16:creationId xmlns:a16="http://schemas.microsoft.com/office/drawing/2014/main" xmlns="" id="{C4DC056D-7EDD-4AF6-BB9B-DBC6E1D02EAB}"/>
              </a:ext>
            </a:extLst>
          </p:cNvPr>
          <p:cNvSpPr txBox="1">
            <a:spLocks/>
          </p:cNvSpPr>
          <p:nvPr/>
        </p:nvSpPr>
        <p:spPr>
          <a:xfrm>
            <a:off x="2699792" y="4764101"/>
            <a:ext cx="1507346" cy="23847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Intra lighting 40 Light Con" panose="020B0406030202020203" pitchFamily="34" charset="-18"/>
                <a:ea typeface="+mn-ea"/>
                <a:cs typeface="Adobe Devanagari" pitchFamily="18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sl-SI" sz="4800" dirty="0">
                <a:solidFill>
                  <a:srgbClr val="F9B122"/>
                </a:solidFill>
                <a:latin typeface="Intra lighting 30 Thin" panose="020B0303030202020203" pitchFamily="34" charset="-18"/>
                <a:cs typeface="+mn-cs"/>
              </a:rPr>
              <a:t>350</a:t>
            </a:r>
          </a:p>
          <a:p>
            <a:pPr lvl="0"/>
            <a:r>
              <a:rPr lang="sl-SI" sz="1000" dirty="0" err="1">
                <a:latin typeface="Intra lighting 70 Bold" panose="020B0803030202020203" pitchFamily="34" charset="-18"/>
                <a:cs typeface="+mn-cs"/>
              </a:rPr>
              <a:t>Employees</a:t>
            </a:r>
            <a:endParaRPr lang="en-GB" sz="1000" dirty="0">
              <a:latin typeface="Intra lighting 70 Bold" panose="020B0803030202020203" pitchFamily="34" charset="-18"/>
              <a:cs typeface="+mn-cs"/>
            </a:endParaRPr>
          </a:p>
        </p:txBody>
      </p:sp>
      <p:sp>
        <p:nvSpPr>
          <p:cNvPr id="7" name="Podnaslov 2">
            <a:extLst>
              <a:ext uri="{FF2B5EF4-FFF2-40B4-BE49-F238E27FC236}">
                <a16:creationId xmlns:a16="http://schemas.microsoft.com/office/drawing/2014/main" xmlns="" id="{1A66F152-6DD1-4403-8DCE-B0A416F412A3}"/>
              </a:ext>
            </a:extLst>
          </p:cNvPr>
          <p:cNvSpPr txBox="1">
            <a:spLocks/>
          </p:cNvSpPr>
          <p:nvPr/>
        </p:nvSpPr>
        <p:spPr>
          <a:xfrm>
            <a:off x="4207138" y="4764101"/>
            <a:ext cx="1507346" cy="23847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Intra lighting 40 Light Con" panose="020B0406030202020203" pitchFamily="34" charset="-18"/>
                <a:ea typeface="+mn-ea"/>
                <a:cs typeface="Adobe Devanagari" pitchFamily="18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sl-SI" sz="4800" dirty="0">
                <a:solidFill>
                  <a:srgbClr val="F9B122"/>
                </a:solidFill>
                <a:latin typeface="Intra lighting 30 Thin" panose="020B0303030202020203" pitchFamily="34" charset="-18"/>
                <a:cs typeface="+mn-cs"/>
              </a:rPr>
              <a:t>68</a:t>
            </a:r>
          </a:p>
          <a:p>
            <a:pPr lvl="0"/>
            <a:r>
              <a:rPr lang="sl-SI" sz="1000" dirty="0" err="1">
                <a:latin typeface="Intra lighting 70 Bold" panose="020B0803030202020203" pitchFamily="34" charset="-18"/>
                <a:cs typeface="+mn-cs"/>
              </a:rPr>
              <a:t>Countries</a:t>
            </a:r>
            <a:endParaRPr lang="en-GB" sz="1000" dirty="0">
              <a:latin typeface="Intra lighting 70 Bold" panose="020B0803030202020203" pitchFamily="34" charset="-18"/>
              <a:cs typeface="+mn-cs"/>
            </a:endParaRPr>
          </a:p>
        </p:txBody>
      </p:sp>
      <p:sp>
        <p:nvSpPr>
          <p:cNvPr id="8" name="Podnaslov 2">
            <a:extLst>
              <a:ext uri="{FF2B5EF4-FFF2-40B4-BE49-F238E27FC236}">
                <a16:creationId xmlns:a16="http://schemas.microsoft.com/office/drawing/2014/main" xmlns="" id="{4564B6FB-0C0F-458B-880F-AE52B3081809}"/>
              </a:ext>
            </a:extLst>
          </p:cNvPr>
          <p:cNvSpPr txBox="1">
            <a:spLocks/>
          </p:cNvSpPr>
          <p:nvPr/>
        </p:nvSpPr>
        <p:spPr>
          <a:xfrm>
            <a:off x="5508104" y="4764101"/>
            <a:ext cx="1507346" cy="23847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Intra lighting 40 Light Con" panose="020B0406030202020203" pitchFamily="34" charset="-18"/>
                <a:ea typeface="+mn-ea"/>
                <a:cs typeface="Adobe Devanagari" pitchFamily="18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sl-SI" sz="4800" dirty="0">
                <a:solidFill>
                  <a:srgbClr val="F9B122"/>
                </a:solidFill>
                <a:latin typeface="Intra lighting 30 Thin" panose="020B0303030202020203" pitchFamily="34" charset="-18"/>
                <a:cs typeface="+mn-cs"/>
              </a:rPr>
              <a:t>30</a:t>
            </a:r>
          </a:p>
          <a:p>
            <a:pPr lvl="0"/>
            <a:r>
              <a:rPr lang="sl-SI" sz="1000" dirty="0" err="1">
                <a:latin typeface="Intra lighting 70 Bold" panose="020B0803030202020203" pitchFamily="34" charset="-18"/>
                <a:cs typeface="+mn-cs"/>
              </a:rPr>
              <a:t>Years</a:t>
            </a:r>
            <a:r>
              <a:rPr lang="sl-SI" sz="1000" dirty="0">
                <a:latin typeface="Intra lighting 70 Bold" panose="020B0803030202020203" pitchFamily="34" charset="-18"/>
                <a:cs typeface="+mn-cs"/>
              </a:rPr>
              <a:t> </a:t>
            </a:r>
            <a:r>
              <a:rPr lang="sl-SI" sz="1000" dirty="0" err="1">
                <a:latin typeface="Intra lighting 70 Bold" panose="020B0803030202020203" pitchFamily="34" charset="-18"/>
                <a:cs typeface="+mn-cs"/>
              </a:rPr>
              <a:t>of</a:t>
            </a:r>
            <a:r>
              <a:rPr lang="sl-SI" sz="1000" dirty="0">
                <a:latin typeface="Intra lighting 70 Bold" panose="020B0803030202020203" pitchFamily="34" charset="-18"/>
                <a:cs typeface="+mn-cs"/>
              </a:rPr>
              <a:t> </a:t>
            </a:r>
            <a:r>
              <a:rPr lang="sl-SI" sz="1000" dirty="0" err="1">
                <a:latin typeface="Intra lighting 70 Bold" panose="020B0803030202020203" pitchFamily="34" charset="-18"/>
                <a:cs typeface="+mn-cs"/>
              </a:rPr>
              <a:t>experience</a:t>
            </a:r>
            <a:endParaRPr lang="en-GB" sz="1000" dirty="0">
              <a:latin typeface="Intra lighting 70 Bold" panose="020B0803030202020203" pitchFamily="34" charset="-18"/>
              <a:cs typeface="+mn-cs"/>
            </a:endParaRPr>
          </a:p>
        </p:txBody>
      </p:sp>
      <p:sp>
        <p:nvSpPr>
          <p:cNvPr id="9" name="Podnaslov 2">
            <a:extLst>
              <a:ext uri="{FF2B5EF4-FFF2-40B4-BE49-F238E27FC236}">
                <a16:creationId xmlns:a16="http://schemas.microsoft.com/office/drawing/2014/main" xmlns="" id="{5550DDE0-B7FF-4299-8BA6-A780EAC55B05}"/>
              </a:ext>
            </a:extLst>
          </p:cNvPr>
          <p:cNvSpPr txBox="1">
            <a:spLocks/>
          </p:cNvSpPr>
          <p:nvPr/>
        </p:nvSpPr>
        <p:spPr>
          <a:xfrm>
            <a:off x="7015450" y="4766753"/>
            <a:ext cx="1507346" cy="23847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Intra lighting 40 Light Con" panose="020B0406030202020203" pitchFamily="34" charset="-18"/>
                <a:ea typeface="+mn-ea"/>
                <a:cs typeface="Adobe Devanagari" pitchFamily="18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sl-SI" sz="4800" dirty="0">
                <a:solidFill>
                  <a:srgbClr val="F9B122"/>
                </a:solidFill>
                <a:latin typeface="Intra lighting 30 Thin" panose="020B0303030202020203" pitchFamily="34" charset="-18"/>
                <a:cs typeface="+mn-cs"/>
              </a:rPr>
              <a:t>34,4</a:t>
            </a:r>
          </a:p>
          <a:p>
            <a:pPr lvl="0"/>
            <a:r>
              <a:rPr lang="sl-SI" sz="1000" dirty="0">
                <a:latin typeface="Intra lighting 70 Bold" panose="020B0803030202020203" pitchFamily="34" charset="-18"/>
                <a:cs typeface="+mn-cs"/>
              </a:rPr>
              <a:t>mio EUR </a:t>
            </a:r>
            <a:r>
              <a:rPr lang="sl-SI" sz="1000" dirty="0" err="1">
                <a:latin typeface="Intra lighting 70 Bold" panose="020B0803030202020203" pitchFamily="34" charset="-18"/>
                <a:cs typeface="+mn-cs"/>
              </a:rPr>
              <a:t>turnover</a:t>
            </a:r>
            <a:endParaRPr lang="en-GB" sz="1000" dirty="0">
              <a:latin typeface="Intra lighting 70 Bold" panose="020B0803030202020203" pitchFamily="34" charset="-18"/>
              <a:cs typeface="+mn-cs"/>
            </a:endParaRPr>
          </a:p>
        </p:txBody>
      </p:sp>
      <p:sp>
        <p:nvSpPr>
          <p:cNvPr id="10" name="Naslov 3">
            <a:extLst>
              <a:ext uri="{FF2B5EF4-FFF2-40B4-BE49-F238E27FC236}">
                <a16:creationId xmlns:a16="http://schemas.microsoft.com/office/drawing/2014/main" xmlns="" id="{10E16832-1B11-4EC2-9FCE-8BF6A8DCB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56" y="615826"/>
            <a:ext cx="7812360" cy="748438"/>
          </a:xfrm>
        </p:spPr>
        <p:txBody>
          <a:bodyPr/>
          <a:lstStyle/>
          <a:p>
            <a:r>
              <a:rPr lang="sl-SI" sz="4000" dirty="0" err="1"/>
              <a:t>Passion</a:t>
            </a:r>
            <a:r>
              <a:rPr lang="sl-SI" sz="4000" dirty="0"/>
              <a:t> </a:t>
            </a:r>
            <a:r>
              <a:rPr lang="sl-SI" sz="4000" dirty="0" err="1"/>
              <a:t>for</a:t>
            </a:r>
            <a:r>
              <a:rPr lang="sl-SI" sz="4000" dirty="0"/>
              <a:t> </a:t>
            </a:r>
            <a:r>
              <a:rPr lang="sl-SI" sz="4000" dirty="0" err="1"/>
              <a:t>local</a:t>
            </a:r>
            <a:r>
              <a:rPr lang="sl-SI" sz="4000" dirty="0"/>
              <a:t>, </a:t>
            </a:r>
            <a:r>
              <a:rPr lang="sl-SI" sz="4000" dirty="0" err="1"/>
              <a:t>worldwide</a:t>
            </a:r>
            <a:r>
              <a:rPr lang="sl-SI" sz="4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4795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err="1">
                <a:latin typeface="Intra lighting 60 Medium Con" panose="020B0606030202020203" pitchFamily="34" charset="-18"/>
              </a:rPr>
              <a:t>Offices</a:t>
            </a:r>
            <a:endParaRPr lang="sl-SI" dirty="0">
              <a:latin typeface="Intra lighting 60 Medium Con" panose="020B0606030202020203" pitchFamily="34" charset="-18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0"/>
          </p:nvPr>
        </p:nvSpPr>
        <p:spPr>
          <a:xfrm>
            <a:off x="6074060" y="6310509"/>
            <a:ext cx="3600400" cy="504055"/>
          </a:xfrm>
        </p:spPr>
        <p:txBody>
          <a:bodyPr/>
          <a:lstStyle/>
          <a:p>
            <a:pPr marL="0" indent="0">
              <a:buNone/>
            </a:pPr>
            <a:r>
              <a:rPr lang="sl-SI" sz="900" b="1" dirty="0" err="1"/>
              <a:t>ISS</a:t>
            </a:r>
            <a:r>
              <a:rPr lang="sl-SI" sz="900" dirty="0"/>
              <a:t>     </a:t>
            </a:r>
            <a:r>
              <a:rPr lang="sl-SI" sz="900" b="1" dirty="0" err="1"/>
              <a:t>Architecture</a:t>
            </a:r>
            <a:r>
              <a:rPr lang="sl-SI" sz="900" b="1" dirty="0"/>
              <a:t>: </a:t>
            </a:r>
            <a:r>
              <a:rPr lang="de-DE" sz="900" dirty="0"/>
              <a:t>Dorit </a:t>
            </a:r>
            <a:r>
              <a:rPr lang="de-DE" sz="900" dirty="0" err="1"/>
              <a:t>Weinbren</a:t>
            </a:r>
            <a:r>
              <a:rPr lang="de-DE" sz="900" dirty="0"/>
              <a:t> and Tamar </a:t>
            </a:r>
            <a:r>
              <a:rPr lang="de-DE" sz="900" dirty="0" err="1"/>
              <a:t>Puzis</a:t>
            </a:r>
            <a:endParaRPr lang="sl-SI" sz="900" dirty="0"/>
          </a:p>
          <a:p>
            <a:pPr marL="0" indent="0">
              <a:buNone/>
            </a:pPr>
            <a:r>
              <a:rPr lang="sl-SI" sz="900" b="1" dirty="0"/>
              <a:t>Ljubljana </a:t>
            </a:r>
            <a:r>
              <a:rPr lang="sl-SI" sz="900" b="1" dirty="0" err="1"/>
              <a:t>Stock</a:t>
            </a:r>
            <a:r>
              <a:rPr lang="sl-SI" sz="900" b="1" dirty="0"/>
              <a:t> Exchange</a:t>
            </a:r>
            <a:r>
              <a:rPr lang="sl-SI" sz="900" dirty="0"/>
              <a:t>     </a:t>
            </a:r>
            <a:r>
              <a:rPr lang="sl-SI" sz="900" b="1" dirty="0" err="1"/>
              <a:t>Architecture</a:t>
            </a:r>
            <a:r>
              <a:rPr lang="sl-SI" sz="900" b="1" dirty="0"/>
              <a:t>: </a:t>
            </a:r>
            <a:r>
              <a:rPr lang="sl-SI" sz="900" dirty="0"/>
              <a:t>K</a:t>
            </a:r>
            <a:r>
              <a:rPr lang="it-IT" sz="900" dirty="0"/>
              <a:t>osi in </a:t>
            </a:r>
            <a:r>
              <a:rPr lang="it-IT" sz="900" dirty="0" err="1"/>
              <a:t>partnerji</a:t>
            </a:r>
            <a:r>
              <a:rPr lang="it-IT" sz="900" dirty="0"/>
              <a:t>, d.o.o., </a:t>
            </a:r>
            <a:r>
              <a:rPr lang="it-IT" sz="900" dirty="0" err="1"/>
              <a:t>Arhitektura</a:t>
            </a:r>
            <a:r>
              <a:rPr lang="sl-SI" sz="900" dirty="0"/>
              <a:t> 2211</a:t>
            </a:r>
          </a:p>
          <a:p>
            <a:pPr marL="0" indent="0">
              <a:buNone/>
            </a:pPr>
            <a:endParaRPr lang="sl-SI" sz="900" dirty="0"/>
          </a:p>
        </p:txBody>
      </p:sp>
      <p:sp>
        <p:nvSpPr>
          <p:cNvPr id="8" name="Ograda vsebine 2"/>
          <p:cNvSpPr txBox="1">
            <a:spLocks/>
          </p:cNvSpPr>
          <p:nvPr/>
        </p:nvSpPr>
        <p:spPr>
          <a:xfrm>
            <a:off x="539552" y="6310509"/>
            <a:ext cx="2710047" cy="27933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Intra lighting 40 Light Con" panose="020B0406030202020203" pitchFamily="34" charset="-18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Tx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sz="900" b="1" dirty="0"/>
              <a:t>Facebook, </a:t>
            </a:r>
            <a:r>
              <a:rPr lang="sl-SI" sz="900" dirty="0"/>
              <a:t>Dublin, </a:t>
            </a:r>
            <a:r>
              <a:rPr lang="sl-SI" sz="900" dirty="0" err="1"/>
              <a:t>Ireland</a:t>
            </a:r>
            <a:r>
              <a:rPr lang="sl-SI" sz="900" dirty="0"/>
              <a:t>   </a:t>
            </a:r>
            <a:r>
              <a:rPr lang="sl-SI" sz="900" b="1" dirty="0" err="1"/>
              <a:t>Architect</a:t>
            </a:r>
            <a:r>
              <a:rPr lang="sl-SI" sz="900" b="1" dirty="0"/>
              <a:t>: </a:t>
            </a:r>
            <a:r>
              <a:rPr lang="sl-SI" sz="900" dirty="0"/>
              <a:t>AARPUS Design Studio</a:t>
            </a:r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xmlns="" id="{14B77826-CEF6-4EB2-901A-C251E2C89D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993" y="1405844"/>
            <a:ext cx="6282154" cy="399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>
            <a:extLst>
              <a:ext uri="{FF2B5EF4-FFF2-40B4-BE49-F238E27FC236}">
                <a16:creationId xmlns:a16="http://schemas.microsoft.com/office/drawing/2014/main" xmlns="" id="{123F62E0-C935-48D2-A1FD-DE47D180B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061" y="3429000"/>
            <a:ext cx="3102557" cy="19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>
            <a:extLst>
              <a:ext uri="{FF2B5EF4-FFF2-40B4-BE49-F238E27FC236}">
                <a16:creationId xmlns:a16="http://schemas.microsoft.com/office/drawing/2014/main" xmlns="" id="{1A7FCAAC-31E6-4E1D-851B-8C4444B885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060" y="1399771"/>
            <a:ext cx="3102558" cy="197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182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err="1">
                <a:latin typeface="Intra lighting 60 Medium Con" panose="020B0606030202020203" pitchFamily="34" charset="-18"/>
              </a:rPr>
              <a:t>Retail</a:t>
            </a:r>
            <a:endParaRPr lang="sl-SI" dirty="0">
              <a:latin typeface="Intra lighting 60 Medium Con" panose="020B0606030202020203" pitchFamily="34" charset="-18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0"/>
          </p:nvPr>
        </p:nvSpPr>
        <p:spPr>
          <a:xfrm>
            <a:off x="6156176" y="6164274"/>
            <a:ext cx="2808312" cy="279338"/>
          </a:xfrm>
        </p:spPr>
        <p:txBody>
          <a:bodyPr/>
          <a:lstStyle/>
          <a:p>
            <a:pPr marL="0" indent="0">
              <a:buNone/>
            </a:pPr>
            <a:r>
              <a:rPr lang="sl-SI" sz="900" b="1" dirty="0" err="1"/>
              <a:t>Samsonite</a:t>
            </a:r>
            <a:r>
              <a:rPr lang="it-IT" sz="900" dirty="0"/>
              <a:t>, Amsterdam, The Netherlands</a:t>
            </a:r>
            <a:r>
              <a:rPr lang="sl-SI" sz="900" dirty="0"/>
              <a:t> </a:t>
            </a:r>
            <a:br>
              <a:rPr lang="sl-SI" sz="900" dirty="0"/>
            </a:br>
            <a:r>
              <a:rPr lang="it-IT" sz="900" b="1" dirty="0"/>
              <a:t>Architecture:</a:t>
            </a:r>
            <a:r>
              <a:rPr lang="it-IT" sz="900" dirty="0"/>
              <a:t> i29 </a:t>
            </a:r>
            <a:r>
              <a:rPr lang="it-IT" sz="900" dirty="0" err="1"/>
              <a:t>Interior</a:t>
            </a:r>
            <a:r>
              <a:rPr lang="it-IT" sz="900" dirty="0"/>
              <a:t> Architects</a:t>
            </a:r>
            <a:endParaRPr lang="sl-SI" sz="900" dirty="0"/>
          </a:p>
        </p:txBody>
      </p:sp>
      <p:sp>
        <p:nvSpPr>
          <p:cNvPr id="8" name="Ograda vsebine 2"/>
          <p:cNvSpPr txBox="1">
            <a:spLocks/>
          </p:cNvSpPr>
          <p:nvPr/>
        </p:nvSpPr>
        <p:spPr>
          <a:xfrm>
            <a:off x="539552" y="6241659"/>
            <a:ext cx="5174905" cy="27933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Intra lighting 40 Light Con" panose="020B0406030202020203" pitchFamily="34" charset="-18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Tx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sz="900" b="1" dirty="0" err="1"/>
              <a:t>Oceania</a:t>
            </a:r>
            <a:r>
              <a:rPr lang="sl-SI" sz="900" b="1" dirty="0"/>
              <a:t> </a:t>
            </a:r>
            <a:r>
              <a:rPr lang="sl-SI" sz="900" b="1" dirty="0" err="1"/>
              <a:t>Mall</a:t>
            </a:r>
            <a:r>
              <a:rPr lang="sl-SI" sz="900" b="1" dirty="0"/>
              <a:t>, </a:t>
            </a:r>
            <a:r>
              <a:rPr lang="sl-SI" sz="900" dirty="0" err="1"/>
              <a:t>Moscow</a:t>
            </a:r>
            <a:r>
              <a:rPr lang="sl-SI" sz="900" dirty="0"/>
              <a:t>, </a:t>
            </a:r>
            <a:r>
              <a:rPr lang="sl-SI" sz="900" dirty="0" err="1"/>
              <a:t>Russia</a:t>
            </a:r>
            <a:endParaRPr lang="sl-SI" sz="900" dirty="0"/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xmlns="" id="{05223043-61A2-4A7C-B4DF-4AFBEDA38C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259" y="1436024"/>
            <a:ext cx="3253741" cy="2072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>
            <a:extLst>
              <a:ext uri="{FF2B5EF4-FFF2-40B4-BE49-F238E27FC236}">
                <a16:creationId xmlns:a16="http://schemas.microsoft.com/office/drawing/2014/main" xmlns="" id="{B222DEE9-A45C-4E80-8695-349B565700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418" y="1432933"/>
            <a:ext cx="5969554" cy="3802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xmlns="" id="{8F520A29-005F-4EAA-B7D5-E318C1F3EA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11" b="15952"/>
          <a:stretch/>
        </p:blipFill>
        <p:spPr bwMode="auto">
          <a:xfrm>
            <a:off x="5890259" y="3573016"/>
            <a:ext cx="3253741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856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err="1">
                <a:latin typeface="Intra lighting 60 Medium Con" panose="020B0606030202020203" pitchFamily="34" charset="-18"/>
              </a:rPr>
              <a:t>Hospitality</a:t>
            </a:r>
            <a:endParaRPr lang="sl-SI" dirty="0">
              <a:latin typeface="Intra lighting 60 Medium Con" panose="020B0606030202020203" pitchFamily="34" charset="-18"/>
            </a:endParaRPr>
          </a:p>
        </p:txBody>
      </p:sp>
      <p:sp>
        <p:nvSpPr>
          <p:cNvPr id="8" name="Ograda vsebine 2"/>
          <p:cNvSpPr txBox="1">
            <a:spLocks/>
          </p:cNvSpPr>
          <p:nvPr/>
        </p:nvSpPr>
        <p:spPr>
          <a:xfrm>
            <a:off x="179512" y="6241659"/>
            <a:ext cx="3456384" cy="27933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Intra lighting 40 Light Con" panose="020B0406030202020203" pitchFamily="34" charset="-18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Tx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sz="900" b="1" dirty="0"/>
              <a:t>WTC </a:t>
            </a:r>
            <a:r>
              <a:rPr lang="sl-SI" sz="900" b="1" dirty="0" err="1"/>
              <a:t>Shiphol</a:t>
            </a:r>
            <a:r>
              <a:rPr lang="sl-SI" sz="900" b="1" dirty="0"/>
              <a:t>, </a:t>
            </a:r>
            <a:r>
              <a:rPr lang="sl-SI" sz="900" dirty="0"/>
              <a:t>Amsterdam, </a:t>
            </a:r>
            <a:r>
              <a:rPr lang="sl-SI" sz="900" dirty="0" err="1"/>
              <a:t>The</a:t>
            </a:r>
            <a:r>
              <a:rPr lang="sl-SI" sz="900" dirty="0"/>
              <a:t> </a:t>
            </a:r>
            <a:r>
              <a:rPr lang="sl-SI" sz="900" dirty="0" err="1"/>
              <a:t>Netherlands</a:t>
            </a:r>
            <a:r>
              <a:rPr lang="sl-SI" sz="900" dirty="0"/>
              <a:t>  </a:t>
            </a:r>
            <a:r>
              <a:rPr lang="sl-SI" sz="900" b="1" dirty="0" err="1"/>
              <a:t>Architect</a:t>
            </a:r>
            <a:r>
              <a:rPr lang="sl-SI" sz="900" b="1" dirty="0"/>
              <a:t>: </a:t>
            </a:r>
            <a:r>
              <a:rPr lang="sl-SI" sz="900" dirty="0"/>
              <a:t>D/</a:t>
            </a:r>
            <a:r>
              <a:rPr lang="sl-SI" sz="900" dirty="0" err="1"/>
              <a:t>Dock</a:t>
            </a:r>
            <a:r>
              <a:rPr lang="sl-SI" sz="900" dirty="0"/>
              <a:t> </a:t>
            </a:r>
          </a:p>
        </p:txBody>
      </p:sp>
      <p:pic>
        <p:nvPicPr>
          <p:cNvPr id="17" name="Slika 16">
            <a:extLst>
              <a:ext uri="{FF2B5EF4-FFF2-40B4-BE49-F238E27FC236}">
                <a16:creationId xmlns:a16="http://schemas.microsoft.com/office/drawing/2014/main" xmlns="" id="{C487EE41-9053-4287-B1D1-68DD3D042C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1733980"/>
            <a:ext cx="2948917" cy="1878726"/>
          </a:xfrm>
          <a:prstGeom prst="rect">
            <a:avLst/>
          </a:prstGeom>
        </p:spPr>
      </p:pic>
      <p:pic>
        <p:nvPicPr>
          <p:cNvPr id="13" name="Slika 12" descr="Slika, ki vsebuje besede notranji, miza, kopalnica, pomivalno korito&#10;&#10;Opis je samodejno ustvarjen">
            <a:extLst>
              <a:ext uri="{FF2B5EF4-FFF2-40B4-BE49-F238E27FC236}">
                <a16:creationId xmlns:a16="http://schemas.microsoft.com/office/drawing/2014/main" xmlns="" id="{F7259ABE-CFCC-4796-8B24-283763A20E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8"/>
          <a:stretch/>
        </p:blipFill>
        <p:spPr>
          <a:xfrm>
            <a:off x="2771800" y="1728425"/>
            <a:ext cx="6423014" cy="4320480"/>
          </a:xfrm>
          <a:prstGeom prst="rect">
            <a:avLst/>
          </a:prstGeom>
        </p:spPr>
      </p:pic>
      <p:pic>
        <p:nvPicPr>
          <p:cNvPr id="18" name="Slika 17" descr="Slika, ki vsebuje besede notranji, stena, tla, sofa&#10;&#10;Opis je samodejno ustvarjen">
            <a:extLst>
              <a:ext uri="{FF2B5EF4-FFF2-40B4-BE49-F238E27FC236}">
                <a16:creationId xmlns:a16="http://schemas.microsoft.com/office/drawing/2014/main" xmlns="" id="{F19E42CD-9275-4EB5-99DD-51D29E67D5C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10"/>
          <a:stretch/>
        </p:blipFill>
        <p:spPr>
          <a:xfrm>
            <a:off x="-249409" y="3687685"/>
            <a:ext cx="2948917" cy="2333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3277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err="1"/>
              <a:t>Exhibitions</a:t>
            </a:r>
            <a:endParaRPr lang="sl-SI" dirty="0">
              <a:latin typeface="Intra lighting 60 Medium Con" panose="020B0606030202020203" pitchFamily="34" charset="-18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0"/>
          </p:nvPr>
        </p:nvSpPr>
        <p:spPr>
          <a:xfrm>
            <a:off x="5725729" y="6309320"/>
            <a:ext cx="3672408" cy="279338"/>
          </a:xfrm>
        </p:spPr>
        <p:txBody>
          <a:bodyPr/>
          <a:lstStyle/>
          <a:p>
            <a:pPr marL="0" indent="0">
              <a:buNone/>
            </a:pPr>
            <a:r>
              <a:rPr lang="sl-SI" sz="900" b="1" dirty="0" err="1"/>
              <a:t>Estonia</a:t>
            </a:r>
            <a:r>
              <a:rPr lang="sl-SI" sz="900" b="1" dirty="0"/>
              <a:t> </a:t>
            </a:r>
            <a:r>
              <a:rPr lang="sl-SI" sz="900" b="1" dirty="0" err="1"/>
              <a:t>pavilion</a:t>
            </a:r>
            <a:r>
              <a:rPr lang="sl-SI" sz="900" dirty="0"/>
              <a:t>, </a:t>
            </a:r>
            <a:r>
              <a:rPr lang="sl-SI" sz="900" dirty="0" err="1"/>
              <a:t>Expo</a:t>
            </a:r>
            <a:r>
              <a:rPr lang="sl-SI" sz="900" dirty="0"/>
              <a:t> Milano, </a:t>
            </a:r>
            <a:r>
              <a:rPr lang="sl-SI" sz="900" dirty="0" err="1"/>
              <a:t>Italy</a:t>
            </a:r>
            <a:r>
              <a:rPr lang="sl-SI" sz="900" dirty="0"/>
              <a:t>     </a:t>
            </a:r>
            <a:r>
              <a:rPr lang="sl-SI" sz="900" b="1" dirty="0" err="1"/>
              <a:t>Architecture</a:t>
            </a:r>
            <a:r>
              <a:rPr lang="sl-SI" sz="900" b="1" dirty="0"/>
              <a:t>:</a:t>
            </a:r>
            <a:r>
              <a:rPr lang="sl-SI" sz="900" dirty="0"/>
              <a:t> </a:t>
            </a:r>
            <a:r>
              <a:rPr lang="sl-SI" sz="900" dirty="0" err="1"/>
              <a:t>Kadarik</a:t>
            </a:r>
            <a:r>
              <a:rPr lang="sl-SI" sz="900" dirty="0"/>
              <a:t> </a:t>
            </a:r>
            <a:r>
              <a:rPr lang="sl-SI" sz="900" dirty="0" err="1"/>
              <a:t>Tüür</a:t>
            </a:r>
            <a:r>
              <a:rPr lang="sl-SI" sz="900" dirty="0"/>
              <a:t> </a:t>
            </a:r>
            <a:r>
              <a:rPr lang="sl-SI" sz="900" dirty="0" err="1"/>
              <a:t>Arhitektid</a:t>
            </a:r>
            <a:endParaRPr lang="sl-SI" sz="900" dirty="0"/>
          </a:p>
        </p:txBody>
      </p:sp>
      <p:sp>
        <p:nvSpPr>
          <p:cNvPr id="8" name="Ograda vsebine 2"/>
          <p:cNvSpPr txBox="1">
            <a:spLocks/>
          </p:cNvSpPr>
          <p:nvPr/>
        </p:nvSpPr>
        <p:spPr>
          <a:xfrm>
            <a:off x="539552" y="6310509"/>
            <a:ext cx="4968552" cy="27933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Intra lighting 40 Light Con" panose="020B0406030202020203" pitchFamily="34" charset="-18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Tx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sz="900" b="1" dirty="0"/>
              <a:t>Muzej </a:t>
            </a:r>
            <a:r>
              <a:rPr lang="sl-SI" sz="900" b="1" dirty="0" err="1"/>
              <a:t>vučedolske</a:t>
            </a:r>
            <a:r>
              <a:rPr lang="sl-SI" sz="900" b="1" dirty="0"/>
              <a:t> kulture</a:t>
            </a:r>
            <a:r>
              <a:rPr lang="sl-SI" sz="900" dirty="0"/>
              <a:t>, Vukovar, </a:t>
            </a:r>
            <a:r>
              <a:rPr lang="sl-SI" sz="900" dirty="0" err="1"/>
              <a:t>Croatia</a:t>
            </a:r>
            <a:r>
              <a:rPr lang="sl-SI" sz="900" dirty="0"/>
              <a:t>      </a:t>
            </a:r>
            <a:r>
              <a:rPr lang="sl-SI" sz="900" b="1" dirty="0" err="1"/>
              <a:t>Architecture</a:t>
            </a:r>
            <a:r>
              <a:rPr lang="sl-SI" sz="900" b="1" dirty="0"/>
              <a:t>:</a:t>
            </a:r>
            <a:r>
              <a:rPr lang="sl-SI" sz="900" dirty="0"/>
              <a:t> </a:t>
            </a:r>
            <a:r>
              <a:rPr lang="sl-SI" sz="900" dirty="0" err="1"/>
              <a:t>Radionica</a:t>
            </a:r>
            <a:r>
              <a:rPr lang="sl-SI" sz="900" dirty="0"/>
              <a:t> arhitekture + Vanja Ilić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00" t="12445" r="16875" b="12000"/>
          <a:stretch/>
        </p:blipFill>
        <p:spPr bwMode="auto">
          <a:xfrm>
            <a:off x="5822392" y="1380728"/>
            <a:ext cx="3430127" cy="46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997"/>
          <a:stretch/>
        </p:blipFill>
        <p:spPr bwMode="auto">
          <a:xfrm>
            <a:off x="-46573" y="1395009"/>
            <a:ext cx="5772302" cy="4620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33926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err="1">
                <a:latin typeface="Intra lighting 60 Medium Con" panose="020B0606030202020203" pitchFamily="34" charset="-18"/>
              </a:rPr>
              <a:t>Education</a:t>
            </a:r>
            <a:endParaRPr lang="sl-SI" dirty="0">
              <a:latin typeface="Intra lighting 60 Medium Con" panose="020B0606030202020203" pitchFamily="34" charset="-18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0"/>
          </p:nvPr>
        </p:nvSpPr>
        <p:spPr>
          <a:xfrm>
            <a:off x="6185772" y="6129300"/>
            <a:ext cx="2946396" cy="504056"/>
          </a:xfrm>
        </p:spPr>
        <p:txBody>
          <a:bodyPr/>
          <a:lstStyle/>
          <a:p>
            <a:pPr marL="0" indent="0">
              <a:buNone/>
            </a:pPr>
            <a:r>
              <a:rPr lang="sl-SI" sz="900" b="1" dirty="0" err="1"/>
              <a:t>Kindergarten</a:t>
            </a:r>
            <a:r>
              <a:rPr lang="sl-SI" sz="900" b="1" dirty="0"/>
              <a:t> Poljčane</a:t>
            </a:r>
            <a:r>
              <a:rPr lang="sl-SI" sz="900" dirty="0"/>
              <a:t>, Poljčane, </a:t>
            </a:r>
            <a:r>
              <a:rPr lang="sl-SI" sz="900" dirty="0" err="1"/>
              <a:t>Slovenia</a:t>
            </a:r>
            <a:r>
              <a:rPr lang="sl-SI" sz="900" dirty="0"/>
              <a:t>    </a:t>
            </a:r>
          </a:p>
          <a:p>
            <a:pPr marL="0" indent="0">
              <a:buNone/>
            </a:pPr>
            <a:r>
              <a:rPr lang="sl-SI" sz="900" b="1" dirty="0" err="1"/>
              <a:t>Architecture</a:t>
            </a:r>
            <a:r>
              <a:rPr lang="sl-SI" sz="900" b="1" dirty="0"/>
              <a:t>: </a:t>
            </a:r>
            <a:r>
              <a:rPr lang="sl-SI" sz="900" dirty="0" err="1"/>
              <a:t>MODULAR</a:t>
            </a:r>
            <a:r>
              <a:rPr lang="sl-SI" sz="900" dirty="0"/>
              <a:t> arhitekti</a:t>
            </a:r>
          </a:p>
          <a:p>
            <a:pPr marL="0" indent="0">
              <a:buNone/>
            </a:pPr>
            <a:r>
              <a:rPr lang="sl-SI" sz="900" b="1" dirty="0"/>
              <a:t>Park </a:t>
            </a:r>
            <a:r>
              <a:rPr lang="sl-SI" sz="900" b="1" dirty="0" err="1"/>
              <a:t>Mains</a:t>
            </a:r>
            <a:r>
              <a:rPr lang="sl-SI" sz="900" dirty="0"/>
              <a:t>, </a:t>
            </a:r>
            <a:r>
              <a:rPr lang="sl-SI" sz="900" dirty="0" err="1"/>
              <a:t>Erskine</a:t>
            </a:r>
            <a:r>
              <a:rPr lang="sl-SI" sz="900" dirty="0"/>
              <a:t>, </a:t>
            </a:r>
            <a:r>
              <a:rPr lang="sl-SI" sz="900" dirty="0" err="1"/>
              <a:t>United</a:t>
            </a:r>
            <a:r>
              <a:rPr lang="sl-SI" sz="900" dirty="0"/>
              <a:t> </a:t>
            </a:r>
            <a:r>
              <a:rPr lang="sl-SI" sz="900" dirty="0" err="1"/>
              <a:t>Kingdom</a:t>
            </a:r>
            <a:r>
              <a:rPr lang="sl-SI" sz="900" dirty="0"/>
              <a:t>    </a:t>
            </a:r>
            <a:r>
              <a:rPr lang="sl-SI" sz="900" b="1" dirty="0" err="1"/>
              <a:t>Architecture</a:t>
            </a:r>
            <a:r>
              <a:rPr lang="sl-SI" sz="900" b="1" dirty="0"/>
              <a:t>: </a:t>
            </a:r>
            <a:r>
              <a:rPr lang="sl-SI" sz="900" dirty="0"/>
              <a:t>Holmes Miller</a:t>
            </a:r>
          </a:p>
        </p:txBody>
      </p:sp>
      <p:sp>
        <p:nvSpPr>
          <p:cNvPr id="8" name="Ograda vsebine 2"/>
          <p:cNvSpPr txBox="1">
            <a:spLocks/>
          </p:cNvSpPr>
          <p:nvPr/>
        </p:nvSpPr>
        <p:spPr>
          <a:xfrm>
            <a:off x="539552" y="6310509"/>
            <a:ext cx="4139952" cy="27933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Intra lighting 40 Light Con" panose="020B0406030202020203" pitchFamily="34" charset="-18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Tx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sz="900" b="1" dirty="0" err="1"/>
              <a:t>Macquaries</a:t>
            </a:r>
            <a:r>
              <a:rPr lang="sl-SI" sz="900" b="1" dirty="0"/>
              <a:t> </a:t>
            </a:r>
            <a:r>
              <a:rPr lang="sl-SI" sz="900" b="1" dirty="0" err="1"/>
              <a:t>university</a:t>
            </a:r>
            <a:r>
              <a:rPr lang="sl-SI" sz="900" b="1" dirty="0"/>
              <a:t> </a:t>
            </a:r>
            <a:r>
              <a:rPr lang="sl-SI" sz="900" dirty="0"/>
              <a:t>Sydney</a:t>
            </a:r>
            <a:r>
              <a:rPr lang="en-US" sz="900" dirty="0"/>
              <a:t>, </a:t>
            </a:r>
            <a:r>
              <a:rPr lang="sl-SI" sz="900" dirty="0" err="1"/>
              <a:t>Australia</a:t>
            </a:r>
            <a:r>
              <a:rPr lang="en-US" sz="900" dirty="0"/>
              <a:t> </a:t>
            </a:r>
            <a:r>
              <a:rPr lang="sl-SI" sz="900" dirty="0"/>
              <a:t>   </a:t>
            </a:r>
            <a:r>
              <a:rPr lang="en-US" sz="900" b="1" dirty="0"/>
              <a:t>Architecture: </a:t>
            </a:r>
            <a:r>
              <a:rPr lang="sl-SI" sz="900" dirty="0" err="1"/>
              <a:t>Architectus</a:t>
            </a:r>
            <a:endParaRPr lang="sl-SI" sz="900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xmlns="" id="{8FE23BA8-C041-46BE-BC31-2D7D41DA04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6"/>
          <a:stretch/>
        </p:blipFill>
        <p:spPr bwMode="auto">
          <a:xfrm>
            <a:off x="0" y="1338275"/>
            <a:ext cx="6185771" cy="4284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xmlns="" id="{B13D19FC-CDB0-4D52-935A-356522BDBB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72" b="25864"/>
          <a:stretch/>
        </p:blipFill>
        <p:spPr bwMode="auto">
          <a:xfrm>
            <a:off x="6265925" y="3252497"/>
            <a:ext cx="2878075" cy="2370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>
            <a:extLst>
              <a:ext uri="{FF2B5EF4-FFF2-40B4-BE49-F238E27FC236}">
                <a16:creationId xmlns:a16="http://schemas.microsoft.com/office/drawing/2014/main" xmlns="" id="{3E72B3D4-4E79-4248-B0D8-4AF4DB993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924" y="1317767"/>
            <a:ext cx="2878075" cy="1833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59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err="1">
                <a:latin typeface="Intra lighting 60 Medium Con" panose="020B0606030202020203" pitchFamily="34" charset="-18"/>
              </a:rPr>
              <a:t>Warehouses</a:t>
            </a:r>
            <a:r>
              <a:rPr lang="sl-SI" dirty="0">
                <a:latin typeface="Intra lighting 60 Medium Con" panose="020B0606030202020203" pitchFamily="34" charset="-18"/>
              </a:rPr>
              <a:t> </a:t>
            </a:r>
            <a:r>
              <a:rPr lang="sl-SI" dirty="0" err="1">
                <a:latin typeface="Intra lighting 60 Medium Con" panose="020B0606030202020203" pitchFamily="34" charset="-18"/>
              </a:rPr>
              <a:t>and</a:t>
            </a:r>
            <a:r>
              <a:rPr lang="sl-SI" dirty="0">
                <a:latin typeface="Intra lighting 60 Medium Con" panose="020B0606030202020203" pitchFamily="34" charset="-18"/>
              </a:rPr>
              <a:t> </a:t>
            </a:r>
            <a:r>
              <a:rPr lang="sl-SI" dirty="0" err="1">
                <a:latin typeface="Intra lighting 60 Medium Con" panose="020B0606030202020203" pitchFamily="34" charset="-18"/>
              </a:rPr>
              <a:t>Industrial</a:t>
            </a:r>
            <a:r>
              <a:rPr lang="sl-SI" dirty="0">
                <a:latin typeface="Intra lighting 60 Medium Con" panose="020B0606030202020203" pitchFamily="34" charset="-18"/>
              </a:rPr>
              <a:t> </a:t>
            </a:r>
            <a:r>
              <a:rPr lang="sl-SI" dirty="0" err="1">
                <a:latin typeface="Intra lighting 60 Medium Con" panose="020B0606030202020203" pitchFamily="34" charset="-18"/>
              </a:rPr>
              <a:t>halls</a:t>
            </a:r>
            <a:endParaRPr lang="sl-SI" dirty="0">
              <a:latin typeface="Intra lighting 60 Medium Con" panose="020B0606030202020203" pitchFamily="34" charset="-18"/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0"/>
          </p:nvPr>
        </p:nvSpPr>
        <p:spPr>
          <a:xfrm>
            <a:off x="35496" y="6100718"/>
            <a:ext cx="2854850" cy="548680"/>
          </a:xfrm>
        </p:spPr>
        <p:txBody>
          <a:bodyPr/>
          <a:lstStyle/>
          <a:p>
            <a:pPr marL="0" indent="0">
              <a:buNone/>
            </a:pPr>
            <a:r>
              <a:rPr lang="sl-SI" sz="900" b="1" dirty="0"/>
              <a:t>KEA</a:t>
            </a:r>
            <a:r>
              <a:rPr lang="sl-SI" sz="900" dirty="0"/>
              <a:t>, </a:t>
            </a:r>
            <a:r>
              <a:rPr lang="sl-SI" sz="900" dirty="0" err="1"/>
              <a:t>Dubai</a:t>
            </a:r>
            <a:r>
              <a:rPr lang="sl-SI" sz="900" dirty="0"/>
              <a:t>, UAE    </a:t>
            </a:r>
            <a:r>
              <a:rPr lang="sl-SI" sz="900" b="1" dirty="0" err="1"/>
              <a:t>Developer</a:t>
            </a:r>
            <a:r>
              <a:rPr lang="sl-SI" sz="900" b="1" dirty="0"/>
              <a:t>:</a:t>
            </a:r>
            <a:r>
              <a:rPr lang="sl-SI" sz="900" dirty="0"/>
              <a:t> GRDI,    </a:t>
            </a:r>
            <a:r>
              <a:rPr lang="sl-SI" sz="900" b="1" dirty="0" err="1"/>
              <a:t>Consultant</a:t>
            </a:r>
            <a:r>
              <a:rPr lang="sl-SI" sz="900" b="1" dirty="0"/>
              <a:t>: </a:t>
            </a:r>
            <a:r>
              <a:rPr lang="sl-SI" sz="900" dirty="0"/>
              <a:t>Kelly Taylor </a:t>
            </a:r>
            <a:r>
              <a:rPr lang="sl-SI" sz="900" dirty="0" err="1"/>
              <a:t>Associates</a:t>
            </a:r>
            <a:r>
              <a:rPr lang="sl-SI" sz="900" dirty="0"/>
              <a:t>, </a:t>
            </a:r>
            <a:r>
              <a:rPr lang="sl-SI" sz="900" b="1" dirty="0"/>
              <a:t>Lighting design: </a:t>
            </a:r>
            <a:r>
              <a:rPr lang="sl-SI" sz="900" dirty="0" err="1"/>
              <a:t>Reynard</a:t>
            </a:r>
            <a:r>
              <a:rPr lang="sl-SI" sz="900" dirty="0"/>
              <a:t> Lighting</a:t>
            </a:r>
          </a:p>
        </p:txBody>
      </p:sp>
      <p:sp>
        <p:nvSpPr>
          <p:cNvPr id="8" name="Ograda vsebine 2"/>
          <p:cNvSpPr txBox="1">
            <a:spLocks/>
          </p:cNvSpPr>
          <p:nvPr/>
        </p:nvSpPr>
        <p:spPr>
          <a:xfrm>
            <a:off x="3527376" y="6093296"/>
            <a:ext cx="2710047" cy="27933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Intra lighting 40 Light Con" panose="020B0406030202020203" pitchFamily="34" charset="-18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Tx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sz="900" b="1" dirty="0"/>
              <a:t>Pipistrel</a:t>
            </a:r>
            <a:r>
              <a:rPr lang="sl-SI" sz="900" dirty="0"/>
              <a:t>, </a:t>
            </a:r>
            <a:r>
              <a:rPr lang="sl-SI" sz="900" dirty="0" err="1"/>
              <a:t>Slovenia</a:t>
            </a:r>
            <a:r>
              <a:rPr lang="sl-SI" sz="900" dirty="0"/>
              <a:t>     </a:t>
            </a:r>
            <a:r>
              <a:rPr lang="sl-SI" sz="900" b="1" dirty="0" err="1"/>
              <a:t>Architecture</a:t>
            </a:r>
            <a:r>
              <a:rPr lang="sl-SI" sz="900" dirty="0" err="1"/>
              <a:t>:Studio</a:t>
            </a:r>
            <a:r>
              <a:rPr lang="sl-SI" sz="900" dirty="0"/>
              <a:t> </a:t>
            </a:r>
            <a:r>
              <a:rPr lang="sl-SI" sz="900" dirty="0" err="1"/>
              <a:t>DeGressi</a:t>
            </a:r>
            <a:r>
              <a:rPr lang="sl-SI" sz="900" dirty="0"/>
              <a:t> </a:t>
            </a:r>
            <a:r>
              <a:rPr lang="sl-SI" sz="900" dirty="0" err="1"/>
              <a:t>Gorizia</a:t>
            </a:r>
            <a:r>
              <a:rPr lang="sl-SI" sz="900" dirty="0"/>
              <a:t>  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5" t="12222" r="33250" b="11778"/>
          <a:stretch/>
        </p:blipFill>
        <p:spPr bwMode="auto">
          <a:xfrm>
            <a:off x="17686" y="1628799"/>
            <a:ext cx="3101289" cy="4314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>
            <a:extLst>
              <a:ext uri="{FF2B5EF4-FFF2-40B4-BE49-F238E27FC236}">
                <a16:creationId xmlns:a16="http://schemas.microsoft.com/office/drawing/2014/main" xmlns="" id="{529D1653-9A72-4156-BE9D-254266173A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9"/>
          <a:stretch/>
        </p:blipFill>
        <p:spPr bwMode="auto">
          <a:xfrm>
            <a:off x="3192074" y="1627013"/>
            <a:ext cx="6348478" cy="431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73155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>
            <a:extLst>
              <a:ext uri="{FF2B5EF4-FFF2-40B4-BE49-F238E27FC236}">
                <a16:creationId xmlns:a16="http://schemas.microsoft.com/office/drawing/2014/main" xmlns="" id="{022B9FA6-AF3F-497E-ACBA-835D3CBFBE84}"/>
              </a:ext>
            </a:extLst>
          </p:cNvPr>
          <p:cNvSpPr/>
          <p:nvPr/>
        </p:nvSpPr>
        <p:spPr>
          <a:xfrm>
            <a:off x="0" y="-4488"/>
            <a:ext cx="9144000" cy="609778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0" name="Naslov 3">
            <a:extLst>
              <a:ext uri="{FF2B5EF4-FFF2-40B4-BE49-F238E27FC236}">
                <a16:creationId xmlns:a16="http://schemas.microsoft.com/office/drawing/2014/main" xmlns="" id="{10E16832-1B11-4EC2-9FCE-8BF6A8DCB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56" y="615826"/>
            <a:ext cx="7812360" cy="748438"/>
          </a:xfrm>
        </p:spPr>
        <p:txBody>
          <a:bodyPr/>
          <a:lstStyle/>
          <a:p>
            <a:r>
              <a:rPr lang="sl-SI" sz="4000" dirty="0" err="1">
                <a:solidFill>
                  <a:schemeClr val="bg1"/>
                </a:solidFill>
              </a:rPr>
              <a:t>Wide</a:t>
            </a:r>
            <a:r>
              <a:rPr lang="sl-SI" sz="4000" dirty="0">
                <a:solidFill>
                  <a:schemeClr val="bg1"/>
                </a:solidFill>
              </a:rPr>
              <a:t> </a:t>
            </a:r>
            <a:r>
              <a:rPr lang="sl-SI" sz="4000" dirty="0" err="1">
                <a:solidFill>
                  <a:schemeClr val="bg1"/>
                </a:solidFill>
              </a:rPr>
              <a:t>product</a:t>
            </a:r>
            <a:r>
              <a:rPr lang="sl-SI" sz="4000" dirty="0">
                <a:solidFill>
                  <a:schemeClr val="bg1"/>
                </a:solidFill>
              </a:rPr>
              <a:t> </a:t>
            </a:r>
            <a:r>
              <a:rPr lang="sl-SI" sz="4000" dirty="0" err="1">
                <a:solidFill>
                  <a:schemeClr val="bg1"/>
                </a:solidFill>
              </a:rPr>
              <a:t>portfolio</a:t>
            </a:r>
            <a:endParaRPr lang="sl-SI" sz="4000" dirty="0">
              <a:solidFill>
                <a:schemeClr val="bg1"/>
              </a:solidFill>
            </a:endParaRP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xmlns="" id="{920E05F6-0317-48E3-8FFE-C546A27E0D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-531440"/>
            <a:ext cx="7555609" cy="6480720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xmlns="" id="{7D7221BD-02B2-484B-868B-6CD17A7E8D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209375"/>
            <a:ext cx="4064592" cy="523881"/>
          </a:xfrm>
          <a:prstGeom prst="rect">
            <a:avLst/>
          </a:prstGeom>
        </p:spPr>
      </p:pic>
      <p:sp>
        <p:nvSpPr>
          <p:cNvPr id="13" name="Podnaslov 2">
            <a:extLst>
              <a:ext uri="{FF2B5EF4-FFF2-40B4-BE49-F238E27FC236}">
                <a16:creationId xmlns:a16="http://schemas.microsoft.com/office/drawing/2014/main" xmlns="" id="{CBF54968-4B64-40DF-A2FD-3D1026F2F869}"/>
              </a:ext>
            </a:extLst>
          </p:cNvPr>
          <p:cNvSpPr txBox="1">
            <a:spLocks/>
          </p:cNvSpPr>
          <p:nvPr/>
        </p:nvSpPr>
        <p:spPr>
          <a:xfrm>
            <a:off x="573816" y="2492896"/>
            <a:ext cx="2702040" cy="147807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Intra lighting 40 Light Con" panose="020B0406030202020203" pitchFamily="34" charset="-18"/>
                <a:ea typeface="+mn-ea"/>
                <a:cs typeface="Adobe Devanagari" pitchFamily="18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sl-SI" sz="4800" dirty="0">
                <a:solidFill>
                  <a:srgbClr val="F9B122"/>
                </a:solidFill>
                <a:latin typeface="Intra lighting 30 Thin" panose="020B0303030202020203" pitchFamily="34" charset="-18"/>
                <a:cs typeface="+mn-cs"/>
              </a:rPr>
              <a:t>4 -10</a:t>
            </a:r>
          </a:p>
          <a:p>
            <a:pPr lvl="0"/>
            <a:r>
              <a:rPr lang="sl-SI" sz="1000" dirty="0">
                <a:solidFill>
                  <a:schemeClr val="bg1"/>
                </a:solidFill>
                <a:latin typeface="Intra lighting 70 Bold" panose="020B0803030202020203" pitchFamily="34" charset="-18"/>
                <a:cs typeface="+mn-cs"/>
              </a:rPr>
              <a:t>New </a:t>
            </a:r>
            <a:r>
              <a:rPr lang="sl-SI" sz="1000" dirty="0" err="1">
                <a:solidFill>
                  <a:schemeClr val="bg1"/>
                </a:solidFill>
                <a:latin typeface="Intra lighting 70 Bold" panose="020B0803030202020203" pitchFamily="34" charset="-18"/>
                <a:cs typeface="+mn-cs"/>
              </a:rPr>
              <a:t>product</a:t>
            </a:r>
            <a:r>
              <a:rPr lang="sl-SI" sz="1000" dirty="0">
                <a:solidFill>
                  <a:schemeClr val="bg1"/>
                </a:solidFill>
                <a:latin typeface="Intra lighting 70 Bold" panose="020B0803030202020203" pitchFamily="34" charset="-18"/>
                <a:cs typeface="+mn-cs"/>
              </a:rPr>
              <a:t> </a:t>
            </a:r>
            <a:r>
              <a:rPr lang="sl-SI" sz="1000" dirty="0" err="1">
                <a:solidFill>
                  <a:schemeClr val="bg1"/>
                </a:solidFill>
                <a:latin typeface="Intra lighting 70 Bold" panose="020B0803030202020203" pitchFamily="34" charset="-18"/>
                <a:cs typeface="+mn-cs"/>
              </a:rPr>
              <a:t>families</a:t>
            </a:r>
            <a:endParaRPr lang="sl-SI" sz="1000" dirty="0">
              <a:solidFill>
                <a:schemeClr val="bg1"/>
              </a:solidFill>
              <a:latin typeface="Intra lighting 70 Bold" panose="020B0803030202020203" pitchFamily="34" charset="-18"/>
              <a:cs typeface="+mn-cs"/>
            </a:endParaRPr>
          </a:p>
          <a:p>
            <a:pPr lvl="0"/>
            <a:r>
              <a:rPr lang="sl-SI" sz="1000" dirty="0" err="1">
                <a:solidFill>
                  <a:schemeClr val="bg1"/>
                </a:solidFill>
                <a:latin typeface="Intra lighting 70 Bold" panose="020B0803030202020203" pitchFamily="34" charset="-18"/>
                <a:cs typeface="+mn-cs"/>
              </a:rPr>
              <a:t>every</a:t>
            </a:r>
            <a:r>
              <a:rPr lang="sl-SI" sz="1000" dirty="0">
                <a:solidFill>
                  <a:schemeClr val="bg1"/>
                </a:solidFill>
                <a:latin typeface="Intra lighting 70 Bold" panose="020B0803030202020203" pitchFamily="34" charset="-18"/>
                <a:cs typeface="+mn-cs"/>
              </a:rPr>
              <a:t> </a:t>
            </a:r>
            <a:r>
              <a:rPr lang="sl-SI" sz="1000" dirty="0" err="1">
                <a:solidFill>
                  <a:schemeClr val="bg1"/>
                </a:solidFill>
                <a:latin typeface="Intra lighting 70 Bold" panose="020B0803030202020203" pitchFamily="34" charset="-18"/>
                <a:cs typeface="+mn-cs"/>
              </a:rPr>
              <a:t>year</a:t>
            </a:r>
            <a:endParaRPr lang="en-GB" sz="1000" dirty="0">
              <a:solidFill>
                <a:schemeClr val="bg1"/>
              </a:solidFill>
              <a:latin typeface="Intra lighting 70 Bold" panose="020B0803030202020203" pitchFamily="34" charset="-1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699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dnaslov 2">
            <a:extLst>
              <a:ext uri="{FF2B5EF4-FFF2-40B4-BE49-F238E27FC236}">
                <a16:creationId xmlns:a16="http://schemas.microsoft.com/office/drawing/2014/main" xmlns="" id="{1A66F152-6DD1-4403-8DCE-B0A416F412A3}"/>
              </a:ext>
            </a:extLst>
          </p:cNvPr>
          <p:cNvSpPr txBox="1">
            <a:spLocks/>
          </p:cNvSpPr>
          <p:nvPr/>
        </p:nvSpPr>
        <p:spPr>
          <a:xfrm>
            <a:off x="4586466" y="4764100"/>
            <a:ext cx="1507346" cy="147807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Intra lighting 40 Light Con" panose="020B0406030202020203" pitchFamily="34" charset="-18"/>
                <a:ea typeface="+mn-ea"/>
                <a:cs typeface="Adobe Devanagari" pitchFamily="18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sl-SI" sz="4800" dirty="0">
                <a:solidFill>
                  <a:srgbClr val="F9B122"/>
                </a:solidFill>
                <a:latin typeface="Intra lighting 30 Thin" panose="020B0303030202020203" pitchFamily="34" charset="-18"/>
                <a:cs typeface="+mn-cs"/>
              </a:rPr>
              <a:t>100</a:t>
            </a:r>
            <a:r>
              <a:rPr lang="sl-SI" dirty="0">
                <a:solidFill>
                  <a:srgbClr val="F9B122"/>
                </a:solidFill>
                <a:latin typeface="Intra lighting 30 Thin" panose="020B0303030202020203" pitchFamily="34" charset="-18"/>
                <a:cs typeface="+mn-cs"/>
              </a:rPr>
              <a:t>%</a:t>
            </a:r>
          </a:p>
          <a:p>
            <a:pPr lvl="0"/>
            <a:r>
              <a:rPr lang="sl-SI" sz="1000" dirty="0" err="1">
                <a:latin typeface="Intra lighting 70 Bold" panose="020B0803030202020203" pitchFamily="34" charset="-18"/>
                <a:cs typeface="+mn-cs"/>
              </a:rPr>
              <a:t>Tested</a:t>
            </a:r>
            <a:r>
              <a:rPr lang="sl-SI" sz="1000" dirty="0">
                <a:latin typeface="Intra lighting 70 Bold" panose="020B0803030202020203" pitchFamily="34" charset="-18"/>
                <a:cs typeface="+mn-cs"/>
              </a:rPr>
              <a:t> </a:t>
            </a:r>
            <a:r>
              <a:rPr lang="sl-SI" sz="1000" dirty="0" err="1">
                <a:latin typeface="Intra lighting 70 Bold" panose="020B0803030202020203" pitchFamily="34" charset="-18"/>
                <a:cs typeface="+mn-cs"/>
              </a:rPr>
              <a:t>products</a:t>
            </a:r>
            <a:endParaRPr lang="en-GB" sz="1000" dirty="0">
              <a:latin typeface="Intra lighting 70 Bold" panose="020B0803030202020203" pitchFamily="34" charset="-18"/>
              <a:cs typeface="+mn-cs"/>
            </a:endParaRPr>
          </a:p>
        </p:txBody>
      </p:sp>
      <p:sp>
        <p:nvSpPr>
          <p:cNvPr id="8" name="Podnaslov 2">
            <a:extLst>
              <a:ext uri="{FF2B5EF4-FFF2-40B4-BE49-F238E27FC236}">
                <a16:creationId xmlns:a16="http://schemas.microsoft.com/office/drawing/2014/main" xmlns="" id="{4564B6FB-0C0F-458B-880F-AE52B3081809}"/>
              </a:ext>
            </a:extLst>
          </p:cNvPr>
          <p:cNvSpPr txBox="1">
            <a:spLocks/>
          </p:cNvSpPr>
          <p:nvPr/>
        </p:nvSpPr>
        <p:spPr>
          <a:xfrm>
            <a:off x="6233006" y="4764100"/>
            <a:ext cx="1507346" cy="132919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Intra lighting 40 Light Con" panose="020B0406030202020203" pitchFamily="34" charset="-18"/>
                <a:ea typeface="+mn-ea"/>
                <a:cs typeface="Adobe Devanagari" pitchFamily="18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sl-SI" sz="4800" dirty="0">
                <a:solidFill>
                  <a:srgbClr val="F9B122"/>
                </a:solidFill>
                <a:latin typeface="Intra lighting 30 Thin" panose="020B0303030202020203" pitchFamily="34" charset="-18"/>
                <a:cs typeface="+mn-cs"/>
              </a:rPr>
              <a:t>ISO</a:t>
            </a:r>
          </a:p>
          <a:p>
            <a:pPr lvl="0"/>
            <a:r>
              <a:rPr lang="sl-SI" sz="1000" dirty="0" err="1">
                <a:latin typeface="Intra lighting 70 Bold" panose="020B0803030202020203" pitchFamily="34" charset="-18"/>
                <a:cs typeface="+mn-cs"/>
              </a:rPr>
              <a:t>Certified</a:t>
            </a:r>
            <a:endParaRPr lang="en-GB" sz="1000" dirty="0">
              <a:latin typeface="Intra lighting 70 Bold" panose="020B0803030202020203" pitchFamily="34" charset="-18"/>
              <a:cs typeface="+mn-cs"/>
            </a:endParaRPr>
          </a:p>
        </p:txBody>
      </p:sp>
      <p:sp>
        <p:nvSpPr>
          <p:cNvPr id="9" name="Podnaslov 2">
            <a:extLst>
              <a:ext uri="{FF2B5EF4-FFF2-40B4-BE49-F238E27FC236}">
                <a16:creationId xmlns:a16="http://schemas.microsoft.com/office/drawing/2014/main" xmlns="" id="{5550DDE0-B7FF-4299-8BA6-A780EAC55B05}"/>
              </a:ext>
            </a:extLst>
          </p:cNvPr>
          <p:cNvSpPr txBox="1">
            <a:spLocks/>
          </p:cNvSpPr>
          <p:nvPr/>
        </p:nvSpPr>
        <p:spPr>
          <a:xfrm>
            <a:off x="7601158" y="4766752"/>
            <a:ext cx="1507346" cy="103851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Intra lighting 40 Light Con" panose="020B0406030202020203" pitchFamily="34" charset="-18"/>
                <a:ea typeface="+mn-ea"/>
                <a:cs typeface="Adobe Devanagari" pitchFamily="18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sl-SI" sz="4800" dirty="0">
                <a:solidFill>
                  <a:srgbClr val="F9B122"/>
                </a:solidFill>
                <a:latin typeface="Intra lighting 30 Thin" panose="020B0303030202020203" pitchFamily="34" charset="-18"/>
                <a:cs typeface="+mn-cs"/>
              </a:rPr>
              <a:t>26</a:t>
            </a:r>
          </a:p>
          <a:p>
            <a:pPr lvl="0"/>
            <a:r>
              <a:rPr lang="sl-SI" sz="1000" dirty="0" err="1">
                <a:latin typeface="Intra lighting 70 Bold" panose="020B0803030202020203" pitchFamily="34" charset="-18"/>
                <a:cs typeface="+mn-cs"/>
              </a:rPr>
              <a:t>Thousand</a:t>
            </a:r>
            <a:r>
              <a:rPr lang="sl-SI" sz="1000" dirty="0">
                <a:latin typeface="Intra lighting 70 Bold" panose="020B0803030202020203" pitchFamily="34" charset="-18"/>
                <a:cs typeface="+mn-cs"/>
              </a:rPr>
              <a:t> m2</a:t>
            </a:r>
            <a:endParaRPr lang="en-GB" sz="1000" dirty="0">
              <a:latin typeface="Intra lighting 70 Bold" panose="020B0803030202020203" pitchFamily="34" charset="-18"/>
              <a:cs typeface="+mn-cs"/>
            </a:endParaRPr>
          </a:p>
        </p:txBody>
      </p:sp>
      <p:sp>
        <p:nvSpPr>
          <p:cNvPr id="10" name="Naslov 3">
            <a:extLst>
              <a:ext uri="{FF2B5EF4-FFF2-40B4-BE49-F238E27FC236}">
                <a16:creationId xmlns:a16="http://schemas.microsoft.com/office/drawing/2014/main" xmlns="" id="{10E16832-1B11-4EC2-9FCE-8BF6A8DCB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56" y="615826"/>
            <a:ext cx="7812360" cy="748438"/>
          </a:xfrm>
        </p:spPr>
        <p:txBody>
          <a:bodyPr/>
          <a:lstStyle/>
          <a:p>
            <a:r>
              <a:rPr lang="sl-SI" sz="4000" dirty="0" err="1"/>
              <a:t>Made</a:t>
            </a:r>
            <a:r>
              <a:rPr lang="sl-SI" sz="4000" dirty="0"/>
              <a:t> in </a:t>
            </a:r>
            <a:r>
              <a:rPr lang="sl-SI" sz="4000" dirty="0" err="1"/>
              <a:t>Europe</a:t>
            </a:r>
            <a:endParaRPr lang="sl-SI" sz="4000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0FACFA35-877F-42A2-9DB1-6EE86EB22D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807670"/>
            <a:ext cx="4542421" cy="2555112"/>
          </a:xfrm>
          <a:prstGeom prst="rect">
            <a:avLst/>
          </a:prstGeom>
        </p:spPr>
      </p:pic>
      <p:pic>
        <p:nvPicPr>
          <p:cNvPr id="11" name="Slika 10">
            <a:extLst>
              <a:ext uri="{FF2B5EF4-FFF2-40B4-BE49-F238E27FC236}">
                <a16:creationId xmlns:a16="http://schemas.microsoft.com/office/drawing/2014/main" xmlns="" id="{42E7B618-DD6A-444E-A4F8-D1133291FC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579" y="1807670"/>
            <a:ext cx="4542421" cy="2555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6028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xmlns="" id="{BB00D109-74E0-40DE-B2C3-EBABC00B8B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9" t="30879" r="15165" b="10497"/>
          <a:stretch/>
        </p:blipFill>
        <p:spPr>
          <a:xfrm>
            <a:off x="0" y="0"/>
            <a:ext cx="9144000" cy="6097784"/>
          </a:xfrm>
          <a:prstGeom prst="rect">
            <a:avLst/>
          </a:prstGeom>
        </p:spPr>
      </p:pic>
      <p:sp>
        <p:nvSpPr>
          <p:cNvPr id="10" name="Naslov 3">
            <a:extLst>
              <a:ext uri="{FF2B5EF4-FFF2-40B4-BE49-F238E27FC236}">
                <a16:creationId xmlns:a16="http://schemas.microsoft.com/office/drawing/2014/main" xmlns="" id="{10E16832-1B11-4EC2-9FCE-8BF6A8DCB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56" y="615826"/>
            <a:ext cx="7812360" cy="748438"/>
          </a:xfrm>
        </p:spPr>
        <p:txBody>
          <a:bodyPr/>
          <a:lstStyle/>
          <a:p>
            <a:r>
              <a:rPr lang="sl-SI" sz="4000" dirty="0" err="1">
                <a:solidFill>
                  <a:schemeClr val="bg1"/>
                </a:solidFill>
              </a:rPr>
              <a:t>Laboratories</a:t>
            </a:r>
            <a:endParaRPr lang="sl-SI" sz="4000" dirty="0">
              <a:solidFill>
                <a:schemeClr val="bg1"/>
              </a:solidFill>
            </a:endParaRPr>
          </a:p>
        </p:txBody>
      </p:sp>
      <p:pic>
        <p:nvPicPr>
          <p:cNvPr id="14" name="Slika 13">
            <a:extLst>
              <a:ext uri="{FF2B5EF4-FFF2-40B4-BE49-F238E27FC236}">
                <a16:creationId xmlns:a16="http://schemas.microsoft.com/office/drawing/2014/main" xmlns="" id="{0C381803-5BE9-486D-AEDF-828BD3429A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56" y="4869160"/>
            <a:ext cx="8457151" cy="1090033"/>
          </a:xfrm>
          <a:prstGeom prst="rect">
            <a:avLst/>
          </a:prstGeom>
        </p:spPr>
      </p:pic>
      <p:sp>
        <p:nvSpPr>
          <p:cNvPr id="5" name="Ograda vsebine 2">
            <a:extLst>
              <a:ext uri="{FF2B5EF4-FFF2-40B4-BE49-F238E27FC236}">
                <a16:creationId xmlns:a16="http://schemas.microsoft.com/office/drawing/2014/main" xmlns="" id="{126CFD99-6498-415F-A6BF-F46E08FC41FA}"/>
              </a:ext>
            </a:extLst>
          </p:cNvPr>
          <p:cNvSpPr txBox="1">
            <a:spLocks/>
          </p:cNvSpPr>
          <p:nvPr/>
        </p:nvSpPr>
        <p:spPr>
          <a:xfrm>
            <a:off x="504056" y="1988841"/>
            <a:ext cx="7812360" cy="338437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Intra lighting 40 Light Con" panose="020B0406030202020203" pitchFamily="34" charset="-18"/>
                <a:ea typeface="+mn-ea"/>
                <a:cs typeface="Adobe Devanagari" pitchFamily="18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Among the biggest</a:t>
            </a:r>
            <a:r>
              <a:rPr lang="sl-SI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in </a:t>
            </a:r>
            <a:r>
              <a:rPr lang="sl-SI" dirty="0" err="1">
                <a:solidFill>
                  <a:schemeClr val="bg1"/>
                </a:solidFill>
              </a:rPr>
              <a:t>Europe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Exact measurements</a:t>
            </a:r>
            <a:endParaRPr lang="sl-S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725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51114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486DE188-3AC0-4375-B6B9-0477D4557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/>
              <a:t>Quality</a:t>
            </a:r>
            <a:r>
              <a:rPr lang="sl-SI" dirty="0"/>
              <a:t> in </a:t>
            </a:r>
            <a:r>
              <a:rPr lang="sl-SI" dirty="0" err="1"/>
              <a:t>every</a:t>
            </a:r>
            <a:r>
              <a:rPr lang="sl-SI" dirty="0"/>
              <a:t> </a:t>
            </a:r>
            <a:r>
              <a:rPr lang="sl-SI" dirty="0" err="1"/>
              <a:t>detail</a:t>
            </a:r>
            <a:endParaRPr lang="sl-SI" dirty="0"/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xmlns="" id="{82C96ED6-9E97-4039-BFDD-2D0859370A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552" y="1988840"/>
            <a:ext cx="4392488" cy="4032448"/>
          </a:xfrm>
        </p:spPr>
        <p:txBody>
          <a:bodyPr/>
          <a:lstStyle/>
          <a:p>
            <a:r>
              <a:rPr lang="en-US" dirty="0"/>
              <a:t>100 % tested products </a:t>
            </a:r>
          </a:p>
          <a:p>
            <a:r>
              <a:rPr lang="en-US" dirty="0"/>
              <a:t>High internal quality standards</a:t>
            </a:r>
          </a:p>
          <a:p>
            <a:r>
              <a:rPr lang="en-US" dirty="0"/>
              <a:t>Verified &amp; certified suppliers</a:t>
            </a:r>
          </a:p>
          <a:p>
            <a:r>
              <a:rPr lang="sl-SI" dirty="0"/>
              <a:t>7- </a:t>
            </a:r>
            <a:r>
              <a:rPr lang="en-US" dirty="0"/>
              <a:t>year warranty</a:t>
            </a:r>
            <a:endParaRPr lang="sl-SI" dirty="0"/>
          </a:p>
          <a:p>
            <a:endParaRPr lang="sl-SI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xmlns="" id="{1C289AF6-13A1-49B7-8848-CF4694BAD9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95" t="25412" r="32084" b="10044"/>
          <a:stretch/>
        </p:blipFill>
        <p:spPr>
          <a:xfrm>
            <a:off x="5724128" y="1772816"/>
            <a:ext cx="2880320" cy="2813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9153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A6909CE9-0E4A-4267-9C8E-A1DF41B65D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36"/>
            <a:ext cx="9144000" cy="6103620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xmlns="" id="{F6D444AE-AE5A-419B-BC16-0CBE07E81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4000" dirty="0" err="1"/>
              <a:t>Focusing</a:t>
            </a:r>
            <a:r>
              <a:rPr lang="sl-SI" sz="4000" dirty="0"/>
              <a:t> </a:t>
            </a:r>
            <a:r>
              <a:rPr lang="sl-SI" sz="4000" dirty="0" err="1"/>
              <a:t>green</a:t>
            </a:r>
            <a:endParaRPr lang="sl-SI" sz="4000" dirty="0"/>
          </a:p>
        </p:txBody>
      </p:sp>
      <p:sp>
        <p:nvSpPr>
          <p:cNvPr id="7" name="Podnaslov 2">
            <a:extLst>
              <a:ext uri="{FF2B5EF4-FFF2-40B4-BE49-F238E27FC236}">
                <a16:creationId xmlns:a16="http://schemas.microsoft.com/office/drawing/2014/main" xmlns="" id="{040233A2-58E7-4C7D-B04E-482EE9E8C363}"/>
              </a:ext>
            </a:extLst>
          </p:cNvPr>
          <p:cNvSpPr txBox="1">
            <a:spLocks/>
          </p:cNvSpPr>
          <p:nvPr/>
        </p:nvSpPr>
        <p:spPr>
          <a:xfrm>
            <a:off x="504056" y="1933248"/>
            <a:ext cx="1507346" cy="147807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Intra lighting 40 Light Con" panose="020B0406030202020203" pitchFamily="34" charset="-18"/>
                <a:ea typeface="+mn-ea"/>
                <a:cs typeface="Adobe Devanagari" pitchFamily="18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sl-SI" sz="4800" dirty="0">
                <a:solidFill>
                  <a:schemeClr val="accent3">
                    <a:lumMod val="75000"/>
                  </a:schemeClr>
                </a:solidFill>
                <a:latin typeface="Intra lighting 30 Thin" panose="020B0303030202020203" pitchFamily="34" charset="-18"/>
                <a:cs typeface="+mn-cs"/>
              </a:rPr>
              <a:t>93</a:t>
            </a:r>
            <a:r>
              <a:rPr lang="sl-SI" dirty="0">
                <a:solidFill>
                  <a:schemeClr val="accent3">
                    <a:lumMod val="75000"/>
                  </a:schemeClr>
                </a:solidFill>
                <a:latin typeface="Intra lighting 30 Thin" panose="020B0303030202020203" pitchFamily="34" charset="-18"/>
                <a:cs typeface="+mn-cs"/>
              </a:rPr>
              <a:t>%</a:t>
            </a:r>
          </a:p>
          <a:p>
            <a:pPr lvl="0"/>
            <a:r>
              <a:rPr lang="sl-SI" sz="1000" dirty="0" err="1">
                <a:latin typeface="Intra lighting 70 Bold" panose="020B0803030202020203" pitchFamily="34" charset="-18"/>
                <a:cs typeface="+mn-cs"/>
              </a:rPr>
              <a:t>Recycable</a:t>
            </a:r>
            <a:r>
              <a:rPr lang="sl-SI" sz="1000" dirty="0">
                <a:latin typeface="Intra lighting 70 Bold" panose="020B0803030202020203" pitchFamily="34" charset="-18"/>
                <a:cs typeface="+mn-cs"/>
              </a:rPr>
              <a:t> </a:t>
            </a:r>
            <a:r>
              <a:rPr lang="sl-SI" sz="1000" dirty="0" err="1">
                <a:latin typeface="Intra lighting 70 Bold" panose="020B0803030202020203" pitchFamily="34" charset="-18"/>
                <a:cs typeface="+mn-cs"/>
              </a:rPr>
              <a:t>products</a:t>
            </a:r>
            <a:endParaRPr lang="en-GB" sz="1000" dirty="0">
              <a:latin typeface="Intra lighting 70 Bold" panose="020B0803030202020203" pitchFamily="34" charset="-18"/>
              <a:cs typeface="+mn-cs"/>
            </a:endParaRPr>
          </a:p>
        </p:txBody>
      </p:sp>
      <p:sp>
        <p:nvSpPr>
          <p:cNvPr id="8" name="Podnaslov 2">
            <a:extLst>
              <a:ext uri="{FF2B5EF4-FFF2-40B4-BE49-F238E27FC236}">
                <a16:creationId xmlns:a16="http://schemas.microsoft.com/office/drawing/2014/main" xmlns="" id="{EA3A1101-8B29-437A-9082-8DA4F55B584E}"/>
              </a:ext>
            </a:extLst>
          </p:cNvPr>
          <p:cNvSpPr txBox="1">
            <a:spLocks/>
          </p:cNvSpPr>
          <p:nvPr/>
        </p:nvSpPr>
        <p:spPr>
          <a:xfrm>
            <a:off x="2011402" y="1933248"/>
            <a:ext cx="1507346" cy="132919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Intra lighting 40 Light Con" panose="020B0406030202020203" pitchFamily="34" charset="-18"/>
                <a:ea typeface="+mn-ea"/>
                <a:cs typeface="Adobe Devanagari" pitchFamily="18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sl-SI" sz="4800" dirty="0">
                <a:solidFill>
                  <a:schemeClr val="accent3">
                    <a:lumMod val="75000"/>
                  </a:schemeClr>
                </a:solidFill>
                <a:latin typeface="Intra lighting 30 Thin" panose="020B0303030202020203" pitchFamily="34" charset="-18"/>
                <a:cs typeface="+mn-cs"/>
              </a:rPr>
              <a:t>60</a:t>
            </a:r>
            <a:r>
              <a:rPr lang="sl-SI" sz="1800" dirty="0">
                <a:solidFill>
                  <a:schemeClr val="accent3">
                    <a:lumMod val="75000"/>
                  </a:schemeClr>
                </a:solidFill>
                <a:latin typeface="Intra lighting 30 Thin" panose="020B0303030202020203" pitchFamily="34" charset="-18"/>
                <a:cs typeface="+mn-cs"/>
              </a:rPr>
              <a:t> %</a:t>
            </a:r>
            <a:endParaRPr lang="sl-SI" sz="4800" dirty="0">
              <a:solidFill>
                <a:schemeClr val="accent3">
                  <a:lumMod val="75000"/>
                </a:schemeClr>
              </a:solidFill>
              <a:latin typeface="Intra lighting 30 Thin" panose="020B0303030202020203" pitchFamily="34" charset="-18"/>
              <a:cs typeface="+mn-cs"/>
            </a:endParaRPr>
          </a:p>
          <a:p>
            <a:pPr lvl="0"/>
            <a:r>
              <a:rPr lang="sl-SI" sz="1000" dirty="0" err="1">
                <a:latin typeface="Intra lighting 70 Bold" panose="020B0803030202020203" pitchFamily="34" charset="-18"/>
                <a:cs typeface="+mn-cs"/>
              </a:rPr>
              <a:t>Renewable</a:t>
            </a:r>
            <a:r>
              <a:rPr lang="sl-SI" sz="1000" dirty="0">
                <a:latin typeface="Intra lighting 70 Bold" panose="020B0803030202020203" pitchFamily="34" charset="-18"/>
                <a:cs typeface="+mn-cs"/>
              </a:rPr>
              <a:t> </a:t>
            </a:r>
            <a:r>
              <a:rPr lang="sl-SI" sz="1000" dirty="0" err="1">
                <a:latin typeface="Intra lighting 70 Bold" panose="020B0803030202020203" pitchFamily="34" charset="-18"/>
                <a:cs typeface="+mn-cs"/>
              </a:rPr>
              <a:t>energy</a:t>
            </a:r>
            <a:endParaRPr lang="en-GB" sz="1000" dirty="0">
              <a:latin typeface="Intra lighting 70 Bold" panose="020B0803030202020203" pitchFamily="34" charset="-1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43155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jeZBesedilom 4">
            <a:extLst>
              <a:ext uri="{FF2B5EF4-FFF2-40B4-BE49-F238E27FC236}">
                <a16:creationId xmlns:a16="http://schemas.microsoft.com/office/drawing/2014/main" xmlns="" id="{209FF4C1-D33C-4FFA-B465-BBF44C8D6023}"/>
              </a:ext>
            </a:extLst>
          </p:cNvPr>
          <p:cNvSpPr txBox="1"/>
          <p:nvPr/>
        </p:nvSpPr>
        <p:spPr>
          <a:xfrm>
            <a:off x="1475656" y="2060848"/>
            <a:ext cx="633670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4800" dirty="0" err="1">
                <a:solidFill>
                  <a:prstClr val="black"/>
                </a:solidFill>
                <a:latin typeface="Intra lighting 60 Medium Con" panose="020B0606030202020203" pitchFamily="34" charset="-18"/>
                <a:ea typeface="+mj-ea"/>
                <a:cs typeface="+mj-cs"/>
              </a:rPr>
              <a:t>User</a:t>
            </a:r>
            <a:r>
              <a:rPr lang="sl-SI" sz="4800" dirty="0">
                <a:solidFill>
                  <a:prstClr val="black"/>
                </a:solidFill>
                <a:latin typeface="Intra lighting 60 Medium Con" panose="020B0606030202020203" pitchFamily="34" charset="-18"/>
                <a:ea typeface="+mj-ea"/>
                <a:cs typeface="+mj-cs"/>
              </a:rPr>
              <a:t> </a:t>
            </a:r>
            <a:r>
              <a:rPr lang="sl-SI" sz="4800" dirty="0" err="1">
                <a:solidFill>
                  <a:prstClr val="black"/>
                </a:solidFill>
                <a:latin typeface="Intra lighting 60 Medium Con" panose="020B0606030202020203" pitchFamily="34" charset="-18"/>
                <a:ea typeface="+mj-ea"/>
                <a:cs typeface="+mj-cs"/>
              </a:rPr>
              <a:t>focused</a:t>
            </a:r>
            <a:r>
              <a:rPr lang="sl-SI" sz="4800" dirty="0">
                <a:solidFill>
                  <a:prstClr val="black"/>
                </a:solidFill>
                <a:latin typeface="Intra lighting 60 Medium Con" panose="020B0606030202020203" pitchFamily="34" charset="-18"/>
                <a:ea typeface="+mj-ea"/>
                <a:cs typeface="+mj-cs"/>
              </a:rPr>
              <a:t> </a:t>
            </a:r>
          </a:p>
          <a:p>
            <a:r>
              <a:rPr lang="sl-SI" sz="4800" dirty="0" err="1">
                <a:solidFill>
                  <a:prstClr val="black"/>
                </a:solidFill>
                <a:latin typeface="Intra lighting 60 Medium Con" panose="020B0606030202020203" pitchFamily="34" charset="-18"/>
                <a:ea typeface="+mj-ea"/>
                <a:cs typeface="+mj-cs"/>
              </a:rPr>
              <a:t>support</a:t>
            </a:r>
            <a:endParaRPr lang="sl-SI" sz="4800" dirty="0">
              <a:solidFill>
                <a:prstClr val="black"/>
              </a:solidFill>
              <a:latin typeface="Intra lighting 60 Medium Con" panose="020B0606030202020203" pitchFamily="34" charset="-18"/>
              <a:ea typeface="+mj-ea"/>
              <a:cs typeface="+mj-cs"/>
            </a:endParaRPr>
          </a:p>
          <a:p>
            <a:endParaRPr lang="sl-SI" sz="3600" dirty="0">
              <a:solidFill>
                <a:srgbClr val="F9B122"/>
              </a:solidFill>
              <a:latin typeface="Intra lighting 60 Medium" panose="020B0603030202020203" pitchFamily="34" charset="-18"/>
            </a:endParaRPr>
          </a:p>
          <a:p>
            <a:endParaRPr lang="sl-SI" sz="3600" dirty="0">
              <a:solidFill>
                <a:srgbClr val="F9B122"/>
              </a:solidFill>
              <a:latin typeface="Intra lighting 60 Medium" panose="020B0603030202020203" pitchFamily="34" charset="-18"/>
            </a:endParaRPr>
          </a:p>
          <a:p>
            <a:endParaRPr lang="sl-SI" sz="3600" dirty="0">
              <a:solidFill>
                <a:srgbClr val="F9B122"/>
              </a:solidFill>
              <a:latin typeface="Intra lighting 60 Medium" panose="020B060303020202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5402795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l-SI" dirty="0" err="1"/>
              <a:t>Product</a:t>
            </a:r>
            <a:r>
              <a:rPr lang="sl-SI" dirty="0"/>
              <a:t> </a:t>
            </a:r>
            <a:r>
              <a:rPr lang="sl-SI" dirty="0" err="1"/>
              <a:t>presentations</a:t>
            </a:r>
            <a:endParaRPr lang="sl-SI" dirty="0"/>
          </a:p>
        </p:txBody>
      </p:sp>
      <p:pic>
        <p:nvPicPr>
          <p:cNvPr id="3074" name="Picture 2" descr="C:\Users\NikaF\Desktop\all-in-box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76" r="10190" b="4196"/>
          <a:stretch/>
        </p:blipFill>
        <p:spPr bwMode="auto">
          <a:xfrm>
            <a:off x="-33888" y="1844825"/>
            <a:ext cx="5273040" cy="397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NikaF\Desktop\69f23109-344e-4394-bc84-18ca49ccc6c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152" y="3068960"/>
            <a:ext cx="3910112" cy="293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9755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slov 3">
            <a:extLst>
              <a:ext uri="{FF2B5EF4-FFF2-40B4-BE49-F238E27FC236}">
                <a16:creationId xmlns:a16="http://schemas.microsoft.com/office/drawing/2014/main" xmlns="" id="{10E16832-1B11-4EC2-9FCE-8BF6A8DCB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56" y="615826"/>
            <a:ext cx="7812360" cy="748438"/>
          </a:xfrm>
        </p:spPr>
        <p:txBody>
          <a:bodyPr/>
          <a:lstStyle/>
          <a:p>
            <a:r>
              <a:rPr lang="sl-SI" sz="4000" dirty="0"/>
              <a:t>New </a:t>
            </a:r>
            <a:r>
              <a:rPr lang="sl-SI" sz="4000" dirty="0" err="1"/>
              <a:t>catalogue</a:t>
            </a:r>
            <a:endParaRPr lang="sl-SI" sz="4000" dirty="0"/>
          </a:p>
        </p:txBody>
      </p:sp>
      <p:pic>
        <p:nvPicPr>
          <p:cNvPr id="9" name="Slika 8">
            <a:extLst>
              <a:ext uri="{FF2B5EF4-FFF2-40B4-BE49-F238E27FC236}">
                <a16:creationId xmlns:a16="http://schemas.microsoft.com/office/drawing/2014/main" xmlns="" id="{02D9A7A7-2D5A-4863-92A7-81F453E654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88840"/>
            <a:ext cx="3894527" cy="3909564"/>
          </a:xfrm>
          <a:prstGeom prst="rect">
            <a:avLst/>
          </a:prstGeom>
        </p:spPr>
      </p:pic>
      <p:sp>
        <p:nvSpPr>
          <p:cNvPr id="12" name="Podnaslov 2">
            <a:extLst>
              <a:ext uri="{FF2B5EF4-FFF2-40B4-BE49-F238E27FC236}">
                <a16:creationId xmlns:a16="http://schemas.microsoft.com/office/drawing/2014/main" xmlns="" id="{B8FEBADA-45F0-45EB-90A2-687207A013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6772" y="2143422"/>
            <a:ext cx="4608512" cy="3600400"/>
          </a:xfrm>
        </p:spPr>
        <p:txBody>
          <a:bodyPr/>
          <a:lstStyle/>
          <a:p>
            <a:r>
              <a:rPr lang="sl-SI" dirty="0"/>
              <a:t>20 </a:t>
            </a:r>
            <a:r>
              <a:rPr lang="sl-SI" dirty="0" err="1"/>
              <a:t>new</a:t>
            </a:r>
            <a:r>
              <a:rPr lang="sl-SI" dirty="0"/>
              <a:t> </a:t>
            </a:r>
            <a:r>
              <a:rPr lang="sl-SI" dirty="0" err="1"/>
              <a:t>product</a:t>
            </a:r>
            <a:r>
              <a:rPr lang="sl-SI" dirty="0"/>
              <a:t> </a:t>
            </a:r>
            <a:r>
              <a:rPr lang="sl-SI" dirty="0" err="1"/>
              <a:t>families</a:t>
            </a:r>
            <a:endParaRPr lang="sl-SI" dirty="0"/>
          </a:p>
          <a:p>
            <a:r>
              <a:rPr lang="sl-SI" dirty="0"/>
              <a:t>18 </a:t>
            </a:r>
            <a:r>
              <a:rPr lang="sl-SI" dirty="0" err="1"/>
              <a:t>languages</a:t>
            </a:r>
            <a:endParaRPr lang="sl-SI" dirty="0"/>
          </a:p>
          <a:p>
            <a:r>
              <a:rPr lang="sl-SI" sz="2000" dirty="0">
                <a:solidFill>
                  <a:schemeClr val="bg1">
                    <a:lumMod val="50000"/>
                  </a:schemeClr>
                </a:solidFill>
              </a:rPr>
              <a:t>EN / DE / NL / FR / SI / CR / IT / ES / RU / RS</a:t>
            </a:r>
          </a:p>
          <a:p>
            <a:r>
              <a:rPr lang="sl-SI" sz="2000" dirty="0">
                <a:solidFill>
                  <a:schemeClr val="bg1">
                    <a:lumMod val="50000"/>
                  </a:schemeClr>
                </a:solidFill>
              </a:rPr>
              <a:t>NO / SE / DK / FI / CZ / PL / SK / HU</a:t>
            </a:r>
          </a:p>
          <a:p>
            <a:r>
              <a:rPr lang="sl-SI" dirty="0"/>
              <a:t>New </a:t>
            </a:r>
            <a:r>
              <a:rPr lang="sl-SI" dirty="0" err="1"/>
              <a:t>technical</a:t>
            </a:r>
            <a:r>
              <a:rPr lang="sl-SI" dirty="0"/>
              <a:t> </a:t>
            </a:r>
            <a:r>
              <a:rPr lang="sl-SI" dirty="0" err="1"/>
              <a:t>content</a:t>
            </a:r>
            <a:endParaRPr lang="sl-SI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5786505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FA30EE61-983A-4C7B-B829-D0D80A680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l-SI" sz="4000" dirty="0" err="1">
                <a:latin typeface="Intra lighting 60 Medium Con" panose="020B0606030202020203" pitchFamily="34" charset="-18"/>
              </a:rPr>
              <a:t>Web</a:t>
            </a:r>
            <a:r>
              <a:rPr lang="sl-SI" sz="4000" dirty="0">
                <a:latin typeface="Intra lighting 60 Medium Con" panose="020B0606030202020203" pitchFamily="34" charset="-18"/>
              </a:rPr>
              <a:t> </a:t>
            </a:r>
            <a:r>
              <a:rPr lang="sl-SI" sz="4000" dirty="0" err="1">
                <a:latin typeface="Intra lighting 60 Medium Con" panose="020B0606030202020203" pitchFamily="34" charset="-18"/>
              </a:rPr>
              <a:t>page</a:t>
            </a:r>
            <a:endParaRPr lang="sl-SI" sz="4000" dirty="0">
              <a:latin typeface="Intra lighting 60 Medium Con" panose="020B0606030202020203" pitchFamily="34" charset="-18"/>
            </a:endParaRPr>
          </a:p>
        </p:txBody>
      </p:sp>
      <p:sp>
        <p:nvSpPr>
          <p:cNvPr id="8" name="Označba mesta vsebine 2">
            <a:extLst>
              <a:ext uri="{FF2B5EF4-FFF2-40B4-BE49-F238E27FC236}">
                <a16:creationId xmlns:a16="http://schemas.microsoft.com/office/drawing/2014/main" xmlns="" id="{7128D4EE-2144-4B4F-8791-B73C5B3517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0032" y="2636912"/>
            <a:ext cx="4176464" cy="2332856"/>
          </a:xfrm>
        </p:spPr>
        <p:txBody>
          <a:bodyPr/>
          <a:lstStyle/>
          <a:p>
            <a:pPr marL="0" indent="0">
              <a:buNone/>
            </a:pPr>
            <a:r>
              <a:rPr lang="sl-SI" dirty="0" err="1"/>
              <a:t>User</a:t>
            </a:r>
            <a:r>
              <a:rPr lang="sl-SI" dirty="0"/>
              <a:t> </a:t>
            </a:r>
            <a:r>
              <a:rPr lang="sl-SI" dirty="0" err="1"/>
              <a:t>focused</a:t>
            </a:r>
            <a:endParaRPr lang="sl-SI" dirty="0"/>
          </a:p>
          <a:p>
            <a:pPr marL="0" indent="0">
              <a:buNone/>
            </a:pPr>
            <a:r>
              <a:rPr lang="sl-SI" dirty="0" err="1"/>
              <a:t>All</a:t>
            </a:r>
            <a:r>
              <a:rPr lang="sl-SI" dirty="0"/>
              <a:t> </a:t>
            </a:r>
            <a:r>
              <a:rPr lang="sl-SI" dirty="0" err="1"/>
              <a:t>that</a:t>
            </a:r>
            <a:r>
              <a:rPr lang="sl-SI" dirty="0"/>
              <a:t> </a:t>
            </a:r>
            <a:r>
              <a:rPr lang="sl-SI" dirty="0" err="1"/>
              <a:t>you</a:t>
            </a:r>
            <a:r>
              <a:rPr lang="sl-SI" dirty="0"/>
              <a:t> </a:t>
            </a:r>
            <a:r>
              <a:rPr lang="sl-SI" dirty="0" err="1"/>
              <a:t>need</a:t>
            </a:r>
            <a:r>
              <a:rPr lang="sl-SI" dirty="0"/>
              <a:t> in one place</a:t>
            </a:r>
          </a:p>
          <a:p>
            <a:pPr marL="0" indent="0">
              <a:buNone/>
            </a:pPr>
            <a:r>
              <a:rPr lang="sl-SI" dirty="0" err="1"/>
              <a:t>Easy</a:t>
            </a:r>
            <a:r>
              <a:rPr lang="sl-SI" dirty="0"/>
              <a:t> to </a:t>
            </a:r>
            <a:r>
              <a:rPr lang="sl-SI" dirty="0" err="1"/>
              <a:t>use</a:t>
            </a:r>
            <a:r>
              <a:rPr lang="sl-SI" dirty="0"/>
              <a:t> / </a:t>
            </a:r>
            <a:r>
              <a:rPr lang="sl-SI" dirty="0" err="1"/>
              <a:t>easy</a:t>
            </a:r>
            <a:r>
              <a:rPr lang="sl-SI" dirty="0"/>
              <a:t> to </a:t>
            </a:r>
            <a:r>
              <a:rPr lang="sl-SI" dirty="0" err="1"/>
              <a:t>find</a:t>
            </a:r>
            <a:endParaRPr lang="sl-SI" dirty="0"/>
          </a:p>
          <a:p>
            <a:pPr marL="0" indent="0">
              <a:buNone/>
            </a:pPr>
            <a:endParaRPr lang="sl-SI" dirty="0"/>
          </a:p>
          <a:p>
            <a:pPr marL="0" indent="0">
              <a:buNone/>
            </a:pPr>
            <a:endParaRPr lang="sl-SI" dirty="0"/>
          </a:p>
          <a:p>
            <a:endParaRPr lang="sl-SI" dirty="0"/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xmlns="" id="{C929DD49-D983-4924-9E9D-E9F55879D7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81" t="27601" r="55707" b="12201"/>
          <a:stretch/>
        </p:blipFill>
        <p:spPr>
          <a:xfrm>
            <a:off x="514667" y="1967136"/>
            <a:ext cx="4057333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7235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FA30EE61-983A-4C7B-B829-D0D80A680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56" y="614760"/>
            <a:ext cx="7812360" cy="940966"/>
          </a:xfrm>
        </p:spPr>
        <p:txBody>
          <a:bodyPr/>
          <a:lstStyle/>
          <a:p>
            <a:pPr algn="l"/>
            <a:r>
              <a:rPr lang="sl-SI" sz="4000" dirty="0">
                <a:latin typeface="Intra lighting 60 Medium Con" panose="020B0606030202020203" pitchFamily="34" charset="-18"/>
              </a:rPr>
              <a:t>3 </a:t>
            </a:r>
            <a:r>
              <a:rPr lang="sl-SI" sz="4000" dirty="0" err="1">
                <a:latin typeface="Intra lighting 60 Medium Con" panose="020B0606030202020203" pitchFamily="34" charset="-18"/>
              </a:rPr>
              <a:t>ways</a:t>
            </a:r>
            <a:r>
              <a:rPr lang="sl-SI" sz="4000" dirty="0">
                <a:latin typeface="Intra lighting 60 Medium Con" panose="020B0606030202020203" pitchFamily="34" charset="-18"/>
              </a:rPr>
              <a:t> to </a:t>
            </a:r>
            <a:r>
              <a:rPr lang="sl-SI" sz="4000" dirty="0" err="1">
                <a:latin typeface="Intra lighting 60 Medium Con" panose="020B0606030202020203" pitchFamily="34" charset="-18"/>
              </a:rPr>
              <a:t>discover</a:t>
            </a:r>
            <a:r>
              <a:rPr lang="sl-SI" sz="4000" dirty="0">
                <a:latin typeface="Intra lighting 60 Medium Con" panose="020B0606030202020203" pitchFamily="34" charset="-18"/>
              </a:rPr>
              <a:t> a </a:t>
            </a:r>
            <a:r>
              <a:rPr lang="sl-SI" sz="4000" dirty="0" err="1">
                <a:latin typeface="Intra lighting 60 Medium Con" panose="020B0606030202020203" pitchFamily="34" charset="-18"/>
              </a:rPr>
              <a:t>product</a:t>
            </a:r>
            <a:endParaRPr lang="sl-SI" sz="4000" dirty="0">
              <a:latin typeface="Intra lighting 60 Medium Con" panose="020B0606030202020203" pitchFamily="34" charset="-18"/>
            </a:endParaRPr>
          </a:p>
        </p:txBody>
      </p:sp>
      <p:sp>
        <p:nvSpPr>
          <p:cNvPr id="8" name="Označba mesta vsebine 2">
            <a:extLst>
              <a:ext uri="{FF2B5EF4-FFF2-40B4-BE49-F238E27FC236}">
                <a16:creationId xmlns:a16="http://schemas.microsoft.com/office/drawing/2014/main" xmlns="" id="{7128D4EE-2144-4B4F-8791-B73C5B3517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0032" y="2636912"/>
            <a:ext cx="3456384" cy="2332856"/>
          </a:xfrm>
        </p:spPr>
        <p:txBody>
          <a:bodyPr/>
          <a:lstStyle/>
          <a:p>
            <a:pPr marL="0" indent="0">
              <a:buNone/>
            </a:pPr>
            <a:r>
              <a:rPr lang="sl-SI" dirty="0"/>
              <a:t>Image</a:t>
            </a:r>
          </a:p>
          <a:p>
            <a:pPr marL="0" indent="0">
              <a:buNone/>
            </a:pPr>
            <a:r>
              <a:rPr lang="sl-SI" dirty="0" err="1"/>
              <a:t>Visual</a:t>
            </a:r>
            <a:r>
              <a:rPr lang="sl-SI" dirty="0"/>
              <a:t> </a:t>
            </a:r>
          </a:p>
          <a:p>
            <a:pPr marL="0" indent="0">
              <a:buNone/>
            </a:pPr>
            <a:r>
              <a:rPr lang="sl-SI" dirty="0"/>
              <a:t>Technical</a:t>
            </a:r>
          </a:p>
          <a:p>
            <a:endParaRPr lang="sl-SI" dirty="0"/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xmlns="" id="{86D03FEF-7E09-4C92-ADAE-56274289F4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5800" y="1152128"/>
            <a:ext cx="5705872" cy="570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8102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FA30EE61-983A-4C7B-B829-D0D80A680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l-SI" sz="4000" dirty="0">
                <a:latin typeface="Intra lighting 60 Medium Con" panose="020B0606030202020203" pitchFamily="34" charset="-18"/>
              </a:rPr>
              <a:t>10 </a:t>
            </a:r>
            <a:r>
              <a:rPr lang="sl-SI" sz="4000" dirty="0" err="1">
                <a:latin typeface="Intra lighting 60 Medium Con" panose="020B0606030202020203" pitchFamily="34" charset="-18"/>
              </a:rPr>
              <a:t>seconds</a:t>
            </a:r>
            <a:r>
              <a:rPr lang="sl-SI" sz="4000" dirty="0">
                <a:latin typeface="Intra lighting 60 Medium Con" panose="020B0606030202020203" pitchFamily="34" charset="-18"/>
              </a:rPr>
              <a:t> to </a:t>
            </a:r>
            <a:r>
              <a:rPr lang="sl-SI" sz="4000" dirty="0" err="1">
                <a:latin typeface="Intra lighting 60 Medium Con" panose="020B0606030202020203" pitchFamily="34" charset="-18"/>
              </a:rPr>
              <a:t>the</a:t>
            </a:r>
            <a:r>
              <a:rPr lang="sl-SI" sz="4000" dirty="0">
                <a:latin typeface="Intra lighting 60 Medium Con" panose="020B0606030202020203" pitchFamily="34" charset="-18"/>
              </a:rPr>
              <a:t> </a:t>
            </a:r>
            <a:r>
              <a:rPr lang="sl-SI" sz="4000" dirty="0" err="1">
                <a:latin typeface="Intra lighting 60 Medium Con" panose="020B0606030202020203" pitchFamily="34" charset="-18"/>
              </a:rPr>
              <a:t>product</a:t>
            </a:r>
            <a:r>
              <a:rPr lang="sl-SI" sz="4000" dirty="0">
                <a:latin typeface="Intra lighting 60 Medium Con" panose="020B0606030202020203" pitchFamily="34" charset="-18"/>
              </a:rPr>
              <a:t> </a:t>
            </a:r>
            <a:r>
              <a:rPr lang="sl-SI" sz="4000" dirty="0" err="1">
                <a:latin typeface="Intra lighting 60 Medium Con" panose="020B0606030202020203" pitchFamily="34" charset="-18"/>
              </a:rPr>
              <a:t>code</a:t>
            </a:r>
            <a:endParaRPr lang="sl-SI" sz="4000" dirty="0">
              <a:latin typeface="Intra lighting 60 Medium Con" panose="020B0606030202020203" pitchFamily="34" charset="-18"/>
            </a:endParaRP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674D8393-7EA4-4C43-B89B-492D65A1CB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150" t="13580" r="1963" b="3800"/>
          <a:stretch/>
        </p:blipFill>
        <p:spPr>
          <a:xfrm>
            <a:off x="504056" y="1700808"/>
            <a:ext cx="4104456" cy="4249538"/>
          </a:xfrm>
          <a:prstGeom prst="rect">
            <a:avLst/>
          </a:prstGeom>
        </p:spPr>
      </p:pic>
      <p:sp>
        <p:nvSpPr>
          <p:cNvPr id="9" name="Označba mesta vsebine 2">
            <a:extLst>
              <a:ext uri="{FF2B5EF4-FFF2-40B4-BE49-F238E27FC236}">
                <a16:creationId xmlns:a16="http://schemas.microsoft.com/office/drawing/2014/main" xmlns="" id="{03CE1AA0-96E6-4CD2-ABA9-AF56B9C216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0032" y="2636912"/>
            <a:ext cx="3456384" cy="2332856"/>
          </a:xfrm>
        </p:spPr>
        <p:txBody>
          <a:bodyPr/>
          <a:lstStyle/>
          <a:p>
            <a:pPr marL="0" indent="0">
              <a:buNone/>
            </a:pPr>
            <a:r>
              <a:rPr lang="sl-SI" dirty="0"/>
              <a:t>54 </a:t>
            </a:r>
            <a:r>
              <a:rPr lang="sl-SI" dirty="0" err="1"/>
              <a:t>product</a:t>
            </a:r>
            <a:r>
              <a:rPr lang="sl-SI" dirty="0"/>
              <a:t> </a:t>
            </a:r>
            <a:r>
              <a:rPr lang="sl-SI" dirty="0" err="1"/>
              <a:t>families</a:t>
            </a:r>
            <a:endParaRPr lang="sl-SI" dirty="0"/>
          </a:p>
          <a:p>
            <a:pPr marL="0" indent="0">
              <a:buNone/>
            </a:pPr>
            <a:r>
              <a:rPr lang="sl-SI" dirty="0"/>
              <a:t>250.000 </a:t>
            </a:r>
            <a:r>
              <a:rPr lang="sl-SI" dirty="0" err="1"/>
              <a:t>codes</a:t>
            </a:r>
            <a:endParaRPr lang="sl-SI" dirty="0"/>
          </a:p>
          <a:p>
            <a:pPr marL="0" indent="0">
              <a:buNone/>
            </a:pPr>
            <a:r>
              <a:rPr lang="sl-SI" dirty="0"/>
              <a:t>One </a:t>
            </a:r>
            <a:r>
              <a:rPr lang="sl-SI" dirty="0" err="1"/>
              <a:t>database</a:t>
            </a:r>
            <a:endParaRPr lang="sl-SI" dirty="0"/>
          </a:p>
          <a:p>
            <a:pPr marL="0" indent="0">
              <a:buNone/>
            </a:pPr>
            <a:r>
              <a:rPr lang="sl-SI" dirty="0" err="1"/>
              <a:t>Complete</a:t>
            </a:r>
            <a:r>
              <a:rPr lang="sl-SI" dirty="0"/>
              <a:t> </a:t>
            </a:r>
            <a:r>
              <a:rPr lang="sl-SI" dirty="0" err="1"/>
              <a:t>documentation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5032877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FA30EE61-983A-4C7B-B829-D0D80A680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56" y="614760"/>
            <a:ext cx="4644008" cy="940966"/>
          </a:xfrm>
        </p:spPr>
        <p:txBody>
          <a:bodyPr/>
          <a:lstStyle/>
          <a:p>
            <a:pPr algn="l"/>
            <a:r>
              <a:rPr lang="sl-SI" sz="4000" dirty="0">
                <a:latin typeface="Intra lighting 60 Medium Con" panose="020B0606030202020203" pitchFamily="34" charset="-18"/>
              </a:rPr>
              <a:t>Intra </a:t>
            </a:r>
            <a:r>
              <a:rPr lang="sl-SI" sz="4000" dirty="0" err="1">
                <a:latin typeface="Intra lighting 60 Medium Con" panose="020B0606030202020203" pitchFamily="34" charset="-18"/>
              </a:rPr>
              <a:t>Constructor</a:t>
            </a:r>
            <a:endParaRPr lang="sl-SI" sz="4000" dirty="0">
              <a:latin typeface="Intra lighting 60 Medium Con" panose="020B0606030202020203" pitchFamily="34" charset="-18"/>
            </a:endParaRPr>
          </a:p>
        </p:txBody>
      </p:sp>
      <p:sp>
        <p:nvSpPr>
          <p:cNvPr id="8" name="Označba mesta vsebine 2">
            <a:extLst>
              <a:ext uri="{FF2B5EF4-FFF2-40B4-BE49-F238E27FC236}">
                <a16:creationId xmlns:a16="http://schemas.microsoft.com/office/drawing/2014/main" xmlns="" id="{7128D4EE-2144-4B4F-8791-B73C5B3517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7024" y="2636912"/>
            <a:ext cx="4406976" cy="2332856"/>
          </a:xfrm>
        </p:spPr>
        <p:txBody>
          <a:bodyPr/>
          <a:lstStyle/>
          <a:p>
            <a:pPr marL="0" indent="0">
              <a:buNone/>
            </a:pPr>
            <a:r>
              <a:rPr lang="sl-SI" dirty="0" err="1"/>
              <a:t>Personalize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system</a:t>
            </a:r>
            <a:r>
              <a:rPr lang="sl-SI" dirty="0"/>
              <a:t> to </a:t>
            </a:r>
            <a:r>
              <a:rPr lang="sl-SI" dirty="0" err="1"/>
              <a:t>your</a:t>
            </a:r>
            <a:r>
              <a:rPr lang="sl-SI" dirty="0"/>
              <a:t> </a:t>
            </a:r>
            <a:r>
              <a:rPr lang="sl-SI" dirty="0" err="1"/>
              <a:t>needs</a:t>
            </a:r>
            <a:endParaRPr lang="sl-SI" dirty="0"/>
          </a:p>
          <a:p>
            <a:pPr marL="0" indent="0">
              <a:buNone/>
            </a:pPr>
            <a:r>
              <a:rPr lang="sl-SI" dirty="0" err="1"/>
              <a:t>Less</a:t>
            </a:r>
            <a:r>
              <a:rPr lang="sl-SI" dirty="0"/>
              <a:t> </a:t>
            </a:r>
            <a:r>
              <a:rPr lang="sl-SI" dirty="0" err="1"/>
              <a:t>than</a:t>
            </a:r>
            <a:r>
              <a:rPr lang="sl-SI" dirty="0"/>
              <a:t> 60s to </a:t>
            </a:r>
            <a:r>
              <a:rPr lang="sl-SI" dirty="0" err="1"/>
              <a:t>build</a:t>
            </a:r>
            <a:endParaRPr lang="sl-SI" dirty="0"/>
          </a:p>
          <a:p>
            <a:pPr marL="0" indent="0">
              <a:buNone/>
            </a:pPr>
            <a:r>
              <a:rPr lang="sl-SI" dirty="0"/>
              <a:t>No </a:t>
            </a:r>
            <a:r>
              <a:rPr lang="sl-SI" dirty="0" err="1"/>
              <a:t>mistakes</a:t>
            </a:r>
            <a:r>
              <a:rPr lang="sl-SI" dirty="0"/>
              <a:t>, no </a:t>
            </a:r>
            <a:r>
              <a:rPr lang="sl-SI" dirty="0" err="1"/>
              <a:t>forgotten</a:t>
            </a:r>
            <a:r>
              <a:rPr lang="sl-SI" dirty="0"/>
              <a:t> </a:t>
            </a:r>
            <a:r>
              <a:rPr lang="sl-SI" dirty="0" err="1"/>
              <a:t>parts</a:t>
            </a:r>
            <a:endParaRPr lang="sl-SI" dirty="0"/>
          </a:p>
          <a:p>
            <a:pPr marL="0" indent="0">
              <a:buNone/>
            </a:pPr>
            <a:r>
              <a:rPr lang="sl-SI" dirty="0" err="1"/>
              <a:t>All</a:t>
            </a:r>
            <a:r>
              <a:rPr lang="sl-SI" dirty="0"/>
              <a:t> </a:t>
            </a:r>
            <a:r>
              <a:rPr lang="sl-SI" dirty="0" err="1"/>
              <a:t>documentation</a:t>
            </a:r>
            <a:r>
              <a:rPr lang="sl-SI" dirty="0"/>
              <a:t> </a:t>
            </a:r>
            <a:r>
              <a:rPr lang="sl-SI" dirty="0" err="1"/>
              <a:t>prepared</a:t>
            </a:r>
            <a:endParaRPr lang="sl-SI" dirty="0"/>
          </a:p>
          <a:p>
            <a:endParaRPr lang="sl-SI" dirty="0"/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xmlns="" id="{5C986740-4E4A-4B0F-ABFF-5F224AEA59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63" t="34600" r="46850" b="16400"/>
          <a:stretch/>
        </p:blipFill>
        <p:spPr>
          <a:xfrm>
            <a:off x="35496" y="2060848"/>
            <a:ext cx="4179073" cy="3567502"/>
          </a:xfrm>
          <a:prstGeom prst="rect">
            <a:avLst/>
          </a:prstGeom>
        </p:spPr>
      </p:pic>
      <p:sp>
        <p:nvSpPr>
          <p:cNvPr id="4" name="Pravokotnik 3">
            <a:extLst>
              <a:ext uri="{FF2B5EF4-FFF2-40B4-BE49-F238E27FC236}">
                <a16:creationId xmlns:a16="http://schemas.microsoft.com/office/drawing/2014/main" xmlns="" id="{6DA10798-4C6A-45C3-B688-34D40A37454B}"/>
              </a:ext>
            </a:extLst>
          </p:cNvPr>
          <p:cNvSpPr/>
          <p:nvPr/>
        </p:nvSpPr>
        <p:spPr>
          <a:xfrm>
            <a:off x="-33858" y="1772816"/>
            <a:ext cx="1728192" cy="1728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6" name="Slika 5" descr="Slika, ki vsebuje besede besedilo&#10;&#10;Opis je samodejno ustvarjen">
            <a:extLst>
              <a:ext uri="{FF2B5EF4-FFF2-40B4-BE49-F238E27FC236}">
                <a16:creationId xmlns:a16="http://schemas.microsoft.com/office/drawing/2014/main" xmlns="" id="{13222A54-45AB-445B-9F1C-2B1553C3725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679" y="298783"/>
            <a:ext cx="2751898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3288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l-SI" sz="4000" dirty="0">
                <a:latin typeface="Intra lighting 60 Medium Con" panose="020B0606030202020203" pitchFamily="34" charset="-18"/>
              </a:rPr>
              <a:t>3D </a:t>
            </a:r>
            <a:r>
              <a:rPr lang="sl-SI" sz="4000" dirty="0" err="1">
                <a:latin typeface="Intra lighting 60 Medium Con" panose="020B0606030202020203" pitchFamily="34" charset="-18"/>
              </a:rPr>
              <a:t>BIM</a:t>
            </a:r>
            <a:endParaRPr lang="sl-SI" sz="4000" dirty="0">
              <a:latin typeface="Intra lighting 60 Medium Con" panose="020B0606030202020203" pitchFamily="34" charset="-18"/>
            </a:endParaRPr>
          </a:p>
        </p:txBody>
      </p:sp>
      <p:pic>
        <p:nvPicPr>
          <p:cNvPr id="6146" name="Picture 2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" t="6509" r="1363" b="4299"/>
          <a:stretch/>
        </p:blipFill>
        <p:spPr bwMode="auto">
          <a:xfrm>
            <a:off x="624840" y="1618748"/>
            <a:ext cx="7403544" cy="3814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oljeZBesedilom 2"/>
          <p:cNvSpPr txBox="1"/>
          <p:nvPr/>
        </p:nvSpPr>
        <p:spPr>
          <a:xfrm>
            <a:off x="624840" y="5877272"/>
            <a:ext cx="5194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>
                <a:latin typeface="Intra lighting 40 Light Con" panose="020B0406030202020203" pitchFamily="34" charset="-18"/>
              </a:rPr>
              <a:t>Video on </a:t>
            </a:r>
            <a:r>
              <a:rPr lang="sl-SI" dirty="0" err="1">
                <a:latin typeface="Intra lighting 40 Light Con" panose="020B0406030202020203" pitchFamily="34" charset="-18"/>
              </a:rPr>
              <a:t>how</a:t>
            </a:r>
            <a:r>
              <a:rPr lang="sl-SI" dirty="0">
                <a:latin typeface="Intra lighting 40 Light Con" panose="020B0406030202020203" pitchFamily="34" charset="-18"/>
              </a:rPr>
              <a:t> to </a:t>
            </a:r>
            <a:r>
              <a:rPr lang="sl-SI" dirty="0" err="1">
                <a:latin typeface="Intra lighting 40 Light Con" panose="020B0406030202020203" pitchFamily="34" charset="-18"/>
              </a:rPr>
              <a:t>place</a:t>
            </a:r>
            <a:r>
              <a:rPr lang="sl-SI" dirty="0">
                <a:latin typeface="Intra lighting 40 Light Con" panose="020B0406030202020203" pitchFamily="34" charset="-18"/>
              </a:rPr>
              <a:t> </a:t>
            </a:r>
            <a:r>
              <a:rPr lang="sl-SI" dirty="0" err="1">
                <a:latin typeface="Intra lighting 40 Light Con" panose="020B0406030202020203" pitchFamily="34" charset="-18"/>
                <a:hlinkClick r:id="rId3"/>
              </a:rPr>
              <a:t>BIM</a:t>
            </a:r>
            <a:r>
              <a:rPr lang="sl-SI" dirty="0">
                <a:latin typeface="Intra lighting 40 Light Con" panose="020B0406030202020203" pitchFamily="34" charset="-18"/>
                <a:hlinkClick r:id="rId3"/>
              </a:rPr>
              <a:t> </a:t>
            </a:r>
            <a:r>
              <a:rPr lang="sl-SI" dirty="0" err="1">
                <a:latin typeface="Intra lighting 40 Light Con" panose="020B0406030202020203" pitchFamily="34" charset="-18"/>
                <a:hlinkClick r:id="rId3"/>
              </a:rPr>
              <a:t>Objects</a:t>
            </a:r>
            <a:r>
              <a:rPr lang="sl-SI" dirty="0">
                <a:latin typeface="Intra lighting 40 Light Con" panose="020B0406030202020203" pitchFamily="34" charset="-18"/>
              </a:rPr>
              <a:t> or </a:t>
            </a:r>
            <a:r>
              <a:rPr lang="sl-SI" dirty="0" err="1">
                <a:latin typeface="Intra lighting 40 Light Con" panose="020B0406030202020203" pitchFamily="34" charset="-18"/>
              </a:rPr>
              <a:t>Acess</a:t>
            </a:r>
            <a:r>
              <a:rPr lang="sl-SI" dirty="0">
                <a:latin typeface="Intra lighting 40 Light Con" panose="020B0406030202020203" pitchFamily="34" charset="-18"/>
              </a:rPr>
              <a:t> to </a:t>
            </a:r>
            <a:r>
              <a:rPr lang="sl-SI" dirty="0" err="1">
                <a:latin typeface="Intra lighting 40 Light Con" panose="020B0406030202020203" pitchFamily="34" charset="-18"/>
                <a:hlinkClick r:id="rId5"/>
              </a:rPr>
              <a:t>BIM</a:t>
            </a:r>
            <a:r>
              <a:rPr lang="sl-SI" dirty="0">
                <a:latin typeface="Intra lighting 40 Light Con" panose="020B0406030202020203" pitchFamily="34" charset="-18"/>
                <a:hlinkClick r:id="rId5"/>
              </a:rPr>
              <a:t> </a:t>
            </a:r>
            <a:r>
              <a:rPr lang="sl-SI" dirty="0" err="1">
                <a:latin typeface="Intra lighting 40 Light Con" panose="020B0406030202020203" pitchFamily="34" charset="-18"/>
                <a:hlinkClick r:id="rId5"/>
              </a:rPr>
              <a:t>Library</a:t>
            </a:r>
            <a:endParaRPr lang="en-GB" dirty="0">
              <a:latin typeface="Intra lighting 40 Light Con" panose="020B040603020202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039906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ravokotnik 156">
            <a:extLst>
              <a:ext uri="{FF2B5EF4-FFF2-40B4-BE49-F238E27FC236}">
                <a16:creationId xmlns:a16="http://schemas.microsoft.com/office/drawing/2014/main" xmlns="" id="{7CE1964A-A6E7-4299-BA99-6967F43A500A}"/>
              </a:ext>
            </a:extLst>
          </p:cNvPr>
          <p:cNvSpPr/>
          <p:nvPr/>
        </p:nvSpPr>
        <p:spPr>
          <a:xfrm>
            <a:off x="-36512" y="6346263"/>
            <a:ext cx="9180512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154" name="Slika 153">
            <a:extLst>
              <a:ext uri="{FF2B5EF4-FFF2-40B4-BE49-F238E27FC236}">
                <a16:creationId xmlns:a16="http://schemas.microsoft.com/office/drawing/2014/main" xmlns="" id="{5B8520C8-B0B6-49B4-A4F4-4BD6F8C555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478" r="1799" b="5926"/>
          <a:stretch/>
        </p:blipFill>
        <p:spPr>
          <a:xfrm>
            <a:off x="-36512" y="2313815"/>
            <a:ext cx="8979568" cy="4145467"/>
          </a:xfrm>
          <a:prstGeom prst="rect">
            <a:avLst/>
          </a:prstGeom>
        </p:spPr>
      </p:pic>
      <p:pic>
        <p:nvPicPr>
          <p:cNvPr id="151" name="Slika 150">
            <a:extLst>
              <a:ext uri="{FF2B5EF4-FFF2-40B4-BE49-F238E27FC236}">
                <a16:creationId xmlns:a16="http://schemas.microsoft.com/office/drawing/2014/main" xmlns="" id="{6982EE73-7C0A-44F9-A85D-CEE9B0300E7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000" r="50000" b="40200"/>
          <a:stretch/>
        </p:blipFill>
        <p:spPr>
          <a:xfrm>
            <a:off x="2267744" y="-27384"/>
            <a:ext cx="4572000" cy="2304257"/>
          </a:xfrm>
          <a:prstGeom prst="rect">
            <a:avLst/>
          </a:prstGeom>
        </p:spPr>
      </p:pic>
      <p:pic>
        <p:nvPicPr>
          <p:cNvPr id="152" name="Slika 151">
            <a:extLst>
              <a:ext uri="{FF2B5EF4-FFF2-40B4-BE49-F238E27FC236}">
                <a16:creationId xmlns:a16="http://schemas.microsoft.com/office/drawing/2014/main" xmlns="" id="{3C939892-BA72-4AE0-9C74-41A021763C6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7" t="21838" r="74504" b="33363"/>
          <a:stretch/>
        </p:blipFill>
        <p:spPr>
          <a:xfrm>
            <a:off x="6804248" y="2190292"/>
            <a:ext cx="2304256" cy="2304256"/>
          </a:xfrm>
          <a:prstGeom prst="rect">
            <a:avLst/>
          </a:prstGeom>
        </p:spPr>
      </p:pic>
      <p:pic>
        <p:nvPicPr>
          <p:cNvPr id="153" name="Slika 152">
            <a:extLst>
              <a:ext uri="{FF2B5EF4-FFF2-40B4-BE49-F238E27FC236}">
                <a16:creationId xmlns:a16="http://schemas.microsoft.com/office/drawing/2014/main" xmlns="" id="{F12AE8BB-8FA7-4B01-91A0-3B67A780B46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5498" r="51580" b="4157"/>
          <a:stretch/>
        </p:blipFill>
        <p:spPr>
          <a:xfrm>
            <a:off x="2304764" y="4590687"/>
            <a:ext cx="4427476" cy="2075111"/>
          </a:xfrm>
          <a:prstGeom prst="rect">
            <a:avLst/>
          </a:prstGeom>
        </p:spPr>
      </p:pic>
      <p:pic>
        <p:nvPicPr>
          <p:cNvPr id="155" name="Slika 154">
            <a:extLst>
              <a:ext uri="{FF2B5EF4-FFF2-40B4-BE49-F238E27FC236}">
                <a16:creationId xmlns:a16="http://schemas.microsoft.com/office/drawing/2014/main" xmlns="" id="{D4658F9F-208A-4D1C-903D-DD5987CB833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5108" t="13461" r="50480" b="46575"/>
          <a:stretch/>
        </p:blipFill>
        <p:spPr>
          <a:xfrm>
            <a:off x="35496" y="2457831"/>
            <a:ext cx="2232248" cy="2055501"/>
          </a:xfrm>
          <a:prstGeom prst="rect">
            <a:avLst/>
          </a:prstGeom>
        </p:spPr>
      </p:pic>
      <p:pic>
        <p:nvPicPr>
          <p:cNvPr id="156" name="Slika 155">
            <a:extLst>
              <a:ext uri="{FF2B5EF4-FFF2-40B4-BE49-F238E27FC236}">
                <a16:creationId xmlns:a16="http://schemas.microsoft.com/office/drawing/2014/main" xmlns="" id="{BB573558-688A-464C-BF09-30CC356A16C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5057" t="13167" r="269" b="44003"/>
          <a:stretch/>
        </p:blipFill>
        <p:spPr>
          <a:xfrm>
            <a:off x="4584526" y="2341200"/>
            <a:ext cx="2256148" cy="2202991"/>
          </a:xfrm>
          <a:prstGeom prst="rect">
            <a:avLst/>
          </a:prstGeom>
        </p:spPr>
      </p:pic>
      <p:pic>
        <p:nvPicPr>
          <p:cNvPr id="158" name="Slika 157">
            <a:extLst>
              <a:ext uri="{FF2B5EF4-FFF2-40B4-BE49-F238E27FC236}">
                <a16:creationId xmlns:a16="http://schemas.microsoft.com/office/drawing/2014/main" xmlns="" id="{251FA345-56F4-4193-A738-7EAE1692305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1580" t="21971" r="16926" b="20438"/>
          <a:stretch/>
        </p:blipFill>
        <p:spPr>
          <a:xfrm>
            <a:off x="2304764" y="2290566"/>
            <a:ext cx="2236145" cy="2300121"/>
          </a:xfrm>
          <a:prstGeom prst="rect">
            <a:avLst/>
          </a:prstGeom>
        </p:spPr>
      </p:pic>
      <p:pic>
        <p:nvPicPr>
          <p:cNvPr id="159" name="Slika 158">
            <a:extLst>
              <a:ext uri="{FF2B5EF4-FFF2-40B4-BE49-F238E27FC236}">
                <a16:creationId xmlns:a16="http://schemas.microsoft.com/office/drawing/2014/main" xmlns="" id="{5D9F32CF-2930-414C-BEBF-9A78CFCE722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2410" t="51400" r="50140" b="19200"/>
          <a:stretch/>
        </p:blipFill>
        <p:spPr>
          <a:xfrm>
            <a:off x="-102960" y="-27384"/>
            <a:ext cx="2431364" cy="2304257"/>
          </a:xfrm>
          <a:prstGeom prst="rect">
            <a:avLst/>
          </a:prstGeom>
        </p:spPr>
      </p:pic>
      <p:pic>
        <p:nvPicPr>
          <p:cNvPr id="160" name="Slika 159">
            <a:extLst>
              <a:ext uri="{FF2B5EF4-FFF2-40B4-BE49-F238E27FC236}">
                <a16:creationId xmlns:a16="http://schemas.microsoft.com/office/drawing/2014/main" xmlns="" id="{BDF5BFBB-BC1C-45BD-98A4-5618A276DBB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9464" t="27925" r="22694" b="22012"/>
          <a:stretch/>
        </p:blipFill>
        <p:spPr>
          <a:xfrm>
            <a:off x="6803220" y="4590687"/>
            <a:ext cx="2315478" cy="2342013"/>
          </a:xfrm>
          <a:prstGeom prst="rect">
            <a:avLst/>
          </a:prstGeom>
        </p:spPr>
      </p:pic>
      <p:pic>
        <p:nvPicPr>
          <p:cNvPr id="161" name="Slika 160">
            <a:extLst>
              <a:ext uri="{FF2B5EF4-FFF2-40B4-BE49-F238E27FC236}">
                <a16:creationId xmlns:a16="http://schemas.microsoft.com/office/drawing/2014/main" xmlns="" id="{343D8981-8792-4100-B3D0-E0809A003566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6138" t="20531" r="60237" b="39506"/>
          <a:stretch/>
        </p:blipFill>
        <p:spPr>
          <a:xfrm>
            <a:off x="6856758" y="-27384"/>
            <a:ext cx="2330679" cy="2217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1643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err="1">
                <a:latin typeface="Intra lighting 60 Medium Con" panose="020B0606030202020203" pitchFamily="34" charset="-18"/>
              </a:rPr>
              <a:t>Enhance</a:t>
            </a:r>
            <a:r>
              <a:rPr lang="sl-SI" dirty="0">
                <a:latin typeface="Intra lighting 60 Medium Con" panose="020B0606030202020203" pitchFamily="34" charset="-18"/>
              </a:rPr>
              <a:t> </a:t>
            </a:r>
            <a:r>
              <a:rPr lang="sl-SI" dirty="0" err="1">
                <a:latin typeface="Intra lighting 60 Medium Con" panose="020B0606030202020203" pitchFamily="34" charset="-18"/>
              </a:rPr>
              <a:t>presentation</a:t>
            </a:r>
            <a:endParaRPr lang="sl-SI" dirty="0">
              <a:latin typeface="Intra lighting 60 Medium Con" panose="020B0606030202020203" pitchFamily="34" charset="-18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43" y="1412947"/>
            <a:ext cx="4609381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43" y="4193704"/>
            <a:ext cx="4609381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439" y="1412776"/>
            <a:ext cx="4463559" cy="2660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440" y="4193704"/>
            <a:ext cx="4463560" cy="2664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59084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jeZBesedilom 4">
            <a:extLst>
              <a:ext uri="{FF2B5EF4-FFF2-40B4-BE49-F238E27FC236}">
                <a16:creationId xmlns:a16="http://schemas.microsoft.com/office/drawing/2014/main" xmlns="" id="{209FF4C1-D33C-4FFA-B465-BBF44C8D6023}"/>
              </a:ext>
            </a:extLst>
          </p:cNvPr>
          <p:cNvSpPr txBox="1"/>
          <p:nvPr/>
        </p:nvSpPr>
        <p:spPr>
          <a:xfrm>
            <a:off x="1475656" y="2060848"/>
            <a:ext cx="63367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4800" dirty="0" err="1">
                <a:solidFill>
                  <a:prstClr val="black"/>
                </a:solidFill>
                <a:latin typeface="Intra lighting 60 Medium Con" panose="020B0606030202020203" pitchFamily="34" charset="-18"/>
                <a:ea typeface="+mj-ea"/>
                <a:cs typeface="+mj-cs"/>
              </a:rPr>
              <a:t>Solving</a:t>
            </a:r>
            <a:r>
              <a:rPr lang="sl-SI" sz="4800" dirty="0">
                <a:solidFill>
                  <a:prstClr val="black"/>
                </a:solidFill>
                <a:latin typeface="Intra lighting 60 Medium Con" panose="020B0606030202020203" pitchFamily="34" charset="-18"/>
                <a:ea typeface="+mj-ea"/>
                <a:cs typeface="+mj-cs"/>
              </a:rPr>
              <a:t> </a:t>
            </a:r>
            <a:r>
              <a:rPr lang="sl-SI" sz="4800" dirty="0" err="1">
                <a:solidFill>
                  <a:prstClr val="black"/>
                </a:solidFill>
                <a:latin typeface="Intra lighting 60 Medium Con" panose="020B0606030202020203" pitchFamily="34" charset="-18"/>
                <a:ea typeface="+mj-ea"/>
                <a:cs typeface="+mj-cs"/>
              </a:rPr>
              <a:t>lighting</a:t>
            </a:r>
            <a:r>
              <a:rPr lang="sl-SI" sz="4800" dirty="0">
                <a:solidFill>
                  <a:prstClr val="black"/>
                </a:solidFill>
                <a:latin typeface="Intra lighting 60 Medium Con" panose="020B0606030202020203" pitchFamily="34" charset="-18"/>
                <a:ea typeface="+mj-ea"/>
                <a:cs typeface="+mj-cs"/>
              </a:rPr>
              <a:t> </a:t>
            </a:r>
            <a:br>
              <a:rPr lang="sl-SI" sz="4800" dirty="0">
                <a:solidFill>
                  <a:prstClr val="black"/>
                </a:solidFill>
                <a:latin typeface="Intra lighting 60 Medium Con" panose="020B0606030202020203" pitchFamily="34" charset="-18"/>
                <a:ea typeface="+mj-ea"/>
                <a:cs typeface="+mj-cs"/>
              </a:rPr>
            </a:br>
            <a:r>
              <a:rPr lang="sl-SI" sz="4800" dirty="0" err="1">
                <a:solidFill>
                  <a:prstClr val="black"/>
                </a:solidFill>
                <a:latin typeface="Intra lighting 60 Medium Con" panose="020B0606030202020203" pitchFamily="34" charset="-18"/>
                <a:ea typeface="+mj-ea"/>
                <a:cs typeface="+mj-cs"/>
              </a:rPr>
              <a:t>challenges</a:t>
            </a:r>
            <a:r>
              <a:rPr lang="sl-SI" sz="4800" dirty="0">
                <a:solidFill>
                  <a:prstClr val="black"/>
                </a:solidFill>
                <a:latin typeface="Intra lighting 60 Medium Con" panose="020B0606030202020203" pitchFamily="34" charset="-18"/>
                <a:ea typeface="+mj-ea"/>
                <a:cs typeface="+mj-cs"/>
              </a:rPr>
              <a:t> </a:t>
            </a:r>
            <a:r>
              <a:rPr lang="sl-SI" sz="4800" dirty="0" err="1">
                <a:solidFill>
                  <a:prstClr val="black"/>
                </a:solidFill>
                <a:latin typeface="Intra lighting 60 Medium Con" panose="020B0606030202020203" pitchFamily="34" charset="-18"/>
                <a:ea typeface="+mj-ea"/>
                <a:cs typeface="+mj-cs"/>
              </a:rPr>
              <a:t>of</a:t>
            </a:r>
            <a:r>
              <a:rPr lang="sl-SI" sz="4800" dirty="0">
                <a:solidFill>
                  <a:prstClr val="black"/>
                </a:solidFill>
                <a:latin typeface="Intra lighting 60 Medium Con" panose="020B0606030202020203" pitchFamily="34" charset="-18"/>
                <a:ea typeface="+mj-ea"/>
                <a:cs typeface="+mj-cs"/>
              </a:rPr>
              <a:t> </a:t>
            </a:r>
            <a:br>
              <a:rPr lang="sl-SI" sz="4800" dirty="0">
                <a:solidFill>
                  <a:prstClr val="black"/>
                </a:solidFill>
                <a:latin typeface="Intra lighting 60 Medium Con" panose="020B0606030202020203" pitchFamily="34" charset="-18"/>
                <a:ea typeface="+mj-ea"/>
                <a:cs typeface="+mj-cs"/>
              </a:rPr>
            </a:br>
            <a:r>
              <a:rPr lang="sl-SI" sz="4800" dirty="0" err="1">
                <a:solidFill>
                  <a:prstClr val="black"/>
                </a:solidFill>
                <a:latin typeface="Intra lighting 60 Medium Con" panose="020B0606030202020203" pitchFamily="34" charset="-18"/>
                <a:ea typeface="+mj-ea"/>
                <a:cs typeface="+mj-cs"/>
              </a:rPr>
              <a:t>our</a:t>
            </a:r>
            <a:r>
              <a:rPr lang="sl-SI" sz="4800" dirty="0">
                <a:solidFill>
                  <a:prstClr val="black"/>
                </a:solidFill>
                <a:latin typeface="Intra lighting 60 Medium Con" panose="020B0606030202020203" pitchFamily="34" charset="-18"/>
                <a:ea typeface="+mj-ea"/>
                <a:cs typeface="+mj-cs"/>
              </a:rPr>
              <a:t> </a:t>
            </a:r>
            <a:r>
              <a:rPr lang="sl-SI" sz="4800" dirty="0" err="1">
                <a:solidFill>
                  <a:prstClr val="black"/>
                </a:solidFill>
                <a:latin typeface="Intra lighting 60 Medium Con" panose="020B0606030202020203" pitchFamily="34" charset="-18"/>
                <a:ea typeface="+mj-ea"/>
                <a:cs typeface="+mj-cs"/>
              </a:rPr>
              <a:t>clients</a:t>
            </a:r>
            <a:endParaRPr lang="sl-SI" sz="4800" dirty="0">
              <a:solidFill>
                <a:prstClr val="black"/>
              </a:solidFill>
              <a:latin typeface="Intra lighting 60 Medium Con" panose="020B0606030202020203" pitchFamily="34" charset="-18"/>
              <a:ea typeface="+mj-ea"/>
              <a:cs typeface="+mj-cs"/>
            </a:endParaRPr>
          </a:p>
          <a:p>
            <a:endParaRPr lang="sl-SI" sz="3600" dirty="0">
              <a:solidFill>
                <a:srgbClr val="F9B122"/>
              </a:solidFill>
              <a:latin typeface="Intra lighting 60 Medium" panose="020B0603030202020203" pitchFamily="34" charset="-18"/>
            </a:endParaRPr>
          </a:p>
          <a:p>
            <a:endParaRPr lang="sl-SI" sz="3600" dirty="0">
              <a:solidFill>
                <a:srgbClr val="F9B122"/>
              </a:solidFill>
              <a:latin typeface="Intra lighting 60 Medium" panose="020B0603030202020203" pitchFamily="34" charset="-18"/>
            </a:endParaRPr>
          </a:p>
          <a:p>
            <a:endParaRPr lang="sl-SI" sz="3600" dirty="0">
              <a:solidFill>
                <a:srgbClr val="F9B122"/>
              </a:solidFill>
              <a:latin typeface="Intra lighting 60 Medium" panose="020B060303020202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5497992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475B9327-7DFD-4488-A81E-7F599B1C4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4000" dirty="0" err="1"/>
              <a:t>Brands</a:t>
            </a:r>
            <a:r>
              <a:rPr lang="sl-SI" sz="4000" dirty="0"/>
              <a:t> </a:t>
            </a:r>
            <a:r>
              <a:rPr lang="sl-SI" sz="4000" dirty="0" err="1"/>
              <a:t>that</a:t>
            </a:r>
            <a:r>
              <a:rPr lang="sl-SI" sz="4000" dirty="0"/>
              <a:t> </a:t>
            </a:r>
            <a:r>
              <a:rPr lang="sl-SI" sz="4000" dirty="0" err="1"/>
              <a:t>trust</a:t>
            </a:r>
            <a:r>
              <a:rPr lang="sl-SI" sz="4000" dirty="0"/>
              <a:t> </a:t>
            </a:r>
            <a:r>
              <a:rPr lang="sl-SI" sz="4000" dirty="0" err="1"/>
              <a:t>us</a:t>
            </a:r>
            <a:endParaRPr lang="sl-SI" sz="4000" dirty="0"/>
          </a:p>
        </p:txBody>
      </p:sp>
      <p:pic>
        <p:nvPicPr>
          <p:cNvPr id="13314" name="Picture 2" descr="Google">
            <a:extLst>
              <a:ext uri="{FF2B5EF4-FFF2-40B4-BE49-F238E27FC236}">
                <a16:creationId xmlns:a16="http://schemas.microsoft.com/office/drawing/2014/main" xmlns="" id="{1BF75510-C2CB-4D3C-8684-D6C57E8C57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414" y="2293203"/>
            <a:ext cx="1296144" cy="43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Rezultat iskanja slik za facebook logo">
            <a:extLst>
              <a:ext uri="{FF2B5EF4-FFF2-40B4-BE49-F238E27FC236}">
                <a16:creationId xmlns:a16="http://schemas.microsoft.com/office/drawing/2014/main" xmlns="" id="{6EA7533F-DA5B-4B94-8D26-A6DA64C6F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983" y="2333643"/>
            <a:ext cx="1578576" cy="331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Rezultat iskanja slik za microsoft logo">
            <a:extLst>
              <a:ext uri="{FF2B5EF4-FFF2-40B4-BE49-F238E27FC236}">
                <a16:creationId xmlns:a16="http://schemas.microsoft.com/office/drawing/2014/main" xmlns="" id="{BA41AF4C-C597-416F-BC86-556009F9E5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4824"/>
            <a:ext cx="2002740" cy="133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10" descr="Rezultat iskanja slik za ferrari logo">
            <a:extLst>
              <a:ext uri="{FF2B5EF4-FFF2-40B4-BE49-F238E27FC236}">
                <a16:creationId xmlns:a16="http://schemas.microsoft.com/office/drawing/2014/main" xmlns="" id="{B29E35FA-2A9A-4ED8-BAE3-6DB634F618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974" y="3238402"/>
            <a:ext cx="1541347" cy="867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12" descr="Rezultat iskanja slik za rolex logo">
            <a:extLst>
              <a:ext uri="{FF2B5EF4-FFF2-40B4-BE49-F238E27FC236}">
                <a16:creationId xmlns:a16="http://schemas.microsoft.com/office/drawing/2014/main" xmlns="" id="{808B559B-1EF0-4946-8A9A-65579BC84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090" y="3019235"/>
            <a:ext cx="1383317" cy="78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6" name="Picture 14" descr="Rezultat iskanja slik za jp morgan logo">
            <a:extLst>
              <a:ext uri="{FF2B5EF4-FFF2-40B4-BE49-F238E27FC236}">
                <a16:creationId xmlns:a16="http://schemas.microsoft.com/office/drawing/2014/main" xmlns="" id="{312F142A-12CF-4CA2-9DA0-42BC111FB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076" y="4370428"/>
            <a:ext cx="1815306" cy="453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8" name="Picture 16" descr="Rezultat iskanja slik za volvo logo">
            <a:extLst>
              <a:ext uri="{FF2B5EF4-FFF2-40B4-BE49-F238E27FC236}">
                <a16:creationId xmlns:a16="http://schemas.microsoft.com/office/drawing/2014/main" xmlns="" id="{F639B46F-9D9C-427C-9944-AD8AF98439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107" y="3067752"/>
            <a:ext cx="1692329" cy="1184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0" name="Picture 18" descr="Rezultat iskanja slik za vodafone">
            <a:extLst>
              <a:ext uri="{FF2B5EF4-FFF2-40B4-BE49-F238E27FC236}">
                <a16:creationId xmlns:a16="http://schemas.microsoft.com/office/drawing/2014/main" xmlns="" id="{D784A2F3-4588-44DC-BA40-333B921263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425" y="4105410"/>
            <a:ext cx="1885692" cy="942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2" name="Picture 20" descr="Rezultat iskanja slik za bang olufsen logo">
            <a:extLst>
              <a:ext uri="{FF2B5EF4-FFF2-40B4-BE49-F238E27FC236}">
                <a16:creationId xmlns:a16="http://schemas.microsoft.com/office/drawing/2014/main" xmlns="" id="{EA4C831D-6319-46A0-9CAF-A586C3AD9D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575" y="4149468"/>
            <a:ext cx="1564348" cy="869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>
            <a:extLst>
              <a:ext uri="{FF2B5EF4-FFF2-40B4-BE49-F238E27FC236}">
                <a16:creationId xmlns:a16="http://schemas.microsoft.com/office/drawing/2014/main" xmlns="" id="{4384AB68-3883-471A-BF68-9427A15B935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63769" y="4732454"/>
            <a:ext cx="2127636" cy="1262981"/>
          </a:xfrm>
          <a:prstGeom prst="rect">
            <a:avLst/>
          </a:prstGeom>
        </p:spPr>
      </p:pic>
      <p:pic>
        <p:nvPicPr>
          <p:cNvPr id="14338" name="Picture 2" descr="Image result for hsbc logo black and white">
            <a:extLst>
              <a:ext uri="{FF2B5EF4-FFF2-40B4-BE49-F238E27FC236}">
                <a16:creationId xmlns:a16="http://schemas.microsoft.com/office/drawing/2014/main" xmlns="" id="{7A20E573-808D-4863-8223-7837865C24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772" y="5048256"/>
            <a:ext cx="1230456" cy="81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 descr="Image result for snapchat logo black and white">
            <a:extLst>
              <a:ext uri="{FF2B5EF4-FFF2-40B4-BE49-F238E27FC236}">
                <a16:creationId xmlns:a16="http://schemas.microsoft.com/office/drawing/2014/main" xmlns="" id="{B7835E74-F822-4CF2-BD7A-CF27F4EAD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484" y="4985838"/>
            <a:ext cx="942847" cy="94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2637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vsebine 1">
            <a:extLst>
              <a:ext uri="{FF2B5EF4-FFF2-40B4-BE49-F238E27FC236}">
                <a16:creationId xmlns:a16="http://schemas.microsoft.com/office/drawing/2014/main" xmlns="" id="{D5DE07DD-5B75-4AD8-A4AF-1B1A39DA8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476672"/>
            <a:ext cx="2664296" cy="1152128"/>
          </a:xfrm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sl-SI" sz="4000" dirty="0">
                <a:ea typeface="+mj-ea"/>
                <a:cs typeface="+mj-cs"/>
              </a:rPr>
              <a:t>Microsoft</a:t>
            </a:r>
          </a:p>
          <a:p>
            <a:pPr marL="0" indent="0">
              <a:buNone/>
            </a:pPr>
            <a:r>
              <a:rPr lang="sl-SI" sz="1400" dirty="0">
                <a:latin typeface="Intra lighting 50 Regular Con" panose="020B0506030202020203" pitchFamily="34" charset="-18"/>
              </a:rPr>
              <a:t>One Microsoft Place, Dublin, </a:t>
            </a:r>
            <a:r>
              <a:rPr lang="sl-SI" sz="1400" dirty="0" err="1">
                <a:latin typeface="Intra lighting 50 Regular Con" panose="020B0506030202020203" pitchFamily="34" charset="-18"/>
              </a:rPr>
              <a:t>Ireland</a:t>
            </a:r>
            <a:endParaRPr lang="sl-SI" sz="1400" dirty="0">
              <a:latin typeface="Intra lighting 50 Regular Con" panose="020B0506030202020203" pitchFamily="34" charset="-18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1E6B28F5-CD03-44A5-99E8-E563A462A3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93" t="-397" r="19502" b="397"/>
          <a:stretch/>
        </p:blipFill>
        <p:spPr bwMode="auto">
          <a:xfrm>
            <a:off x="4710671" y="-15952"/>
            <a:ext cx="4433329" cy="401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xmlns="" id="{3E049647-F4DA-4D1D-A49D-D00522B16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671" y="4135321"/>
            <a:ext cx="4431606" cy="282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xmlns="" id="{0ABECCCE-D6C2-4F25-BB7F-7CFBEBF2A6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31" y="2634116"/>
            <a:ext cx="4459569" cy="282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2833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vsebine 1">
            <a:extLst>
              <a:ext uri="{FF2B5EF4-FFF2-40B4-BE49-F238E27FC236}">
                <a16:creationId xmlns:a16="http://schemas.microsoft.com/office/drawing/2014/main" xmlns="" id="{D5DE07DD-5B75-4AD8-A4AF-1B1A39DA8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476672"/>
            <a:ext cx="3024336" cy="1152128"/>
          </a:xfrm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sl-SI" sz="4000" dirty="0" err="1">
                <a:ea typeface="+mj-ea"/>
                <a:cs typeface="+mj-cs"/>
              </a:rPr>
              <a:t>NautaDutilh</a:t>
            </a:r>
            <a:endParaRPr lang="sl-SI" sz="4000" dirty="0">
              <a:ea typeface="+mj-ea"/>
              <a:cs typeface="+mj-cs"/>
            </a:endParaRPr>
          </a:p>
          <a:p>
            <a:pPr marL="0" indent="0">
              <a:buNone/>
            </a:pPr>
            <a:r>
              <a:rPr lang="sl-SI" sz="1400" dirty="0">
                <a:latin typeface="Intra lighting 50 Regular Con" panose="020B0506030202020203" pitchFamily="34" charset="-18"/>
              </a:rPr>
              <a:t>Amsterdam, </a:t>
            </a:r>
            <a:r>
              <a:rPr lang="sl-SI" sz="1400" dirty="0" err="1">
                <a:latin typeface="Intra lighting 50 Regular Con" panose="020B0506030202020203" pitchFamily="34" charset="-18"/>
              </a:rPr>
              <a:t>The</a:t>
            </a:r>
            <a:r>
              <a:rPr lang="sl-SI" sz="1400" dirty="0">
                <a:latin typeface="Intra lighting 50 Regular Con" panose="020B0506030202020203" pitchFamily="34" charset="-18"/>
              </a:rPr>
              <a:t> </a:t>
            </a:r>
            <a:r>
              <a:rPr lang="sl-SI" sz="1400" dirty="0" err="1">
                <a:latin typeface="Intra lighting 50 Regular Con" panose="020B0506030202020203" pitchFamily="34" charset="-18"/>
              </a:rPr>
              <a:t>Netherlands</a:t>
            </a:r>
            <a:endParaRPr lang="sl-SI" sz="1400" dirty="0">
              <a:latin typeface="Intra lighting 50 Regular Con" panose="020B0506030202020203" pitchFamily="34" charset="-18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0C8D1ACF-F2A6-4CF4-A7F9-FBE29149D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83" y="2348880"/>
            <a:ext cx="4572000" cy="2910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xmlns="" id="{D3C95DC1-7AC6-4728-95CE-61E23569D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173" y="2348880"/>
            <a:ext cx="4572000" cy="2913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4477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vsebine 1">
            <a:extLst>
              <a:ext uri="{FF2B5EF4-FFF2-40B4-BE49-F238E27FC236}">
                <a16:creationId xmlns:a16="http://schemas.microsoft.com/office/drawing/2014/main" xmlns="" id="{D5DE07DD-5B75-4AD8-A4AF-1B1A39DA8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1" y="476672"/>
            <a:ext cx="4029465" cy="1152128"/>
          </a:xfrm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sl-SI" sz="4000" dirty="0" err="1">
                <a:ea typeface="+mj-ea"/>
                <a:cs typeface="+mj-cs"/>
              </a:rPr>
              <a:t>International</a:t>
            </a:r>
            <a:r>
              <a:rPr lang="sl-SI" sz="4000" dirty="0">
                <a:ea typeface="+mj-ea"/>
                <a:cs typeface="+mj-cs"/>
              </a:rPr>
              <a:t> </a:t>
            </a:r>
            <a:br>
              <a:rPr lang="sl-SI" sz="4000" dirty="0">
                <a:ea typeface="+mj-ea"/>
                <a:cs typeface="+mj-cs"/>
              </a:rPr>
            </a:br>
            <a:r>
              <a:rPr lang="sl-SI" sz="4000" dirty="0" err="1">
                <a:ea typeface="+mj-ea"/>
                <a:cs typeface="+mj-cs"/>
              </a:rPr>
              <a:t>House</a:t>
            </a:r>
            <a:r>
              <a:rPr lang="sl-SI" sz="4000" dirty="0">
                <a:ea typeface="+mj-ea"/>
                <a:cs typeface="+mj-cs"/>
              </a:rPr>
              <a:t> Sydney</a:t>
            </a:r>
          </a:p>
          <a:p>
            <a:pPr marL="0" indent="0">
              <a:buNone/>
            </a:pPr>
            <a:r>
              <a:rPr lang="sl-SI" sz="1400" dirty="0">
                <a:latin typeface="Intra lighting 50 Regular Con" panose="020B0506030202020203" pitchFamily="34" charset="-18"/>
              </a:rPr>
              <a:t>Sydney, </a:t>
            </a:r>
            <a:r>
              <a:rPr lang="sl-SI" sz="1400" dirty="0" err="1">
                <a:latin typeface="Intra lighting 50 Regular Con" panose="020B0506030202020203" pitchFamily="34" charset="-18"/>
              </a:rPr>
              <a:t>Australia</a:t>
            </a:r>
            <a:endParaRPr lang="sl-SI" sz="1400" dirty="0">
              <a:latin typeface="Intra lighting 50 Regular Con" panose="020B0506030202020203" pitchFamily="34" charset="-18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xmlns="" id="{13E56129-9140-49C6-971C-2525E86B02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200" y="0"/>
            <a:ext cx="4368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xmlns="" id="{7DA0BC7D-0DDE-416F-AE51-A85ECC4FF4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16" y="2636912"/>
            <a:ext cx="4368800" cy="2783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3439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vsebine 1">
            <a:extLst>
              <a:ext uri="{FF2B5EF4-FFF2-40B4-BE49-F238E27FC236}">
                <a16:creationId xmlns:a16="http://schemas.microsoft.com/office/drawing/2014/main" xmlns="" id="{D5DE07DD-5B75-4AD8-A4AF-1B1A39DA8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476672"/>
            <a:ext cx="3672408" cy="1152128"/>
          </a:xfrm>
        </p:spPr>
        <p:txBody>
          <a:bodyPr/>
          <a:lstStyle/>
          <a:p>
            <a:pPr marL="0" indent="0">
              <a:buNone/>
            </a:pPr>
            <a:r>
              <a:rPr lang="sl-SI" sz="4000" dirty="0" err="1">
                <a:ea typeface="+mj-ea"/>
                <a:cs typeface="+mj-cs"/>
              </a:rPr>
              <a:t>Kalverpassage</a:t>
            </a:r>
            <a:endParaRPr lang="sl-SI" sz="4000" dirty="0">
              <a:ea typeface="+mj-ea"/>
              <a:cs typeface="+mj-cs"/>
            </a:endParaRPr>
          </a:p>
          <a:p>
            <a:pPr marL="0" indent="0">
              <a:buNone/>
            </a:pPr>
            <a:r>
              <a:rPr lang="sl-SI" sz="1400" dirty="0">
                <a:latin typeface="Intra lighting 50 Regular Con" panose="020B0506030202020203" pitchFamily="34" charset="-18"/>
              </a:rPr>
              <a:t>Amsterdam, </a:t>
            </a:r>
            <a:r>
              <a:rPr lang="sl-SI" sz="1400" dirty="0" err="1">
                <a:latin typeface="Intra lighting 50 Regular Con" panose="020B0506030202020203" pitchFamily="34" charset="-18"/>
              </a:rPr>
              <a:t>The</a:t>
            </a:r>
            <a:r>
              <a:rPr lang="sl-SI" sz="1400" dirty="0">
                <a:latin typeface="Intra lighting 50 Regular Con" panose="020B0506030202020203" pitchFamily="34" charset="-18"/>
              </a:rPr>
              <a:t> </a:t>
            </a:r>
            <a:r>
              <a:rPr lang="sl-SI" sz="1400" dirty="0" err="1">
                <a:latin typeface="Intra lighting 50 Regular Con" panose="020B0506030202020203" pitchFamily="34" charset="-18"/>
              </a:rPr>
              <a:t>Netherlands</a:t>
            </a:r>
            <a:endParaRPr lang="sl-SI" sz="1400" dirty="0">
              <a:latin typeface="Intra lighting 50 Regular Con" panose="020B0506030202020203" pitchFamily="34" charset="-18"/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xmlns="" id="{21C191C3-2F0D-4390-A0F3-6B28697C1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2348880"/>
            <a:ext cx="4634889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>
            <a:extLst>
              <a:ext uri="{FF2B5EF4-FFF2-40B4-BE49-F238E27FC236}">
                <a16:creationId xmlns:a16="http://schemas.microsoft.com/office/drawing/2014/main" xmlns="" id="{27A95581-5614-48D8-9D03-294BFEBCF2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890" y="2348880"/>
            <a:ext cx="4634890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6773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vsebine 1">
            <a:extLst>
              <a:ext uri="{FF2B5EF4-FFF2-40B4-BE49-F238E27FC236}">
                <a16:creationId xmlns:a16="http://schemas.microsoft.com/office/drawing/2014/main" xmlns="" id="{D5DE07DD-5B75-4AD8-A4AF-1B1A39DA8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476672"/>
            <a:ext cx="3672408" cy="1152128"/>
          </a:xfrm>
        </p:spPr>
        <p:txBody>
          <a:bodyPr/>
          <a:lstStyle/>
          <a:p>
            <a:pPr marL="0" indent="0">
              <a:buNone/>
            </a:pPr>
            <a:r>
              <a:rPr lang="sl-SI" sz="4000" dirty="0">
                <a:ea typeface="+mj-ea"/>
                <a:cs typeface="+mj-cs"/>
              </a:rPr>
              <a:t>Expo 2020</a:t>
            </a:r>
          </a:p>
          <a:p>
            <a:pPr marL="0" indent="0">
              <a:buNone/>
            </a:pPr>
            <a:r>
              <a:rPr lang="sl-SI" sz="1400" dirty="0" err="1">
                <a:latin typeface="Intra lighting 50 Regular Con" panose="020B0506030202020203" pitchFamily="34" charset="-18"/>
              </a:rPr>
              <a:t>Dubai</a:t>
            </a:r>
            <a:r>
              <a:rPr lang="sl-SI" sz="1400" dirty="0">
                <a:latin typeface="Intra lighting 50 Regular Con" panose="020B0506030202020203" pitchFamily="34" charset="-18"/>
              </a:rPr>
              <a:t>, </a:t>
            </a:r>
            <a:r>
              <a:rPr lang="sl-SI" sz="1400" dirty="0" err="1">
                <a:latin typeface="Intra lighting 50 Regular Con" panose="020B0506030202020203" pitchFamily="34" charset="-18"/>
              </a:rPr>
              <a:t>United</a:t>
            </a:r>
            <a:r>
              <a:rPr lang="sl-SI" sz="1400" dirty="0">
                <a:latin typeface="Intra lighting 50 Regular Con" panose="020B0506030202020203" pitchFamily="34" charset="-18"/>
              </a:rPr>
              <a:t> </a:t>
            </a:r>
            <a:r>
              <a:rPr lang="sl-SI" sz="1400" dirty="0" err="1">
                <a:latin typeface="Intra lighting 50 Regular Con" panose="020B0506030202020203" pitchFamily="34" charset="-18"/>
              </a:rPr>
              <a:t>Arab</a:t>
            </a:r>
            <a:r>
              <a:rPr lang="sl-SI" sz="1400" dirty="0">
                <a:latin typeface="Intra lighting 50 Regular Con" panose="020B0506030202020203" pitchFamily="34" charset="-18"/>
              </a:rPr>
              <a:t> </a:t>
            </a:r>
            <a:r>
              <a:rPr lang="sl-SI" sz="1400" dirty="0" err="1">
                <a:latin typeface="Intra lighting 50 Regular Con" panose="020B0506030202020203" pitchFamily="34" charset="-18"/>
              </a:rPr>
              <a:t>Emirates</a:t>
            </a:r>
            <a:endParaRPr lang="sl-SI" sz="1400" dirty="0">
              <a:latin typeface="Intra lighting 50 Regular Con" panose="020B0506030202020203" pitchFamily="34" charset="-18"/>
            </a:endParaRPr>
          </a:p>
        </p:txBody>
      </p:sp>
      <p:pic>
        <p:nvPicPr>
          <p:cNvPr id="5" name="1A51E6EA-AB62-4211-A0EE-9B1D522A1E9F" descr="1A51E6EA-AB62-4211-A0EE-9B1D522A1E9F">
            <a:extLst>
              <a:ext uri="{FF2B5EF4-FFF2-40B4-BE49-F238E27FC236}">
                <a16:creationId xmlns:a16="http://schemas.microsoft.com/office/drawing/2014/main" xmlns="" id="{5AB667ED-3BAD-4EE2-AC3A-C90D5E4C0F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54" t="982" b="10437"/>
          <a:stretch/>
        </p:blipFill>
        <p:spPr bwMode="auto">
          <a:xfrm>
            <a:off x="0" y="1916832"/>
            <a:ext cx="9181170" cy="467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87639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vsebine 1">
            <a:extLst>
              <a:ext uri="{FF2B5EF4-FFF2-40B4-BE49-F238E27FC236}">
                <a16:creationId xmlns:a16="http://schemas.microsoft.com/office/drawing/2014/main" xmlns="" id="{D5DE07DD-5B75-4AD8-A4AF-1B1A39DA8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476672"/>
            <a:ext cx="2664296" cy="1152128"/>
          </a:xfrm>
        </p:spPr>
        <p:txBody>
          <a:bodyPr/>
          <a:lstStyle/>
          <a:p>
            <a:pPr marL="0" indent="0">
              <a:buNone/>
            </a:pPr>
            <a:r>
              <a:rPr lang="sl-SI" sz="4000" dirty="0">
                <a:ea typeface="+mj-ea"/>
                <a:cs typeface="+mj-cs"/>
              </a:rPr>
              <a:t>Facebook</a:t>
            </a:r>
          </a:p>
          <a:p>
            <a:pPr marL="0" indent="0">
              <a:buNone/>
            </a:pPr>
            <a:r>
              <a:rPr lang="sl-SI" sz="1400" dirty="0">
                <a:latin typeface="Intra lighting 50 Regular Con" panose="020B0506030202020203" pitchFamily="34" charset="-18"/>
              </a:rPr>
              <a:t>Nova </a:t>
            </a:r>
            <a:r>
              <a:rPr lang="sl-SI" sz="1400" dirty="0" err="1">
                <a:latin typeface="Intra lighting 50 Regular Con" panose="020B0506030202020203" pitchFamily="34" charset="-18"/>
              </a:rPr>
              <a:t>Atria</a:t>
            </a:r>
            <a:r>
              <a:rPr lang="sl-SI" sz="1400" dirty="0">
                <a:latin typeface="Intra lighting 50 Regular Con" panose="020B0506030202020203" pitchFamily="34" charset="-18"/>
              </a:rPr>
              <a:t> </a:t>
            </a:r>
            <a:r>
              <a:rPr lang="sl-SI" sz="1400" dirty="0" err="1">
                <a:latin typeface="Intra lighting 50 Regular Con" panose="020B0506030202020203" pitchFamily="34" charset="-18"/>
              </a:rPr>
              <a:t>South</a:t>
            </a:r>
            <a:r>
              <a:rPr lang="sl-SI" sz="1400" dirty="0">
                <a:latin typeface="Intra lighting 50 Regular Con" panose="020B0506030202020203" pitchFamily="34" charset="-18"/>
              </a:rPr>
              <a:t>, Dublin, </a:t>
            </a:r>
            <a:r>
              <a:rPr lang="sl-SI" sz="1400" dirty="0" err="1">
                <a:latin typeface="Intra lighting 50 Regular Con" panose="020B0506030202020203" pitchFamily="34" charset="-18"/>
              </a:rPr>
              <a:t>Ireland</a:t>
            </a:r>
            <a:endParaRPr lang="sl-SI" sz="1400" dirty="0">
              <a:latin typeface="Intra lighting 50 Regular Con" panose="020B0506030202020203" pitchFamily="34" charset="-18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413FAB08-CA69-48F1-8AB4-105885336C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-1"/>
            <a:ext cx="4427984" cy="695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xmlns="" id="{99475D1F-7336-471E-BA40-9AF9FABD8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61" y="2480675"/>
            <a:ext cx="4427984" cy="2820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1327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vsebine 1">
            <a:extLst>
              <a:ext uri="{FF2B5EF4-FFF2-40B4-BE49-F238E27FC236}">
                <a16:creationId xmlns:a16="http://schemas.microsoft.com/office/drawing/2014/main" xmlns="" id="{D5DE07DD-5B75-4AD8-A4AF-1B1A39DA8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476672"/>
            <a:ext cx="2664296" cy="1152128"/>
          </a:xfrm>
        </p:spPr>
        <p:txBody>
          <a:bodyPr/>
          <a:lstStyle/>
          <a:p>
            <a:pPr marL="0" indent="0">
              <a:buNone/>
            </a:pPr>
            <a:r>
              <a:rPr lang="sl-SI" sz="4000" dirty="0">
                <a:ea typeface="+mj-ea"/>
                <a:cs typeface="+mj-cs"/>
              </a:rPr>
              <a:t>Ferrari</a:t>
            </a:r>
          </a:p>
          <a:p>
            <a:pPr marL="0" indent="0">
              <a:buNone/>
            </a:pPr>
            <a:r>
              <a:rPr lang="sl-SI" sz="1400" dirty="0" err="1">
                <a:latin typeface="Intra lighting 50 Regular Con" panose="020B0506030202020203" pitchFamily="34" charset="-18"/>
              </a:rPr>
              <a:t>Maranello</a:t>
            </a:r>
            <a:r>
              <a:rPr lang="sl-SI" sz="1400" dirty="0">
                <a:latin typeface="Intra lighting 50 Regular Con" panose="020B0506030202020203" pitchFamily="34" charset="-18"/>
              </a:rPr>
              <a:t>, </a:t>
            </a:r>
            <a:r>
              <a:rPr lang="sl-SI" sz="1400" dirty="0" err="1">
                <a:latin typeface="Intra lighting 50 Regular Con" panose="020B0506030202020203" pitchFamily="34" charset="-18"/>
              </a:rPr>
              <a:t>Italy</a:t>
            </a:r>
            <a:endParaRPr lang="sl-SI" sz="1400" dirty="0">
              <a:latin typeface="Intra lighting 50 Regular Con" panose="020B0506030202020203" pitchFamily="34" charset="-18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xmlns="" id="{489A9A44-B780-4F1A-8687-0FA28540E5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683" y="2201776"/>
            <a:ext cx="5086417" cy="323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xmlns="" id="{B743936C-CA6D-48FA-9E5A-70CFE9A406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2" r="5262"/>
          <a:stretch/>
        </p:blipFill>
        <p:spPr bwMode="auto">
          <a:xfrm>
            <a:off x="5136872" y="2174686"/>
            <a:ext cx="4005430" cy="326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134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lika 7">
            <a:extLst>
              <a:ext uri="{FF2B5EF4-FFF2-40B4-BE49-F238E27FC236}">
                <a16:creationId xmlns:a16="http://schemas.microsoft.com/office/drawing/2014/main" xmlns="" id="{0546F1F1-E555-42BF-8B66-E4921FA172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2216" y="-891480"/>
            <a:ext cx="9836216" cy="6957392"/>
          </a:xfrm>
          <a:prstGeom prst="rect">
            <a:avLst/>
          </a:prstGeom>
        </p:spPr>
      </p:pic>
      <p:sp>
        <p:nvSpPr>
          <p:cNvPr id="6" name="PoljeZBesedilom 5">
            <a:extLst>
              <a:ext uri="{FF2B5EF4-FFF2-40B4-BE49-F238E27FC236}">
                <a16:creationId xmlns:a16="http://schemas.microsoft.com/office/drawing/2014/main" xmlns="" id="{F66DEB72-CA06-42F3-A962-42C337062CCE}"/>
              </a:ext>
            </a:extLst>
          </p:cNvPr>
          <p:cNvSpPr txBox="1"/>
          <p:nvPr/>
        </p:nvSpPr>
        <p:spPr>
          <a:xfrm>
            <a:off x="827584" y="2276872"/>
            <a:ext cx="63367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600" dirty="0" err="1">
                <a:solidFill>
                  <a:srgbClr val="F9B122"/>
                </a:solidFill>
                <a:latin typeface="Intra lighting 30 Thin" panose="020B0303030202020203" pitchFamily="34" charset="-18"/>
              </a:rPr>
              <a:t>Light</a:t>
            </a:r>
            <a:r>
              <a:rPr lang="sl-SI" sz="3600" dirty="0">
                <a:solidFill>
                  <a:srgbClr val="F9B122"/>
                </a:solidFill>
                <a:latin typeface="Intra lighting 30 Thin" panose="020B0303030202020203" pitchFamily="34" charset="-18"/>
              </a:rPr>
              <a:t> </a:t>
            </a:r>
            <a:r>
              <a:rPr lang="sl-SI" sz="3600" dirty="0" err="1">
                <a:solidFill>
                  <a:srgbClr val="F9B122"/>
                </a:solidFill>
                <a:latin typeface="Intra lighting 30 Thin" panose="020B0303030202020203" pitchFamily="34" charset="-18"/>
              </a:rPr>
              <a:t>where</a:t>
            </a:r>
            <a:r>
              <a:rPr lang="sl-SI" sz="3600" dirty="0">
                <a:solidFill>
                  <a:srgbClr val="F9B122"/>
                </a:solidFill>
                <a:latin typeface="Intra lighting 30 Thin" panose="020B0303030202020203" pitchFamily="34" charset="-18"/>
              </a:rPr>
              <a:t> it is </a:t>
            </a:r>
            <a:r>
              <a:rPr lang="sl-SI" sz="3600" dirty="0" err="1">
                <a:solidFill>
                  <a:srgbClr val="F9B122"/>
                </a:solidFill>
                <a:latin typeface="Intra lighting 30 Thin" panose="020B0303030202020203" pitchFamily="34" charset="-18"/>
              </a:rPr>
              <a:t>needed</a:t>
            </a:r>
            <a:r>
              <a:rPr lang="sl-SI" sz="3600" dirty="0">
                <a:solidFill>
                  <a:srgbClr val="F9B122"/>
                </a:solidFill>
                <a:latin typeface="Intra lighting 30 Thin" panose="020B0303030202020203" pitchFamily="34" charset="-18"/>
              </a:rPr>
              <a:t>,</a:t>
            </a:r>
          </a:p>
          <a:p>
            <a:r>
              <a:rPr lang="sl-SI" sz="3600" dirty="0" err="1">
                <a:solidFill>
                  <a:srgbClr val="F9B122"/>
                </a:solidFill>
                <a:latin typeface="Intra lighting 30 Thin" panose="020B0303030202020203" pitchFamily="34" charset="-18"/>
              </a:rPr>
              <a:t>when</a:t>
            </a:r>
            <a:r>
              <a:rPr lang="sl-SI" sz="3600" dirty="0">
                <a:solidFill>
                  <a:srgbClr val="F9B122"/>
                </a:solidFill>
                <a:latin typeface="Intra lighting 30 Thin" panose="020B0303030202020203" pitchFamily="34" charset="-18"/>
              </a:rPr>
              <a:t> it is </a:t>
            </a:r>
            <a:r>
              <a:rPr lang="sl-SI" sz="3600" dirty="0" err="1">
                <a:solidFill>
                  <a:srgbClr val="F9B122"/>
                </a:solidFill>
                <a:latin typeface="Intra lighting 30 Thin" panose="020B0303030202020203" pitchFamily="34" charset="-18"/>
              </a:rPr>
              <a:t>needed</a:t>
            </a:r>
            <a:r>
              <a:rPr lang="sl-SI" sz="3600" dirty="0">
                <a:solidFill>
                  <a:srgbClr val="F9B122"/>
                </a:solidFill>
                <a:latin typeface="Intra lighting 30 Thin" panose="020B0303030202020203" pitchFamily="34" charset="-18"/>
              </a:rPr>
              <a:t> </a:t>
            </a:r>
            <a:r>
              <a:rPr lang="sl-SI" sz="3600" dirty="0" err="1">
                <a:solidFill>
                  <a:srgbClr val="F9B122"/>
                </a:solidFill>
                <a:latin typeface="Intra lighting 30 Thin" panose="020B0303030202020203" pitchFamily="34" charset="-18"/>
              </a:rPr>
              <a:t>and</a:t>
            </a:r>
            <a:endParaRPr lang="sl-SI" sz="3600" dirty="0">
              <a:solidFill>
                <a:srgbClr val="F9B122"/>
              </a:solidFill>
              <a:latin typeface="Intra lighting 30 Thin" panose="020B0303030202020203" pitchFamily="34" charset="-18"/>
            </a:endParaRPr>
          </a:p>
          <a:p>
            <a:r>
              <a:rPr lang="sl-SI" sz="3600" dirty="0">
                <a:solidFill>
                  <a:srgbClr val="F9B122"/>
                </a:solidFill>
                <a:latin typeface="Intra lighting 30 Thin" panose="020B0303030202020203" pitchFamily="34" charset="-18"/>
              </a:rPr>
              <a:t>as </a:t>
            </a:r>
            <a:r>
              <a:rPr lang="sl-SI" sz="3600" dirty="0" err="1">
                <a:solidFill>
                  <a:srgbClr val="F9B122"/>
                </a:solidFill>
                <a:latin typeface="Intra lighting 30 Thin" panose="020B0303030202020203" pitchFamily="34" charset="-18"/>
              </a:rPr>
              <a:t>much</a:t>
            </a:r>
            <a:r>
              <a:rPr lang="sl-SI" sz="3600" dirty="0">
                <a:solidFill>
                  <a:srgbClr val="F9B122"/>
                </a:solidFill>
                <a:latin typeface="Intra lighting 30 Thin" panose="020B0303030202020203" pitchFamily="34" charset="-18"/>
              </a:rPr>
              <a:t> as </a:t>
            </a:r>
            <a:r>
              <a:rPr lang="sl-SI" sz="3600" dirty="0" err="1">
                <a:solidFill>
                  <a:srgbClr val="F9B122"/>
                </a:solidFill>
                <a:latin typeface="Intra lighting 30 Thin" panose="020B0303030202020203" pitchFamily="34" charset="-18"/>
              </a:rPr>
              <a:t>needed</a:t>
            </a:r>
            <a:endParaRPr lang="sl-SI" sz="3600" dirty="0">
              <a:solidFill>
                <a:srgbClr val="F9B122"/>
              </a:solidFill>
              <a:latin typeface="Intra lighting 30 Thin" panose="020B030303020202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60717062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jeZBesedilom 4">
            <a:extLst>
              <a:ext uri="{FF2B5EF4-FFF2-40B4-BE49-F238E27FC236}">
                <a16:creationId xmlns:a16="http://schemas.microsoft.com/office/drawing/2014/main" xmlns="" id="{209FF4C1-D33C-4FFA-B465-BBF44C8D6023}"/>
              </a:ext>
            </a:extLst>
          </p:cNvPr>
          <p:cNvSpPr txBox="1"/>
          <p:nvPr/>
        </p:nvSpPr>
        <p:spPr>
          <a:xfrm>
            <a:off x="1475656" y="2060848"/>
            <a:ext cx="633670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4800" dirty="0" err="1">
                <a:solidFill>
                  <a:prstClr val="black"/>
                </a:solidFill>
                <a:latin typeface="Intra lighting 60 Medium Con" panose="020B0606030202020203" pitchFamily="34" charset="-18"/>
                <a:ea typeface="+mj-ea"/>
                <a:cs typeface="+mj-cs"/>
              </a:rPr>
              <a:t>Achievements</a:t>
            </a:r>
            <a:r>
              <a:rPr lang="sl-SI" sz="4800" dirty="0">
                <a:solidFill>
                  <a:prstClr val="black"/>
                </a:solidFill>
                <a:latin typeface="Intra lighting 60 Medium Con" panose="020B0606030202020203" pitchFamily="34" charset="-18"/>
                <a:ea typeface="+mj-ea"/>
                <a:cs typeface="+mj-cs"/>
              </a:rPr>
              <a:t> &amp; </a:t>
            </a:r>
          </a:p>
          <a:p>
            <a:r>
              <a:rPr lang="sl-SI" sz="4800" dirty="0">
                <a:solidFill>
                  <a:prstClr val="black"/>
                </a:solidFill>
                <a:latin typeface="Intra lighting 60 Medium Con" panose="020B0606030202020203" pitchFamily="34" charset="-18"/>
                <a:ea typeface="+mj-ea"/>
                <a:cs typeface="+mj-cs"/>
              </a:rPr>
              <a:t>Future </a:t>
            </a:r>
            <a:r>
              <a:rPr lang="sl-SI" sz="4800" dirty="0" err="1">
                <a:solidFill>
                  <a:prstClr val="black"/>
                </a:solidFill>
                <a:latin typeface="Intra lighting 60 Medium Con" panose="020B0606030202020203" pitchFamily="34" charset="-18"/>
                <a:ea typeface="+mj-ea"/>
                <a:cs typeface="+mj-cs"/>
              </a:rPr>
              <a:t>plans</a:t>
            </a:r>
            <a:endParaRPr lang="sl-SI" sz="4800" dirty="0">
              <a:solidFill>
                <a:prstClr val="black"/>
              </a:solidFill>
              <a:latin typeface="Intra lighting 60 Medium Con" panose="020B0606030202020203" pitchFamily="34" charset="-18"/>
              <a:ea typeface="+mj-ea"/>
              <a:cs typeface="+mj-cs"/>
            </a:endParaRPr>
          </a:p>
          <a:p>
            <a:endParaRPr lang="sl-SI" sz="3600" dirty="0">
              <a:solidFill>
                <a:srgbClr val="F9B122"/>
              </a:solidFill>
              <a:latin typeface="Intra lighting 60 Medium" panose="020B0603030202020203" pitchFamily="34" charset="-18"/>
            </a:endParaRPr>
          </a:p>
          <a:p>
            <a:endParaRPr lang="sl-SI" sz="3600" dirty="0">
              <a:solidFill>
                <a:srgbClr val="F9B122"/>
              </a:solidFill>
              <a:latin typeface="Intra lighting 60 Medium" panose="020B0603030202020203" pitchFamily="34" charset="-18"/>
            </a:endParaRPr>
          </a:p>
          <a:p>
            <a:endParaRPr lang="sl-SI" sz="3600" dirty="0">
              <a:solidFill>
                <a:srgbClr val="F9B122"/>
              </a:solidFill>
              <a:latin typeface="Intra lighting 60 Medium" panose="020B060303020202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709447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6C109494-885D-402E-872E-ADF98FC16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4000" dirty="0" err="1"/>
              <a:t>Product</a:t>
            </a:r>
            <a:r>
              <a:rPr lang="sl-SI" sz="4000" dirty="0"/>
              <a:t> </a:t>
            </a:r>
            <a:r>
              <a:rPr lang="sl-SI" sz="4000" dirty="0" err="1"/>
              <a:t>awards</a:t>
            </a:r>
            <a:endParaRPr lang="sl-SI" sz="4000" dirty="0"/>
          </a:p>
        </p:txBody>
      </p:sp>
      <p:pic>
        <p:nvPicPr>
          <p:cNvPr id="10" name="Slika 9">
            <a:extLst>
              <a:ext uri="{FF2B5EF4-FFF2-40B4-BE49-F238E27FC236}">
                <a16:creationId xmlns:a16="http://schemas.microsoft.com/office/drawing/2014/main" xmlns="" id="{8C860DC5-DDC7-4433-9097-71FBBF0CD1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3310768"/>
            <a:ext cx="2465200" cy="1475708"/>
          </a:xfrm>
          <a:prstGeom prst="rect">
            <a:avLst/>
          </a:prstGeom>
        </p:spPr>
      </p:pic>
      <p:pic>
        <p:nvPicPr>
          <p:cNvPr id="14" name="Slika 13">
            <a:extLst>
              <a:ext uri="{FF2B5EF4-FFF2-40B4-BE49-F238E27FC236}">
                <a16:creationId xmlns:a16="http://schemas.microsoft.com/office/drawing/2014/main" xmlns="" id="{2A041BD4-B6DE-4C97-92F2-7F1EBD262B3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272"/>
          <a:stretch/>
        </p:blipFill>
        <p:spPr>
          <a:xfrm>
            <a:off x="-828600" y="1268760"/>
            <a:ext cx="4104456" cy="5345832"/>
          </a:xfrm>
          <a:prstGeom prst="rect">
            <a:avLst/>
          </a:prstGeom>
        </p:spPr>
      </p:pic>
      <p:pic>
        <p:nvPicPr>
          <p:cNvPr id="16" name="Slika 15" descr="Slika, ki vsebuje besede črna, sedeče, monitor, miza&#10;&#10;Opis je samodejno ustvarjen">
            <a:extLst>
              <a:ext uri="{FF2B5EF4-FFF2-40B4-BE49-F238E27FC236}">
                <a16:creationId xmlns:a16="http://schemas.microsoft.com/office/drawing/2014/main" xmlns="" id="{9B0BE07D-AB49-4876-836E-E0A8EF54593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67" t="7025" b="26213"/>
          <a:stretch/>
        </p:blipFill>
        <p:spPr>
          <a:xfrm>
            <a:off x="5131457" y="0"/>
            <a:ext cx="4012543" cy="32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96223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6C109494-885D-402E-872E-ADF98FC16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4000" dirty="0" err="1"/>
              <a:t>Product</a:t>
            </a:r>
            <a:r>
              <a:rPr lang="sl-SI" sz="4000" dirty="0"/>
              <a:t> </a:t>
            </a:r>
            <a:r>
              <a:rPr lang="sl-SI" sz="4000" dirty="0" err="1"/>
              <a:t>awards</a:t>
            </a:r>
            <a:endParaRPr lang="sl-SI" sz="4000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9B5BC6CC-957D-4EAB-A937-B7E767F73B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027" y="2339578"/>
            <a:ext cx="2759822" cy="2982516"/>
          </a:xfrm>
          <a:prstGeom prst="rect">
            <a:avLst/>
          </a:prstGeom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xmlns="" id="{FB67143D-17EF-4A20-A90D-040ED1D2E3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1012" y="3105003"/>
            <a:ext cx="1878806" cy="1707356"/>
          </a:xfrm>
          <a:prstGeom prst="rect">
            <a:avLst/>
          </a:prstGeom>
        </p:spPr>
      </p:pic>
      <p:pic>
        <p:nvPicPr>
          <p:cNvPr id="6" name="Picture 8">
            <a:extLst>
              <a:ext uri="{FF2B5EF4-FFF2-40B4-BE49-F238E27FC236}">
                <a16:creationId xmlns:a16="http://schemas.microsoft.com/office/drawing/2014/main" xmlns="" id="{40246009-887A-45EE-8B07-B481DD355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152" y="2996952"/>
            <a:ext cx="2470636" cy="1815407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xmlns="" id="{10AE58E8-6B7C-4F05-AC5A-E5FA3F4FED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6547"/>
            <a:ext cx="9144000" cy="5108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10249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6C109494-885D-402E-872E-ADF98FC16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4000" dirty="0" err="1"/>
              <a:t>Product</a:t>
            </a:r>
            <a:r>
              <a:rPr lang="sl-SI" sz="4000" dirty="0"/>
              <a:t> </a:t>
            </a:r>
            <a:r>
              <a:rPr lang="sl-SI" sz="4000" dirty="0" err="1"/>
              <a:t>awards</a:t>
            </a:r>
            <a:endParaRPr lang="sl-SI" sz="4000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9B5BC6CC-957D-4EAB-A937-B7E767F73B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896" y="2339578"/>
            <a:ext cx="2759822" cy="2982516"/>
          </a:xfrm>
          <a:prstGeom prst="rect">
            <a:avLst/>
          </a:prstGeom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xmlns="" id="{FB67143D-17EF-4A20-A90D-040ED1D2E3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1012" y="3105003"/>
            <a:ext cx="1878806" cy="1707356"/>
          </a:xfrm>
          <a:prstGeom prst="rect">
            <a:avLst/>
          </a:prstGeom>
        </p:spPr>
      </p:pic>
      <p:pic>
        <p:nvPicPr>
          <p:cNvPr id="6" name="Picture 8">
            <a:extLst>
              <a:ext uri="{FF2B5EF4-FFF2-40B4-BE49-F238E27FC236}">
                <a16:creationId xmlns:a16="http://schemas.microsoft.com/office/drawing/2014/main" xmlns="" id="{40246009-887A-45EE-8B07-B481DD355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152" y="2996952"/>
            <a:ext cx="2470636" cy="1815407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xmlns="" id="{425416C1-0561-4B5E-BC4C-A021198B504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6" b="3058"/>
          <a:stretch/>
        </p:blipFill>
        <p:spPr>
          <a:xfrm>
            <a:off x="0" y="1491449"/>
            <a:ext cx="9144000" cy="4601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7403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6C109494-885D-402E-872E-ADF98FC16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56" y="615826"/>
            <a:ext cx="8100392" cy="940966"/>
          </a:xfrm>
        </p:spPr>
        <p:txBody>
          <a:bodyPr/>
          <a:lstStyle/>
          <a:p>
            <a:r>
              <a:rPr lang="sl-SI" sz="4000" dirty="0" err="1"/>
              <a:t>Silver</a:t>
            </a:r>
            <a:r>
              <a:rPr lang="sl-SI" sz="4000" dirty="0"/>
              <a:t> Gazela</a:t>
            </a:r>
          </a:p>
        </p:txBody>
      </p:sp>
      <p:pic>
        <p:nvPicPr>
          <p:cNvPr id="5" name="Picture 4" descr="A group of people standing next to a person in a suit and tie&#10;&#10;Description automatically generated">
            <a:extLst>
              <a:ext uri="{FF2B5EF4-FFF2-40B4-BE49-F238E27FC236}">
                <a16:creationId xmlns:a16="http://schemas.microsoft.com/office/drawing/2014/main" xmlns="" id="{FA120247-0F9F-4842-B9B1-2ED338A610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" r="181" b="-2"/>
          <a:stretch/>
        </p:blipFill>
        <p:spPr>
          <a:xfrm>
            <a:off x="2903741" y="1809260"/>
            <a:ext cx="6264696" cy="4192939"/>
          </a:xfrm>
          <a:prstGeom prst="rect">
            <a:avLst/>
          </a:prstGeom>
        </p:spPr>
      </p:pic>
      <p:sp>
        <p:nvSpPr>
          <p:cNvPr id="6" name="Označba mesta vsebine 2">
            <a:extLst>
              <a:ext uri="{FF2B5EF4-FFF2-40B4-BE49-F238E27FC236}">
                <a16:creationId xmlns:a16="http://schemas.microsoft.com/office/drawing/2014/main" xmlns="" id="{851F5471-1EC1-42F3-8C22-B21E65FAA58B}"/>
              </a:ext>
            </a:extLst>
          </p:cNvPr>
          <p:cNvSpPr txBox="1">
            <a:spLocks/>
          </p:cNvSpPr>
          <p:nvPr/>
        </p:nvSpPr>
        <p:spPr>
          <a:xfrm>
            <a:off x="504056" y="2564904"/>
            <a:ext cx="2267744" cy="23328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Intra lighting 40 Light Con" panose="020B0406030202020203" pitchFamily="34" charset="-18"/>
                <a:ea typeface="+mn-ea"/>
                <a:cs typeface="Adobe Devanagari" pitchFamily="18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err="1"/>
              <a:t>Silver</a:t>
            </a:r>
            <a:r>
              <a:rPr lang="sl-SI" dirty="0"/>
              <a:t> </a:t>
            </a:r>
            <a:r>
              <a:rPr lang="sl-SI" dirty="0" err="1"/>
              <a:t>Slovenian</a:t>
            </a:r>
            <a:r>
              <a:rPr lang="sl-SI" dirty="0"/>
              <a:t> Gazela: </a:t>
            </a:r>
            <a:r>
              <a:rPr lang="sl-SI" dirty="0" err="1"/>
              <a:t>Award</a:t>
            </a:r>
            <a:r>
              <a:rPr lang="sl-SI" dirty="0"/>
              <a:t> </a:t>
            </a:r>
            <a:r>
              <a:rPr lang="sl-SI" dirty="0" err="1"/>
              <a:t>for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fastest</a:t>
            </a:r>
            <a:r>
              <a:rPr lang="sl-SI" dirty="0"/>
              <a:t> </a:t>
            </a:r>
            <a:r>
              <a:rPr lang="sl-SI" dirty="0" err="1"/>
              <a:t>growing</a:t>
            </a:r>
            <a:r>
              <a:rPr lang="sl-SI" dirty="0"/>
              <a:t> </a:t>
            </a:r>
            <a:r>
              <a:rPr lang="sl-SI" dirty="0" err="1"/>
              <a:t>companies</a:t>
            </a:r>
            <a:r>
              <a:rPr lang="sl-SI" dirty="0"/>
              <a:t> in </a:t>
            </a:r>
            <a:r>
              <a:rPr lang="sl-SI" dirty="0" err="1"/>
              <a:t>Slovenia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01887246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6C109494-885D-402E-872E-ADF98FC16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56" y="615826"/>
            <a:ext cx="8100392" cy="940966"/>
          </a:xfrm>
        </p:spPr>
        <p:txBody>
          <a:bodyPr/>
          <a:lstStyle/>
          <a:p>
            <a:r>
              <a:rPr lang="sl-SI" sz="4000" dirty="0"/>
              <a:t>Marketing </a:t>
            </a:r>
            <a:r>
              <a:rPr lang="sl-SI" sz="4000" dirty="0" err="1"/>
              <a:t>Excellence</a:t>
            </a:r>
            <a:r>
              <a:rPr lang="sl-SI" sz="4000" dirty="0"/>
              <a:t> </a:t>
            </a:r>
          </a:p>
        </p:txBody>
      </p:sp>
      <p:sp>
        <p:nvSpPr>
          <p:cNvPr id="6" name="Označba mesta vsebine 2">
            <a:extLst>
              <a:ext uri="{FF2B5EF4-FFF2-40B4-BE49-F238E27FC236}">
                <a16:creationId xmlns:a16="http://schemas.microsoft.com/office/drawing/2014/main" xmlns="" id="{851F5471-1EC1-42F3-8C22-B21E65FAA58B}"/>
              </a:ext>
            </a:extLst>
          </p:cNvPr>
          <p:cNvSpPr txBox="1">
            <a:spLocks/>
          </p:cNvSpPr>
          <p:nvPr/>
        </p:nvSpPr>
        <p:spPr>
          <a:xfrm>
            <a:off x="504056" y="2564904"/>
            <a:ext cx="3059832" cy="23328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Intra lighting 40 Light Con" panose="020B0406030202020203" pitchFamily="34" charset="-18"/>
                <a:ea typeface="+mn-ea"/>
                <a:cs typeface="Adobe Devanagari" pitchFamily="18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en-US" dirty="0"/>
              <a:t>Among 3 Top Companies </a:t>
            </a:r>
            <a:r>
              <a:rPr lang="sl-SI" dirty="0"/>
              <a:t>in B2B </a:t>
            </a:r>
            <a:r>
              <a:rPr lang="sl-SI" dirty="0" err="1"/>
              <a:t>Category</a:t>
            </a:r>
            <a:endParaRPr lang="en-US" dirty="0"/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xmlns="" id="{0C4E133A-ADBC-439B-A53F-FA5E78F776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" r="356" b="2"/>
          <a:stretch/>
        </p:blipFill>
        <p:spPr>
          <a:xfrm>
            <a:off x="3743400" y="1844824"/>
            <a:ext cx="5400600" cy="415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37042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otografija osebe WEBSI Spletni prvaki.">
            <a:extLst>
              <a:ext uri="{FF2B5EF4-FFF2-40B4-BE49-F238E27FC236}">
                <a16:creationId xmlns:a16="http://schemas.microsoft.com/office/drawing/2014/main" xmlns="" id="{EEA02F88-C2E1-4628-AAA9-2E298C394B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967" y="1830621"/>
            <a:ext cx="5976033" cy="3977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xmlns="" id="{6C109494-885D-402E-872E-ADF98FC16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56" y="615826"/>
            <a:ext cx="8100392" cy="940966"/>
          </a:xfrm>
        </p:spPr>
        <p:txBody>
          <a:bodyPr/>
          <a:lstStyle/>
          <a:p>
            <a:r>
              <a:rPr lang="sl-SI" sz="4000" dirty="0" err="1"/>
              <a:t>Best</a:t>
            </a:r>
            <a:r>
              <a:rPr lang="sl-SI" sz="4000" dirty="0"/>
              <a:t> </a:t>
            </a:r>
            <a:r>
              <a:rPr lang="sl-SI" sz="4000" dirty="0" err="1"/>
              <a:t>digital</a:t>
            </a:r>
            <a:r>
              <a:rPr lang="sl-SI" sz="4000" dirty="0"/>
              <a:t> </a:t>
            </a:r>
            <a:r>
              <a:rPr lang="sl-SI" sz="4000" dirty="0" err="1"/>
              <a:t>tool</a:t>
            </a:r>
            <a:r>
              <a:rPr lang="sl-SI" sz="4000" dirty="0"/>
              <a:t>: Intra </a:t>
            </a:r>
            <a:r>
              <a:rPr lang="sl-SI" sz="4000" dirty="0" err="1"/>
              <a:t>Constructor</a:t>
            </a:r>
            <a:endParaRPr lang="sl-SI" sz="4000" dirty="0"/>
          </a:p>
        </p:txBody>
      </p:sp>
      <p:pic>
        <p:nvPicPr>
          <p:cNvPr id="7" name="Slika 6" descr="Slika, ki vsebuje besede besedilo&#10;&#10;Opis je samodejno ustvarjen">
            <a:extLst>
              <a:ext uri="{FF2B5EF4-FFF2-40B4-BE49-F238E27FC236}">
                <a16:creationId xmlns:a16="http://schemas.microsoft.com/office/drawing/2014/main" xmlns="" id="{99BE5CCF-90B6-42FF-8E4F-5D6990AC10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2751898" cy="1728192"/>
          </a:xfrm>
          <a:prstGeom prst="rect">
            <a:avLst/>
          </a:prstGeom>
        </p:spPr>
      </p:pic>
      <p:sp>
        <p:nvSpPr>
          <p:cNvPr id="5" name="Označba mesta vsebine 2">
            <a:extLst>
              <a:ext uri="{FF2B5EF4-FFF2-40B4-BE49-F238E27FC236}">
                <a16:creationId xmlns:a16="http://schemas.microsoft.com/office/drawing/2014/main" xmlns="" id="{4BA83147-19A5-482E-9A86-65E1625ADED3}"/>
              </a:ext>
            </a:extLst>
          </p:cNvPr>
          <p:cNvSpPr txBox="1">
            <a:spLocks/>
          </p:cNvSpPr>
          <p:nvPr/>
        </p:nvSpPr>
        <p:spPr>
          <a:xfrm>
            <a:off x="755576" y="3749391"/>
            <a:ext cx="2627739" cy="23328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Intra lighting 40 Light Con" panose="020B0406030202020203" pitchFamily="34" charset="-18"/>
                <a:ea typeface="+mn-ea"/>
                <a:cs typeface="Adobe Devanagari" pitchFamily="18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err="1"/>
              <a:t>Websi</a:t>
            </a:r>
            <a:r>
              <a:rPr lang="sl-SI" dirty="0"/>
              <a:t> – 1st Place</a:t>
            </a:r>
            <a:br>
              <a:rPr lang="sl-SI" dirty="0"/>
            </a:br>
            <a:r>
              <a:rPr lang="sl-SI" dirty="0" err="1"/>
              <a:t>for</a:t>
            </a:r>
            <a:r>
              <a:rPr lang="sl-SI" dirty="0"/>
              <a:t> Intra </a:t>
            </a:r>
            <a:r>
              <a:rPr lang="sl-SI" dirty="0" err="1"/>
              <a:t>Constructor</a:t>
            </a:r>
            <a:r>
              <a:rPr lang="sl-SI" dirty="0"/>
              <a:t> in a </a:t>
            </a:r>
            <a:r>
              <a:rPr lang="sl-SI" dirty="0" err="1"/>
              <a:t>Digital</a:t>
            </a:r>
            <a:r>
              <a:rPr lang="sl-SI" dirty="0"/>
              <a:t> </a:t>
            </a:r>
            <a:r>
              <a:rPr lang="sl-SI" dirty="0" err="1"/>
              <a:t>Tool</a:t>
            </a:r>
            <a:r>
              <a:rPr lang="sl-SI" dirty="0"/>
              <a:t> </a:t>
            </a:r>
            <a:r>
              <a:rPr lang="sl-SI" dirty="0" err="1"/>
              <a:t>Category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64672416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6C109494-885D-402E-872E-ADF98FC16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56" y="615826"/>
            <a:ext cx="8100392" cy="940966"/>
          </a:xfrm>
        </p:spPr>
        <p:txBody>
          <a:bodyPr/>
          <a:lstStyle/>
          <a:p>
            <a:r>
              <a:rPr lang="sl-SI" sz="4000" dirty="0"/>
              <a:t>Business </a:t>
            </a:r>
            <a:r>
              <a:rPr lang="sl-SI" sz="4000" dirty="0" err="1"/>
              <a:t>Stars</a:t>
            </a:r>
            <a:r>
              <a:rPr lang="sl-SI" sz="4000" dirty="0"/>
              <a:t> </a:t>
            </a:r>
            <a:r>
              <a:rPr lang="sl-SI" sz="4000" dirty="0" err="1"/>
              <a:t>Award</a:t>
            </a:r>
            <a:endParaRPr lang="sl-SI" sz="4000" dirty="0"/>
          </a:p>
        </p:txBody>
      </p:sp>
      <p:sp>
        <p:nvSpPr>
          <p:cNvPr id="6" name="Označba mesta vsebine 2">
            <a:extLst>
              <a:ext uri="{FF2B5EF4-FFF2-40B4-BE49-F238E27FC236}">
                <a16:creationId xmlns:a16="http://schemas.microsoft.com/office/drawing/2014/main" xmlns="" id="{851F5471-1EC1-42F3-8C22-B21E65FAA58B}"/>
              </a:ext>
            </a:extLst>
          </p:cNvPr>
          <p:cNvSpPr txBox="1">
            <a:spLocks/>
          </p:cNvSpPr>
          <p:nvPr/>
        </p:nvSpPr>
        <p:spPr>
          <a:xfrm>
            <a:off x="504056" y="2564904"/>
            <a:ext cx="3059832" cy="23328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Intra lighting 40 Light Con" panose="020B0406030202020203" pitchFamily="34" charset="-18"/>
                <a:ea typeface="+mn-ea"/>
                <a:cs typeface="Adobe Devanagari" pitchFamily="18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err="1"/>
              <a:t>Among</a:t>
            </a:r>
            <a:r>
              <a:rPr lang="sl-SI" dirty="0"/>
              <a:t> 10 </a:t>
            </a:r>
            <a:r>
              <a:rPr lang="sl-SI" dirty="0" err="1"/>
              <a:t>finalists</a:t>
            </a:r>
            <a:r>
              <a:rPr lang="sl-SI" dirty="0"/>
              <a:t> </a:t>
            </a:r>
            <a:r>
              <a:rPr lang="sl-SI" dirty="0" err="1"/>
              <a:t>for</a:t>
            </a:r>
            <a:r>
              <a:rPr lang="sl-SI" dirty="0"/>
              <a:t> </a:t>
            </a:r>
            <a:r>
              <a:rPr lang="sl-SI" dirty="0" err="1"/>
              <a:t>Delo's</a:t>
            </a:r>
            <a:r>
              <a:rPr lang="sl-SI" dirty="0"/>
              <a:t> Business </a:t>
            </a:r>
            <a:r>
              <a:rPr lang="sl-SI" dirty="0" err="1"/>
              <a:t>Stars</a:t>
            </a:r>
            <a:r>
              <a:rPr lang="sl-SI" dirty="0"/>
              <a:t> </a:t>
            </a:r>
            <a:r>
              <a:rPr lang="sl-SI" dirty="0" err="1"/>
              <a:t>Award</a:t>
            </a:r>
            <a:endParaRPr lang="sl-SI" dirty="0"/>
          </a:p>
        </p:txBody>
      </p:sp>
      <p:pic>
        <p:nvPicPr>
          <p:cNvPr id="4" name="Slika 3" descr="Slika, ki vsebuje besede okno, moški, oseba, notranji&#10;&#10;Opis je samodejno ustvarjen">
            <a:extLst>
              <a:ext uri="{FF2B5EF4-FFF2-40B4-BE49-F238E27FC236}">
                <a16:creationId xmlns:a16="http://schemas.microsoft.com/office/drawing/2014/main" xmlns="" id="{57241C70-3E29-432F-BE5E-2B476CEC19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640" y="2105839"/>
            <a:ext cx="5219360" cy="348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31490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783D6637-D611-4EC5-918A-712F1392C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056" y="615826"/>
            <a:ext cx="8639944" cy="940966"/>
          </a:xfrm>
        </p:spPr>
        <p:txBody>
          <a:bodyPr/>
          <a:lstStyle/>
          <a:p>
            <a:r>
              <a:rPr lang="sl-SI" sz="4000" dirty="0" err="1"/>
              <a:t>Entering</a:t>
            </a:r>
            <a:r>
              <a:rPr lang="sl-SI" sz="4000" dirty="0"/>
              <a:t> </a:t>
            </a:r>
            <a:r>
              <a:rPr lang="sl-SI" sz="4000" dirty="0" err="1"/>
              <a:t>the</a:t>
            </a:r>
            <a:r>
              <a:rPr lang="sl-SI" sz="4000" dirty="0"/>
              <a:t> US </a:t>
            </a:r>
            <a:r>
              <a:rPr lang="sl-SI" sz="4000" dirty="0" err="1"/>
              <a:t>and</a:t>
            </a:r>
            <a:r>
              <a:rPr lang="sl-SI" sz="4000" dirty="0"/>
              <a:t> German market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xmlns="" id="{0358BEE9-14AD-4FB1-9AD9-E9F080B6DA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xmlns="" id="{C2404A9A-5356-49BB-AA52-68B94B38910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00" r="1700"/>
          <a:stretch>
            <a:fillRect/>
          </a:stretch>
        </p:blipFill>
        <p:spPr>
          <a:xfrm>
            <a:off x="-36512" y="2492896"/>
            <a:ext cx="5076056" cy="3339093"/>
          </a:xfrm>
          <a:prstGeom prst="rect">
            <a:avLst/>
          </a:prstGeom>
        </p:spPr>
      </p:pic>
      <p:pic>
        <p:nvPicPr>
          <p:cNvPr id="16386" name="Picture 2" descr="Fotografija osebe LichtWerkt Nederland.">
            <a:extLst>
              <a:ext uri="{FF2B5EF4-FFF2-40B4-BE49-F238E27FC236}">
                <a16:creationId xmlns:a16="http://schemas.microsoft.com/office/drawing/2014/main" xmlns="" id="{57A39024-9328-4F22-BED7-9530FAB478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9"/>
          <a:stretch/>
        </p:blipFill>
        <p:spPr bwMode="auto">
          <a:xfrm>
            <a:off x="5076056" y="2492895"/>
            <a:ext cx="4128088" cy="3339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57142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5E25E649-83CB-4CEB-980C-21E300FC0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4000" dirty="0"/>
              <a:t>New </a:t>
            </a:r>
            <a:r>
              <a:rPr lang="sl-SI" sz="4000" dirty="0" err="1"/>
              <a:t>factory</a:t>
            </a:r>
            <a:r>
              <a:rPr lang="sl-SI" sz="4000" dirty="0"/>
              <a:t> &amp; </a:t>
            </a:r>
            <a:r>
              <a:rPr lang="sl-SI" sz="4000" dirty="0" err="1"/>
              <a:t>Experience</a:t>
            </a:r>
            <a:r>
              <a:rPr lang="sl-SI" sz="4000" dirty="0"/>
              <a:t> centre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xmlns="" id="{AF707F21-F1BF-4092-84E3-2A83BEC345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l-SI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DF00741C-80C9-4C22-80C5-BF263F797A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01"/>
          <a:stretch/>
        </p:blipFill>
        <p:spPr bwMode="auto">
          <a:xfrm>
            <a:off x="-2465" y="1556792"/>
            <a:ext cx="9144000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0582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Intra lighting 60 Medium Con" panose="020B0606030202020203" pitchFamily="34" charset="-18"/>
              </a:rPr>
              <a:t>The right light for the right situation</a:t>
            </a:r>
            <a:endParaRPr lang="sl-SI" dirty="0">
              <a:latin typeface="Intra lighting 60 Medium Con" panose="020B0606030202020203" pitchFamily="34" charset="-18"/>
            </a:endParaRPr>
          </a:p>
          <a:p>
            <a:endParaRPr lang="sl-SI" dirty="0">
              <a:latin typeface="Intra lighting 60 Medium Con" panose="020B0606030202020203" pitchFamily="34" charset="-18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25" t="12445" r="39438" b="20889"/>
          <a:stretch/>
        </p:blipFill>
        <p:spPr bwMode="auto">
          <a:xfrm>
            <a:off x="-252536" y="1340706"/>
            <a:ext cx="4587130" cy="4691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0" t="18000" r="38375" b="16242"/>
          <a:stretch/>
        </p:blipFill>
        <p:spPr bwMode="auto">
          <a:xfrm>
            <a:off x="4412437" y="1340706"/>
            <a:ext cx="4731563" cy="4691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I:\MARKETING WORK\1_PODJETJE\PREDSTAVITEVpodjetja\2016_company presentation\grafike\logo_black_whit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688" y="6118079"/>
            <a:ext cx="2123728" cy="67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oljeZBesedilom 8"/>
          <p:cNvSpPr txBox="1"/>
          <p:nvPr/>
        </p:nvSpPr>
        <p:spPr>
          <a:xfrm>
            <a:off x="8316416" y="6335202"/>
            <a:ext cx="50405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fld id="{BDCA57C0-0D6F-4CD1-84FC-B18FDF12F4D3}" type="slidenum">
              <a:rPr lang="sl-SI" sz="1100" i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" panose="020B0503030202020203" pitchFamily="34" charset="-18"/>
              </a:rPr>
              <a:pPr algn="l"/>
              <a:t>5</a:t>
            </a:fld>
            <a:endParaRPr lang="sl-SI" sz="1100" i="0" dirty="0">
              <a:solidFill>
                <a:schemeClr val="tx1">
                  <a:lumMod val="75000"/>
                  <a:lumOff val="25000"/>
                </a:schemeClr>
              </a:solidFill>
              <a:latin typeface="Intra lighting 50 Regular" panose="020B0503030202020203" pitchFamily="34" charset="-18"/>
            </a:endParaRPr>
          </a:p>
        </p:txBody>
      </p:sp>
      <p:sp>
        <p:nvSpPr>
          <p:cNvPr id="10" name="Pravokotnik 9"/>
          <p:cNvSpPr/>
          <p:nvPr/>
        </p:nvSpPr>
        <p:spPr>
          <a:xfrm>
            <a:off x="539552" y="6327508"/>
            <a:ext cx="1430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www.intra</a:t>
            </a:r>
            <a:r>
              <a:rPr lang="sl-SI" sz="11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-</a:t>
            </a:r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lighting.com</a:t>
            </a:r>
            <a:endParaRPr lang="sl-SI" sz="1100" dirty="0">
              <a:latin typeface="Intra lighting 50 Regular Con" panose="020B050603020202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75797853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8370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err="1">
                <a:latin typeface="Intra lighting 60 Medium Con" panose="020B0606030202020203" pitchFamily="34" charset="-18"/>
              </a:rPr>
              <a:t>Supporting</a:t>
            </a:r>
            <a:r>
              <a:rPr lang="sl-SI" dirty="0">
                <a:latin typeface="Intra lighting 60 Medium Con" panose="020B0606030202020203" pitchFamily="34" charset="-18"/>
              </a:rPr>
              <a:t> </a:t>
            </a:r>
            <a:r>
              <a:rPr lang="sl-SI" dirty="0" err="1">
                <a:latin typeface="Intra lighting 60 Medium Con" panose="020B0606030202020203" pitchFamily="34" charset="-18"/>
              </a:rPr>
              <a:t>well</a:t>
            </a:r>
            <a:r>
              <a:rPr lang="sl-SI" dirty="0">
                <a:latin typeface="Intra lighting 60 Medium Con" panose="020B0606030202020203" pitchFamily="34" charset="-18"/>
              </a:rPr>
              <a:t>-</a:t>
            </a:r>
            <a:r>
              <a:rPr lang="sl-SI" dirty="0" err="1">
                <a:latin typeface="Intra lighting 60 Medium Con" panose="020B0606030202020203" pitchFamily="34" charset="-18"/>
              </a:rPr>
              <a:t>being</a:t>
            </a:r>
            <a:endParaRPr lang="sl-SI" dirty="0">
              <a:latin typeface="Intra lighting 60 Medium Con" panose="020B0606030202020203" pitchFamily="34" charset="-18"/>
            </a:endParaRPr>
          </a:p>
        </p:txBody>
      </p:sp>
      <p:pic>
        <p:nvPicPr>
          <p:cNvPr id="11" name="Picture 2" descr="I:\MARKETING WORK\1_PODJETJE\PREDSTAVITEVpodjetja\2016_company presentation\grafike\logo_black_whi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688" y="6118079"/>
            <a:ext cx="2123728" cy="67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oljeZBesedilom 11"/>
          <p:cNvSpPr txBox="1"/>
          <p:nvPr/>
        </p:nvSpPr>
        <p:spPr>
          <a:xfrm>
            <a:off x="8316416" y="6335202"/>
            <a:ext cx="50405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fld id="{BDCA57C0-0D6F-4CD1-84FC-B18FDF12F4D3}" type="slidenum">
              <a:rPr lang="sl-SI" sz="1100" i="0" smtClean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" panose="020B0503030202020203" pitchFamily="34" charset="-18"/>
              </a:rPr>
              <a:pPr algn="l"/>
              <a:t>6</a:t>
            </a:fld>
            <a:endParaRPr lang="sl-SI" sz="1100" i="0" dirty="0">
              <a:solidFill>
                <a:schemeClr val="tx1">
                  <a:lumMod val="75000"/>
                  <a:lumOff val="25000"/>
                </a:schemeClr>
              </a:solidFill>
              <a:latin typeface="Intra lighting 50 Regular" panose="020B0503030202020203" pitchFamily="34" charset="-18"/>
            </a:endParaRPr>
          </a:p>
        </p:txBody>
      </p:sp>
      <p:sp>
        <p:nvSpPr>
          <p:cNvPr id="13" name="Pravokotnik 12"/>
          <p:cNvSpPr/>
          <p:nvPr/>
        </p:nvSpPr>
        <p:spPr>
          <a:xfrm>
            <a:off x="539552" y="6327508"/>
            <a:ext cx="143020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www.intra</a:t>
            </a:r>
            <a:r>
              <a:rPr lang="sl-SI" sz="11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-</a:t>
            </a:r>
            <a:r>
              <a:rPr lang="sl-SI" sz="1100" i="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tra lighting 50 Regular Con" panose="020B0506030202020203" pitchFamily="34" charset="-18"/>
              </a:rPr>
              <a:t>lighting.com</a:t>
            </a:r>
            <a:endParaRPr lang="sl-SI" sz="1100" dirty="0">
              <a:latin typeface="Intra lighting 50 Regular Con" panose="020B0506030202020203" pitchFamily="34" charset="-1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12294"/>
            <a:ext cx="4572000" cy="2332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094" y="1312294"/>
            <a:ext cx="4504905" cy="2332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095" y="3733181"/>
            <a:ext cx="4504905" cy="2332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8179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l-SI" dirty="0" err="1">
                <a:latin typeface="Intra lighting 60 Medium Con" panose="020B0606030202020203" pitchFamily="34" charset="-18"/>
              </a:rPr>
              <a:t>Architectural</a:t>
            </a:r>
            <a:r>
              <a:rPr lang="sl-SI" dirty="0">
                <a:latin typeface="Intra lighting 60 Medium Con" panose="020B0606030202020203" pitchFamily="34" charset="-18"/>
              </a:rPr>
              <a:t> </a:t>
            </a:r>
            <a:r>
              <a:rPr lang="sl-SI" dirty="0" err="1">
                <a:latin typeface="Intra lighting 60 Medium Con" panose="020B0606030202020203" pitchFamily="34" charset="-18"/>
              </a:rPr>
              <a:t>graphics</a:t>
            </a:r>
            <a:endParaRPr lang="sl-SI" dirty="0">
              <a:latin typeface="Intra lighting 60 Medium Con" panose="020B0606030202020203" pitchFamily="34" charset="-18"/>
            </a:endParaRPr>
          </a:p>
        </p:txBody>
      </p:sp>
      <p:pic>
        <p:nvPicPr>
          <p:cNvPr id="6" name="Picture 3" descr="\\intrastorage\Q_DISK\FOTOGRAFIJA\REFERENCE 2008\Rendri_ambientov_po_tipologiji\Hotel_lobby\29 Hotel lobby_VIBRANT 02_Flott_Minus_Pipes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309182"/>
            <a:ext cx="9144001" cy="579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899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4000" dirty="0"/>
              <a:t>Intra lighting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6424564" y="1911463"/>
            <a:ext cx="2376264" cy="3600400"/>
          </a:xfrm>
        </p:spPr>
        <p:txBody>
          <a:bodyPr/>
          <a:lstStyle/>
          <a:p>
            <a:r>
              <a:rPr lang="sl-SI" dirty="0" err="1"/>
              <a:t>Established</a:t>
            </a:r>
            <a:r>
              <a:rPr lang="sl-SI" dirty="0"/>
              <a:t> in </a:t>
            </a:r>
          </a:p>
          <a:p>
            <a:r>
              <a:rPr lang="sl-SI" sz="3600" b="1" dirty="0"/>
              <a:t>1989</a:t>
            </a:r>
          </a:p>
          <a:p>
            <a:endParaRPr lang="sl-SI" dirty="0"/>
          </a:p>
        </p:txBody>
      </p:sp>
      <p:pic>
        <p:nvPicPr>
          <p:cNvPr id="5" name="Označba mesta slike 4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1" r="2481"/>
          <a:stretch>
            <a:fillRect/>
          </a:stretch>
        </p:blipFill>
        <p:spPr>
          <a:xfrm>
            <a:off x="0" y="1990760"/>
            <a:ext cx="6012160" cy="4030105"/>
          </a:xfrm>
        </p:spPr>
      </p:pic>
      <p:pic>
        <p:nvPicPr>
          <p:cNvPr id="6" name="Slika 5">
            <a:extLst>
              <a:ext uri="{FF2B5EF4-FFF2-40B4-BE49-F238E27FC236}">
                <a16:creationId xmlns:a16="http://schemas.microsoft.com/office/drawing/2014/main" xmlns="" id="{79178D57-9AC7-49CD-A37D-522D3DD159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911463"/>
            <a:ext cx="6165916" cy="4109402"/>
          </a:xfrm>
          <a:prstGeom prst="rect">
            <a:avLst/>
          </a:prstGeom>
        </p:spPr>
      </p:pic>
      <p:sp>
        <p:nvSpPr>
          <p:cNvPr id="10" name="Podnaslov 2">
            <a:extLst>
              <a:ext uri="{FF2B5EF4-FFF2-40B4-BE49-F238E27FC236}">
                <a16:creationId xmlns:a16="http://schemas.microsoft.com/office/drawing/2014/main" xmlns="" id="{C0491DDF-1A0F-486A-95BC-2F2C663FBEE2}"/>
              </a:ext>
            </a:extLst>
          </p:cNvPr>
          <p:cNvSpPr txBox="1">
            <a:spLocks/>
          </p:cNvSpPr>
          <p:nvPr/>
        </p:nvSpPr>
        <p:spPr>
          <a:xfrm>
            <a:off x="6372200" y="5517232"/>
            <a:ext cx="2376264" cy="72600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Intra lighting 40 Light Con" panose="020B0406030202020203" pitchFamily="34" charset="-18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sz="1400" b="1" dirty="0" err="1"/>
              <a:t>Intra</a:t>
            </a:r>
            <a:r>
              <a:rPr lang="sl-SI" sz="1400" b="1" dirty="0"/>
              <a:t> </a:t>
            </a:r>
            <a:r>
              <a:rPr lang="sl-SI" sz="1400" b="1" dirty="0" err="1"/>
              <a:t>Lighting</a:t>
            </a:r>
            <a:r>
              <a:rPr lang="sl-SI" sz="1400" b="1" dirty="0"/>
              <a:t> </a:t>
            </a:r>
            <a:r>
              <a:rPr lang="sl-SI" sz="1400" b="1" dirty="0" err="1"/>
              <a:t>headquarters</a:t>
            </a:r>
            <a:endParaRPr lang="sl-SI" sz="1400" b="1" dirty="0"/>
          </a:p>
          <a:p>
            <a:r>
              <a:rPr lang="sl-SI" sz="1400" dirty="0"/>
              <a:t>Šempeter pri Gorici, </a:t>
            </a:r>
            <a:r>
              <a:rPr lang="sl-SI" sz="1400" dirty="0" err="1"/>
              <a:t>Slovenia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860037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812360" cy="940966"/>
          </a:xfrm>
        </p:spPr>
        <p:txBody>
          <a:bodyPr/>
          <a:lstStyle/>
          <a:p>
            <a:r>
              <a:rPr lang="sl-SI" sz="4000" dirty="0" err="1"/>
              <a:t>The</a:t>
            </a:r>
            <a:r>
              <a:rPr lang="sl-SI" sz="4000" dirty="0"/>
              <a:t> team </a:t>
            </a:r>
            <a:r>
              <a:rPr lang="sl-SI" sz="4000" dirty="0" err="1"/>
              <a:t>behind</a:t>
            </a:r>
            <a:r>
              <a:rPr lang="sl-SI" sz="4000" dirty="0"/>
              <a:t> </a:t>
            </a:r>
            <a:r>
              <a:rPr lang="sl-SI" sz="4000" dirty="0" err="1"/>
              <a:t>the</a:t>
            </a:r>
            <a:r>
              <a:rPr lang="sl-SI" sz="4000" dirty="0"/>
              <a:t> </a:t>
            </a:r>
            <a:r>
              <a:rPr lang="sl-SI" sz="4000" dirty="0" err="1"/>
              <a:t>brand</a:t>
            </a:r>
            <a:endParaRPr lang="sl-SI" sz="4000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6372202" y="2492896"/>
            <a:ext cx="2376264" cy="3600400"/>
          </a:xfrm>
        </p:spPr>
        <p:txBody>
          <a:bodyPr/>
          <a:lstStyle/>
          <a:p>
            <a:r>
              <a:rPr lang="sl-SI" dirty="0" err="1"/>
              <a:t>Knowledge</a:t>
            </a:r>
            <a:endParaRPr lang="sl-SI" dirty="0"/>
          </a:p>
          <a:p>
            <a:r>
              <a:rPr lang="sl-SI" dirty="0" err="1"/>
              <a:t>Creativity</a:t>
            </a:r>
            <a:endParaRPr lang="sl-SI" dirty="0"/>
          </a:p>
          <a:p>
            <a:r>
              <a:rPr lang="sl-SI" dirty="0" err="1"/>
              <a:t>Experience</a:t>
            </a:r>
            <a:endParaRPr lang="sl-SI" dirty="0"/>
          </a:p>
          <a:p>
            <a:r>
              <a:rPr lang="sl-SI" dirty="0" err="1"/>
              <a:t>Passion</a:t>
            </a:r>
            <a:endParaRPr lang="sl-SI" dirty="0"/>
          </a:p>
          <a:p>
            <a:endParaRPr lang="sl-SI" dirty="0"/>
          </a:p>
        </p:txBody>
      </p:sp>
      <p:pic>
        <p:nvPicPr>
          <p:cNvPr id="7" name="Slika 6">
            <a:extLst>
              <a:ext uri="{FF2B5EF4-FFF2-40B4-BE49-F238E27FC236}">
                <a16:creationId xmlns:a16="http://schemas.microsoft.com/office/drawing/2014/main" xmlns="" id="{606BE91D-DEBA-4FA2-8BF3-23F92FB6BF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49" b="5472"/>
          <a:stretch/>
        </p:blipFill>
        <p:spPr>
          <a:xfrm>
            <a:off x="0" y="3501174"/>
            <a:ext cx="6049449" cy="2514404"/>
          </a:xfrm>
          <a:prstGeom prst="rect">
            <a:avLst/>
          </a:prstGeom>
        </p:spPr>
      </p:pic>
      <p:pic>
        <p:nvPicPr>
          <p:cNvPr id="14" name="Slika 13">
            <a:extLst>
              <a:ext uri="{FF2B5EF4-FFF2-40B4-BE49-F238E27FC236}">
                <a16:creationId xmlns:a16="http://schemas.microsoft.com/office/drawing/2014/main" xmlns="" id="{90AAB992-E290-4BC8-A469-D05137607F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1" y="1988840"/>
            <a:ext cx="2088232" cy="1394545"/>
          </a:xfrm>
          <a:prstGeom prst="rect">
            <a:avLst/>
          </a:prstGeom>
        </p:spPr>
      </p:pic>
      <p:pic>
        <p:nvPicPr>
          <p:cNvPr id="16" name="Slika 15">
            <a:extLst>
              <a:ext uri="{FF2B5EF4-FFF2-40B4-BE49-F238E27FC236}">
                <a16:creationId xmlns:a16="http://schemas.microsoft.com/office/drawing/2014/main" xmlns="" id="{6CDC7036-A989-4AE4-93A7-6075E460EF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19" y="1988840"/>
            <a:ext cx="2197529" cy="1398580"/>
          </a:xfrm>
          <a:prstGeom prst="rect">
            <a:avLst/>
          </a:prstGeom>
        </p:spPr>
      </p:pic>
      <p:pic>
        <p:nvPicPr>
          <p:cNvPr id="20" name="Slika 19">
            <a:extLst>
              <a:ext uri="{FF2B5EF4-FFF2-40B4-BE49-F238E27FC236}">
                <a16:creationId xmlns:a16="http://schemas.microsoft.com/office/drawing/2014/main" xmlns="" id="{FF19F3F7-162B-4F6E-A18D-0A720945989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6" t="7208" r="13390" b="20778"/>
          <a:stretch/>
        </p:blipFill>
        <p:spPr>
          <a:xfrm>
            <a:off x="1763688" y="1984805"/>
            <a:ext cx="1944216" cy="1398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922564"/>
      </p:ext>
    </p:extLst>
  </p:cSld>
  <p:clrMapOvr>
    <a:masterClrMapping/>
  </p:clrMapOvr>
</p:sld>
</file>

<file path=ppt/theme/theme1.xml><?xml version="1.0" encoding="utf-8"?>
<a:theme xmlns:a="http://schemas.openxmlformats.org/drawingml/2006/main" name="Intra lighting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4644</TotalTime>
  <Words>527</Words>
  <Application>Microsoft Office PowerPoint</Application>
  <PresentationFormat>Diaprojekcija na zaslonu (4:3)</PresentationFormat>
  <Paragraphs>150</Paragraphs>
  <Slides>50</Slides>
  <Notes>10</Notes>
  <HiddenSlides>0</HiddenSlides>
  <MMClips>0</MMClips>
  <ScaleCrop>false</ScaleCrop>
  <HeadingPairs>
    <vt:vector size="6" baseType="variant">
      <vt:variant>
        <vt:lpstr>Uporabljene pisave</vt:lpstr>
      </vt:variant>
      <vt:variant>
        <vt:i4>12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50</vt:i4>
      </vt:variant>
    </vt:vector>
  </HeadingPairs>
  <TitlesOfParts>
    <vt:vector size="63" baseType="lpstr">
      <vt:lpstr>Adobe Devanagari</vt:lpstr>
      <vt:lpstr>Arial</vt:lpstr>
      <vt:lpstr>Calibri</vt:lpstr>
      <vt:lpstr>Intra lighting 30 Thin</vt:lpstr>
      <vt:lpstr>Intra lighting 40 Light Con</vt:lpstr>
      <vt:lpstr>Intra lighting 50 Regular</vt:lpstr>
      <vt:lpstr>Intra lighting 50 Regular Con</vt:lpstr>
      <vt:lpstr>Intra lighting 60 Medium</vt:lpstr>
      <vt:lpstr>Intra lighting 60 Medium Com</vt:lpstr>
      <vt:lpstr>Intra lighting 60 Medium Con</vt:lpstr>
      <vt:lpstr>Intra lighting 70 Bold</vt:lpstr>
      <vt:lpstr>Open Sans Light</vt:lpstr>
      <vt:lpstr>Intra lighting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Intra lighting</vt:lpstr>
      <vt:lpstr>The team behind the brand</vt:lpstr>
      <vt:lpstr>Passion for local, worldwide.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Wide product portfolio</vt:lpstr>
      <vt:lpstr>Made in Europe</vt:lpstr>
      <vt:lpstr>Laboratories</vt:lpstr>
      <vt:lpstr>Quality in every detail</vt:lpstr>
      <vt:lpstr>Focusing green</vt:lpstr>
      <vt:lpstr>PowerPointova predstavitev</vt:lpstr>
      <vt:lpstr>Product presentations</vt:lpstr>
      <vt:lpstr>New catalogue</vt:lpstr>
      <vt:lpstr>Web page</vt:lpstr>
      <vt:lpstr>3 ways to discover a product</vt:lpstr>
      <vt:lpstr>10 seconds to the product code</vt:lpstr>
      <vt:lpstr>Intra Constructor</vt:lpstr>
      <vt:lpstr>3D BIM</vt:lpstr>
      <vt:lpstr>PowerPointova predstavitev</vt:lpstr>
      <vt:lpstr>PowerPointova predstavitev</vt:lpstr>
      <vt:lpstr>Brands that trust us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Product awards</vt:lpstr>
      <vt:lpstr>Product awards</vt:lpstr>
      <vt:lpstr>Product awards</vt:lpstr>
      <vt:lpstr>Silver Gazela</vt:lpstr>
      <vt:lpstr>Marketing Excellence </vt:lpstr>
      <vt:lpstr>Best digital tool: Intra Constructor</vt:lpstr>
      <vt:lpstr>Business Stars Award</vt:lpstr>
      <vt:lpstr>Entering the US and German market</vt:lpstr>
      <vt:lpstr>New factory &amp; Experience centre</vt:lpstr>
      <vt:lpstr>PowerPointova predstavitev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Matija Dugar</dc:creator>
  <cp:lastModifiedBy>Uporabnik</cp:lastModifiedBy>
  <cp:revision>308</cp:revision>
  <dcterms:created xsi:type="dcterms:W3CDTF">2017-01-19T15:19:41Z</dcterms:created>
  <dcterms:modified xsi:type="dcterms:W3CDTF">2019-10-08T22:14:26Z</dcterms:modified>
</cp:coreProperties>
</file>