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13"/>
    <p:restoredTop sz="85176" autoAdjust="0"/>
  </p:normalViewPr>
  <p:slideViewPr>
    <p:cSldViewPr snapToGrid="0" snapToObjects="1">
      <p:cViewPr>
        <p:scale>
          <a:sx n="60" d="100"/>
          <a:sy n="60" d="100"/>
        </p:scale>
        <p:origin x="1699" y="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18A71-3B4C-CF46-8204-C0D7A342FEA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DAE76-8931-244E-A714-2889E1CDC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5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cap="none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participate at 6 of the 10 largest Big Physics International Projects (ITER, ESS, FAIR, E-ELT, European XFEL, CERN) and nearly all major labs worldwide.</a:t>
            </a:r>
            <a:endParaRPr lang="en-US" dirty="0"/>
          </a:p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52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People, knowledge, rotation..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 budget and timely delivery at </a:t>
            </a:r>
            <a:r>
              <a:rPr lang="en-US" dirty="0" err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Cosylab‘s</a:t>
            </a: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risk.</a:t>
            </a:r>
            <a:endParaRPr lang="en-US" sz="2400" dirty="0">
              <a:solidFill>
                <a:srgbClr val="43434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4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6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2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2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9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2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11" Type="http://schemas.openxmlformats.org/officeDocument/2006/relationships/image" Target="../media/image9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6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156BF-3EF1-44F2-8566-E0AD85C75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0" y="2355850"/>
            <a:ext cx="3721100" cy="1133475"/>
          </a:xfrm>
        </p:spPr>
        <p:txBody>
          <a:bodyPr/>
          <a:lstStyle/>
          <a:p>
            <a:r>
              <a:rPr lang="sl-SI" b="1" dirty="0"/>
              <a:t>Thank you!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2C7304-CAE6-4BB0-A292-897898E33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934" y="5092701"/>
            <a:ext cx="5230132" cy="80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91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7A70E6-2EC4-4EBA-9DC3-B78348A33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181" y="3976758"/>
            <a:ext cx="5355317" cy="82174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27780B-4136-46A2-9D0B-652A98FC8550}"/>
              </a:ext>
            </a:extLst>
          </p:cNvPr>
          <p:cNvSpPr/>
          <p:nvPr/>
        </p:nvSpPr>
        <p:spPr>
          <a:xfrm>
            <a:off x="5374236" y="490946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ym typeface="Arial"/>
              </a:rPr>
              <a:t>Global Leader in Control Systems and Software for Science and Proton Cancer Therapy</a:t>
            </a:r>
            <a:endParaRPr lang="sl-SI" sz="2000" dirty="0"/>
          </a:p>
        </p:txBody>
      </p:sp>
    </p:spTree>
    <p:extLst>
      <p:ext uri="{BB962C8B-B14F-4D97-AF65-F5344CB8AC3E}">
        <p14:creationId xmlns:p14="http://schemas.microsoft.com/office/powerpoint/2010/main" val="23117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6;p20">
            <a:extLst>
              <a:ext uri="{FF2B5EF4-FFF2-40B4-BE49-F238E27FC236}">
                <a16:creationId xmlns:a16="http://schemas.microsoft.com/office/drawing/2014/main" id="{16870964-FA76-4B5C-AADD-65B3ED034F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0239" y="164818"/>
            <a:ext cx="7109361" cy="1126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000" tIns="65000" rIns="65000" bIns="650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3528"/>
              <a:buFont typeface="Arial"/>
              <a:buNone/>
            </a:pPr>
            <a:r>
              <a:rPr lang="en-US" sz="3528" b="0" i="0" u="none" strike="noStrike" cap="none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World Leader in Control Systems for Science and Particle Therapy </a:t>
            </a:r>
            <a:endParaRPr/>
          </a:p>
        </p:txBody>
      </p:sp>
      <p:pic>
        <p:nvPicPr>
          <p:cNvPr id="6" name="Google Shape;98;p20">
            <a:extLst>
              <a:ext uri="{FF2B5EF4-FFF2-40B4-BE49-F238E27FC236}">
                <a16:creationId xmlns:a16="http://schemas.microsoft.com/office/drawing/2014/main" id="{C918B443-670D-4FF3-9A00-9B817E15C3B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33054" r="13012"/>
          <a:stretch/>
        </p:blipFill>
        <p:spPr>
          <a:xfrm>
            <a:off x="513176" y="2709080"/>
            <a:ext cx="2748013" cy="1743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9;p20">
            <a:extLst>
              <a:ext uri="{FF2B5EF4-FFF2-40B4-BE49-F238E27FC236}">
                <a16:creationId xmlns:a16="http://schemas.microsoft.com/office/drawing/2014/main" id="{9059B12C-4FC0-4C8F-91B4-A4CAE8AD113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9255" r="7273"/>
          <a:stretch/>
        </p:blipFill>
        <p:spPr>
          <a:xfrm>
            <a:off x="4331767" y="2709079"/>
            <a:ext cx="3135833" cy="1743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0;p20">
            <a:extLst>
              <a:ext uri="{FF2B5EF4-FFF2-40B4-BE49-F238E27FC236}">
                <a16:creationId xmlns:a16="http://schemas.microsoft.com/office/drawing/2014/main" id="{EB52B661-2B79-426C-8DED-609AA5CC696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3695"/>
          <a:stretch/>
        </p:blipFill>
        <p:spPr>
          <a:xfrm>
            <a:off x="513176" y="4970835"/>
            <a:ext cx="3182018" cy="174318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01;p20">
            <a:extLst>
              <a:ext uri="{FF2B5EF4-FFF2-40B4-BE49-F238E27FC236}">
                <a16:creationId xmlns:a16="http://schemas.microsoft.com/office/drawing/2014/main" id="{0ECEDA73-7FD1-495B-86AA-E34D873EC711}"/>
              </a:ext>
            </a:extLst>
          </p:cNvPr>
          <p:cNvSpPr/>
          <p:nvPr/>
        </p:nvSpPr>
        <p:spPr>
          <a:xfrm>
            <a:off x="4431431" y="2181118"/>
            <a:ext cx="1687832" cy="54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None/>
            </a:pPr>
            <a:r>
              <a:rPr lang="en-US"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 ENERGY</a:t>
            </a:r>
            <a:endParaRPr/>
          </a:p>
        </p:txBody>
      </p:sp>
      <p:sp>
        <p:nvSpPr>
          <p:cNvPr id="10" name="Google Shape;102;p20">
            <a:extLst>
              <a:ext uri="{FF2B5EF4-FFF2-40B4-BE49-F238E27FC236}">
                <a16:creationId xmlns:a16="http://schemas.microsoft.com/office/drawing/2014/main" id="{EB689341-1CBC-40DF-9DDE-70F2FEF5B70B}"/>
              </a:ext>
            </a:extLst>
          </p:cNvPr>
          <p:cNvSpPr/>
          <p:nvPr/>
        </p:nvSpPr>
        <p:spPr>
          <a:xfrm>
            <a:off x="721492" y="2181118"/>
            <a:ext cx="1807517" cy="54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None/>
            </a:pPr>
            <a:r>
              <a:rPr lang="en-US" sz="1400" b="0" i="0" u="none" strike="noStrike" cap="none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BIG PHYSICS</a:t>
            </a:r>
            <a:endParaRPr dirty="0"/>
          </a:p>
        </p:txBody>
      </p:sp>
      <p:sp>
        <p:nvSpPr>
          <p:cNvPr id="11" name="Google Shape;103;p20">
            <a:extLst>
              <a:ext uri="{FF2B5EF4-FFF2-40B4-BE49-F238E27FC236}">
                <a16:creationId xmlns:a16="http://schemas.microsoft.com/office/drawing/2014/main" id="{3C2EB7D5-1187-4589-A812-56A509829D33}"/>
              </a:ext>
            </a:extLst>
          </p:cNvPr>
          <p:cNvSpPr/>
          <p:nvPr/>
        </p:nvSpPr>
        <p:spPr>
          <a:xfrm>
            <a:off x="638224" y="4494071"/>
            <a:ext cx="2987903" cy="54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None/>
            </a:pPr>
            <a:r>
              <a:rPr lang="en-US" sz="1400" b="0" i="0" u="none" strike="noStrike" cap="none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 AND ASTRONOMY  </a:t>
            </a:r>
            <a:endParaRPr dirty="0"/>
          </a:p>
        </p:txBody>
      </p:sp>
      <p:pic>
        <p:nvPicPr>
          <p:cNvPr id="15" name="Google Shape;107;p20">
            <a:extLst>
              <a:ext uri="{FF2B5EF4-FFF2-40B4-BE49-F238E27FC236}">
                <a16:creationId xmlns:a16="http://schemas.microsoft.com/office/drawing/2014/main" id="{B98D1EC8-EBC4-4626-BAB5-06D9530CC48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80818" y="2692331"/>
            <a:ext cx="3344177" cy="1892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8;p20">
            <a:extLst>
              <a:ext uri="{FF2B5EF4-FFF2-40B4-BE49-F238E27FC236}">
                <a16:creationId xmlns:a16="http://schemas.microsoft.com/office/drawing/2014/main" id="{80808F8D-35CA-4A1C-BA5D-9B2420A925A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9824"/>
          <a:stretch/>
        </p:blipFill>
        <p:spPr>
          <a:xfrm>
            <a:off x="4331767" y="4983697"/>
            <a:ext cx="4204897" cy="17094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09;p20">
            <a:extLst>
              <a:ext uri="{FF2B5EF4-FFF2-40B4-BE49-F238E27FC236}">
                <a16:creationId xmlns:a16="http://schemas.microsoft.com/office/drawing/2014/main" id="{CF6E2248-1EEE-4A5F-B841-31453564BF70}"/>
              </a:ext>
            </a:extLst>
          </p:cNvPr>
          <p:cNvSpPr/>
          <p:nvPr/>
        </p:nvSpPr>
        <p:spPr>
          <a:xfrm>
            <a:off x="4508412" y="4509231"/>
            <a:ext cx="2813496" cy="54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None/>
            </a:pPr>
            <a:r>
              <a:rPr lang="en-US" sz="1400" b="0" i="0" u="none" strike="noStrike" cap="none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PARTICLE THERAPY</a:t>
            </a:r>
            <a:endParaRPr dirty="0"/>
          </a:p>
        </p:txBody>
      </p:sp>
      <p:sp>
        <p:nvSpPr>
          <p:cNvPr id="18" name="Google Shape;110;p20">
            <a:extLst>
              <a:ext uri="{FF2B5EF4-FFF2-40B4-BE49-F238E27FC236}">
                <a16:creationId xmlns:a16="http://schemas.microsoft.com/office/drawing/2014/main" id="{E6968A41-CADB-43B4-BDE0-734D2E07361A}"/>
              </a:ext>
            </a:extLst>
          </p:cNvPr>
          <p:cNvSpPr/>
          <p:nvPr/>
        </p:nvSpPr>
        <p:spPr>
          <a:xfrm>
            <a:off x="436778" y="7879826"/>
            <a:ext cx="3088482" cy="623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0025" tIns="130025" rIns="130025" bIns="130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MedAustron Particle Therapy Centre</a:t>
            </a:r>
            <a:endParaRPr/>
          </a:p>
        </p:txBody>
      </p:sp>
      <p:sp>
        <p:nvSpPr>
          <p:cNvPr id="19" name="Google Shape;111;p20">
            <a:extLst>
              <a:ext uri="{FF2B5EF4-FFF2-40B4-BE49-F238E27FC236}">
                <a16:creationId xmlns:a16="http://schemas.microsoft.com/office/drawing/2014/main" id="{2007CC6D-9A7B-41BC-9E9B-861AB3A1937D}"/>
              </a:ext>
            </a:extLst>
          </p:cNvPr>
          <p:cNvSpPr/>
          <p:nvPr/>
        </p:nvSpPr>
        <p:spPr>
          <a:xfrm>
            <a:off x="8272094" y="2355570"/>
            <a:ext cx="3416678" cy="263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None/>
            </a:pPr>
            <a:r>
              <a:rPr lang="sl-SI" sz="1400" b="0" i="0" u="none" strike="noStrike" cap="none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ROBOTICS and MANUFACTURING</a:t>
            </a:r>
            <a:endParaRPr dirty="0"/>
          </a:p>
        </p:txBody>
      </p:sp>
      <p:sp>
        <p:nvSpPr>
          <p:cNvPr id="20" name="Google Shape;113;p20">
            <a:extLst>
              <a:ext uri="{FF2B5EF4-FFF2-40B4-BE49-F238E27FC236}">
                <a16:creationId xmlns:a16="http://schemas.microsoft.com/office/drawing/2014/main" id="{98FBB2DB-67D3-45ED-AAFF-BBD031EC0F25}"/>
              </a:ext>
            </a:extLst>
          </p:cNvPr>
          <p:cNvSpPr/>
          <p:nvPr/>
        </p:nvSpPr>
        <p:spPr>
          <a:xfrm>
            <a:off x="656042" y="1078404"/>
            <a:ext cx="10841139" cy="120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Helvetica Neue"/>
              <a:buNone/>
            </a:pPr>
            <a:r>
              <a:rPr lang="en-US" sz="2200" b="0" i="0" u="none" strike="noStrike" cap="none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and integrating state-of-the-art software for the most complex, precise and advanced systems in the world.</a:t>
            </a:r>
            <a:endParaRPr dirty="0"/>
          </a:p>
        </p:txBody>
      </p:sp>
      <p:pic>
        <p:nvPicPr>
          <p:cNvPr id="21" name="Google Shape;20;p3">
            <a:extLst>
              <a:ext uri="{FF2B5EF4-FFF2-40B4-BE49-F238E27FC236}">
                <a16:creationId xmlns:a16="http://schemas.microsoft.com/office/drawing/2014/main" id="{50445B53-1BB1-4DDF-BD3D-F6662B26A14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424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39;p24">
            <a:extLst>
              <a:ext uri="{FF2B5EF4-FFF2-40B4-BE49-F238E27FC236}">
                <a16:creationId xmlns:a16="http://schemas.microsoft.com/office/drawing/2014/main" id="{FD8FD146-2896-46F6-B52A-ED933A80D6DE}"/>
              </a:ext>
            </a:extLst>
          </p:cNvPr>
          <p:cNvGrpSpPr/>
          <p:nvPr/>
        </p:nvGrpSpPr>
        <p:grpSpPr>
          <a:xfrm>
            <a:off x="2433795" y="844003"/>
            <a:ext cx="9920004" cy="4008511"/>
            <a:chOff x="-2" y="0"/>
            <a:chExt cx="9920002" cy="4008510"/>
          </a:xfrm>
        </p:grpSpPr>
        <p:grpSp>
          <p:nvGrpSpPr>
            <p:cNvPr id="7" name="Google Shape;140;p24">
              <a:extLst>
                <a:ext uri="{FF2B5EF4-FFF2-40B4-BE49-F238E27FC236}">
                  <a16:creationId xmlns:a16="http://schemas.microsoft.com/office/drawing/2014/main" id="{B09F24B1-AEAE-46BD-94C3-BECA45D1B713}"/>
                </a:ext>
              </a:extLst>
            </p:cNvPr>
            <p:cNvGrpSpPr/>
            <p:nvPr/>
          </p:nvGrpSpPr>
          <p:grpSpPr>
            <a:xfrm>
              <a:off x="-2" y="0"/>
              <a:ext cx="9920002" cy="4008510"/>
              <a:chOff x="-1" y="0"/>
              <a:chExt cx="9920000" cy="4008509"/>
            </a:xfrm>
          </p:grpSpPr>
          <p:pic>
            <p:nvPicPr>
              <p:cNvPr id="16" name="Google Shape;141;p24">
                <a:extLst>
                  <a:ext uri="{FF2B5EF4-FFF2-40B4-BE49-F238E27FC236}">
                    <a16:creationId xmlns:a16="http://schemas.microsoft.com/office/drawing/2014/main" id="{8035D15E-F464-4187-923B-472708621690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-1" y="0"/>
                <a:ext cx="9834249" cy="400850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" name="Google Shape;142;p24">
                <a:extLst>
                  <a:ext uri="{FF2B5EF4-FFF2-40B4-BE49-F238E27FC236}">
                    <a16:creationId xmlns:a16="http://schemas.microsoft.com/office/drawing/2014/main" id="{42552004-12B7-40CB-94AD-27ADC0C226C4}"/>
                  </a:ext>
                </a:extLst>
              </p:cNvPr>
              <p:cNvSpPr/>
              <p:nvPr/>
            </p:nvSpPr>
            <p:spPr>
              <a:xfrm>
                <a:off x="8553050" y="3669490"/>
                <a:ext cx="1366949" cy="31226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5000" tIns="65000" rIns="65000" bIns="650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2800"/>
                  <a:buFont typeface="Helvetica Neue Light"/>
                  <a:buNone/>
                </a:pPr>
                <a:endParaRPr sz="2800" b="0" i="0" u="none" strike="noStrike" cap="none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</p:grpSp>
        <p:pic>
          <p:nvPicPr>
            <p:cNvPr id="8" name="Google Shape;143;p24">
              <a:extLst>
                <a:ext uri="{FF2B5EF4-FFF2-40B4-BE49-F238E27FC236}">
                  <a16:creationId xmlns:a16="http://schemas.microsoft.com/office/drawing/2014/main" id="{95C4CD19-16FA-4EF7-99D8-89D8929EC13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197476" y="552986"/>
              <a:ext cx="580182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144;p24">
              <a:extLst>
                <a:ext uri="{FF2B5EF4-FFF2-40B4-BE49-F238E27FC236}">
                  <a16:creationId xmlns:a16="http://schemas.microsoft.com/office/drawing/2014/main" id="{7BB25080-A90B-4E09-8E2A-748A9213990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894461" y="368550"/>
              <a:ext cx="580182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45;p24">
              <a:extLst>
                <a:ext uri="{FF2B5EF4-FFF2-40B4-BE49-F238E27FC236}">
                  <a16:creationId xmlns:a16="http://schemas.microsoft.com/office/drawing/2014/main" id="{1B1C8C17-6B04-40E9-8939-243AB46C08E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775298" y="64832"/>
              <a:ext cx="580182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46;p24">
              <a:extLst>
                <a:ext uri="{FF2B5EF4-FFF2-40B4-BE49-F238E27FC236}">
                  <a16:creationId xmlns:a16="http://schemas.microsoft.com/office/drawing/2014/main" id="{043AF3BB-E0D8-4F2B-AD48-4C286B0D4751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711483" y="310365"/>
              <a:ext cx="580182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47;p24">
              <a:extLst>
                <a:ext uri="{FF2B5EF4-FFF2-40B4-BE49-F238E27FC236}">
                  <a16:creationId xmlns:a16="http://schemas.microsoft.com/office/drawing/2014/main" id="{DEC7EC36-3FE9-432F-A814-2345B56A9F7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353118" y="569791"/>
              <a:ext cx="580182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48;p24">
              <a:extLst>
                <a:ext uri="{FF2B5EF4-FFF2-40B4-BE49-F238E27FC236}">
                  <a16:creationId xmlns:a16="http://schemas.microsoft.com/office/drawing/2014/main" id="{0C343AF2-3B76-41D3-BCD6-76A76851BBE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772931" y="995022"/>
              <a:ext cx="580181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9;p24">
              <a:extLst>
                <a:ext uri="{FF2B5EF4-FFF2-40B4-BE49-F238E27FC236}">
                  <a16:creationId xmlns:a16="http://schemas.microsoft.com/office/drawing/2014/main" id="{A61A6953-5253-4CBA-B068-19E1390D601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899908" y="856981"/>
              <a:ext cx="580181" cy="684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0;p24">
              <a:extLst>
                <a:ext uri="{FF2B5EF4-FFF2-40B4-BE49-F238E27FC236}">
                  <a16:creationId xmlns:a16="http://schemas.microsoft.com/office/drawing/2014/main" id="{12FF1CB6-86CF-4806-8768-5ADAE977B39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073623" y="569804"/>
              <a:ext cx="580181" cy="6846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Google Shape;151;p24">
            <a:extLst>
              <a:ext uri="{FF2B5EF4-FFF2-40B4-BE49-F238E27FC236}">
                <a16:creationId xmlns:a16="http://schemas.microsoft.com/office/drawing/2014/main" id="{871C6F2B-F976-492B-A374-13198BD16E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4488" y="-241582"/>
            <a:ext cx="8924998" cy="1126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000" tIns="65000" rIns="65000" bIns="650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Arial"/>
              <a:buNone/>
            </a:pPr>
            <a:r>
              <a:rPr lang="en-US" sz="4200" b="0" i="0" u="none" strike="noStrike" cap="none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Cosylab in Numbers</a:t>
            </a:r>
            <a:endParaRPr/>
          </a:p>
        </p:txBody>
      </p:sp>
      <p:sp>
        <p:nvSpPr>
          <p:cNvPr id="19" name="Google Shape;153;p24">
            <a:extLst>
              <a:ext uri="{FF2B5EF4-FFF2-40B4-BE49-F238E27FC236}">
                <a16:creationId xmlns:a16="http://schemas.microsoft.com/office/drawing/2014/main" id="{6A3E4C74-5AAA-4E3A-9A50-E363F9578F24}"/>
              </a:ext>
            </a:extLst>
          </p:cNvPr>
          <p:cNvSpPr/>
          <p:nvPr/>
        </p:nvSpPr>
        <p:spPr>
          <a:xfrm>
            <a:off x="288999" y="2683952"/>
            <a:ext cx="5260901" cy="14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575" tIns="46575" rIns="46575" bIns="465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Worldwide </a:t>
            </a:r>
            <a:r>
              <a:rPr lang="en-US" sz="2600" b="1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market leader</a:t>
            </a:r>
            <a:r>
              <a:rPr lang="en-US" sz="2600" b="0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in</a:t>
            </a:r>
            <a:endParaRPr dirty="0"/>
          </a:p>
          <a:p>
            <a:pPr marL="419100" marR="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b="0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Control Systems for large scientific facilities (accelerators, telescopes, fusion, etc.)</a:t>
            </a:r>
            <a:endParaRPr dirty="0"/>
          </a:p>
          <a:p>
            <a:pPr marL="4191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b="0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Control Systems for Particle Therapy Systems</a:t>
            </a:r>
            <a:endParaRPr lang="sl-SI" sz="2200" b="0" i="0" u="none" strike="noStrike" cap="none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54;p24">
            <a:extLst>
              <a:ext uri="{FF2B5EF4-FFF2-40B4-BE49-F238E27FC236}">
                <a16:creationId xmlns:a16="http://schemas.microsoft.com/office/drawing/2014/main" id="{224F5B6B-F1D2-4566-B526-7AAB0A6F2FDF}"/>
              </a:ext>
            </a:extLst>
          </p:cNvPr>
          <p:cNvSpPr/>
          <p:nvPr/>
        </p:nvSpPr>
        <p:spPr>
          <a:xfrm>
            <a:off x="450029" y="5025937"/>
            <a:ext cx="3158547" cy="1320801"/>
          </a:xfrm>
          <a:prstGeom prst="rect">
            <a:avLst/>
          </a:prstGeom>
          <a:solidFill>
            <a:srgbClr val="DCDEE0">
              <a:alpha val="8784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Helvetica Neue"/>
              <a:buNone/>
            </a:pPr>
            <a:r>
              <a:rPr lang="en-US" sz="4200" b="1" i="0" u="none" strike="noStrike" cap="none" dirty="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 branches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1900"/>
              <a:buFont typeface="Helvetica Neue Light"/>
              <a:buNone/>
            </a:pPr>
            <a:r>
              <a:rPr lang="sl-SI" sz="1900" b="0" i="0" u="none" strike="noStrike" cap="none" dirty="0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Switzerland</a:t>
            </a:r>
            <a:r>
              <a:rPr lang="en-US" sz="1900" b="0" i="0" u="none" strike="noStrike" cap="none" dirty="0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, </a:t>
            </a:r>
            <a:r>
              <a:rPr lang="sl-SI" sz="1900" b="0" i="0" u="none" strike="noStrike" cap="none" dirty="0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Slovenia, </a:t>
            </a:r>
            <a:r>
              <a:rPr lang="en-US" sz="1900" b="0" i="0" u="none" strike="noStrike" cap="none" dirty="0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US, China, South Korea, Japan</a:t>
            </a:r>
            <a:endParaRPr dirty="0"/>
          </a:p>
        </p:txBody>
      </p:sp>
      <p:sp>
        <p:nvSpPr>
          <p:cNvPr id="21" name="Google Shape;155;p24">
            <a:extLst>
              <a:ext uri="{FF2B5EF4-FFF2-40B4-BE49-F238E27FC236}">
                <a16:creationId xmlns:a16="http://schemas.microsoft.com/office/drawing/2014/main" id="{79268B61-CB1B-4C0F-ADAB-31DAD3CDC7E9}"/>
              </a:ext>
            </a:extLst>
          </p:cNvPr>
          <p:cNvSpPr/>
          <p:nvPr/>
        </p:nvSpPr>
        <p:spPr>
          <a:xfrm>
            <a:off x="4632210" y="5025937"/>
            <a:ext cx="2953354" cy="1320801"/>
          </a:xfrm>
          <a:prstGeom prst="rect">
            <a:avLst/>
          </a:prstGeom>
          <a:solidFill>
            <a:srgbClr val="DCDEE0">
              <a:alpha val="8784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Helvetica Neue"/>
              <a:buNone/>
            </a:pPr>
            <a:r>
              <a:rPr lang="en-US" sz="4200" b="1" i="0" u="none" strike="noStrike" cap="none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150+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1900"/>
              <a:buFont typeface="Helvetica Neue Light"/>
              <a:buNone/>
            </a:pPr>
            <a:r>
              <a:rPr lang="en-US" sz="1900" b="0" i="0" u="none" strike="noStrike" cap="none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highly-skilled developers and engineers</a:t>
            </a:r>
            <a:endParaRPr/>
          </a:p>
        </p:txBody>
      </p:sp>
      <p:sp>
        <p:nvSpPr>
          <p:cNvPr id="22" name="Google Shape;156;p24">
            <a:extLst>
              <a:ext uri="{FF2B5EF4-FFF2-40B4-BE49-F238E27FC236}">
                <a16:creationId xmlns:a16="http://schemas.microsoft.com/office/drawing/2014/main" id="{B4604D42-1E83-497E-BB1C-1687DFC1DE2D}"/>
              </a:ext>
            </a:extLst>
          </p:cNvPr>
          <p:cNvSpPr/>
          <p:nvPr/>
        </p:nvSpPr>
        <p:spPr>
          <a:xfrm>
            <a:off x="8609199" y="5025937"/>
            <a:ext cx="3267080" cy="1320801"/>
          </a:xfrm>
          <a:prstGeom prst="rect">
            <a:avLst/>
          </a:prstGeom>
          <a:solidFill>
            <a:srgbClr val="DCDEE0">
              <a:alpha val="8784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Helvetica Neue"/>
              <a:buNone/>
            </a:pPr>
            <a:r>
              <a:rPr lang="en-US" sz="4200" b="1" i="0" u="none" strike="noStrike" cap="none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250+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1900"/>
              <a:buFont typeface="Helvetica Neue Light"/>
              <a:buNone/>
            </a:pPr>
            <a:r>
              <a:rPr lang="en-US" sz="1900" b="0" i="0" u="none" strike="noStrike" cap="none">
                <a:solidFill>
                  <a:srgbClr val="53585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successfully delivered projects in 20 countries</a:t>
            </a:r>
            <a:endParaRPr/>
          </a:p>
        </p:txBody>
      </p:sp>
      <p:sp>
        <p:nvSpPr>
          <p:cNvPr id="23" name="Google Shape;157;p24">
            <a:extLst>
              <a:ext uri="{FF2B5EF4-FFF2-40B4-BE49-F238E27FC236}">
                <a16:creationId xmlns:a16="http://schemas.microsoft.com/office/drawing/2014/main" id="{7F7DFF6B-1043-447A-9DB1-A5787DF6B1A9}"/>
              </a:ext>
            </a:extLst>
          </p:cNvPr>
          <p:cNvSpPr/>
          <p:nvPr/>
        </p:nvSpPr>
        <p:spPr>
          <a:xfrm>
            <a:off x="450029" y="6471006"/>
            <a:ext cx="6163159" cy="360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Established in 2001, &gt;20% CAGR, Turnover &gt;17M€ in 2017</a:t>
            </a:r>
            <a:endParaRPr dirty="0"/>
          </a:p>
        </p:txBody>
      </p:sp>
      <p:pic>
        <p:nvPicPr>
          <p:cNvPr id="24" name="Google Shape;20;p3">
            <a:extLst>
              <a:ext uri="{FF2B5EF4-FFF2-40B4-BE49-F238E27FC236}">
                <a16:creationId xmlns:a16="http://schemas.microsoft.com/office/drawing/2014/main" id="{7BCC8FDA-CE14-4C75-BF2E-61DC6439B60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180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32D967-5B3B-4AF1-B5F5-1E6132493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68" y="1405100"/>
            <a:ext cx="7592233" cy="5199723"/>
          </a:xfrm>
          <a:prstGeom prst="rect">
            <a:avLst/>
          </a:prstGeom>
        </p:spPr>
      </p:pic>
      <p:pic>
        <p:nvPicPr>
          <p:cNvPr id="6" name="Google Shape;212;p28">
            <a:extLst>
              <a:ext uri="{FF2B5EF4-FFF2-40B4-BE49-F238E27FC236}">
                <a16:creationId xmlns:a16="http://schemas.microsoft.com/office/drawing/2014/main" id="{61FA6F4A-5AE1-4666-B00D-1FFC218AEC6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85215" y="1258756"/>
            <a:ext cx="1409156" cy="970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13;p28">
            <a:extLst>
              <a:ext uri="{FF2B5EF4-FFF2-40B4-BE49-F238E27FC236}">
                <a16:creationId xmlns:a16="http://schemas.microsoft.com/office/drawing/2014/main" id="{97D52E6C-5350-4ACD-82EF-DB73FDC4B54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96788" y="2880729"/>
            <a:ext cx="1905644" cy="89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4;p28">
            <a:extLst>
              <a:ext uri="{FF2B5EF4-FFF2-40B4-BE49-F238E27FC236}">
                <a16:creationId xmlns:a16="http://schemas.microsoft.com/office/drawing/2014/main" id="{C31BAD93-BE7D-4096-821D-6B54F345B97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26331" y="2873546"/>
            <a:ext cx="1000257" cy="9687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215;p28">
            <a:extLst>
              <a:ext uri="{FF2B5EF4-FFF2-40B4-BE49-F238E27FC236}">
                <a16:creationId xmlns:a16="http://schemas.microsoft.com/office/drawing/2014/main" id="{B7987089-BC46-4634-B4AF-75EEEEB3F907}"/>
              </a:ext>
            </a:extLst>
          </p:cNvPr>
          <p:cNvGrpSpPr/>
          <p:nvPr/>
        </p:nvGrpSpPr>
        <p:grpSpPr>
          <a:xfrm>
            <a:off x="10196315" y="4299531"/>
            <a:ext cx="1987012" cy="902604"/>
            <a:chOff x="-1" y="0"/>
            <a:chExt cx="2176620" cy="1035830"/>
          </a:xfrm>
        </p:grpSpPr>
        <p:pic>
          <p:nvPicPr>
            <p:cNvPr id="10" name="Google Shape;216;p28">
              <a:extLst>
                <a:ext uri="{FF2B5EF4-FFF2-40B4-BE49-F238E27FC236}">
                  <a16:creationId xmlns:a16="http://schemas.microsoft.com/office/drawing/2014/main" id="{4351918C-CF6A-4912-BDEE-596E79638E97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-1" y="0"/>
              <a:ext cx="1817192" cy="9629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217;p28">
              <a:extLst>
                <a:ext uri="{FF2B5EF4-FFF2-40B4-BE49-F238E27FC236}">
                  <a16:creationId xmlns:a16="http://schemas.microsoft.com/office/drawing/2014/main" id="{91F48C5D-89CE-4B59-BDC3-A9131307EE77}"/>
                </a:ext>
              </a:extLst>
            </p:cNvPr>
            <p:cNvSpPr/>
            <p:nvPr/>
          </p:nvSpPr>
          <p:spPr>
            <a:xfrm>
              <a:off x="887943" y="748132"/>
              <a:ext cx="1288676" cy="2876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" name="Google Shape;218;p28">
            <a:extLst>
              <a:ext uri="{FF2B5EF4-FFF2-40B4-BE49-F238E27FC236}">
                <a16:creationId xmlns:a16="http://schemas.microsoft.com/office/drawing/2014/main" id="{6B9569E5-19C2-4263-BC2E-32263B5FCD7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311392" y="5455356"/>
            <a:ext cx="1016271" cy="970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19;p28">
            <a:extLst>
              <a:ext uri="{FF2B5EF4-FFF2-40B4-BE49-F238E27FC236}">
                <a16:creationId xmlns:a16="http://schemas.microsoft.com/office/drawing/2014/main" id="{30C8594E-1355-4F94-8A4F-4CD64835A2C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13452" y="4128745"/>
            <a:ext cx="1830648" cy="10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7A3239-533F-4A68-A5EE-4E96F4458B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5186" y="1413357"/>
            <a:ext cx="1602091" cy="66086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11A1844-19C3-4C35-88DC-06D9655ECE6B}"/>
              </a:ext>
            </a:extLst>
          </p:cNvPr>
          <p:cNvSpPr/>
          <p:nvPr/>
        </p:nvSpPr>
        <p:spPr>
          <a:xfrm>
            <a:off x="436565" y="253177"/>
            <a:ext cx="11105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3600" dirty="0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A few reference projects from Sci and PT</a:t>
            </a:r>
            <a:r>
              <a:rPr lang="en-US" sz="3600" dirty="0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sl-SI" sz="3600" dirty="0"/>
          </a:p>
        </p:txBody>
      </p:sp>
      <p:pic>
        <p:nvPicPr>
          <p:cNvPr id="16" name="Google Shape;20;p3">
            <a:extLst>
              <a:ext uri="{FF2B5EF4-FFF2-40B4-BE49-F238E27FC236}">
                <a16:creationId xmlns:a16="http://schemas.microsoft.com/office/drawing/2014/main" id="{A576ECF2-B415-4AD8-B7B5-EDA5B71C5598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59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9">
            <a:extLst>
              <a:ext uri="{FF2B5EF4-FFF2-40B4-BE49-F238E27FC236}">
                <a16:creationId xmlns:a16="http://schemas.microsoft.com/office/drawing/2014/main" id="{980EA185-E81E-450F-80A6-E6F62BD1D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164" y="4725024"/>
            <a:ext cx="3375843" cy="1934472"/>
          </a:xfr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08784B87-08A9-4C03-933B-DA9506237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268183"/>
            <a:ext cx="9103360" cy="1126630"/>
          </a:xfrm>
        </p:spPr>
        <p:txBody>
          <a:bodyPr>
            <a:normAutofit/>
          </a:bodyPr>
          <a:lstStyle/>
          <a:p>
            <a:pPr algn="l">
              <a:buClr>
                <a:srgbClr val="53585F"/>
              </a:buClr>
              <a:buSzPts val="4200"/>
            </a:pPr>
            <a:r>
              <a:rPr lang="sl-SI" sz="3600" b="0" dirty="0">
                <a:solidFill>
                  <a:srgbClr val="53585F"/>
                </a:solidFill>
                <a:latin typeface="Arial"/>
                <a:cs typeface="Arial"/>
                <a:sym typeface="Arial"/>
              </a:rPr>
              <a:t>Technologies coverage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9E0FF10-AADA-4DD8-A619-FC9810A30CBC}"/>
              </a:ext>
            </a:extLst>
          </p:cNvPr>
          <p:cNvSpPr txBox="1">
            <a:spLocks/>
          </p:cNvSpPr>
          <p:nvPr/>
        </p:nvSpPr>
        <p:spPr>
          <a:xfrm>
            <a:off x="5751755" y="6294751"/>
            <a:ext cx="291635" cy="3192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0550A1-D773-4E1E-B4B1-21EE95F403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3453" y="1917699"/>
            <a:ext cx="1579947" cy="2370201"/>
          </a:xfrm>
          <a:prstGeom prst="rect">
            <a:avLst/>
          </a:prstGeom>
        </p:spPr>
      </p:pic>
      <p:pic>
        <p:nvPicPr>
          <p:cNvPr id="9" name="Picture 8" descr="Screenshot-Hexapod Main">
            <a:extLst>
              <a:ext uri="{FF2B5EF4-FFF2-40B4-BE49-F238E27FC236}">
                <a16:creationId xmlns:a16="http://schemas.microsoft.com/office/drawing/2014/main" id="{1FC17FF5-A5A3-42D2-808C-512E2EB0A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9986" y="4523910"/>
            <a:ext cx="3415954" cy="21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70BD98-6E7E-4F63-956D-1AAE7C9A4C3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9092" y="3930632"/>
            <a:ext cx="909887" cy="282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62E531-D200-4486-AFC4-FB8DFFA934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1513" y="3930632"/>
            <a:ext cx="974062" cy="2527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BDED10-2F91-4C27-BD82-4783F5A1A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5041" y="3962932"/>
            <a:ext cx="909889" cy="215500"/>
          </a:xfrm>
          <a:prstGeom prst="rect">
            <a:avLst/>
          </a:prstGeom>
        </p:spPr>
      </p:pic>
      <p:pic>
        <p:nvPicPr>
          <p:cNvPr id="13" name="Google Shape;20;p3">
            <a:extLst>
              <a:ext uri="{FF2B5EF4-FFF2-40B4-BE49-F238E27FC236}">
                <a16:creationId xmlns:a16="http://schemas.microsoft.com/office/drawing/2014/main" id="{CED0C6B2-311B-4653-84FC-9488C8A1CCB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7E7D0B2-F7E7-4709-9BB9-1A7BBC1E4836}"/>
              </a:ext>
            </a:extLst>
          </p:cNvPr>
          <p:cNvSpPr/>
          <p:nvPr/>
        </p:nvSpPr>
        <p:spPr>
          <a:xfrm>
            <a:off x="669113" y="1568535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/>
              <a:t>Various </a:t>
            </a:r>
            <a:r>
              <a:rPr lang="sl-SI" sz="2400" b="1" dirty="0"/>
              <a:t>SW technologies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Matlab, LabVIEW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C/C++, Java, Python, .net/C#, ...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Motion control, inverse kinematics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SCADA, EPICS, CSS, TANGO,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Real-time: Linux-RT, VxWorks, RTEMS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FPGA programming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PLC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b="1" dirty="0"/>
              <a:t>Electronics / Hardware: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Digital, analog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Nanoseconds timing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FPGA, DSP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400" dirty="0"/>
              <a:t>PXI, PXIe, uTCA</a:t>
            </a:r>
          </a:p>
        </p:txBody>
      </p:sp>
    </p:spTree>
    <p:extLst>
      <p:ext uri="{BB962C8B-B14F-4D97-AF65-F5344CB8AC3E}">
        <p14:creationId xmlns:p14="http://schemas.microsoft.com/office/powerpoint/2010/main" val="1565979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9;p27">
            <a:extLst>
              <a:ext uri="{FF2B5EF4-FFF2-40B4-BE49-F238E27FC236}">
                <a16:creationId xmlns:a16="http://schemas.microsoft.com/office/drawing/2014/main" id="{A7C4163B-74BF-4B1D-B318-E65CA22F28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0239" y="0"/>
            <a:ext cx="9720982" cy="1126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000" tIns="65000" rIns="65000" bIns="650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Arial"/>
              <a:buNone/>
            </a:pPr>
            <a:r>
              <a:rPr lang="sl-SI" sz="3600" b="0" i="0" u="none" strike="noStrike" cap="none" dirty="0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Partnering with COSYLAB</a:t>
            </a:r>
            <a:endParaRPr sz="3600" dirty="0"/>
          </a:p>
        </p:txBody>
      </p:sp>
      <p:sp>
        <p:nvSpPr>
          <p:cNvPr id="5" name="Google Shape;201;p27">
            <a:extLst>
              <a:ext uri="{FF2B5EF4-FFF2-40B4-BE49-F238E27FC236}">
                <a16:creationId xmlns:a16="http://schemas.microsoft.com/office/drawing/2014/main" id="{DE5E39C9-98A6-4088-8A50-0258BC5264D6}"/>
              </a:ext>
            </a:extLst>
          </p:cNvPr>
          <p:cNvSpPr/>
          <p:nvPr/>
        </p:nvSpPr>
        <p:spPr>
          <a:xfrm>
            <a:off x="650239" y="1130300"/>
            <a:ext cx="9528046" cy="592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725" tIns="32725" rIns="32725" bIns="32725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434343"/>
              </a:buClr>
              <a:buSzPts val="1800"/>
            </a:pPr>
            <a:endParaRPr lang="sl-SI" sz="2000" b="1" dirty="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Google Shape;20;p3">
            <a:extLst>
              <a:ext uri="{FF2B5EF4-FFF2-40B4-BE49-F238E27FC236}">
                <a16:creationId xmlns:a16="http://schemas.microsoft.com/office/drawing/2014/main" id="{D10C9FDE-7D0E-4F71-BEAD-79B852022F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0D7927-D0F6-4B46-A5F5-B0D9C505A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302" y="5215833"/>
            <a:ext cx="1143099" cy="1303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CFEA78-6654-47D6-8B90-02AA0506E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4131" y="5259049"/>
            <a:ext cx="1168470" cy="128531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6EA6199-4A30-4C4E-A3C8-854E87736907}"/>
              </a:ext>
            </a:extLst>
          </p:cNvPr>
          <p:cNvSpPr/>
          <p:nvPr/>
        </p:nvSpPr>
        <p:spPr>
          <a:xfrm>
            <a:off x="650239" y="1511300"/>
            <a:ext cx="110210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800"/>
            </a:pPr>
            <a:r>
              <a:rPr lang="sl-SI" sz="2800" b="1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flexibly with our partners from ideation to operations:</a:t>
            </a:r>
          </a:p>
          <a:p>
            <a:pPr lvl="0">
              <a:buClr>
                <a:srgbClr val="434343"/>
              </a:buClr>
              <a:buSzPts val="1800"/>
            </a:pPr>
            <a:endParaRPr lang="sl-SI" sz="2800" b="1" dirty="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85750" lvl="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Business analysis, requirements engineering</a:t>
            </a:r>
          </a:p>
          <a:p>
            <a:pPr marL="285750" lvl="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System design</a:t>
            </a:r>
          </a:p>
          <a:p>
            <a:pPr marL="285750" lvl="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 and HW development</a:t>
            </a:r>
          </a:p>
          <a:p>
            <a:pPr marL="285750" lvl="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System integration</a:t>
            </a:r>
          </a:p>
          <a:p>
            <a:pPr marL="285750" lvl="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Installation and comissioning</a:t>
            </a:r>
          </a:p>
          <a:p>
            <a:pPr marL="285750" indent="-285750"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3056686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1D7CF-93F4-4D2D-BF9E-7FE435203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239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buClr>
                <a:srgbClr val="434343"/>
              </a:buClr>
              <a:buSzPts val="1800"/>
              <a:buNone/>
            </a:pPr>
            <a:r>
              <a:rPr lang="sl-SI" b="1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Taking the risk away</a:t>
            </a:r>
            <a:r>
              <a:rPr lang="en-US" b="1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</a:p>
          <a:p>
            <a:pPr marL="285750" indent="-285750">
              <a:lnSpc>
                <a:spcPct val="115000"/>
              </a:lnSpc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Mitigate technical and financial risk</a:t>
            </a:r>
          </a:p>
          <a:p>
            <a:pPr marL="285750" indent="-285750">
              <a:lnSpc>
                <a:spcPct val="115000"/>
              </a:lnSpc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Meet your project deadlines, shorten lead times</a:t>
            </a:r>
          </a:p>
          <a:p>
            <a:pPr marL="285750" lvl="0" indent="-285750">
              <a:lnSpc>
                <a:spcPct val="115000"/>
              </a:lnSpc>
              <a:spcBef>
                <a:spcPts val="0"/>
              </a:spcBef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Reduce your overall development investment</a:t>
            </a:r>
          </a:p>
          <a:p>
            <a:pPr marL="285750" lvl="0" indent="-285750">
              <a:lnSpc>
                <a:spcPct val="115000"/>
              </a:lnSpc>
              <a:spcBef>
                <a:spcPts val="0"/>
              </a:spcBef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Manage peak workloads</a:t>
            </a:r>
          </a:p>
          <a:p>
            <a:pPr marL="285750" lvl="0" indent="-285750">
              <a:lnSpc>
                <a:spcPct val="115000"/>
              </a:lnSpc>
              <a:spcBef>
                <a:spcPts val="0"/>
              </a:spcBef>
              <a:buClr>
                <a:srgbClr val="43434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Focus on your core competency, obtain IP, receive knowledge transfer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Clr>
                <a:srgbClr val="434343"/>
              </a:buClr>
              <a:buSzPts val="1800"/>
              <a:buNone/>
            </a:pPr>
            <a:endParaRPr lang="en-US" dirty="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rgbClr val="434343"/>
              </a:buClr>
              <a:buSzPts val="1800"/>
            </a:pPr>
            <a:endParaRPr lang="sl-SI" dirty="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434343"/>
              </a:buClr>
              <a:buSzPts val="1800"/>
              <a:buNone/>
            </a:pPr>
            <a:r>
              <a:rPr lang="en-US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...delivering safe, secure, reliable, and compliant systems.</a:t>
            </a:r>
          </a:p>
          <a:p>
            <a:endParaRPr lang="sl-SI" dirty="0"/>
          </a:p>
        </p:txBody>
      </p:sp>
      <p:sp>
        <p:nvSpPr>
          <p:cNvPr id="4" name="Google Shape;199;p27">
            <a:extLst>
              <a:ext uri="{FF2B5EF4-FFF2-40B4-BE49-F238E27FC236}">
                <a16:creationId xmlns:a16="http://schemas.microsoft.com/office/drawing/2014/main" id="{C32CC0AF-4300-4591-BC8A-BDCABF4473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0239" y="0"/>
            <a:ext cx="9720982" cy="1126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000" tIns="65000" rIns="65000" bIns="650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4200"/>
              <a:buFont typeface="Arial"/>
              <a:buNone/>
            </a:pPr>
            <a:r>
              <a:rPr lang="sl-SI" sz="3600" b="0" i="0" u="none" strike="noStrike" cap="none" dirty="0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Partnering with COSYLAB</a:t>
            </a:r>
            <a:endParaRPr sz="3600" dirty="0"/>
          </a:p>
        </p:txBody>
      </p:sp>
      <p:pic>
        <p:nvPicPr>
          <p:cNvPr id="5" name="Google Shape;20;p3">
            <a:extLst>
              <a:ext uri="{FF2B5EF4-FFF2-40B4-BE49-F238E27FC236}">
                <a16:creationId xmlns:a16="http://schemas.microsoft.com/office/drawing/2014/main" id="{9C395C01-B707-41B2-A3E8-209D3FB853E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395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DF0B79E-6BE4-4CCE-95C7-B2756C4DF602}"/>
              </a:ext>
            </a:extLst>
          </p:cNvPr>
          <p:cNvSpPr txBox="1">
            <a:spLocks/>
          </p:cNvSpPr>
          <p:nvPr/>
        </p:nvSpPr>
        <p:spPr>
          <a:xfrm>
            <a:off x="650238" y="1772678"/>
            <a:ext cx="10767062" cy="4386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400" dirty="0"/>
              <a:t>White Rabbit Timing System open HW intitiative</a:t>
            </a:r>
          </a:p>
          <a:p>
            <a:r>
              <a:rPr lang="sl-SI" sz="2400" dirty="0"/>
              <a:t>ARIES partnership (universal timing system)</a:t>
            </a:r>
          </a:p>
          <a:p>
            <a:r>
              <a:rPr lang="sl-SI" sz="2400" dirty="0"/>
              <a:t>AVA antimatter physics research project</a:t>
            </a:r>
          </a:p>
          <a:p>
            <a:r>
              <a:rPr lang="sl-SI" sz="2400" dirty="0"/>
              <a:t>In the making:</a:t>
            </a:r>
          </a:p>
          <a:p>
            <a:pPr lvl="1"/>
            <a:r>
              <a:rPr lang="sl-SI" sz="2000" dirty="0"/>
              <a:t>HITRI project (Proton Therapy in EE) - coordinated by CERN. WP8 (controls and safety) to be led by Cosylab.</a:t>
            </a:r>
          </a:p>
          <a:p>
            <a:pPr lvl="1"/>
            <a:r>
              <a:rPr lang="sl-SI" sz="2000" dirty="0"/>
              <a:t>ARIES 2 submission of preliminary proposals (e.g. ACC CS based on COTS components). </a:t>
            </a:r>
          </a:p>
          <a:p>
            <a:r>
              <a:rPr lang="sl-SI" sz="2400" dirty="0"/>
              <a:t>Cosylab Switzerland is led by a former ATLAS MET trigger coordinator (+worked on various other projects)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3CFCD83-A75A-476E-9800-71D4026ED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38" y="164818"/>
            <a:ext cx="9360035" cy="112663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53585F"/>
              </a:buClr>
              <a:buSzPts val="4200"/>
            </a:pPr>
            <a:r>
              <a:rPr lang="sl-SI" sz="3600" dirty="0">
                <a:solidFill>
                  <a:srgbClr val="53585F"/>
                </a:solidFill>
                <a:latin typeface="Arial"/>
                <a:cs typeface="Arial"/>
              </a:rPr>
              <a:t>Familiar with- and recognized by CERN</a:t>
            </a:r>
          </a:p>
        </p:txBody>
      </p:sp>
      <p:pic>
        <p:nvPicPr>
          <p:cNvPr id="6" name="Google Shape;20;p3">
            <a:extLst>
              <a:ext uri="{FF2B5EF4-FFF2-40B4-BE49-F238E27FC236}">
                <a16:creationId xmlns:a16="http://schemas.microsoft.com/office/drawing/2014/main" id="{15BB31D4-05A7-430F-B95D-126B4ADCE8E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60570" y="208713"/>
            <a:ext cx="1687831" cy="41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2614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428</Words>
  <Application>Microsoft Office PowerPoint</Application>
  <PresentationFormat>Widescreen</PresentationFormat>
  <Paragraphs>70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 Neue</vt:lpstr>
      <vt:lpstr>Helvetica Neue Light</vt:lpstr>
      <vt:lpstr>Office Theme</vt:lpstr>
      <vt:lpstr>PowerPoint Presentation</vt:lpstr>
      <vt:lpstr>PowerPoint Presentation</vt:lpstr>
      <vt:lpstr>World Leader in Control Systems for Science and Particle Therapy </vt:lpstr>
      <vt:lpstr>Cosylab in Numbers</vt:lpstr>
      <vt:lpstr>PowerPoint Presentation</vt:lpstr>
      <vt:lpstr>Technologies coverage</vt:lpstr>
      <vt:lpstr>Partnering with COSYLAB</vt:lpstr>
      <vt:lpstr>Partnering with COSYLAB</vt:lpstr>
      <vt:lpstr>Familiar with- and recognized by CERN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Tadej Pukl</cp:lastModifiedBy>
  <cp:revision>17</cp:revision>
  <dcterms:created xsi:type="dcterms:W3CDTF">2019-10-01T15:38:03Z</dcterms:created>
  <dcterms:modified xsi:type="dcterms:W3CDTF">2019-10-09T06:37:48Z</dcterms:modified>
</cp:coreProperties>
</file>