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0" r:id="rId2"/>
    <p:sldId id="258" r:id="rId3"/>
    <p:sldId id="265" r:id="rId4"/>
    <p:sldId id="262" r:id="rId5"/>
    <p:sldId id="263" r:id="rId6"/>
    <p:sldId id="264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2703"/>
    <a:srgbClr val="1869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13"/>
    <p:restoredTop sz="93692"/>
  </p:normalViewPr>
  <p:slideViewPr>
    <p:cSldViewPr snapToGrid="0" snapToObjects="1">
      <p:cViewPr varScale="1">
        <p:scale>
          <a:sx n="87" d="100"/>
          <a:sy n="87" d="100"/>
        </p:scale>
        <p:origin x="85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18A71-3B4C-CF46-8204-C0D7A342FEAC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DAE76-8931-244E-A714-2889E1CDC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5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65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327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036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425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942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796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6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2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3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9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77B1E-772F-D94C-9FE5-7243F76251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96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522" cy="6858000"/>
          </a:xfrm>
        </p:spPr>
      </p:pic>
      <p:sp>
        <p:nvSpPr>
          <p:cNvPr id="5" name="TextBox 4"/>
          <p:cNvSpPr txBox="1"/>
          <p:nvPr/>
        </p:nvSpPr>
        <p:spPr>
          <a:xfrm>
            <a:off x="5307979" y="3889226"/>
            <a:ext cx="6846849" cy="826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60"/>
              </a:lnSpc>
            </a:pPr>
            <a:r>
              <a:rPr lang="sl-SI" sz="7200" b="1" dirty="0" smtClean="0">
                <a:solidFill>
                  <a:srgbClr val="18698F"/>
                </a:solidFill>
              </a:rPr>
              <a:t>Arctur </a:t>
            </a:r>
            <a:r>
              <a:rPr lang="sl-SI" sz="7200" b="1" dirty="0" err="1" smtClean="0">
                <a:solidFill>
                  <a:srgbClr val="18698F"/>
                </a:solidFill>
              </a:rPr>
              <a:t>d.o.o</a:t>
            </a:r>
            <a:r>
              <a:rPr lang="sl-SI" sz="7200" b="1" dirty="0" smtClean="0">
                <a:solidFill>
                  <a:srgbClr val="18698F"/>
                </a:solidFill>
              </a:rPr>
              <a:t>.</a:t>
            </a:r>
            <a:endParaRPr lang="en-US" sz="7200" b="1" dirty="0">
              <a:solidFill>
                <a:srgbClr val="18698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0283" y="4715799"/>
            <a:ext cx="68617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Where creativity meets </a:t>
            </a:r>
            <a:r>
              <a:rPr lang="en-US" i="1" dirty="0" smtClean="0"/>
              <a:t>experience</a:t>
            </a:r>
            <a:endParaRPr lang="sl-SI" i="1" dirty="0" smtClean="0"/>
          </a:p>
          <a:p>
            <a:endParaRPr lang="sl-SI" i="1" dirty="0"/>
          </a:p>
          <a:p>
            <a:r>
              <a:rPr lang="sl-SI" i="1" dirty="0" smtClean="0"/>
              <a:t>				          </a:t>
            </a:r>
            <a:r>
              <a:rPr lang="sl-SI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andrej.kosicek@arctur.si</a:t>
            </a:r>
            <a:r>
              <a:rPr lang="sl-SI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3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623"/>
            <a:ext cx="3918438" cy="1325563"/>
          </a:xfrm>
        </p:spPr>
        <p:txBody>
          <a:bodyPr>
            <a:normAutofit/>
          </a:bodyPr>
          <a:lstStyle/>
          <a:p>
            <a:r>
              <a:rPr lang="sl-SI" sz="7200" i="1" kern="1100" spc="-300" dirty="0" err="1" smtClean="0">
                <a:latin typeface="Ubuntu Light" panose="020B0304030602030204" pitchFamily="34" charset="0"/>
              </a:rPr>
              <a:t>arctur</a:t>
            </a:r>
            <a:endParaRPr lang="en-US" sz="7200" i="1" kern="1100" spc="-300" dirty="0">
              <a:latin typeface="Ubuntu Light" panose="020B030403060203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94993" y="1536616"/>
            <a:ext cx="2725987" cy="703841"/>
          </a:xfrm>
          <a:prstGeom prst="rect">
            <a:avLst/>
          </a:prstGeom>
          <a:noFill/>
        </p:spPr>
        <p:txBody>
          <a:bodyPr vert="horz" wrap="square" lIns="0" tIns="0" rIns="0" bIns="0" spcCol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4500" i="1" kern="1100" spc="-300" dirty="0" smtClean="0">
                <a:latin typeface="Ubuntu Light" panose="020B0304030602030204" pitchFamily="34" charset="0"/>
              </a:rPr>
              <a:t>HPC &amp;</a:t>
            </a:r>
            <a:endParaRPr lang="sl-SI" sz="4500" i="1" kern="1100" spc="-300" dirty="0">
              <a:latin typeface="Ubuntu Light" panose="020B030403060203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151069" y="1933216"/>
            <a:ext cx="2725987" cy="703841"/>
          </a:xfrm>
          <a:prstGeom prst="rect">
            <a:avLst/>
          </a:prstGeom>
          <a:noFill/>
        </p:spPr>
        <p:txBody>
          <a:bodyPr vert="horz" wrap="square" lIns="0" tIns="0" rIns="0" bIns="0" spcCol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4500" i="1" kern="1100" spc="-300" dirty="0" smtClean="0">
                <a:latin typeface="Ubuntu Light" panose="020B0304030602030204" pitchFamily="34" charset="0"/>
              </a:rPr>
              <a:t>big data</a:t>
            </a:r>
            <a:endParaRPr lang="sl-SI" sz="4500" i="1" kern="1100" spc="-300" dirty="0">
              <a:latin typeface="Ubuntu Light" panose="020B030403060203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881452" y="1927497"/>
            <a:ext cx="2725987" cy="703841"/>
          </a:xfrm>
          <a:prstGeom prst="rect">
            <a:avLst/>
          </a:prstGeom>
          <a:noFill/>
        </p:spPr>
        <p:txBody>
          <a:bodyPr vert="horz" wrap="square" lIns="0" tIns="0" rIns="0" bIns="0" spcCol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4500" i="1" kern="1100" spc="-300" dirty="0" err="1" smtClean="0">
                <a:latin typeface="Ubuntu Light" panose="020B0304030602030204" pitchFamily="34" charset="0"/>
              </a:rPr>
              <a:t>detection</a:t>
            </a:r>
            <a:endParaRPr lang="sl-SI" sz="4500" i="1" kern="1100" spc="-300" dirty="0">
              <a:latin typeface="Ubuntu Light" panose="020B030403060203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984759" y="1457163"/>
            <a:ext cx="2725987" cy="703841"/>
          </a:xfrm>
          <a:prstGeom prst="rect">
            <a:avLst/>
          </a:prstGeom>
          <a:noFill/>
        </p:spPr>
        <p:txBody>
          <a:bodyPr vert="horz" wrap="square" lIns="0" tIns="0" rIns="0" bIns="0" spcCol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4500" i="1" kern="1100" spc="-300" dirty="0" err="1" smtClean="0">
                <a:latin typeface="Ubuntu Light" panose="020B0304030602030204" pitchFamily="34" charset="0"/>
              </a:rPr>
              <a:t>radiation</a:t>
            </a:r>
            <a:endParaRPr lang="sl-SI" sz="4500" i="1" kern="1100" spc="-300" dirty="0">
              <a:latin typeface="Ubuntu Light" panose="020B030403060203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963232" y="1731785"/>
            <a:ext cx="3835795" cy="407288"/>
          </a:xfrm>
          <a:prstGeom prst="rect">
            <a:avLst/>
          </a:prstGeom>
          <a:noFill/>
        </p:spPr>
        <p:txBody>
          <a:bodyPr vert="horz" wrap="square" lIns="0" tIns="0" rIns="0" bIns="0" spcCol="0" rtlCol="0" anchor="t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2000" i="1" kern="1100" spc="-100" dirty="0" err="1" smtClean="0">
                <a:latin typeface="Ubuntu Light" panose="020B0304030602030204" pitchFamily="34" charset="0"/>
              </a:rPr>
              <a:t>innovative</a:t>
            </a:r>
            <a:endParaRPr lang="sl-SI" sz="2000" i="1" kern="1100" spc="-100" dirty="0">
              <a:latin typeface="Ubuntu Light" panose="020B030403060203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41816" y="1050646"/>
            <a:ext cx="3835795" cy="407288"/>
          </a:xfrm>
          <a:prstGeom prst="rect">
            <a:avLst/>
          </a:prstGeom>
          <a:noFill/>
        </p:spPr>
        <p:txBody>
          <a:bodyPr vert="horz" wrap="square" lIns="0" tIns="0" rIns="0" bIns="0" spcCol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2000" i="1" kern="1100" spc="-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Ubuntu Light" panose="020B0304030602030204" pitchFamily="34" charset="0"/>
              </a:rPr>
              <a:t>where</a:t>
            </a:r>
            <a:r>
              <a:rPr lang="sl-SI" sz="2000" i="1" kern="11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buntu Light" panose="020B0304030602030204" pitchFamily="34" charset="0"/>
              </a:rPr>
              <a:t> </a:t>
            </a:r>
            <a:r>
              <a:rPr lang="sl-SI" sz="2000" b="1" i="1" kern="1100" spc="-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Ubuntu" panose="020B0504030602030204" pitchFamily="34" charset="0"/>
              </a:rPr>
              <a:t>creativity</a:t>
            </a:r>
            <a:r>
              <a:rPr lang="sl-SI" sz="2000" b="1" i="1" kern="11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buntu" panose="020B0504030602030204" pitchFamily="34" charset="0"/>
              </a:rPr>
              <a:t> </a:t>
            </a:r>
            <a:r>
              <a:rPr lang="sl-SI" sz="2000" i="1" kern="1100" spc="-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Ubuntu Light" panose="020B0304030602030204" pitchFamily="34" charset="0"/>
              </a:rPr>
              <a:t>meets</a:t>
            </a:r>
            <a:r>
              <a:rPr lang="sl-SI" sz="2000" i="1" kern="11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buntu Light" panose="020B0304030602030204" pitchFamily="34" charset="0"/>
              </a:rPr>
              <a:t> </a:t>
            </a:r>
            <a:r>
              <a:rPr lang="sl-SI" sz="2000" b="1" i="1" kern="1100" spc="-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Ubuntu" panose="020B0504030602030204" pitchFamily="34" charset="0"/>
              </a:rPr>
              <a:t>experience</a:t>
            </a:r>
            <a:endParaRPr lang="sl-SI" sz="2000" i="1" kern="1100" spc="-100" dirty="0">
              <a:solidFill>
                <a:schemeClr val="tx1">
                  <a:lumMod val="65000"/>
                  <a:lumOff val="35000"/>
                </a:schemeClr>
              </a:solidFill>
              <a:latin typeface="Ubuntu Light" panose="020B0304030602030204" pitchFamily="34" charset="0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9" t="4192" r="13454" b="7558"/>
          <a:stretch>
            <a:fillRect/>
          </a:stretch>
        </p:blipFill>
        <p:spPr bwMode="auto">
          <a:xfrm>
            <a:off x="6610868" y="2621832"/>
            <a:ext cx="5391785" cy="404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8369" t="4192" r="13454" b="7558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Slika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75" y="2621832"/>
            <a:ext cx="5994379" cy="405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80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2548" y="293802"/>
            <a:ext cx="3918438" cy="1325563"/>
          </a:xfrm>
        </p:spPr>
        <p:txBody>
          <a:bodyPr>
            <a:normAutofit/>
          </a:bodyPr>
          <a:lstStyle/>
          <a:p>
            <a:r>
              <a:rPr lang="sl-SI" sz="5400" i="1" kern="1100" spc="-300" dirty="0" err="1" smtClean="0">
                <a:solidFill>
                  <a:srgbClr val="0070C0"/>
                </a:solidFill>
                <a:latin typeface="Ubuntu Light" panose="020B0304030602030204" pitchFamily="34" charset="0"/>
              </a:rPr>
              <a:t>hpc</a:t>
            </a:r>
            <a:endParaRPr lang="en-US" sz="5400" i="1" kern="1100" spc="-300" dirty="0">
              <a:solidFill>
                <a:srgbClr val="0070C0"/>
              </a:solidFill>
              <a:latin typeface="Ubuntu Light" panose="020B0304030602030204" pitchFamily="34" charset="0"/>
            </a:endParaRPr>
          </a:p>
        </p:txBody>
      </p:sp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7045" y="107401"/>
            <a:ext cx="2327031" cy="727197"/>
          </a:xfr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879001" y="1216437"/>
            <a:ext cx="3835795" cy="407288"/>
          </a:xfrm>
          <a:prstGeom prst="rect">
            <a:avLst/>
          </a:prstGeom>
          <a:noFill/>
        </p:spPr>
        <p:txBody>
          <a:bodyPr vert="horz" wrap="square" lIns="0" tIns="0" rIns="0" bIns="0" spcCol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2800" i="1" kern="1100" spc="-100" dirty="0" err="1">
                <a:solidFill>
                  <a:srgbClr val="0070C0"/>
                </a:solidFill>
                <a:latin typeface="Ubuntu Light" panose="020B0304030602030204" pitchFamily="34" charset="0"/>
              </a:rPr>
              <a:t>i</a:t>
            </a:r>
            <a:r>
              <a:rPr lang="sl-SI" sz="2800" i="1" kern="1100" spc="-100" dirty="0" err="1" smtClean="0">
                <a:solidFill>
                  <a:srgbClr val="0070C0"/>
                </a:solidFill>
                <a:latin typeface="Ubuntu Light" panose="020B0304030602030204" pitchFamily="34" charset="0"/>
              </a:rPr>
              <a:t>nfrastructure</a:t>
            </a:r>
            <a:r>
              <a:rPr lang="sl-SI" sz="2800" i="1" kern="1100" spc="-100" dirty="0" smtClean="0">
                <a:solidFill>
                  <a:srgbClr val="0070C0"/>
                </a:solidFill>
                <a:latin typeface="Ubuntu Light" panose="020B0304030602030204" pitchFamily="34" charset="0"/>
              </a:rPr>
              <a:t> </a:t>
            </a:r>
            <a:r>
              <a:rPr lang="sl-SI" sz="2800" i="1" kern="1100" spc="-100" dirty="0" err="1" smtClean="0">
                <a:solidFill>
                  <a:srgbClr val="0070C0"/>
                </a:solidFill>
                <a:latin typeface="Ubuntu Light" panose="020B0304030602030204" pitchFamily="34" charset="0"/>
              </a:rPr>
              <a:t>and</a:t>
            </a:r>
            <a:r>
              <a:rPr lang="sl-SI" sz="2800" i="1" kern="1100" spc="-100" dirty="0" smtClean="0">
                <a:solidFill>
                  <a:srgbClr val="0070C0"/>
                </a:solidFill>
                <a:latin typeface="Ubuntu Light" panose="020B0304030602030204" pitchFamily="34" charset="0"/>
              </a:rPr>
              <a:t> </a:t>
            </a:r>
            <a:r>
              <a:rPr lang="sl-SI" sz="2800" i="1" kern="1100" spc="-100" dirty="0" err="1" smtClean="0">
                <a:solidFill>
                  <a:srgbClr val="0070C0"/>
                </a:solidFill>
                <a:latin typeface="Ubuntu Light" panose="020B0304030602030204" pitchFamily="34" charset="0"/>
              </a:rPr>
              <a:t>services</a:t>
            </a:r>
            <a:endParaRPr lang="sl-SI" sz="2800" i="1" kern="1100" spc="-100" dirty="0">
              <a:solidFill>
                <a:srgbClr val="0070C0"/>
              </a:solidFill>
              <a:latin typeface="Ubuntu Light" panose="020B0304030602030204" pitchFamily="34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60" y="3182817"/>
            <a:ext cx="5323741" cy="3549160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1123635"/>
            <a:ext cx="4097215" cy="2730599"/>
          </a:xfrm>
          <a:prstGeom prst="rect">
            <a:avLst/>
          </a:prstGeom>
        </p:spPr>
      </p:pic>
      <p:pic>
        <p:nvPicPr>
          <p:cNvPr id="14" name="Slika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4000500"/>
            <a:ext cx="4097215" cy="2731477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6903223" y="1034731"/>
            <a:ext cx="1511015" cy="45818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r>
              <a:rPr lang="sl-SI" sz="2000" kern="0" spc="-70" dirty="0" err="1" smtClean="0">
                <a:solidFill>
                  <a:schemeClr val="tx1">
                    <a:lumMod val="65000"/>
                  </a:schemeClr>
                </a:solidFill>
                <a:latin typeface="Roboto Slab light" pitchFamily="2" charset="0"/>
                <a:ea typeface="Roboto Slab light" pitchFamily="2" charset="0"/>
              </a:rPr>
              <a:t>services</a:t>
            </a:r>
            <a:endParaRPr lang="en-US" sz="2000" kern="0" spc="-70" dirty="0" smtClean="0">
              <a:solidFill>
                <a:schemeClr val="tx1">
                  <a:lumMod val="65000"/>
                </a:schemeClr>
              </a:solidFill>
              <a:latin typeface="Roboto Slab light" pitchFamily="2" charset="0"/>
              <a:ea typeface="Roboto Slab light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kern="0" spc="-70" dirty="0">
              <a:solidFill>
                <a:schemeClr val="tx1">
                  <a:lumMod val="65000"/>
                </a:schemeClr>
              </a:solidFill>
              <a:latin typeface="Roboto Slab light" pitchFamily="2" charset="0"/>
              <a:ea typeface="Roboto Slab light" pitchFamily="2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249054" y="3901817"/>
            <a:ext cx="637646" cy="45818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r>
              <a:rPr lang="sl-SI" sz="2000" kern="0" spc="-70" dirty="0" smtClean="0">
                <a:solidFill>
                  <a:schemeClr val="tx1">
                    <a:lumMod val="65000"/>
                  </a:schemeClr>
                </a:solidFill>
                <a:latin typeface="Roboto Slab light" pitchFamily="2" charset="0"/>
                <a:ea typeface="Roboto Slab light" pitchFamily="2" charset="0"/>
              </a:rPr>
              <a:t>team</a:t>
            </a:r>
            <a:endParaRPr lang="en-US" sz="2000" kern="0" spc="-70" dirty="0" smtClean="0">
              <a:solidFill>
                <a:schemeClr val="tx1">
                  <a:lumMod val="65000"/>
                </a:schemeClr>
              </a:solidFill>
              <a:latin typeface="Roboto Slab light" pitchFamily="2" charset="0"/>
              <a:ea typeface="Roboto Slab light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kern="0" spc="-70" dirty="0">
              <a:solidFill>
                <a:schemeClr val="tx1">
                  <a:lumMod val="65000"/>
                </a:schemeClr>
              </a:solidFill>
              <a:latin typeface="Roboto Slab light" pitchFamily="2" charset="0"/>
              <a:ea typeface="Roboto Slab light" pitchFamily="2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553400" y="6461359"/>
            <a:ext cx="1511015" cy="458185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r>
              <a:rPr lang="sl-SI" sz="2000" kern="0" spc="-70" dirty="0" err="1" smtClean="0">
                <a:solidFill>
                  <a:schemeClr val="tx1">
                    <a:lumMod val="65000"/>
                  </a:schemeClr>
                </a:solidFill>
                <a:latin typeface="Roboto Slab light" pitchFamily="2" charset="0"/>
                <a:ea typeface="Roboto Slab light" pitchFamily="2" charset="0"/>
              </a:rPr>
              <a:t>infrastructure</a:t>
            </a:r>
            <a:endParaRPr lang="en-US" sz="2000" kern="0" spc="-70" dirty="0" smtClean="0">
              <a:solidFill>
                <a:schemeClr val="tx1">
                  <a:lumMod val="65000"/>
                </a:schemeClr>
              </a:solidFill>
              <a:latin typeface="Roboto Slab light" pitchFamily="2" charset="0"/>
              <a:ea typeface="Roboto Slab light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kern="0" spc="-70" dirty="0">
              <a:solidFill>
                <a:schemeClr val="tx1">
                  <a:lumMod val="65000"/>
                </a:schemeClr>
              </a:solidFill>
              <a:latin typeface="Roboto Slab light" pitchFamily="2" charset="0"/>
              <a:ea typeface="Roboto Slab l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57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lika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2" t="-159" r="19066" b="6082"/>
          <a:stretch/>
        </p:blipFill>
        <p:spPr>
          <a:xfrm>
            <a:off x="8000999" y="1446110"/>
            <a:ext cx="4062046" cy="5283594"/>
          </a:xfrm>
          <a:prstGeom prst="rect">
            <a:avLst/>
          </a:prstGeom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6433" y="1885496"/>
            <a:ext cx="2379102" cy="3312891"/>
          </a:xfrm>
        </p:spPr>
        <p:txBody>
          <a:bodyPr lIns="0" tIns="0" rIns="0" bIns="0">
            <a:normAutofit/>
          </a:bodyPr>
          <a:lstStyle/>
          <a:p>
            <a:pPr marL="0" indent="0" algn="r">
              <a:lnSpc>
                <a:spcPts val="2200"/>
              </a:lnSpc>
              <a:spcBef>
                <a:spcPts val="0"/>
              </a:spcBef>
              <a:buNone/>
            </a:pPr>
            <a:r>
              <a:rPr lang="sl-SI" kern="0" spc="-70" dirty="0" smtClean="0">
                <a:latin typeface="Roboto Slab light" pitchFamily="2" charset="0"/>
                <a:ea typeface="Roboto Slab light" pitchFamily="2" charset="0"/>
              </a:rPr>
              <a:t>s</a:t>
            </a:r>
            <a:r>
              <a:rPr lang="en-US" kern="0" spc="-70" dirty="0" err="1" smtClean="0">
                <a:latin typeface="Roboto Slab light" pitchFamily="2" charset="0"/>
                <a:ea typeface="Roboto Slab light" pitchFamily="2" charset="0"/>
              </a:rPr>
              <a:t>hows</a:t>
            </a:r>
            <a:r>
              <a:rPr lang="en-US" kern="0" spc="-70" dirty="0" smtClean="0">
                <a:latin typeface="Roboto Slab light" pitchFamily="2" charset="0"/>
                <a:ea typeface="Roboto Slab light" pitchFamily="2" charset="0"/>
              </a:rPr>
              <a:t> </a:t>
            </a:r>
            <a:r>
              <a:rPr lang="en-US" kern="0" spc="-70" dirty="0">
                <a:solidFill>
                  <a:srgbClr val="C00000"/>
                </a:solidFill>
                <a:latin typeface="Roboto Slab light" pitchFamily="2" charset="0"/>
                <a:ea typeface="Roboto Slab light" pitchFamily="2" charset="0"/>
              </a:rPr>
              <a:t>direction</a:t>
            </a:r>
            <a:r>
              <a:rPr lang="en-US" kern="0" spc="-70" dirty="0">
                <a:latin typeface="Roboto Slab light" pitchFamily="2" charset="0"/>
                <a:ea typeface="Roboto Slab light" pitchFamily="2" charset="0"/>
              </a:rPr>
              <a:t> towards the </a:t>
            </a:r>
            <a:r>
              <a:rPr lang="en-US" kern="0" spc="-70" dirty="0" smtClean="0">
                <a:latin typeface="Roboto Slab light" pitchFamily="2" charset="0"/>
                <a:ea typeface="Roboto Slab light" pitchFamily="2" charset="0"/>
              </a:rPr>
              <a:t>gamma-ray </a:t>
            </a:r>
            <a:r>
              <a:rPr lang="en-US" kern="0" spc="-70" dirty="0">
                <a:latin typeface="Roboto Slab light" pitchFamily="2" charset="0"/>
                <a:ea typeface="Roboto Slab light" pitchFamily="2" charset="0"/>
              </a:rPr>
              <a:t>source </a:t>
            </a:r>
            <a:r>
              <a:rPr lang="en-US" kern="0" spc="-70" dirty="0" smtClean="0">
                <a:latin typeface="Roboto Slab light" pitchFamily="2" charset="0"/>
                <a:ea typeface="Roboto Slab light" pitchFamily="2" charset="0"/>
              </a:rPr>
              <a:t>in </a:t>
            </a:r>
            <a:r>
              <a:rPr lang="en-US" kern="0" spc="-70" dirty="0" smtClean="0">
                <a:solidFill>
                  <a:srgbClr val="C00000"/>
                </a:solidFill>
                <a:latin typeface="Roboto Slab light" pitchFamily="2" charset="0"/>
                <a:ea typeface="Roboto Slab light" pitchFamily="2" charset="0"/>
              </a:rPr>
              <a:t>real time</a:t>
            </a:r>
            <a:endParaRPr lang="en-US" kern="0" spc="-70" dirty="0">
              <a:solidFill>
                <a:srgbClr val="C00000"/>
              </a:solidFill>
              <a:latin typeface="Roboto Slab light" pitchFamily="2" charset="0"/>
              <a:ea typeface="Roboto Slab light" pitchFamily="2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401667" y="4104154"/>
            <a:ext cx="3799237" cy="57718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2800" kern="0" spc="-70" dirty="0">
                <a:latin typeface="Roboto Slab light" pitchFamily="2" charset="0"/>
                <a:ea typeface="Roboto Slab light" pitchFamily="2" charset="0"/>
              </a:rPr>
              <a:t>it is a complete tool</a:t>
            </a:r>
            <a:r>
              <a:rPr lang="en-US" sz="2800" kern="0" spc="-70" dirty="0" smtClean="0">
                <a:latin typeface="Roboto Slab light" pitchFamily="2" charset="0"/>
                <a:ea typeface="Roboto Slab light" pitchFamily="2" charset="0"/>
              </a:rPr>
              <a:t>:</a:t>
            </a:r>
            <a:endParaRPr lang="en-US" sz="2800" kern="0" spc="-70" dirty="0">
              <a:latin typeface="Roboto Slab light" pitchFamily="2" charset="0"/>
              <a:ea typeface="Roboto Slab light" pitchFamily="2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319479" y="2784011"/>
            <a:ext cx="2445749" cy="2274225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sl-SI" sz="16500" kern="0" spc="-70" dirty="0" smtClean="0">
                <a:latin typeface="Roboto Slab light" pitchFamily="2" charset="0"/>
                <a:ea typeface="Roboto Slab light" pitchFamily="2" charset="0"/>
              </a:rPr>
              <a:t>+</a:t>
            </a:r>
            <a:endParaRPr lang="en-US" sz="16500" kern="0" spc="-70" dirty="0">
              <a:latin typeface="Roboto Slab light" pitchFamily="2" charset="0"/>
              <a:ea typeface="Roboto Slab light" pitchFamily="2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401666" y="4689012"/>
            <a:ext cx="4036625" cy="18163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00"/>
              </a:lnSpc>
              <a:spcBef>
                <a:spcPts val="600"/>
              </a:spcBef>
            </a:pPr>
            <a:r>
              <a:rPr lang="sl-SI" sz="2800" kern="0" spc="-70" dirty="0" err="1" smtClean="0">
                <a:latin typeface="Roboto Slab light" pitchFamily="2" charset="0"/>
                <a:ea typeface="Roboto Slab light" pitchFamily="2" charset="0"/>
              </a:rPr>
              <a:t>direction</a:t>
            </a:r>
            <a:endParaRPr lang="en-US" sz="2800" kern="0" spc="-70" dirty="0" smtClean="0">
              <a:latin typeface="Roboto Slab light" pitchFamily="2" charset="0"/>
              <a:ea typeface="Roboto Slab light" pitchFamily="2" charset="0"/>
            </a:endParaRPr>
          </a:p>
          <a:p>
            <a:pPr>
              <a:lnSpc>
                <a:spcPts val="1600"/>
              </a:lnSpc>
              <a:spcBef>
                <a:spcPts val="1200"/>
              </a:spcBef>
              <a:spcAft>
                <a:spcPts val="300"/>
              </a:spcAft>
            </a:pPr>
            <a:r>
              <a:rPr lang="sl-SI" sz="2800" kern="0" spc="-70" dirty="0" err="1" smtClean="0">
                <a:latin typeface="Roboto Slab light" pitchFamily="2" charset="0"/>
                <a:ea typeface="Roboto Slab light" pitchFamily="2" charset="0"/>
              </a:rPr>
              <a:t>dose</a:t>
            </a:r>
            <a:r>
              <a:rPr lang="sl-SI" sz="2800" kern="0" spc="-70" dirty="0" smtClean="0">
                <a:latin typeface="Roboto Slab light" pitchFamily="2" charset="0"/>
                <a:ea typeface="Roboto Slab light" pitchFamily="2" charset="0"/>
              </a:rPr>
              <a:t> </a:t>
            </a:r>
            <a:r>
              <a:rPr lang="sl-SI" sz="2800" kern="0" spc="-70" dirty="0" err="1" smtClean="0">
                <a:latin typeface="Roboto Slab light" pitchFamily="2" charset="0"/>
                <a:ea typeface="Roboto Slab light" pitchFamily="2" charset="0"/>
              </a:rPr>
              <a:t>rate</a:t>
            </a:r>
            <a:endParaRPr lang="en-US" sz="2800" kern="0" spc="-70" dirty="0" smtClean="0">
              <a:latin typeface="Roboto Slab light" pitchFamily="2" charset="0"/>
              <a:ea typeface="Roboto Slab light" pitchFamily="2" charset="0"/>
            </a:endParaRPr>
          </a:p>
          <a:p>
            <a:pPr>
              <a:lnSpc>
                <a:spcPts val="1600"/>
              </a:lnSpc>
              <a:spcBef>
                <a:spcPts val="1200"/>
              </a:spcBef>
              <a:spcAft>
                <a:spcPts val="300"/>
              </a:spcAft>
            </a:pPr>
            <a:r>
              <a:rPr lang="en-US" sz="2800" kern="0" spc="-70" dirty="0">
                <a:latin typeface="Roboto Slab light" pitchFamily="2" charset="0"/>
                <a:ea typeface="Roboto Slab light" pitchFamily="2" charset="0"/>
              </a:rPr>
              <a:t>ID of gamma-ray </a:t>
            </a:r>
            <a:r>
              <a:rPr lang="en-US" sz="2800" kern="0" spc="-70" dirty="0" smtClean="0">
                <a:latin typeface="Roboto Slab light" pitchFamily="2" charset="0"/>
                <a:ea typeface="Roboto Slab light" pitchFamily="2" charset="0"/>
              </a:rPr>
              <a:t>source</a:t>
            </a:r>
            <a:endParaRPr lang="sl-SI" sz="2800" kern="0" spc="-70" dirty="0" smtClean="0">
              <a:latin typeface="Roboto Slab light" pitchFamily="2" charset="0"/>
              <a:ea typeface="Roboto Slab light" pitchFamily="2" charset="0"/>
            </a:endParaRPr>
          </a:p>
          <a:p>
            <a:pPr>
              <a:lnSpc>
                <a:spcPts val="1600"/>
              </a:lnSpc>
              <a:spcBef>
                <a:spcPts val="1200"/>
              </a:spcBef>
              <a:spcAft>
                <a:spcPts val="300"/>
              </a:spcAft>
            </a:pPr>
            <a:r>
              <a:rPr lang="en-US" sz="2800" kern="0" spc="-70" dirty="0">
                <a:latin typeface="Roboto Slab light" pitchFamily="2" charset="0"/>
                <a:ea typeface="Roboto Slab light" pitchFamily="2" charset="0"/>
              </a:rPr>
              <a:t>neutron detection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8656" y="1154785"/>
            <a:ext cx="5193144" cy="726242"/>
          </a:xfrm>
          <a:noFill/>
        </p:spPr>
        <p:txBody>
          <a:bodyPr wrap="square" lIns="0" tIns="0" rIns="0" bIns="0" spcCol="0" anchor="t" anchorCtr="0">
            <a:normAutofit/>
          </a:bodyPr>
          <a:lstStyle/>
          <a:p>
            <a:r>
              <a:rPr lang="sl-SI" sz="2800" i="1" kern="1100" spc="-100" dirty="0" err="1">
                <a:solidFill>
                  <a:srgbClr val="FD2703"/>
                </a:solidFill>
                <a:latin typeface="Ubuntu Light" panose="020B0304030602030204" pitchFamily="34" charset="0"/>
              </a:rPr>
              <a:t>competitive</a:t>
            </a:r>
            <a:r>
              <a:rPr lang="sl-SI" sz="2000" i="1" kern="1100" spc="-100" dirty="0">
                <a:solidFill>
                  <a:srgbClr val="FD2703"/>
                </a:solidFill>
                <a:latin typeface="Ubuntu Light" panose="020B0304030602030204" pitchFamily="34" charset="0"/>
              </a:rPr>
              <a:t> </a:t>
            </a:r>
            <a:r>
              <a:rPr lang="sl-SI" sz="2800" i="1" kern="1100" spc="-100" dirty="0" err="1">
                <a:solidFill>
                  <a:srgbClr val="FD2703"/>
                </a:solidFill>
                <a:latin typeface="Ubuntu Light" panose="020B0304030602030204" pitchFamily="34" charset="0"/>
              </a:rPr>
              <a:t>advantages</a:t>
            </a:r>
            <a:r>
              <a:rPr lang="sl-SI" sz="2000" i="1" kern="1100" spc="-100" dirty="0">
                <a:solidFill>
                  <a:srgbClr val="FD2703"/>
                </a:solidFill>
                <a:latin typeface="Ubuntu Light" panose="020B0304030602030204" pitchFamily="34" charset="0"/>
              </a:rPr>
              <a:t/>
            </a:r>
            <a:br>
              <a:rPr lang="sl-SI" sz="2000" i="1" kern="1100" spc="-100" dirty="0">
                <a:solidFill>
                  <a:srgbClr val="FD2703"/>
                </a:solidFill>
                <a:latin typeface="Ubuntu Light" panose="020B0304030602030204" pitchFamily="34" charset="0"/>
              </a:rPr>
            </a:br>
            <a:endParaRPr lang="sl-SI" sz="2000" i="1" kern="1100" spc="-100" dirty="0">
              <a:solidFill>
                <a:srgbClr val="FD2703"/>
              </a:solidFill>
              <a:latin typeface="Ubuntu Light" panose="020B030403060203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81754" y="675907"/>
            <a:ext cx="5193144" cy="726242"/>
          </a:xfrm>
          <a:prstGeom prst="rect">
            <a:avLst/>
          </a:prstGeom>
          <a:noFill/>
        </p:spPr>
        <p:txBody>
          <a:bodyPr vert="horz" wrap="square" lIns="0" tIns="0" rIns="0" bIns="0" spcCol="0" rtlCol="0" anchor="t" anchorCtr="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5400" i="1" kern="1100" spc="-150" dirty="0" smtClean="0">
                <a:solidFill>
                  <a:srgbClr val="FD2703"/>
                </a:solidFill>
                <a:latin typeface="Ubuntu Light" panose="020B0304030602030204" pitchFamily="34" charset="0"/>
              </a:rPr>
              <a:t>aisensegamma4</a:t>
            </a:r>
            <a:endParaRPr lang="sl-SI" sz="5400" i="1" kern="1100" spc="-150" dirty="0">
              <a:solidFill>
                <a:srgbClr val="FD2703"/>
              </a:solidFill>
              <a:latin typeface="Ubuntu Light" panose="020B0304030602030204" pitchFamily="34" charset="0"/>
            </a:endParaRPr>
          </a:p>
        </p:txBody>
      </p:sp>
      <p:pic>
        <p:nvPicPr>
          <p:cNvPr id="17" name="Označba mesta vseb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7045" y="107401"/>
            <a:ext cx="2327031" cy="72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68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08874" y="1197571"/>
            <a:ext cx="5968171" cy="726242"/>
          </a:xfrm>
          <a:noFill/>
        </p:spPr>
        <p:txBody>
          <a:bodyPr wrap="square" lIns="0" tIns="0" rIns="0" bIns="0" spcCol="0" anchor="t" anchorCtr="0">
            <a:normAutofit/>
          </a:bodyPr>
          <a:lstStyle/>
          <a:p>
            <a:r>
              <a:rPr lang="sl-SI" sz="2800" i="1" kern="1100" spc="-100" dirty="0" err="1">
                <a:solidFill>
                  <a:srgbClr val="FD2703"/>
                </a:solidFill>
                <a:latin typeface="Ubuntu Light" panose="020B0304030602030204" pitchFamily="34" charset="0"/>
              </a:rPr>
              <a:t>l</a:t>
            </a:r>
            <a:r>
              <a:rPr lang="sl-SI" sz="2800" i="1" kern="1100" spc="-100" dirty="0" err="1" smtClean="0">
                <a:solidFill>
                  <a:srgbClr val="FD2703"/>
                </a:solidFill>
                <a:latin typeface="Ubuntu Light" panose="020B0304030602030204" pitchFamily="34" charset="0"/>
              </a:rPr>
              <a:t>ocalization</a:t>
            </a:r>
            <a:r>
              <a:rPr lang="sl-SI" sz="2800" i="1" kern="1100" spc="-100" dirty="0" smtClean="0">
                <a:solidFill>
                  <a:srgbClr val="FD2703"/>
                </a:solidFill>
                <a:latin typeface="Ubuntu Light" panose="020B0304030602030204" pitchFamily="34" charset="0"/>
              </a:rPr>
              <a:t> </a:t>
            </a:r>
            <a:r>
              <a:rPr lang="sl-SI" sz="2800" i="1" kern="1100" spc="-100" dirty="0" err="1" smtClean="0">
                <a:solidFill>
                  <a:srgbClr val="FD2703"/>
                </a:solidFill>
                <a:latin typeface="Ubuntu Light" panose="020B0304030602030204" pitchFamily="34" charset="0"/>
              </a:rPr>
              <a:t>of</a:t>
            </a:r>
            <a:r>
              <a:rPr lang="sl-SI" sz="2800" i="1" kern="1100" spc="-100" dirty="0" smtClean="0">
                <a:solidFill>
                  <a:srgbClr val="FD2703"/>
                </a:solidFill>
                <a:latin typeface="Ubuntu Light" panose="020B0304030602030204" pitchFamily="34" charset="0"/>
              </a:rPr>
              <a:t> </a:t>
            </a:r>
            <a:r>
              <a:rPr lang="sl-SI" sz="2800" i="1" kern="1100" spc="-100" dirty="0" err="1" smtClean="0">
                <a:solidFill>
                  <a:srgbClr val="FD2703"/>
                </a:solidFill>
                <a:latin typeface="Ubuntu Light" panose="020B0304030602030204" pitchFamily="34" charset="0"/>
              </a:rPr>
              <a:t>the</a:t>
            </a:r>
            <a:r>
              <a:rPr lang="sl-SI" sz="2800" i="1" kern="1100" spc="-100" dirty="0" smtClean="0">
                <a:solidFill>
                  <a:srgbClr val="FD2703"/>
                </a:solidFill>
                <a:latin typeface="Ubuntu Light" panose="020B0304030602030204" pitchFamily="34" charset="0"/>
              </a:rPr>
              <a:t> </a:t>
            </a:r>
            <a:r>
              <a:rPr lang="sl-SI" sz="2800" i="1" kern="1100" spc="-100" dirty="0" err="1" smtClean="0">
                <a:solidFill>
                  <a:srgbClr val="FD2703"/>
                </a:solidFill>
                <a:latin typeface="Ubuntu Light" panose="020B0304030602030204" pitchFamily="34" charset="0"/>
              </a:rPr>
              <a:t>gamma-ray</a:t>
            </a:r>
            <a:r>
              <a:rPr lang="sl-SI" sz="2800" i="1" kern="1100" spc="-100" dirty="0" smtClean="0">
                <a:solidFill>
                  <a:srgbClr val="FD2703"/>
                </a:solidFill>
                <a:latin typeface="Ubuntu Light" panose="020B0304030602030204" pitchFamily="34" charset="0"/>
              </a:rPr>
              <a:t> </a:t>
            </a:r>
            <a:r>
              <a:rPr lang="sl-SI" sz="2800" i="1" kern="1100" spc="-100" dirty="0" err="1" smtClean="0">
                <a:solidFill>
                  <a:srgbClr val="FD2703"/>
                </a:solidFill>
                <a:latin typeface="Ubuntu Light" panose="020B0304030602030204" pitchFamily="34" charset="0"/>
              </a:rPr>
              <a:t>source</a:t>
            </a:r>
            <a:r>
              <a:rPr lang="sl-SI" sz="2000" i="1" kern="1100" spc="-100" dirty="0">
                <a:solidFill>
                  <a:srgbClr val="FD2703"/>
                </a:solidFill>
                <a:latin typeface="Ubuntu Light" panose="020B0304030602030204" pitchFamily="34" charset="0"/>
              </a:rPr>
              <a:t/>
            </a:r>
            <a:br>
              <a:rPr lang="sl-SI" sz="2000" i="1" kern="1100" spc="-100" dirty="0">
                <a:solidFill>
                  <a:srgbClr val="FD2703"/>
                </a:solidFill>
                <a:latin typeface="Ubuntu Light" panose="020B0304030602030204" pitchFamily="34" charset="0"/>
              </a:rPr>
            </a:br>
            <a:endParaRPr lang="sl-SI" sz="2000" i="1" kern="1100" spc="-100" dirty="0">
              <a:solidFill>
                <a:srgbClr val="FD2703"/>
              </a:solidFill>
              <a:latin typeface="Ubuntu Light" panose="020B0304030602030204" pitchFamily="34" charset="0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444" y="3023009"/>
            <a:ext cx="5594024" cy="3722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5554771" y="4532945"/>
            <a:ext cx="423998" cy="461086"/>
          </a:xfrm>
          <a:prstGeom prst="rect">
            <a:avLst/>
          </a:prstGeom>
          <a:noFill/>
        </p:spPr>
        <p:txBody>
          <a:bodyPr vert="horz" wrap="square" lIns="0" tIns="0" rIns="0" bIns="0" spcCol="0" rtlCol="0" anchor="t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2800" i="1" kern="1100" spc="-150" dirty="0" err="1" smtClean="0">
                <a:latin typeface="Roboto Slab light" pitchFamily="2" charset="0"/>
                <a:ea typeface="Roboto Slab light" pitchFamily="2" charset="0"/>
              </a:rPr>
              <a:t>vs</a:t>
            </a:r>
            <a:endParaRPr lang="sl-SI" sz="2800" i="1" kern="1100" spc="-150" dirty="0">
              <a:latin typeface="Roboto Slab light" pitchFamily="2" charset="0"/>
              <a:ea typeface="Roboto Slab light" pitchFamily="2" charset="0"/>
            </a:endParaRPr>
          </a:p>
        </p:txBody>
      </p:sp>
      <p:pic>
        <p:nvPicPr>
          <p:cNvPr id="15" name="Slika 1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3" t="10923" r="29335" b="212"/>
          <a:stretch/>
        </p:blipFill>
        <p:spPr bwMode="auto">
          <a:xfrm>
            <a:off x="149470" y="3011876"/>
            <a:ext cx="4966973" cy="372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2880542" y="2536106"/>
            <a:ext cx="2427222" cy="458185"/>
          </a:xfrm>
        </p:spPr>
        <p:txBody>
          <a:bodyPr lIns="0" tIns="0" rIns="0" bIns="0">
            <a:normAutofit fontScale="925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kern="0" spc="-70" dirty="0">
                <a:solidFill>
                  <a:schemeClr val="tx1">
                    <a:lumMod val="65000"/>
                  </a:schemeClr>
                </a:solidFill>
                <a:latin typeface="Roboto Slab light" pitchFamily="2" charset="0"/>
                <a:ea typeface="Roboto Slab light" pitchFamily="2" charset="0"/>
              </a:rPr>
              <a:t>classic detector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kern="0" spc="-70" dirty="0">
              <a:solidFill>
                <a:schemeClr val="tx1">
                  <a:lumMod val="65000"/>
                </a:schemeClr>
              </a:solidFill>
              <a:latin typeface="Roboto Slab light" pitchFamily="2" charset="0"/>
              <a:ea typeface="Roboto Slab light" pitchFamily="2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425067" y="2536106"/>
            <a:ext cx="2718932" cy="45818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00" kern="0" spc="-70" dirty="0">
                <a:latin typeface="Roboto Slab light" pitchFamily="2" charset="0"/>
                <a:ea typeface="Roboto Slab light" pitchFamily="2" charset="0"/>
              </a:rPr>
              <a:t>AISense </a:t>
            </a:r>
            <a:r>
              <a:rPr lang="en-US" sz="2600" kern="0" spc="-70" dirty="0" smtClean="0">
                <a:latin typeface="Roboto Slab light" pitchFamily="2" charset="0"/>
                <a:ea typeface="Roboto Slab light" pitchFamily="2" charset="0"/>
              </a:rPr>
              <a:t>Gamma4</a:t>
            </a:r>
            <a:endParaRPr lang="en-US" sz="2600" kern="0" spc="-70" dirty="0">
              <a:latin typeface="Roboto Slab light" pitchFamily="2" charset="0"/>
              <a:ea typeface="Roboto Slab light" pitchFamily="2" charset="0"/>
            </a:endParaRPr>
          </a:p>
        </p:txBody>
      </p:sp>
      <p:pic>
        <p:nvPicPr>
          <p:cNvPr id="18" name="Označba mesta vsebin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7045" y="107401"/>
            <a:ext cx="2327031" cy="727197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1381754" y="675907"/>
            <a:ext cx="5193144" cy="726242"/>
          </a:xfrm>
          <a:prstGeom prst="rect">
            <a:avLst/>
          </a:prstGeom>
          <a:noFill/>
        </p:spPr>
        <p:txBody>
          <a:bodyPr vert="horz" wrap="square" lIns="0" tIns="0" rIns="0" bIns="0" spcCol="0" rtlCol="0" anchor="t" anchorCtr="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5400" i="1" kern="1100" spc="-150" dirty="0" smtClean="0">
                <a:solidFill>
                  <a:srgbClr val="FD2703"/>
                </a:solidFill>
                <a:latin typeface="Ubuntu Light" panose="020B0304030602030204" pitchFamily="34" charset="0"/>
              </a:rPr>
              <a:t>aisensegamma4</a:t>
            </a:r>
            <a:endParaRPr lang="sl-SI" sz="5400" i="1" kern="1100" spc="-150" dirty="0">
              <a:solidFill>
                <a:srgbClr val="FD2703"/>
              </a:solidFill>
              <a:latin typeface="Ubuntu Light" panose="020B03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57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40827" y="1154785"/>
            <a:ext cx="1641886" cy="445415"/>
          </a:xfrm>
          <a:noFill/>
        </p:spPr>
        <p:txBody>
          <a:bodyPr wrap="square" lIns="0" tIns="0" rIns="0" bIns="0" spcCol="0" anchor="t" anchorCtr="0">
            <a:normAutofit/>
          </a:bodyPr>
          <a:lstStyle/>
          <a:p>
            <a:r>
              <a:rPr lang="sl-SI" sz="2800" i="1" kern="1100" spc="-100" dirty="0" err="1" smtClean="0">
                <a:solidFill>
                  <a:srgbClr val="FD2703"/>
                </a:solidFill>
                <a:latin typeface="Ubuntu Light" panose="020B0304030602030204" pitchFamily="34" charset="0"/>
              </a:rPr>
              <a:t>references</a:t>
            </a:r>
            <a:endParaRPr lang="sl-SI" sz="2000" i="1" kern="1100" spc="-100" dirty="0">
              <a:solidFill>
                <a:srgbClr val="FD2703"/>
              </a:solidFill>
              <a:latin typeface="Ubuntu Light" panose="020B0304030602030204" pitchFamily="34" charset="0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60" y="2123961"/>
            <a:ext cx="6472507" cy="4584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8"/>
          <a:stretch/>
        </p:blipFill>
        <p:spPr>
          <a:xfrm>
            <a:off x="8433359" y="2123961"/>
            <a:ext cx="3594474" cy="2210651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567" y="4497881"/>
            <a:ext cx="3592308" cy="2210651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7216687" y="3931680"/>
            <a:ext cx="1093581" cy="458185"/>
          </a:xfrm>
        </p:spPr>
        <p:txBody>
          <a:bodyPr lIns="0" tIns="0" rIns="0" bIns="0">
            <a:normAutofit fontScale="85000" lnSpcReduction="20000"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sl-SI" sz="2000" kern="0" spc="-70" dirty="0" smtClean="0">
                <a:solidFill>
                  <a:schemeClr val="tx1">
                    <a:lumMod val="65000"/>
                  </a:schemeClr>
                </a:solidFill>
                <a:latin typeface="Roboto Slab light" pitchFamily="2" charset="0"/>
                <a:ea typeface="Roboto Slab light" pitchFamily="2" charset="0"/>
              </a:rPr>
              <a:t>NPP Krško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sl-SI" sz="2000" kern="0" spc="-70" dirty="0" err="1" smtClean="0">
                <a:solidFill>
                  <a:schemeClr val="tx1">
                    <a:lumMod val="65000"/>
                  </a:schemeClr>
                </a:solidFill>
                <a:latin typeface="Roboto Slab light" pitchFamily="2" charset="0"/>
                <a:ea typeface="Roboto Slab light" pitchFamily="2" charset="0"/>
              </a:rPr>
              <a:t>Slovenia</a:t>
            </a:r>
            <a:endParaRPr lang="en-US" sz="2000" kern="0" spc="-70" dirty="0">
              <a:solidFill>
                <a:schemeClr val="tx1">
                  <a:lumMod val="65000"/>
                </a:schemeClr>
              </a:solidFill>
              <a:latin typeface="Roboto Slab light" pitchFamily="2" charset="0"/>
              <a:ea typeface="Roboto Slab light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kern="0" spc="-70" dirty="0">
              <a:solidFill>
                <a:schemeClr val="tx1">
                  <a:lumMod val="65000"/>
                </a:schemeClr>
              </a:solidFill>
              <a:latin typeface="Roboto Slab light" pitchFamily="2" charset="0"/>
              <a:ea typeface="Roboto Slab light" pitchFamily="2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515624" y="6311891"/>
            <a:ext cx="794644" cy="458185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r>
              <a:rPr lang="sl-SI" sz="2000" kern="0" spc="-70" dirty="0" smtClean="0">
                <a:solidFill>
                  <a:schemeClr val="tx1">
                    <a:lumMod val="65000"/>
                  </a:schemeClr>
                </a:solidFill>
                <a:latin typeface="Roboto Slab light" pitchFamily="2" charset="0"/>
                <a:ea typeface="Roboto Slab light" pitchFamily="2" charset="0"/>
              </a:rPr>
              <a:t>NDRF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r>
              <a:rPr lang="sl-SI" sz="2000" kern="0" spc="-70" dirty="0" err="1" smtClean="0">
                <a:solidFill>
                  <a:schemeClr val="tx1">
                    <a:lumMod val="65000"/>
                  </a:schemeClr>
                </a:solidFill>
                <a:latin typeface="Roboto Slab light" pitchFamily="2" charset="0"/>
                <a:ea typeface="Roboto Slab light" pitchFamily="2" charset="0"/>
              </a:rPr>
              <a:t>India</a:t>
            </a:r>
            <a:endParaRPr lang="en-US" sz="2000" kern="0" spc="-70" dirty="0" smtClean="0">
              <a:solidFill>
                <a:schemeClr val="tx1">
                  <a:lumMod val="65000"/>
                </a:schemeClr>
              </a:solidFill>
              <a:latin typeface="Roboto Slab light" pitchFamily="2" charset="0"/>
              <a:ea typeface="Roboto Slab light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kern="0" spc="-70" dirty="0">
              <a:solidFill>
                <a:schemeClr val="tx1">
                  <a:lumMod val="65000"/>
                </a:schemeClr>
              </a:solidFill>
              <a:latin typeface="Roboto Slab light" pitchFamily="2" charset="0"/>
              <a:ea typeface="Roboto Slab light" pitchFamily="2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605826" y="2152285"/>
            <a:ext cx="1511015" cy="458185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r>
              <a:rPr lang="sl-SI" sz="2000" kern="0" spc="-70" dirty="0" smtClean="0">
                <a:solidFill>
                  <a:schemeClr val="tx1">
                    <a:lumMod val="65000"/>
                  </a:schemeClr>
                </a:solidFill>
                <a:latin typeface="Roboto Slab light" pitchFamily="2" charset="0"/>
                <a:ea typeface="Roboto Slab light" pitchFamily="2" charset="0"/>
              </a:rPr>
              <a:t>Y-12 </a:t>
            </a:r>
            <a:r>
              <a:rPr lang="sl-SI" sz="2000" kern="0" spc="-70" dirty="0" err="1" smtClean="0">
                <a:solidFill>
                  <a:schemeClr val="tx1">
                    <a:lumMod val="65000"/>
                  </a:schemeClr>
                </a:solidFill>
                <a:latin typeface="Roboto Slab light" pitchFamily="2" charset="0"/>
                <a:ea typeface="Roboto Slab light" pitchFamily="2" charset="0"/>
              </a:rPr>
              <a:t>Complex</a:t>
            </a:r>
            <a:endParaRPr lang="sl-SI" sz="2000" kern="0" spc="-70" dirty="0" smtClean="0">
              <a:solidFill>
                <a:schemeClr val="tx1">
                  <a:lumMod val="65000"/>
                </a:schemeClr>
              </a:solidFill>
              <a:latin typeface="Roboto Slab light" pitchFamily="2" charset="0"/>
              <a:ea typeface="Roboto Slab light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r>
              <a:rPr lang="sl-SI" sz="2000" kern="0" spc="-70" dirty="0" smtClean="0">
                <a:solidFill>
                  <a:schemeClr val="tx1">
                    <a:lumMod val="65000"/>
                  </a:schemeClr>
                </a:solidFill>
                <a:latin typeface="Roboto Slab light" pitchFamily="2" charset="0"/>
                <a:ea typeface="Roboto Slab light" pitchFamily="2" charset="0"/>
              </a:rPr>
              <a:t>USA</a:t>
            </a:r>
            <a:endParaRPr lang="en-US" sz="2000" kern="0" spc="-70" dirty="0" smtClean="0">
              <a:solidFill>
                <a:schemeClr val="tx1">
                  <a:lumMod val="65000"/>
                </a:schemeClr>
              </a:solidFill>
              <a:latin typeface="Roboto Slab light" pitchFamily="2" charset="0"/>
              <a:ea typeface="Roboto Slab light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kern="0" spc="-70" dirty="0">
              <a:solidFill>
                <a:schemeClr val="tx1">
                  <a:lumMod val="65000"/>
                </a:schemeClr>
              </a:solidFill>
              <a:latin typeface="Roboto Slab light" pitchFamily="2" charset="0"/>
              <a:ea typeface="Roboto Slab light" pitchFamily="2" charset="0"/>
            </a:endParaRPr>
          </a:p>
        </p:txBody>
      </p:sp>
      <p:pic>
        <p:nvPicPr>
          <p:cNvPr id="16" name="Označba mesta vsebin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7045" y="107401"/>
            <a:ext cx="2327031" cy="727197"/>
          </a:xfrm>
          <a:prstGeom prst="rect">
            <a:avLst/>
          </a:prstGeom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1381754" y="675907"/>
            <a:ext cx="5193144" cy="726242"/>
          </a:xfrm>
          <a:prstGeom prst="rect">
            <a:avLst/>
          </a:prstGeom>
          <a:noFill/>
        </p:spPr>
        <p:txBody>
          <a:bodyPr vert="horz" wrap="square" lIns="0" tIns="0" rIns="0" bIns="0" spcCol="0" rtlCol="0" anchor="t" anchorCtr="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5400" i="1" kern="1100" spc="-150" dirty="0" smtClean="0">
                <a:solidFill>
                  <a:srgbClr val="FD2703"/>
                </a:solidFill>
                <a:latin typeface="Ubuntu Light" panose="020B0304030602030204" pitchFamily="34" charset="0"/>
              </a:rPr>
              <a:t>aisensegamma4</a:t>
            </a:r>
            <a:endParaRPr lang="sl-SI" sz="5400" i="1" kern="1100" spc="-150" dirty="0">
              <a:solidFill>
                <a:srgbClr val="FD2703"/>
              </a:solidFill>
              <a:latin typeface="Ubuntu Light" panose="020B03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44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6" y="0"/>
            <a:ext cx="12194194" cy="685799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1096" y="1"/>
            <a:ext cx="4175976" cy="145752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sl-SI" sz="7200" i="1" kern="1100" spc="-300" dirty="0" err="1" smtClean="0">
                <a:latin typeface="Ubuntu Light" panose="020B0304030602030204" pitchFamily="34" charset="0"/>
              </a:rPr>
              <a:t>arctur</a:t>
            </a:r>
            <a:endParaRPr lang="en-US" sz="7200" i="1" kern="1100" spc="-300" dirty="0">
              <a:latin typeface="Ubuntu Light" panose="020B030403060203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39085" y="1054602"/>
            <a:ext cx="3835795" cy="407288"/>
          </a:xfrm>
          <a:prstGeom prst="rect">
            <a:avLst/>
          </a:prstGeom>
          <a:noFill/>
        </p:spPr>
        <p:txBody>
          <a:bodyPr vert="horz" wrap="square" lIns="0" tIns="0" rIns="0" bIns="0" spcCol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2000" i="1" kern="1100" spc="-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Ubuntu Light" panose="020B0304030602030204" pitchFamily="34" charset="0"/>
              </a:rPr>
              <a:t>where</a:t>
            </a:r>
            <a:r>
              <a:rPr lang="sl-SI" sz="2000" i="1" kern="11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buntu Light" panose="020B0304030602030204" pitchFamily="34" charset="0"/>
              </a:rPr>
              <a:t> </a:t>
            </a:r>
            <a:r>
              <a:rPr lang="sl-SI" sz="2000" b="1" i="1" kern="1100" spc="-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Ubuntu" panose="020B0504030602030204" pitchFamily="34" charset="0"/>
              </a:rPr>
              <a:t>creativity</a:t>
            </a:r>
            <a:r>
              <a:rPr lang="sl-SI" sz="2000" b="1" i="1" kern="11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buntu" panose="020B0504030602030204" pitchFamily="34" charset="0"/>
              </a:rPr>
              <a:t> </a:t>
            </a:r>
            <a:r>
              <a:rPr lang="sl-SI" sz="2000" i="1" kern="1100" spc="-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Ubuntu Light" panose="020B0304030602030204" pitchFamily="34" charset="0"/>
              </a:rPr>
              <a:t>meets</a:t>
            </a:r>
            <a:r>
              <a:rPr lang="sl-SI" sz="2000" i="1" kern="11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buntu Light" panose="020B0304030602030204" pitchFamily="34" charset="0"/>
              </a:rPr>
              <a:t> </a:t>
            </a:r>
            <a:r>
              <a:rPr lang="sl-SI" sz="2000" b="1" i="1" kern="1100" spc="-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Ubuntu" panose="020B0504030602030204" pitchFamily="34" charset="0"/>
              </a:rPr>
              <a:t>experience</a:t>
            </a:r>
            <a:endParaRPr lang="sl-SI" sz="2000" i="1" kern="1100" spc="-100" dirty="0">
              <a:solidFill>
                <a:schemeClr val="tx1">
                  <a:lumMod val="65000"/>
                  <a:lumOff val="35000"/>
                </a:schemeClr>
              </a:solidFill>
              <a:latin typeface="Ubuntu Light" panose="020B030403060203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273562" y="5400473"/>
            <a:ext cx="3918438" cy="145752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7200" i="1" kern="1100" spc="-300" dirty="0" err="1">
                <a:latin typeface="Ubuntu Light" panose="020B0304030602030204" pitchFamily="34" charset="0"/>
              </a:rPr>
              <a:t>t</a:t>
            </a:r>
            <a:r>
              <a:rPr lang="sl-SI" sz="7200" i="1" kern="1100" spc="-300" dirty="0" err="1" smtClean="0">
                <a:latin typeface="Ubuntu Light" panose="020B0304030602030204" pitchFamily="34" charset="0"/>
              </a:rPr>
              <a:t>hank</a:t>
            </a:r>
            <a:r>
              <a:rPr lang="sl-SI" sz="7200" i="1" kern="1100" spc="-300" dirty="0" smtClean="0">
                <a:latin typeface="Ubuntu Light" panose="020B0304030602030204" pitchFamily="34" charset="0"/>
              </a:rPr>
              <a:t> </a:t>
            </a:r>
            <a:r>
              <a:rPr lang="sl-SI" sz="7200" i="1" kern="1100" spc="-300" dirty="0" err="1" smtClean="0">
                <a:latin typeface="Ubuntu Light" panose="020B0304030602030204" pitchFamily="34" charset="0"/>
              </a:rPr>
              <a:t>you</a:t>
            </a:r>
            <a:r>
              <a:rPr lang="sl-SI" sz="7200" i="1" kern="1100" spc="-300" dirty="0" smtClean="0">
                <a:latin typeface="Ubuntu Light" panose="020B0304030602030204" pitchFamily="34" charset="0"/>
              </a:rPr>
              <a:t>!</a:t>
            </a:r>
            <a:endParaRPr lang="en-US" sz="7200" i="1" kern="1100" spc="-300" dirty="0">
              <a:latin typeface="Ubuntu Light" panose="020B03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34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84</Words>
  <Application>Microsoft Office PowerPoint</Application>
  <PresentationFormat>Širokozaslonsko</PresentationFormat>
  <Paragraphs>41</Paragraphs>
  <Slides>7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6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Roboto Slab light</vt:lpstr>
      <vt:lpstr>Ubuntu</vt:lpstr>
      <vt:lpstr>Ubuntu Light</vt:lpstr>
      <vt:lpstr>Office Theme</vt:lpstr>
      <vt:lpstr>PowerPointova predstavitev</vt:lpstr>
      <vt:lpstr>arctur</vt:lpstr>
      <vt:lpstr>hpc</vt:lpstr>
      <vt:lpstr>competitive advantages </vt:lpstr>
      <vt:lpstr>localization of the gamma-ray source </vt:lpstr>
      <vt:lpstr>references</vt:lpstr>
      <vt:lpstr>arctur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Andrej Kosicek</cp:lastModifiedBy>
  <cp:revision>18</cp:revision>
  <dcterms:created xsi:type="dcterms:W3CDTF">2019-10-01T15:38:03Z</dcterms:created>
  <dcterms:modified xsi:type="dcterms:W3CDTF">2019-10-04T13:26:55Z</dcterms:modified>
</cp:coreProperties>
</file>