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9" r:id="rId5"/>
    <p:sldId id="260" r:id="rId6"/>
    <p:sldId id="266" r:id="rId7"/>
    <p:sldId id="256" r:id="rId8"/>
    <p:sldId id="270" r:id="rId9"/>
    <p:sldId id="271" r:id="rId10"/>
    <p:sldId id="262" r:id="rId11"/>
    <p:sldId id="273" r:id="rId12"/>
    <p:sldId id="261" r:id="rId13"/>
    <p:sldId id="272" r:id="rId14"/>
    <p:sldId id="263" r:id="rId15"/>
    <p:sldId id="264" r:id="rId16"/>
    <p:sldId id="267" r:id="rId17"/>
    <p:sldId id="274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9" d="100"/>
          <a:sy n="129" d="100"/>
        </p:scale>
        <p:origin x="-197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78D946-1DFE-4132-B0E3-A549A03C740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907472-0EEA-4CDC-B99E-1C1022B2E21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745" y="810161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Transverse-to-Longitudinal Emittance Exchange Using an RF Deflecting Cavity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1480" y="2438400"/>
            <a:ext cx="4461350" cy="48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V. Dolgashev for P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Emma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1000" y="60198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3 September, 2010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ICFA Beam Dynamics Mini-Workshop on Deflecting/ Crabbing Cavity Applications in Accelerators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Cockcroft Institute, 1-3 September 2010</a:t>
            </a: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Emittance Exchange Limitations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36908" t="29822" r="35332" b="49452"/>
          <a:stretch>
            <a:fillRect/>
          </a:stretch>
        </p:blipFill>
        <p:spPr bwMode="auto">
          <a:xfrm>
            <a:off x="2514600" y="857250"/>
            <a:ext cx="1676400" cy="1143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2400" y="838200"/>
            <a:ext cx="2073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4x4 transfer matrix is four 2x2 blocks</a:t>
            </a:r>
            <a:r>
              <a:rPr lang="en-US" sz="24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11041" t="78818" r="11673" b="497"/>
          <a:stretch>
            <a:fillRect/>
          </a:stretch>
        </p:blipFill>
        <p:spPr bwMode="auto">
          <a:xfrm>
            <a:off x="4495800" y="1130300"/>
            <a:ext cx="4419600" cy="6096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 l="8646" t="20216" b="39351"/>
          <a:stretch>
            <a:fillRect/>
          </a:stretch>
        </p:blipFill>
        <p:spPr bwMode="auto">
          <a:xfrm>
            <a:off x="223838" y="2232025"/>
            <a:ext cx="3967162" cy="8667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 l="10106" r="10316"/>
          <a:stretch>
            <a:fillRect/>
          </a:stretch>
        </p:blipFill>
        <p:spPr bwMode="auto">
          <a:xfrm>
            <a:off x="228600" y="3462338"/>
            <a:ext cx="4648200" cy="1993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52400" y="5905500"/>
            <a:ext cx="2282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292100" indent="-292100"/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[2]	Thanks to Bill Spence.</a:t>
            </a:r>
          </a:p>
        </p:txBody>
      </p: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4495800" y="2133600"/>
            <a:ext cx="4424363" cy="1066800"/>
            <a:chOff x="2832" y="1584"/>
            <a:chExt cx="2787" cy="672"/>
          </a:xfrm>
          <a:effectLst/>
        </p:grpSpPr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 t="20636" b="21582"/>
            <a:stretch>
              <a:fillRect/>
            </a:stretch>
          </p:blipFill>
          <p:spPr bwMode="auto">
            <a:xfrm>
              <a:off x="2832" y="1584"/>
              <a:ext cx="2787" cy="6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 t="74290"/>
            <a:stretch>
              <a:fillRect/>
            </a:stretch>
          </p:blipFill>
          <p:spPr bwMode="auto">
            <a:xfrm>
              <a:off x="2832" y="1952"/>
              <a:ext cx="2787" cy="29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5105400" y="3384550"/>
            <a:ext cx="388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Equal emittances remain equal.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(if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000" baseline="-5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0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=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z</a:t>
            </a:r>
            <a:r>
              <a:rPr lang="en-US" sz="2000" baseline="-5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0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then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= </a:t>
            </a:r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400" i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z</a:t>
            </a:r>
            <a:r>
              <a:rPr lang="en-US" sz="2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.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5105400" y="4451350"/>
            <a:ext cx="3886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Equal, uncoupled emittances cannot be generated from unequal, uncoupled emittances</a:t>
            </a:r>
            <a:r>
              <a:rPr lang="en-US" sz="24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3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 (Setting 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|</a:t>
            </a:r>
            <a:r>
              <a:rPr 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A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| = ½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produces equal emittances, but then they are highly coupled with </a:t>
            </a:r>
            <a:r>
              <a:rPr lang="en-US" sz="2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</a:t>
            </a:r>
            <a:r>
              <a:rPr lang="en-US" sz="24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 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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 0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.)</a:t>
            </a:r>
            <a:endParaRPr lang="en-US" sz="24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152400" y="6200775"/>
            <a:ext cx="502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92100" indent="-292100"/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[3]	E. Courant, in “Perspectives in Modern Physics...,” R.E. Marshak, ed., Interscience Publishers, 1966.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152400" y="5638800"/>
            <a:ext cx="480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92100" indent="-292100"/>
            <a:r>
              <a:rPr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[1]	K.L. Brown, SLAC-PUB-2370, August 1980. </a:t>
            </a: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3327400" y="3429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298545" y="3429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181600" y="685800"/>
            <a:ext cx="312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ymplectic conditions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56"/>
          <p:cNvGraphicFramePr>
            <a:graphicFrameLocks/>
          </p:cNvGraphicFramePr>
          <p:nvPr/>
        </p:nvGraphicFramePr>
        <p:xfrm>
          <a:off x="381000" y="658906"/>
          <a:ext cx="8382000" cy="6143625"/>
        </p:xfrm>
        <a:graphic>
          <a:graphicData uri="http://schemas.openxmlformats.org/drawingml/2006/table">
            <a:tbl>
              <a:tblPr/>
              <a:tblGrid>
                <a:gridCol w="5181600"/>
                <a:gridCol w="1295400"/>
                <a:gridCol w="1066800"/>
                <a:gridCol w="838200"/>
              </a:tblGrid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Parameters (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20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pC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 bunch charge)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symbol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value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unit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Electron energy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216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MeV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Dipole magnet length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cm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Drift length between dipole magnets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Bend angle per dipole magnet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deg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Length of rec. RF cavity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cm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horizontal norm. emittance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ge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9.92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longitudinal norm. emittance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ge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0.080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rms bunch length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en-US" sz="2400" b="0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51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rms slice energy spread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US" sz="2400" b="0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0.9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keV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energy chirp (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-z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slope)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6.9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horizontal beta function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Initial horizontal alpha function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ymbol" pitchFamily="18" charset="2"/>
                          <a:cs typeface="Times New Roman" pitchFamily="18" charset="0"/>
                        </a:rPr>
                        <a:t>a</a:t>
                      </a:r>
                      <a:r>
                        <a:rPr kumimoji="0" lang="en-US" sz="2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Symbol" pitchFamily="18" charset="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341"/>
          <p:cNvSpPr txBox="1">
            <a:spLocks noChangeArrowheads="1"/>
          </p:cNvSpPr>
          <p:nvPr/>
        </p:nvSpPr>
        <p:spPr bwMode="auto">
          <a:xfrm>
            <a:off x="354106" y="94"/>
            <a:ext cx="84569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Emittance </a:t>
            </a:r>
            <a:r>
              <a:rPr lang="en-US" sz="3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Exchange Simulation </a:t>
            </a:r>
            <a:r>
              <a:rPr 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Parameters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1108075"/>
            <a:ext cx="7467600" cy="559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928938" y="5359400"/>
            <a:ext cx="14847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66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acc. cavities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270000" y="5207000"/>
            <a:ext cx="831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rf gun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916613" y="5435600"/>
            <a:ext cx="1525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skew quads</a:t>
            </a: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>
            <a:off x="1231900" y="5540375"/>
            <a:ext cx="304800" cy="30480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1143000" y="3673475"/>
            <a:ext cx="304800" cy="0"/>
          </a:xfrm>
          <a:prstGeom prst="line">
            <a:avLst/>
          </a:prstGeom>
          <a:noFill/>
          <a:ln w="38100">
            <a:solidFill>
              <a:srgbClr val="996633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371600" y="3322638"/>
            <a:ext cx="2018501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intrinsic</a:t>
            </a:r>
          </a:p>
          <a:p>
            <a:pPr>
              <a:lnSpc>
                <a:spcPct val="80000"/>
              </a:lnSpc>
            </a:pPr>
            <a:r>
              <a:rPr lang="en-US" sz="2400" i="1" dirty="0" err="1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400" i="1" baseline="-25000" dirty="0" err="1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US" sz="24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Symbol" pitchFamily="18" charset="2"/>
              </a:rPr>
              <a:t></a:t>
            </a:r>
            <a:r>
              <a:rPr lang="en-US" sz="24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0.23 </a:t>
            </a:r>
            <a:r>
              <a:rPr lang="en-US" sz="24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7605713" y="1760538"/>
            <a:ext cx="9588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9.9 </a:t>
            </a:r>
            <a:r>
              <a:rPr lang="en-US" sz="2000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7594600" y="3937000"/>
            <a:ext cx="124142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FF"/>
                </a:solidFill>
              </a:rPr>
              <a:t>0.084 </a:t>
            </a:r>
            <a:r>
              <a:rPr lang="en-US" sz="2000" i="1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2000">
                <a:solidFill>
                  <a:srgbClr val="0000FF"/>
                </a:solidFill>
                <a:latin typeface="Times New Roman" pitchFamily="18" charset="0"/>
              </a:rPr>
              <a:t>m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594600" y="5207000"/>
            <a:ext cx="1382713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8000"/>
                </a:solidFill>
              </a:rPr>
              <a:t>0.0054 </a:t>
            </a:r>
            <a:r>
              <a:rPr lang="en-US" sz="2000" i="1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US" sz="2000">
                <a:solidFill>
                  <a:srgbClr val="008000"/>
                </a:solidFill>
                <a:latin typeface="Times New Roman" pitchFamily="18" charset="0"/>
              </a:rPr>
              <a:t>m</a:t>
            </a: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H="1">
            <a:off x="7366000" y="1981200"/>
            <a:ext cx="228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>
            <a:off x="7366000" y="4152900"/>
            <a:ext cx="228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 flipH="1">
            <a:off x="7366000" y="5397500"/>
            <a:ext cx="228600" cy="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1965325" y="1905000"/>
            <a:ext cx="170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coupled values</a:t>
            </a: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7788275" y="1220788"/>
            <a:ext cx="592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ge</a:t>
            </a:r>
            <a:r>
              <a:rPr lang="en-US" sz="2800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</a:t>
            </a: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7940675" y="3378200"/>
            <a:ext cx="579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ge</a:t>
            </a:r>
            <a:r>
              <a:rPr lang="en-US" sz="2800" i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z</a:t>
            </a: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7988300" y="4633913"/>
            <a:ext cx="592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ge</a:t>
            </a:r>
            <a:r>
              <a:rPr lang="en-US" sz="2800" i="1" baseline="-25000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y</a:t>
            </a: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9906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Evolution of Transverse Emittance Along Simulated Photo-Injector Beamline (to 216 MeV)</a:t>
            </a:r>
            <a:endParaRPr kumimoji="0" lang="en-US" sz="32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xger_plo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801687"/>
            <a:ext cx="8458200" cy="5980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-517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2400" b="1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Transverse phase space (left two plots) and longitudinal phase space (right two plots) before (top) and after (bottom) emittance exchange. 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862013" y="3689350"/>
            <a:ext cx="1295400" cy="457200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5129213" y="3689350"/>
            <a:ext cx="1295400" cy="457200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5045075" y="741362"/>
            <a:ext cx="1295400" cy="457200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838200" y="741362"/>
            <a:ext cx="1295400" cy="457200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115547" y="1208087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EXCHANGER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190160" y="4154487"/>
            <a:ext cx="1233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EXCHANGER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2540000" y="4078287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4" name="AutoShape 16"/>
          <p:cNvSpPr>
            <a:spLocks noChangeArrowheads="1"/>
          </p:cNvSpPr>
          <p:nvPr/>
        </p:nvSpPr>
        <p:spPr bwMode="auto">
          <a:xfrm>
            <a:off x="6718300" y="4078287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eaVert" wrap="none" anchor="ctr"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81600" y="137160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114800" y="1371600"/>
            <a:ext cx="3048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181600" y="4328365"/>
            <a:ext cx="304800" cy="158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114800" y="4328365"/>
            <a:ext cx="304800" cy="158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667000" y="3089275"/>
            <a:ext cx="2514600" cy="1371600"/>
          </a:xfrm>
          <a:prstGeom prst="rect">
            <a:avLst/>
          </a:prstGeom>
          <a:solidFill>
            <a:srgbClr val="FFCC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1676400" y="3698875"/>
            <a:ext cx="914400" cy="1524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00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172200" y="3034605"/>
            <a:ext cx="27082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Thick-lens: </a:t>
            </a:r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B</a:t>
            </a:r>
            <a:r>
              <a:rPr lang="en-US" sz="2800" i="1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y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kick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and then </a:t>
            </a:r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-offset changes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d</a:t>
            </a: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rot="20332706">
            <a:off x="1676400" y="5791200"/>
            <a:ext cx="914400" cy="1524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00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667000" y="5181600"/>
            <a:ext cx="2514600" cy="1371600"/>
          </a:xfrm>
          <a:prstGeom prst="rect">
            <a:avLst/>
          </a:prstGeom>
          <a:solidFill>
            <a:srgbClr val="FFCC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156325" y="5155505"/>
            <a:ext cx="26066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add ‘chirp’ to compensate: no mean </a:t>
            </a:r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-offset</a:t>
            </a:r>
          </a:p>
        </p:txBody>
      </p: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2667000" y="4449763"/>
            <a:ext cx="2514600" cy="579437"/>
            <a:chOff x="1680" y="1644"/>
            <a:chExt cx="1584" cy="365"/>
          </a:xfrm>
        </p:grpSpPr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2376" y="1644"/>
              <a:ext cx="18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l</a:t>
              </a:r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2640" y="1824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H="1">
              <a:off x="1680" y="1824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2667000" y="2847975"/>
            <a:ext cx="3116263" cy="927100"/>
            <a:chOff x="1680" y="616"/>
            <a:chExt cx="1963" cy="584"/>
          </a:xfrm>
        </p:grpSpPr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3292" y="616"/>
              <a:ext cx="35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tail</a:t>
              </a: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680" y="864"/>
              <a:ext cx="1584" cy="336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672" y="288"/>
                </a:cxn>
                <a:cxn ang="0">
                  <a:pos x="1248" y="144"/>
                </a:cxn>
                <a:cxn ang="0">
                  <a:pos x="1584" y="0"/>
                </a:cxn>
              </a:cxnLst>
              <a:rect l="0" t="0" r="r" b="b"/>
              <a:pathLst>
                <a:path w="1584" h="336">
                  <a:moveTo>
                    <a:pt x="0" y="336"/>
                  </a:moveTo>
                  <a:cubicBezTo>
                    <a:pt x="232" y="328"/>
                    <a:pt x="464" y="320"/>
                    <a:pt x="672" y="288"/>
                  </a:cubicBezTo>
                  <a:cubicBezTo>
                    <a:pt x="880" y="256"/>
                    <a:pt x="1096" y="192"/>
                    <a:pt x="1248" y="144"/>
                  </a:cubicBezTo>
                  <a:cubicBezTo>
                    <a:pt x="1400" y="96"/>
                    <a:pt x="1492" y="48"/>
                    <a:pt x="1584" y="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2667000" y="3775075"/>
            <a:ext cx="3390900" cy="769938"/>
            <a:chOff x="1680" y="1200"/>
            <a:chExt cx="2136" cy="485"/>
          </a:xfrm>
        </p:grpSpPr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3292" y="1358"/>
              <a:ext cx="5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head</a:t>
              </a: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flipV="1">
              <a:off x="1680" y="1200"/>
              <a:ext cx="1584" cy="336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672" y="288"/>
                </a:cxn>
                <a:cxn ang="0">
                  <a:pos x="1248" y="144"/>
                </a:cxn>
                <a:cxn ang="0">
                  <a:pos x="1584" y="0"/>
                </a:cxn>
              </a:cxnLst>
              <a:rect l="0" t="0" r="r" b="b"/>
              <a:pathLst>
                <a:path w="1584" h="336">
                  <a:moveTo>
                    <a:pt x="0" y="336"/>
                  </a:moveTo>
                  <a:cubicBezTo>
                    <a:pt x="232" y="328"/>
                    <a:pt x="464" y="320"/>
                    <a:pt x="672" y="288"/>
                  </a:cubicBezTo>
                  <a:cubicBezTo>
                    <a:pt x="880" y="256"/>
                    <a:pt x="1096" y="192"/>
                    <a:pt x="1248" y="144"/>
                  </a:cubicBezTo>
                  <a:cubicBezTo>
                    <a:pt x="1400" y="96"/>
                    <a:pt x="1492" y="48"/>
                    <a:pt x="1584" y="0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2667000" y="5157788"/>
            <a:ext cx="3116263" cy="895350"/>
            <a:chOff x="1680" y="2167"/>
            <a:chExt cx="1963" cy="564"/>
          </a:xfrm>
        </p:grpSpPr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3292" y="2167"/>
              <a:ext cx="35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tail</a:t>
              </a: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680" y="2395"/>
              <a:ext cx="1584" cy="336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672" y="288"/>
                </a:cxn>
                <a:cxn ang="0">
                  <a:pos x="1248" y="144"/>
                </a:cxn>
                <a:cxn ang="0">
                  <a:pos x="1584" y="0"/>
                </a:cxn>
              </a:cxnLst>
              <a:rect l="0" t="0" r="r" b="b"/>
              <a:pathLst>
                <a:path w="1584" h="336">
                  <a:moveTo>
                    <a:pt x="0" y="336"/>
                  </a:moveTo>
                  <a:cubicBezTo>
                    <a:pt x="232" y="328"/>
                    <a:pt x="464" y="320"/>
                    <a:pt x="672" y="288"/>
                  </a:cubicBezTo>
                  <a:cubicBezTo>
                    <a:pt x="880" y="256"/>
                    <a:pt x="1096" y="192"/>
                    <a:pt x="1248" y="144"/>
                  </a:cubicBezTo>
                  <a:cubicBezTo>
                    <a:pt x="1400" y="96"/>
                    <a:pt x="1492" y="48"/>
                    <a:pt x="1584" y="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" name="Group 24"/>
          <p:cNvGrpSpPr>
            <a:grpSpLocks/>
          </p:cNvGrpSpPr>
          <p:nvPr/>
        </p:nvGrpSpPr>
        <p:grpSpPr bwMode="auto">
          <a:xfrm>
            <a:off x="2667000" y="5688013"/>
            <a:ext cx="3390900" cy="812800"/>
            <a:chOff x="1680" y="2501"/>
            <a:chExt cx="2136" cy="512"/>
          </a:xfrm>
        </p:grpSpPr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292" y="2686"/>
              <a:ext cx="5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head</a:t>
              </a: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flipV="1">
              <a:off x="1680" y="2501"/>
              <a:ext cx="1584" cy="336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672" y="288"/>
                </a:cxn>
                <a:cxn ang="0">
                  <a:pos x="1248" y="144"/>
                </a:cxn>
                <a:cxn ang="0">
                  <a:pos x="1584" y="0"/>
                </a:cxn>
              </a:cxnLst>
              <a:rect l="0" t="0" r="r" b="b"/>
              <a:pathLst>
                <a:path w="1584" h="336">
                  <a:moveTo>
                    <a:pt x="0" y="336"/>
                  </a:moveTo>
                  <a:cubicBezTo>
                    <a:pt x="232" y="328"/>
                    <a:pt x="464" y="320"/>
                    <a:pt x="672" y="288"/>
                  </a:cubicBezTo>
                  <a:cubicBezTo>
                    <a:pt x="880" y="256"/>
                    <a:pt x="1096" y="192"/>
                    <a:pt x="1248" y="144"/>
                  </a:cubicBezTo>
                  <a:cubicBezTo>
                    <a:pt x="1400" y="96"/>
                    <a:pt x="1492" y="48"/>
                    <a:pt x="1584" y="0"/>
                  </a:cubicBez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2819400" y="1744663"/>
            <a:ext cx="914400" cy="1524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00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5226050" y="893763"/>
            <a:ext cx="557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tail</a:t>
            </a: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5226050" y="2071688"/>
            <a:ext cx="831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head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3810000" y="1143000"/>
            <a:ext cx="152400" cy="1371600"/>
          </a:xfrm>
          <a:prstGeom prst="rect">
            <a:avLst/>
          </a:prstGeom>
          <a:solidFill>
            <a:srgbClr val="FFCC00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V="1">
            <a:off x="3886200" y="1295400"/>
            <a:ext cx="12954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3886200" y="1828800"/>
            <a:ext cx="129540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6248400" y="1331893"/>
            <a:ext cx="2590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Thin-lens gives no </a:t>
            </a:r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-offset in cavity</a:t>
            </a: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228600" y="76200"/>
            <a:ext cx="8686800" cy="6096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Cavity Thick-Lens Effect Requires Some Attention</a:t>
            </a:r>
            <a:endParaRPr kumimoji="0" lang="en-US" sz="32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utoUpdateAnimBg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414338" y="2133600"/>
            <a:ext cx="2024062" cy="1524000"/>
            <a:chOff x="261" y="1536"/>
            <a:chExt cx="1275" cy="960"/>
          </a:xfrm>
        </p:grpSpPr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84" y="1536"/>
              <a:ext cx="1152" cy="960"/>
              <a:chOff x="288" y="1392"/>
              <a:chExt cx="1152" cy="1056"/>
            </a:xfrm>
          </p:grpSpPr>
          <p:sp>
            <p:nvSpPr>
              <p:cNvPr id="7" name="Freeform 29"/>
              <p:cNvSpPr>
                <a:spLocks/>
              </p:cNvSpPr>
              <p:nvPr/>
            </p:nvSpPr>
            <p:spPr bwMode="auto">
              <a:xfrm>
                <a:off x="288" y="1392"/>
                <a:ext cx="576" cy="528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288" y="0"/>
                  </a:cxn>
                  <a:cxn ang="0">
                    <a:pos x="528" y="528"/>
                  </a:cxn>
                </a:cxnLst>
                <a:rect l="0" t="0" r="r" b="b"/>
                <a:pathLst>
                  <a:path w="528" h="528">
                    <a:moveTo>
                      <a:pt x="0" y="528"/>
                    </a:moveTo>
                    <a:cubicBezTo>
                      <a:pt x="100" y="264"/>
                      <a:pt x="200" y="0"/>
                      <a:pt x="288" y="0"/>
                    </a:cubicBezTo>
                    <a:cubicBezTo>
                      <a:pt x="376" y="0"/>
                      <a:pt x="452" y="264"/>
                      <a:pt x="528" y="528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Freeform 30"/>
              <p:cNvSpPr>
                <a:spLocks/>
              </p:cNvSpPr>
              <p:nvPr/>
            </p:nvSpPr>
            <p:spPr bwMode="auto">
              <a:xfrm flipV="1">
                <a:off x="864" y="1920"/>
                <a:ext cx="576" cy="528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288" y="0"/>
                  </a:cxn>
                  <a:cxn ang="0">
                    <a:pos x="528" y="528"/>
                  </a:cxn>
                </a:cxnLst>
                <a:rect l="0" t="0" r="r" b="b"/>
                <a:pathLst>
                  <a:path w="528" h="528">
                    <a:moveTo>
                      <a:pt x="0" y="528"/>
                    </a:moveTo>
                    <a:cubicBezTo>
                      <a:pt x="100" y="264"/>
                      <a:pt x="200" y="0"/>
                      <a:pt x="288" y="0"/>
                    </a:cubicBezTo>
                    <a:cubicBezTo>
                      <a:pt x="376" y="0"/>
                      <a:pt x="452" y="264"/>
                      <a:pt x="528" y="528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Text Box 31"/>
            <p:cNvSpPr txBox="1">
              <a:spLocks noChangeArrowheads="1"/>
            </p:cNvSpPr>
            <p:nvPr/>
          </p:nvSpPr>
          <p:spPr bwMode="auto">
            <a:xfrm>
              <a:off x="261" y="2064"/>
              <a:ext cx="40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D</a:t>
              </a:r>
              <a:r>
                <a:rPr lang="en-US" sz="2800" i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x</a:t>
              </a:r>
              <a:r>
                <a:rPr lang="en-US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sym typeface="Symbol" pitchFamily="18" charset="2"/>
                </a:rPr>
                <a:t></a:t>
              </a:r>
              <a:endPara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6934200" y="3517900"/>
            <a:ext cx="2286000" cy="2425700"/>
            <a:chOff x="4368" y="2408"/>
            <a:chExt cx="1440" cy="1528"/>
          </a:xfrm>
        </p:grpSpPr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4368" y="2408"/>
              <a:ext cx="1152" cy="960"/>
              <a:chOff x="4272" y="3216"/>
              <a:chExt cx="1152" cy="1056"/>
            </a:xfrm>
          </p:grpSpPr>
          <p:sp>
            <p:nvSpPr>
              <p:cNvPr id="12" name="Freeform 37"/>
              <p:cNvSpPr>
                <a:spLocks/>
              </p:cNvSpPr>
              <p:nvPr/>
            </p:nvSpPr>
            <p:spPr bwMode="auto">
              <a:xfrm>
                <a:off x="4272" y="3216"/>
                <a:ext cx="576" cy="528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288" y="0"/>
                  </a:cxn>
                  <a:cxn ang="0">
                    <a:pos x="528" y="528"/>
                  </a:cxn>
                </a:cxnLst>
                <a:rect l="0" t="0" r="r" b="b"/>
                <a:pathLst>
                  <a:path w="528" h="528">
                    <a:moveTo>
                      <a:pt x="0" y="528"/>
                    </a:moveTo>
                    <a:cubicBezTo>
                      <a:pt x="100" y="264"/>
                      <a:pt x="200" y="0"/>
                      <a:pt x="288" y="0"/>
                    </a:cubicBezTo>
                    <a:cubicBezTo>
                      <a:pt x="376" y="0"/>
                      <a:pt x="452" y="264"/>
                      <a:pt x="528" y="528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13" name="Freeform 38"/>
              <p:cNvSpPr>
                <a:spLocks/>
              </p:cNvSpPr>
              <p:nvPr/>
            </p:nvSpPr>
            <p:spPr bwMode="auto">
              <a:xfrm flipV="1">
                <a:off x="4848" y="3744"/>
                <a:ext cx="576" cy="528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288" y="0"/>
                  </a:cxn>
                  <a:cxn ang="0">
                    <a:pos x="528" y="528"/>
                  </a:cxn>
                </a:cxnLst>
                <a:rect l="0" t="0" r="r" b="b"/>
                <a:pathLst>
                  <a:path w="528" h="528">
                    <a:moveTo>
                      <a:pt x="0" y="528"/>
                    </a:moveTo>
                    <a:cubicBezTo>
                      <a:pt x="100" y="264"/>
                      <a:pt x="200" y="0"/>
                      <a:pt x="288" y="0"/>
                    </a:cubicBezTo>
                    <a:cubicBezTo>
                      <a:pt x="376" y="0"/>
                      <a:pt x="452" y="264"/>
                      <a:pt x="528" y="528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1" name="Text Box 39"/>
            <p:cNvSpPr txBox="1">
              <a:spLocks noChangeArrowheads="1"/>
            </p:cNvSpPr>
            <p:nvPr/>
          </p:nvSpPr>
          <p:spPr bwMode="auto">
            <a:xfrm>
              <a:off x="4416" y="3340"/>
              <a:ext cx="139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energy error</a:t>
              </a:r>
            </a:p>
            <a:p>
              <a:r>
                <a:rPr lang="en-US" sz="28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starts</a:t>
              </a:r>
              <a:r>
                <a:rPr lang="en-US" sz="28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 </a:t>
              </a:r>
              <a:r>
                <a:rPr lang="en-US" sz="28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b</a:t>
              </a:r>
              <a:r>
                <a:rPr lang="en-US" sz="28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-osc. </a:t>
              </a:r>
            </a:p>
          </p:txBody>
        </p:sp>
      </p:grpSp>
      <p:grpSp>
        <p:nvGrpSpPr>
          <p:cNvPr id="15" name="Group 49"/>
          <p:cNvGrpSpPr>
            <a:grpSpLocks/>
          </p:cNvGrpSpPr>
          <p:nvPr/>
        </p:nvGrpSpPr>
        <p:grpSpPr bwMode="auto">
          <a:xfrm>
            <a:off x="609600" y="1371600"/>
            <a:ext cx="8001000" cy="1524000"/>
            <a:chOff x="384" y="1056"/>
            <a:chExt cx="5040" cy="960"/>
          </a:xfrm>
        </p:grpSpPr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1344" y="2016"/>
              <a:ext cx="212" cy="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6"/>
            <p:cNvSpPr>
              <a:spLocks noChangeShapeType="1"/>
            </p:cNvSpPr>
            <p:nvPr/>
          </p:nvSpPr>
          <p:spPr bwMode="auto">
            <a:xfrm flipV="1">
              <a:off x="1546" y="1536"/>
              <a:ext cx="1142" cy="48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7"/>
            <p:cNvSpPr>
              <a:spLocks noChangeShapeType="1"/>
            </p:cNvSpPr>
            <p:nvPr/>
          </p:nvSpPr>
          <p:spPr bwMode="auto">
            <a:xfrm flipV="1">
              <a:off x="2688" y="1537"/>
              <a:ext cx="144" cy="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2736" y="1408"/>
              <a:ext cx="336" cy="288"/>
            </a:xfrm>
            <a:prstGeom prst="rect">
              <a:avLst/>
            </a:prstGeom>
            <a:solidFill>
              <a:srgbClr val="00FF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2400" i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k</a:t>
              </a:r>
            </a:p>
          </p:txBody>
        </p:sp>
        <p:sp>
          <p:nvSpPr>
            <p:cNvPr id="20" name="Line 9"/>
            <p:cNvSpPr>
              <a:spLocks noChangeShapeType="1"/>
            </p:cNvSpPr>
            <p:nvPr/>
          </p:nvSpPr>
          <p:spPr bwMode="auto">
            <a:xfrm rot="5400000" flipV="1">
              <a:off x="864" y="1536"/>
              <a:ext cx="0" cy="96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 type="arrow" w="med" len="med"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4348" y="1064"/>
              <a:ext cx="1076" cy="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 type="arrow" w="med" len="med"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1"/>
            <p:cNvSpPr>
              <a:spLocks noChangeShapeType="1"/>
            </p:cNvSpPr>
            <p:nvPr/>
          </p:nvSpPr>
          <p:spPr bwMode="auto">
            <a:xfrm flipV="1">
              <a:off x="3102" y="1537"/>
              <a:ext cx="115" cy="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41"/>
            <p:cNvSpPr>
              <a:spLocks noChangeShapeType="1"/>
            </p:cNvSpPr>
            <p:nvPr/>
          </p:nvSpPr>
          <p:spPr bwMode="auto">
            <a:xfrm flipV="1">
              <a:off x="3210" y="1056"/>
              <a:ext cx="1142" cy="480"/>
            </a:xfrm>
            <a:prstGeom prst="line">
              <a:avLst/>
            </a:prstGeom>
            <a:noFill/>
            <a:ln w="57150">
              <a:solidFill>
                <a:srgbClr val="FFC167"/>
              </a:solidFill>
              <a:round/>
              <a:headEnd/>
              <a:tailEnd/>
            </a:ln>
            <a:effectLst>
              <a:outerShdw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Rectangle 42"/>
          <p:cNvSpPr>
            <a:spLocks noChangeArrowheads="1"/>
          </p:cNvSpPr>
          <p:nvPr/>
        </p:nvSpPr>
        <p:spPr bwMode="auto">
          <a:xfrm>
            <a:off x="2438400" y="838200"/>
            <a:ext cx="4495800" cy="2514600"/>
          </a:xfrm>
          <a:prstGeom prst="rect">
            <a:avLst/>
          </a:prstGeom>
          <a:solidFill>
            <a:srgbClr val="C0C0C0">
              <a:alpha val="50000"/>
            </a:srgbClr>
          </a:solidFill>
          <a:ln w="19050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25" name="Group 56"/>
          <p:cNvGrpSpPr>
            <a:grpSpLocks/>
          </p:cNvGrpSpPr>
          <p:nvPr/>
        </p:nvGrpSpPr>
        <p:grpSpPr bwMode="auto">
          <a:xfrm>
            <a:off x="609600" y="3733800"/>
            <a:ext cx="8001000" cy="2514600"/>
            <a:chOff x="384" y="2544"/>
            <a:chExt cx="5040" cy="1584"/>
          </a:xfrm>
        </p:grpSpPr>
        <p:grpSp>
          <p:nvGrpSpPr>
            <p:cNvPr id="26" name="Group 50"/>
            <p:cNvGrpSpPr>
              <a:grpSpLocks/>
            </p:cNvGrpSpPr>
            <p:nvPr/>
          </p:nvGrpSpPr>
          <p:grpSpPr bwMode="auto">
            <a:xfrm>
              <a:off x="384" y="2880"/>
              <a:ext cx="5040" cy="960"/>
              <a:chOff x="384" y="2880"/>
              <a:chExt cx="5040" cy="960"/>
            </a:xfrm>
          </p:grpSpPr>
          <p:sp>
            <p:nvSpPr>
              <p:cNvPr id="28" name="Line 15"/>
              <p:cNvSpPr>
                <a:spLocks noChangeShapeType="1"/>
              </p:cNvSpPr>
              <p:nvPr/>
            </p:nvSpPr>
            <p:spPr bwMode="auto">
              <a:xfrm>
                <a:off x="1344" y="3840"/>
                <a:ext cx="212" cy="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19"/>
              <p:cNvSpPr>
                <a:spLocks noChangeShapeType="1"/>
              </p:cNvSpPr>
              <p:nvPr/>
            </p:nvSpPr>
            <p:spPr bwMode="auto">
              <a:xfrm rot="5400000" flipV="1">
                <a:off x="864" y="3360"/>
                <a:ext cx="0" cy="96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 type="arrow" w="med" len="med"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20"/>
              <p:cNvSpPr>
                <a:spLocks noChangeShapeType="1"/>
              </p:cNvSpPr>
              <p:nvPr/>
            </p:nvSpPr>
            <p:spPr bwMode="auto">
              <a:xfrm>
                <a:off x="4348" y="2888"/>
                <a:ext cx="1076" cy="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 type="arrow" w="med" len="med"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43"/>
              <p:cNvSpPr>
                <a:spLocks noChangeShapeType="1"/>
              </p:cNvSpPr>
              <p:nvPr/>
            </p:nvSpPr>
            <p:spPr bwMode="auto">
              <a:xfrm flipV="1">
                <a:off x="1546" y="3360"/>
                <a:ext cx="1142" cy="48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44"/>
              <p:cNvSpPr>
                <a:spLocks noChangeShapeType="1"/>
              </p:cNvSpPr>
              <p:nvPr/>
            </p:nvSpPr>
            <p:spPr bwMode="auto">
              <a:xfrm flipV="1">
                <a:off x="2688" y="3361"/>
                <a:ext cx="144" cy="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Rectangle 45"/>
              <p:cNvSpPr>
                <a:spLocks noChangeArrowheads="1"/>
              </p:cNvSpPr>
              <p:nvPr/>
            </p:nvSpPr>
            <p:spPr bwMode="auto">
              <a:xfrm>
                <a:off x="2736" y="3232"/>
                <a:ext cx="336" cy="288"/>
              </a:xfrm>
              <a:prstGeom prst="rect">
                <a:avLst/>
              </a:prstGeom>
              <a:solidFill>
                <a:srgbClr val="00FF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rgbClr val="00FF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US" sz="2400" i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</a:rPr>
                  <a:t>k</a:t>
                </a:r>
              </a:p>
            </p:txBody>
          </p:sp>
          <p:sp>
            <p:nvSpPr>
              <p:cNvPr id="34" name="Line 46"/>
              <p:cNvSpPr>
                <a:spLocks noChangeShapeType="1"/>
              </p:cNvSpPr>
              <p:nvPr/>
            </p:nvSpPr>
            <p:spPr bwMode="auto">
              <a:xfrm flipV="1">
                <a:off x="3102" y="3361"/>
                <a:ext cx="115" cy="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47"/>
              <p:cNvSpPr>
                <a:spLocks noChangeShapeType="1"/>
              </p:cNvSpPr>
              <p:nvPr/>
            </p:nvSpPr>
            <p:spPr bwMode="auto">
              <a:xfrm flipV="1">
                <a:off x="3210" y="2880"/>
                <a:ext cx="1142" cy="480"/>
              </a:xfrm>
              <a:prstGeom prst="line">
                <a:avLst/>
              </a:prstGeom>
              <a:noFill/>
              <a:ln w="57150">
                <a:solidFill>
                  <a:srgbClr val="FFC167"/>
                </a:solidFill>
                <a:round/>
                <a:headEnd/>
                <a:tailEnd/>
              </a:ln>
              <a:effectLst>
                <a:outerShdw dist="107763" dir="2700000" algn="ctr" rotWithShape="0">
                  <a:schemeClr val="tx2"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" name="Rectangle 48"/>
            <p:cNvSpPr>
              <a:spLocks noChangeArrowheads="1"/>
            </p:cNvSpPr>
            <p:nvPr/>
          </p:nvSpPr>
          <p:spPr bwMode="auto">
            <a:xfrm>
              <a:off x="1536" y="2544"/>
              <a:ext cx="2832" cy="1584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19050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36" name="Group 54"/>
          <p:cNvGrpSpPr>
            <a:grpSpLocks/>
          </p:cNvGrpSpPr>
          <p:nvPr/>
        </p:nvGrpSpPr>
        <p:grpSpPr bwMode="auto">
          <a:xfrm>
            <a:off x="490538" y="5195888"/>
            <a:ext cx="1931987" cy="595312"/>
            <a:chOff x="309" y="3465"/>
            <a:chExt cx="1217" cy="375"/>
          </a:xfrm>
        </p:grpSpPr>
        <p:sp>
          <p:nvSpPr>
            <p:cNvPr id="37" name="Text Box 26"/>
            <p:cNvSpPr txBox="1">
              <a:spLocks noChangeArrowheads="1"/>
            </p:cNvSpPr>
            <p:nvPr/>
          </p:nvSpPr>
          <p:spPr bwMode="auto">
            <a:xfrm>
              <a:off x="309" y="3465"/>
              <a:ext cx="58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D</a:t>
              </a:r>
              <a:r>
                <a:rPr lang="en-US" sz="2800" i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E</a:t>
              </a:r>
              <a:r>
                <a:rPr lang="en-US" sz="2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/</a:t>
              </a:r>
              <a:r>
                <a:rPr lang="en-US" sz="2800" i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38" name="Line 25"/>
            <p:cNvSpPr>
              <a:spLocks noChangeShapeType="1"/>
            </p:cNvSpPr>
            <p:nvPr/>
          </p:nvSpPr>
          <p:spPr bwMode="auto">
            <a:xfrm>
              <a:off x="432" y="3840"/>
              <a:ext cx="109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" name="Group 52"/>
          <p:cNvGrpSpPr>
            <a:grpSpLocks/>
          </p:cNvGrpSpPr>
          <p:nvPr/>
        </p:nvGrpSpPr>
        <p:grpSpPr bwMode="auto">
          <a:xfrm>
            <a:off x="6934200" y="1384300"/>
            <a:ext cx="2286000" cy="1435100"/>
            <a:chOff x="4368" y="1064"/>
            <a:chExt cx="1440" cy="904"/>
          </a:xfrm>
        </p:grpSpPr>
        <p:sp>
          <p:nvSpPr>
            <p:cNvPr id="40" name="Text Box 34"/>
            <p:cNvSpPr txBox="1">
              <a:spLocks noChangeArrowheads="1"/>
            </p:cNvSpPr>
            <p:nvPr/>
          </p:nvSpPr>
          <p:spPr bwMode="auto">
            <a:xfrm>
              <a:off x="4416" y="1103"/>
              <a:ext cx="1392" cy="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 i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b</a:t>
              </a:r>
              <a:r>
                <a:rPr lang="en-US" sz="28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-</a:t>
              </a:r>
              <a:r>
                <a:rPr lang="en-US" sz="28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Narrow" pitchFamily="34" charset="0"/>
                </a:rPr>
                <a:t>tron oscillations disappear</a:t>
              </a:r>
            </a:p>
          </p:txBody>
        </p:sp>
        <p:sp>
          <p:nvSpPr>
            <p:cNvPr id="41" name="Line 33"/>
            <p:cNvSpPr>
              <a:spLocks noChangeShapeType="1"/>
            </p:cNvSpPr>
            <p:nvPr/>
          </p:nvSpPr>
          <p:spPr bwMode="auto">
            <a:xfrm>
              <a:off x="4368" y="1064"/>
              <a:ext cx="96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sp>
        <p:nvSpPr>
          <p:cNvPr id="42" name="Text Box 57"/>
          <p:cNvSpPr txBox="1">
            <a:spLocks noChangeArrowheads="1"/>
          </p:cNvSpPr>
          <p:nvPr/>
        </p:nvSpPr>
        <p:spPr bwMode="auto">
          <a:xfrm>
            <a:off x="195263" y="6338888"/>
            <a:ext cx="877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</a:t>
            </a:r>
            <a:r>
              <a:rPr 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extremely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stable energy (0.5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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20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sz="2000" baseline="30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rms jitter 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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10% </a:t>
            </a:r>
            <a:r>
              <a:rPr lang="en-US" sz="2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-beam size jitter)</a:t>
            </a:r>
          </a:p>
        </p:txBody>
      </p:sp>
      <p:sp>
        <p:nvSpPr>
          <p:cNvPr id="43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6096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Unusual System Characteristics</a:t>
            </a:r>
            <a:endParaRPr kumimoji="0" lang="en-US" sz="32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 autoUpdateAnimBg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b="51547"/>
          <a:stretch>
            <a:fillRect/>
          </a:stretch>
        </p:blipFill>
        <p:spPr bwMode="auto">
          <a:xfrm>
            <a:off x="228600" y="2960453"/>
            <a:ext cx="4176704" cy="320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51547"/>
          <a:stretch>
            <a:fillRect/>
          </a:stretch>
        </p:blipFill>
        <p:spPr bwMode="auto">
          <a:xfrm>
            <a:off x="4750410" y="2971800"/>
            <a:ext cx="416499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389251" y="6320135"/>
            <a:ext cx="4392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Yin-e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Sun,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Philippe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Piot, Linac’08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52400" y="533400"/>
            <a:ext cx="8763000" cy="6096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ANOTHER</a:t>
            </a:r>
            <a:r>
              <a:rPr kumimoji="0" lang="en-US" sz="3600" b="1" i="0" u="sng" strike="noStrike" kern="1200" cap="none" spc="0" normalizeH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IDEA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Femtosecond Bunch Trains from </a:t>
            </a:r>
            <a:r>
              <a:rPr lang="en-US" sz="36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has</a:t>
            </a:r>
            <a:r>
              <a:rPr lang="en-US" sz="3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 Space Exchange Technique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12954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Multi-slit mask is used to establish a transverse modulation</a:t>
            </a:r>
          </a:p>
          <a:p>
            <a:pPr marL="342900" indent="-342900">
              <a:buBlip>
                <a:blip r:embed="rId3"/>
              </a:buBlip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Exchanger maps this modulation into temporal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47382" y="1707776"/>
            <a:ext cx="643217" cy="2026024"/>
          </a:xfrm>
          <a:custGeom>
            <a:avLst/>
            <a:gdLst>
              <a:gd name="connsiteX0" fmla="*/ 405652 w 499782"/>
              <a:gd name="connsiteY0" fmla="*/ 0 h 1801906"/>
              <a:gd name="connsiteX1" fmla="*/ 15688 w 499782"/>
              <a:gd name="connsiteY1" fmla="*/ 820271 h 1801906"/>
              <a:gd name="connsiteX2" fmla="*/ 499782 w 499782"/>
              <a:gd name="connsiteY2" fmla="*/ 1801906 h 1801906"/>
              <a:gd name="connsiteX3" fmla="*/ 499782 w 499782"/>
              <a:gd name="connsiteY3" fmla="*/ 1801906 h 180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782" h="1801906">
                <a:moveTo>
                  <a:pt x="405652" y="0"/>
                </a:moveTo>
                <a:cubicBezTo>
                  <a:pt x="275664" y="273424"/>
                  <a:pt x="0" y="519953"/>
                  <a:pt x="15688" y="820271"/>
                </a:cubicBezTo>
                <a:cubicBezTo>
                  <a:pt x="31376" y="1120589"/>
                  <a:pt x="499782" y="1801906"/>
                  <a:pt x="499782" y="1801906"/>
                </a:cubicBezTo>
                <a:lnTo>
                  <a:pt x="499782" y="1801906"/>
                </a:lnTo>
              </a:path>
            </a:pathLst>
          </a:custGeom>
          <a:ln w="38100">
            <a:solidFill>
              <a:srgbClr val="FFFF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H="1" flipV="1">
            <a:off x="6987989" y="2608729"/>
            <a:ext cx="192740" cy="851648"/>
          </a:xfrm>
          <a:custGeom>
            <a:avLst/>
            <a:gdLst>
              <a:gd name="connsiteX0" fmla="*/ 192740 w 192740"/>
              <a:gd name="connsiteY0" fmla="*/ 0 h 851648"/>
              <a:gd name="connsiteX1" fmla="*/ 31376 w 192740"/>
              <a:gd name="connsiteY1" fmla="*/ 726142 h 851648"/>
              <a:gd name="connsiteX2" fmla="*/ 4482 w 192740"/>
              <a:gd name="connsiteY2" fmla="*/ 753036 h 85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740" h="851648">
                <a:moveTo>
                  <a:pt x="192740" y="0"/>
                </a:moveTo>
                <a:cubicBezTo>
                  <a:pt x="138952" y="242047"/>
                  <a:pt x="62752" y="600636"/>
                  <a:pt x="31376" y="726142"/>
                </a:cubicBezTo>
                <a:cubicBezTo>
                  <a:pt x="0" y="851648"/>
                  <a:pt x="2241" y="802342"/>
                  <a:pt x="4482" y="753036"/>
                </a:cubicBezTo>
              </a:path>
            </a:pathLst>
          </a:custGeom>
          <a:ln w="38100">
            <a:solidFill>
              <a:srgbClr val="FFFF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-1737" r="50000" b="49696"/>
          <a:stretch>
            <a:fillRect/>
          </a:stretch>
        </p:blipFill>
        <p:spPr bwMode="auto">
          <a:xfrm>
            <a:off x="334296" y="1562151"/>
            <a:ext cx="4114800" cy="2362200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10496" y="16383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5748" y="27813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467896" y="2788725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467896" y="1616229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143000" y="2552751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43000" y="3729426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53696" y="2552751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153696" y="3729426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 l="-1737" t="50304" r="50000"/>
          <a:stretch>
            <a:fillRect/>
          </a:stretch>
        </p:blipFill>
        <p:spPr bwMode="auto">
          <a:xfrm>
            <a:off x="334296" y="4076751"/>
            <a:ext cx="4114800" cy="2333625"/>
          </a:xfrm>
          <a:prstGeom prst="rect">
            <a:avLst/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00662" y="41529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0496" y="52959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467896" y="52959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467896" y="41529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143000" y="5052603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43000" y="6214530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53696" y="5052603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53696" y="6214530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48263" b="49696"/>
          <a:stretch>
            <a:fillRect/>
          </a:stretch>
        </p:blipFill>
        <p:spPr bwMode="auto">
          <a:xfrm>
            <a:off x="4677696" y="1562151"/>
            <a:ext cx="4114800" cy="2362200"/>
          </a:xfrm>
          <a:prstGeom prst="rect">
            <a:avLst/>
          </a:prstGeom>
          <a:solidFill>
            <a:schemeClr val="tx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4677696" y="2778891"/>
            <a:ext cx="344130" cy="9463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77696" y="1601481"/>
            <a:ext cx="366252" cy="10274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12974" y="1586733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703140" y="2771517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501148" y="2552751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501148" y="3729426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67600" y="2552751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467600" y="3729426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48263" t="49695"/>
          <a:stretch>
            <a:fillRect/>
          </a:stretch>
        </p:blipFill>
        <p:spPr bwMode="auto">
          <a:xfrm>
            <a:off x="4677696" y="4069377"/>
            <a:ext cx="4114800" cy="2362200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4677696" y="4145577"/>
            <a:ext cx="344130" cy="1143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77696" y="5288577"/>
            <a:ext cx="282678" cy="10274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710514" y="4076751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771966" y="5288577"/>
            <a:ext cx="2286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501148" y="5067351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01148" y="6251400"/>
            <a:ext cx="838200" cy="1744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8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467600" y="5067351"/>
            <a:ext cx="838200" cy="1949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467600" y="6251400"/>
            <a:ext cx="838200" cy="1744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endParaRPr lang="en-US" sz="8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4326523" y="4374509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33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4326522" y="5547005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43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6307723" y="4384342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34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6307722" y="5556838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44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84474" y="184884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29827" y="3039778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-29826" y="4364674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31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29827" y="553717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41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2108118" y="185130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1993817" y="3042238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993818" y="4367134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993817" y="553963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427874" y="184884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4313573" y="3032405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6409074" y="1858677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6294773" y="3042238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en-US" sz="1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2271252" y="1663751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4240499" y="1929704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245825" y="3136951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2271252" y="3124251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582696" y="4610151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8563896" y="4457751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8563896" y="5640899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582696" y="5646225"/>
            <a:ext cx="1524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084008" y="2491299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88922" y="3654623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057834" y="2491299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62748" y="3654623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02826" y="2491299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07740" y="3654623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76652" y="2491299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381566" y="3654623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410200" y="5005899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15114" y="6169223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84026" y="5005899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388940" y="6169223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076634" y="4983777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081548" y="6147101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050460" y="4983777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055374" y="6147101"/>
            <a:ext cx="1029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k/k</a:t>
            </a:r>
            <a:r>
              <a:rPr lang="en-US" sz="14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(%)</a:t>
            </a:r>
            <a:endParaRPr lang="en-US" sz="1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>
          <a:xfrm>
            <a:off x="444500" y="76200"/>
            <a:ext cx="8229600" cy="6096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Measurement of Exchange System (FNAL)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3509960" y="6400800"/>
            <a:ext cx="2357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T.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Koeth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Linac’08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63600" y="6731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Blip>
                <a:blip r:embed="rId3"/>
              </a:buBlip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×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 matrix measurement vs. RF power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25553" y="1066800"/>
            <a:ext cx="7388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Both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on-diagonal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2×2 sub-matrices = 0 at full RF power (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100%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2" name="Freeform 101"/>
          <p:cNvSpPr/>
          <p:nvPr/>
        </p:nvSpPr>
        <p:spPr>
          <a:xfrm>
            <a:off x="108154" y="1423219"/>
            <a:ext cx="385916" cy="1010265"/>
          </a:xfrm>
          <a:custGeom>
            <a:avLst/>
            <a:gdLst>
              <a:gd name="connsiteX0" fmla="*/ 127819 w 363793"/>
              <a:gd name="connsiteY0" fmla="*/ 0 h 1010265"/>
              <a:gd name="connsiteX1" fmla="*/ 39329 w 363793"/>
              <a:gd name="connsiteY1" fmla="*/ 383458 h 1010265"/>
              <a:gd name="connsiteX2" fmla="*/ 363793 w 363793"/>
              <a:gd name="connsiteY2" fmla="*/ 1010265 h 101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793" h="1010265">
                <a:moveTo>
                  <a:pt x="127819" y="0"/>
                </a:moveTo>
                <a:cubicBezTo>
                  <a:pt x="63909" y="107540"/>
                  <a:pt x="0" y="215081"/>
                  <a:pt x="39329" y="383458"/>
                </a:cubicBezTo>
                <a:cubicBezTo>
                  <a:pt x="78658" y="551835"/>
                  <a:pt x="363793" y="1010265"/>
                  <a:pt x="363793" y="1010265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102"/>
          <p:cNvSpPr/>
          <p:nvPr/>
        </p:nvSpPr>
        <p:spPr>
          <a:xfrm>
            <a:off x="7337323" y="1260987"/>
            <a:ext cx="1741538" cy="3030794"/>
          </a:xfrm>
          <a:custGeom>
            <a:avLst/>
            <a:gdLst>
              <a:gd name="connsiteX0" fmla="*/ 0 w 1741538"/>
              <a:gd name="connsiteY0" fmla="*/ 0 h 3030794"/>
              <a:gd name="connsiteX1" fmla="*/ 1541206 w 1741538"/>
              <a:gd name="connsiteY1" fmla="*/ 1120878 h 3030794"/>
              <a:gd name="connsiteX2" fmla="*/ 1201993 w 1741538"/>
              <a:gd name="connsiteY2" fmla="*/ 3030794 h 3030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1538" h="3030794">
                <a:moveTo>
                  <a:pt x="0" y="0"/>
                </a:moveTo>
                <a:cubicBezTo>
                  <a:pt x="670437" y="307873"/>
                  <a:pt x="1340874" y="615746"/>
                  <a:pt x="1541206" y="1120878"/>
                </a:cubicBezTo>
                <a:cubicBezTo>
                  <a:pt x="1741538" y="1626010"/>
                  <a:pt x="1471765" y="2328402"/>
                  <a:pt x="1201993" y="3030794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Summary</a:t>
            </a:r>
            <a:endParaRPr kumimoji="0" lang="en-US" sz="4000" b="1" i="0" u="none" strike="noStrike" kern="1200" cap="none" spc="0" normalizeH="0" baseline="0" noProof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1371600"/>
            <a:ext cx="8077200" cy="5181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344488" marR="4572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Simulations of flat-beam gun with emittance exchanger suggest possible levels of: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                        </a:t>
            </a:r>
            <a:r>
              <a:rPr kumimoji="0" lang="en-US" sz="2600" b="1" i="1" u="none" strike="noStrike" kern="120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ge</a:t>
            </a:r>
            <a:r>
              <a:rPr kumimoji="0" lang="en-US" sz="2600" b="1" i="1" u="none" strike="noStrike" kern="1200" cap="none" spc="0" normalizeH="0" baseline="-2500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z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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10 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m, 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ge</a:t>
            </a:r>
            <a:r>
              <a:rPr kumimoji="0" lang="en-US" sz="2600" b="1" i="1" u="none" strike="noStrike" kern="1200" cap="none" spc="0" normalizeH="0" baseline="-2500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y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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0.005 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m, 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ge</a:t>
            </a:r>
            <a:r>
              <a:rPr kumimoji="0" lang="en-US" sz="2600" b="1" i="1" u="none" strike="noStrike" kern="1200" cap="none" spc="0" normalizeH="0" baseline="-2500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x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  <a:sym typeface="Symbol" pitchFamily="18" charset="2"/>
              </a:rPr>
              <a:t>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0.16 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m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Blip>
                <a:blip r:embed="rId2"/>
              </a:buBlip>
              <a:tabLst/>
              <a:defRPr/>
            </a:pPr>
            <a:endParaRPr kumimoji="0" lang="en-US" sz="9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4488" marR="4572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This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 beam allows shorter wavelength FELs and/or smaller, lower cost accelerators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  <a:p>
            <a:pPr marL="344488" marR="4572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The resulting large 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z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-emittance should also Landau-damp the micro-bunching instability</a:t>
            </a:r>
            <a:endParaRPr kumimoji="0" lang="en-US" sz="9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4488" marR="4572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Sensitivity to energy jitter may be Achilles heel</a:t>
            </a:r>
          </a:p>
          <a:p>
            <a:pPr marL="344488" marR="4572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Blip>
                <a:blip r:embed="rId2"/>
              </a:buBlip>
              <a:tabLst/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Transverse RF opens great new potential 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87" y="1500187"/>
            <a:ext cx="1636713" cy="101441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16151" y="1531257"/>
            <a:ext cx="685164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Transverse emittance must be &lt; radiation wavelength (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e.g.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&lt; 1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at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l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~ 1 Å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738" y="3049587"/>
            <a:ext cx="4579937" cy="144621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5105400" y="3096291"/>
            <a:ext cx="3962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Energy spread must be   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&lt;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r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FEL paramete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e.g.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2800" b="1" i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&lt; 0.04%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471114" y="4824412"/>
            <a:ext cx="81753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So we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need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</a:t>
            </a:r>
            <a:r>
              <a:rPr lang="en-US" sz="28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&lt; 1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  <a:sym typeface="Symbol" pitchFamily="18" charset="2"/>
              </a:rPr>
              <a:t>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m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</a:t>
            </a:r>
            <a:r>
              <a:rPr lang="en-US" sz="2800" b="1" i="1" baseline="-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Symbol" pitchFamily="18" charset="2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Symbol" pitchFamily="18" charset="2"/>
              </a:rPr>
              <a:t>and also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</a:t>
            </a:r>
            <a:r>
              <a:rPr lang="en-US" sz="2800" b="1" i="1" baseline="-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</a:t>
            </a:r>
            <a:r>
              <a:rPr lang="en-US" sz="2800" b="1" i="1" baseline="-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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</a:t>
            </a:r>
            <a:r>
              <a:rPr lang="en-US" sz="28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&lt; 100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  <a:sym typeface="Symbol" pitchFamily="18" charset="2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endParaRPr lang="en-US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1506537" y="6096000"/>
            <a:ext cx="6218562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Can we reduce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</a:t>
            </a:r>
            <a:r>
              <a:rPr lang="en-US" sz="28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i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at the expense of</a:t>
            </a:r>
            <a:r>
              <a:rPr lang="en-US" sz="2800" b="1" i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</a:t>
            </a:r>
            <a:r>
              <a:rPr lang="en-US" sz="28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?</a:t>
            </a: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1305019" y="6112435"/>
            <a:ext cx="6477000" cy="5857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80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1464366" y="5420380"/>
            <a:ext cx="62973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While RF guns produce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</a:t>
            </a:r>
            <a:r>
              <a:rPr lang="en-US" sz="28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~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</a:t>
            </a:r>
            <a:r>
              <a:rPr lang="en-US" sz="2800" b="1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~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1-3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  <a:sym typeface="Symbol" pitchFamily="18" charset="2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  <a:sym typeface="Symbol" pitchFamily="18" charset="2"/>
              </a:rPr>
              <a:t>m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6858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Motivation-1 (for X-Ray FEL)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364506" y="5320553"/>
            <a:ext cx="1143000" cy="134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/>
          <a:srcRect t="3645" b="5556"/>
          <a:stretch>
            <a:fillRect/>
          </a:stretch>
        </p:blipFill>
        <p:spPr bwMode="auto">
          <a:xfrm>
            <a:off x="4872587" y="3355654"/>
            <a:ext cx="3949151" cy="3053049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 cstate="print"/>
          <a:srcRect b="5753"/>
          <a:stretch>
            <a:fillRect/>
          </a:stretch>
        </p:blipFill>
        <p:spPr bwMode="auto">
          <a:xfrm>
            <a:off x="304800" y="3352800"/>
            <a:ext cx="3967163" cy="3003516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52400" y="6406870"/>
            <a:ext cx="883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Final 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LCLS long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. phase space at 14 GeV for initial modulation of 1% at </a:t>
            </a:r>
            <a:r>
              <a:rPr lang="en-US" sz="200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l</a:t>
            </a:r>
            <a:r>
              <a:rPr lang="en-US" sz="2000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0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= 15 </a:t>
            </a:r>
            <a:r>
              <a:rPr lang="en-US" sz="20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m</a:t>
            </a: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m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307029" y="3638490"/>
            <a:ext cx="24048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heated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beam stays cool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475390" y="3638490"/>
            <a:ext cx="29754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beam blows up with no heater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85801" y="1158815"/>
            <a:ext cx="7696199" cy="204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4488" indent="-344488" algn="just">
              <a:lnSpc>
                <a:spcPts val="2800"/>
              </a:lnSpc>
              <a:spcAft>
                <a:spcPts val="1200"/>
              </a:spcAft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Very bright beam from RF guns are susceptible to a      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-bunching instability (M. Borland,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et al.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).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344488" indent="-344488" algn="just">
              <a:lnSpc>
                <a:spcPts val="2800"/>
              </a:lnSpc>
              <a:spcAft>
                <a:spcPts val="1200"/>
              </a:spcAft>
              <a:buBlip>
                <a:blip r:embed="rId4"/>
              </a:buBlip>
              <a:defRPr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This can be controlled by increasing the intrinsic (slice) energy spread (Landau damped in </a:t>
            </a:r>
            <a:r>
              <a: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bunch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compressors)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→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requires a laser heater, but degrades 6D brightness!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57200" y="6096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Motivation-2 (for X-Ray FEL)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Strategy for FEL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8610600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9250" indent="-349250">
              <a:lnSpc>
                <a:spcPts val="3500"/>
              </a:lnSpc>
              <a:buBlip>
                <a:blip r:embed="rId2"/>
              </a:buBlip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Use ‘flat-beam injector’ to generate a beam such as: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~ 10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~ 0.1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and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~ 0.1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marL="349250" indent="-349250">
              <a:lnSpc>
                <a:spcPts val="3500"/>
              </a:lnSpc>
              <a:buBlip>
                <a:blip r:embed="rId2"/>
              </a:buBlip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Exchange emittances (bends + RF deflector):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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800" b="1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</a:t>
            </a:r>
          </a:p>
          <a:p>
            <a:pPr marL="349250" indent="-349250">
              <a:lnSpc>
                <a:spcPts val="3500"/>
              </a:lnSpc>
              <a:buBlip>
                <a:blip r:embed="rId2"/>
              </a:buBlip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Saturate FEL at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0.4 Å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with no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-bunching instability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250950" y="3048000"/>
            <a:ext cx="6216650" cy="3581400"/>
            <a:chOff x="1250950" y="3048000"/>
            <a:chExt cx="6216650" cy="3581400"/>
          </a:xfrm>
        </p:grpSpPr>
        <p:pic>
          <p:nvPicPr>
            <p:cNvPr id="23" name="Picture 4" descr="1kAp1um"/>
            <p:cNvPicPr>
              <a:picLocks noChangeAspect="1" noChangeArrowheads="1"/>
            </p:cNvPicPr>
            <p:nvPr/>
          </p:nvPicPr>
          <p:blipFill>
            <a:blip r:embed="rId3" cstate="print"/>
            <a:srcRect t="-6352" r="-4167"/>
            <a:stretch>
              <a:fillRect/>
            </a:stretch>
          </p:blipFill>
          <p:spPr bwMode="auto">
            <a:xfrm>
              <a:off x="1250950" y="3048000"/>
              <a:ext cx="6216650" cy="3581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</p:pic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5644049" y="3974916"/>
              <a:ext cx="414443" cy="35650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3803230" y="5051861"/>
              <a:ext cx="414443" cy="35650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3697736" y="3581400"/>
            <a:ext cx="3568158" cy="2943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ge</a:t>
            </a:r>
            <a:r>
              <a:rPr lang="en-US" sz="2400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x,y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1 </a:t>
            </a:r>
            <a:r>
              <a:rPr lang="en-US" sz="24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m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m, </a:t>
            </a:r>
            <a:r>
              <a:rPr lang="en-US" sz="24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</a:t>
            </a:r>
            <a:r>
              <a:rPr lang="en-US" sz="2400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pk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sym typeface="Symbol" pitchFamily="18" charset="2"/>
              </a:rPr>
              <a:t>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3.5 kA, </a:t>
            </a:r>
            <a:r>
              <a:rPr lang="en-US" sz="24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s</a:t>
            </a:r>
            <a:r>
              <a:rPr lang="en-US" sz="2400" i="1" baseline="-25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d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</a:t>
            </a: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0.01% </a:t>
            </a: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3742076" y="4876800"/>
            <a:ext cx="3537265" cy="2943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ge</a:t>
            </a:r>
            <a:r>
              <a:rPr lang="en-US" sz="2400" i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x,y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0.1 </a:t>
            </a:r>
            <a:r>
              <a:rPr lang="en-US" sz="2400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m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m, </a:t>
            </a:r>
            <a:r>
              <a:rPr lang="en-US" sz="2400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</a:t>
            </a:r>
            <a:r>
              <a:rPr lang="en-US" sz="2400" i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pk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1 kA, </a:t>
            </a:r>
            <a:r>
              <a:rPr lang="en-US" sz="2400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s</a:t>
            </a:r>
            <a:r>
              <a:rPr lang="en-US" sz="2400" i="1" baseline="-25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d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</a:t>
            </a:r>
            <a:r>
              <a:rPr 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0.01% 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 flipH="1">
            <a:off x="4344090" y="4057984"/>
            <a:ext cx="171100" cy="196241"/>
          </a:xfrm>
          <a:prstGeom prst="line">
            <a:avLst/>
          </a:prstGeom>
          <a:solidFill>
            <a:schemeClr val="tx1"/>
          </a:solidFill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 flipH="1">
            <a:off x="4402361" y="5284694"/>
            <a:ext cx="171100" cy="196241"/>
          </a:xfrm>
          <a:prstGeom prst="line">
            <a:avLst/>
          </a:prstGeom>
          <a:solidFill>
            <a:schemeClr val="tx1"/>
          </a:solidFill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0"/>
          <p:cNvSpPr>
            <a:spLocks noChangeArrowheads="1"/>
          </p:cNvSpPr>
          <p:nvPr/>
        </p:nvSpPr>
        <p:spPr bwMode="auto">
          <a:xfrm>
            <a:off x="127000" y="1887537"/>
            <a:ext cx="914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73"/>
          <p:cNvSpPr txBox="1">
            <a:spLocks noChangeArrowheads="1"/>
          </p:cNvSpPr>
          <p:nvPr/>
        </p:nvSpPr>
        <p:spPr bwMode="auto">
          <a:xfrm>
            <a:off x="440440" y="804446"/>
            <a:ext cx="82463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Y. </a:t>
            </a:r>
            <a:r>
              <a:rPr lang="en-US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Derbenev</a:t>
            </a: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(R. Brinkmann, Y. </a:t>
            </a:r>
            <a:r>
              <a:rPr lang="en-US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Derbenev</a:t>
            </a: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K. </a:t>
            </a:r>
            <a:r>
              <a:rPr lang="en-US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</a:t>
            </a:r>
            <a:r>
              <a:rPr lang="en-US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öttmann</a:t>
            </a:r>
            <a:r>
              <a:rPr lang="en-US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), (D. Edwards …), (Y.-E Sun)</a:t>
            </a: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469900" y="1963737"/>
            <a:ext cx="152400" cy="838200"/>
            <a:chOff x="624" y="2688"/>
            <a:chExt cx="96" cy="52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624" y="2736"/>
              <a:ext cx="9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624" y="2688"/>
              <a:ext cx="96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624" y="268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V="1">
              <a:off x="624" y="268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624" y="3120"/>
              <a:ext cx="96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624" y="3120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V="1">
              <a:off x="624" y="3120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838200" y="1963737"/>
            <a:ext cx="152400" cy="838200"/>
            <a:chOff x="624" y="2688"/>
            <a:chExt cx="96" cy="528"/>
          </a:xfrm>
        </p:grpSpPr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624" y="2736"/>
              <a:ext cx="9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624" y="2688"/>
              <a:ext cx="96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624" y="268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V="1">
              <a:off x="624" y="268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624" y="3120"/>
              <a:ext cx="96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624" y="3120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V="1">
              <a:off x="624" y="3120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203200" y="1963737"/>
            <a:ext cx="152400" cy="838200"/>
            <a:chOff x="624" y="2688"/>
            <a:chExt cx="96" cy="52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624" y="2736"/>
              <a:ext cx="96" cy="4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624" y="2688"/>
              <a:ext cx="96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624" y="268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V="1">
              <a:off x="624" y="2688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624" y="3120"/>
              <a:ext cx="96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624" y="3120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624" y="3120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Line 33"/>
          <p:cNvSpPr>
            <a:spLocks noChangeShapeType="1"/>
          </p:cNvSpPr>
          <p:nvPr/>
        </p:nvSpPr>
        <p:spPr bwMode="auto">
          <a:xfrm flipV="1">
            <a:off x="1397000" y="1600199"/>
            <a:ext cx="0" cy="515936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1803400" y="2306637"/>
            <a:ext cx="5588000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 Box 38"/>
          <p:cNvSpPr txBox="1">
            <a:spLocks noChangeArrowheads="1"/>
          </p:cNvSpPr>
          <p:nvPr/>
        </p:nvSpPr>
        <p:spPr bwMode="auto">
          <a:xfrm>
            <a:off x="823259" y="1219200"/>
            <a:ext cx="11773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UV light</a:t>
            </a:r>
          </a:p>
        </p:txBody>
      </p:sp>
      <p:sp>
        <p:nvSpPr>
          <p:cNvPr id="34" name="Oval 44"/>
          <p:cNvSpPr>
            <a:spLocks noChangeArrowheads="1"/>
          </p:cNvSpPr>
          <p:nvPr/>
        </p:nvSpPr>
        <p:spPr bwMode="auto">
          <a:xfrm>
            <a:off x="3683000" y="2039937"/>
            <a:ext cx="1524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45"/>
          <p:cNvSpPr>
            <a:spLocks noChangeArrowheads="1"/>
          </p:cNvSpPr>
          <p:nvPr/>
        </p:nvSpPr>
        <p:spPr bwMode="auto">
          <a:xfrm>
            <a:off x="5969000" y="2039937"/>
            <a:ext cx="1524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46"/>
          <p:cNvSpPr>
            <a:spLocks noChangeArrowheads="1"/>
          </p:cNvSpPr>
          <p:nvPr/>
        </p:nvSpPr>
        <p:spPr bwMode="auto">
          <a:xfrm>
            <a:off x="3911600" y="2039937"/>
            <a:ext cx="152400" cy="685800"/>
          </a:xfrm>
          <a:prstGeom prst="diamond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47"/>
          <p:cNvSpPr>
            <a:spLocks noChangeArrowheads="1"/>
          </p:cNvSpPr>
          <p:nvPr/>
        </p:nvSpPr>
        <p:spPr bwMode="auto">
          <a:xfrm>
            <a:off x="4445000" y="2039937"/>
            <a:ext cx="152400" cy="685800"/>
          </a:xfrm>
          <a:prstGeom prst="diamond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48"/>
          <p:cNvSpPr>
            <a:spLocks noChangeArrowheads="1"/>
          </p:cNvSpPr>
          <p:nvPr/>
        </p:nvSpPr>
        <p:spPr bwMode="auto">
          <a:xfrm>
            <a:off x="4978400" y="2039937"/>
            <a:ext cx="152400" cy="685800"/>
          </a:xfrm>
          <a:prstGeom prst="diamond">
            <a:avLst/>
          </a:prstGeom>
          <a:gradFill rotWithShape="1">
            <a:gsLst>
              <a:gs pos="0">
                <a:srgbClr val="0099FF">
                  <a:alpha val="30000"/>
                </a:srgbClr>
              </a:gs>
              <a:gs pos="100000">
                <a:srgbClr val="00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49"/>
          <p:cNvSpPr>
            <a:spLocks noChangeArrowheads="1"/>
          </p:cNvSpPr>
          <p:nvPr/>
        </p:nvSpPr>
        <p:spPr bwMode="auto">
          <a:xfrm>
            <a:off x="5740400" y="2039937"/>
            <a:ext cx="152400" cy="685800"/>
          </a:xfrm>
          <a:prstGeom prst="diamond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Oval 50"/>
          <p:cNvSpPr>
            <a:spLocks noChangeArrowheads="1"/>
          </p:cNvSpPr>
          <p:nvPr/>
        </p:nvSpPr>
        <p:spPr bwMode="auto">
          <a:xfrm>
            <a:off x="6197600" y="2039937"/>
            <a:ext cx="1524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51"/>
          <p:cNvSpPr>
            <a:spLocks noChangeArrowheads="1"/>
          </p:cNvSpPr>
          <p:nvPr/>
        </p:nvSpPr>
        <p:spPr bwMode="auto">
          <a:xfrm>
            <a:off x="3454400" y="2268537"/>
            <a:ext cx="152400" cy="228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52"/>
          <p:cNvSpPr>
            <a:spLocks noChangeArrowheads="1"/>
          </p:cNvSpPr>
          <p:nvPr/>
        </p:nvSpPr>
        <p:spPr bwMode="auto">
          <a:xfrm>
            <a:off x="4140200" y="2268537"/>
            <a:ext cx="152400" cy="228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53"/>
          <p:cNvSpPr>
            <a:spLocks noChangeArrowheads="1"/>
          </p:cNvSpPr>
          <p:nvPr/>
        </p:nvSpPr>
        <p:spPr bwMode="auto">
          <a:xfrm>
            <a:off x="4749800" y="2268537"/>
            <a:ext cx="152400" cy="228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54"/>
          <p:cNvSpPr>
            <a:spLocks noChangeArrowheads="1"/>
          </p:cNvSpPr>
          <p:nvPr/>
        </p:nvSpPr>
        <p:spPr bwMode="auto">
          <a:xfrm>
            <a:off x="5283200" y="2268537"/>
            <a:ext cx="152400" cy="228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55"/>
          <p:cNvSpPr>
            <a:spLocks noChangeArrowheads="1"/>
          </p:cNvSpPr>
          <p:nvPr/>
        </p:nvSpPr>
        <p:spPr bwMode="auto">
          <a:xfrm>
            <a:off x="6502400" y="2268537"/>
            <a:ext cx="152400" cy="228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56"/>
          <p:cNvSpPr>
            <a:spLocks noChangeArrowheads="1"/>
          </p:cNvSpPr>
          <p:nvPr/>
        </p:nvSpPr>
        <p:spPr bwMode="auto">
          <a:xfrm>
            <a:off x="7035800" y="2268537"/>
            <a:ext cx="152400" cy="228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Text Box 57"/>
          <p:cNvSpPr txBox="1">
            <a:spLocks noChangeArrowheads="1"/>
          </p:cNvSpPr>
          <p:nvPr/>
        </p:nvSpPr>
        <p:spPr bwMode="auto">
          <a:xfrm>
            <a:off x="257362" y="1441450"/>
            <a:ext cx="9108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rf gun</a:t>
            </a:r>
          </a:p>
        </p:txBody>
      </p:sp>
      <p:sp>
        <p:nvSpPr>
          <p:cNvPr id="48" name="Line 58"/>
          <p:cNvSpPr>
            <a:spLocks noChangeShapeType="1"/>
          </p:cNvSpPr>
          <p:nvPr/>
        </p:nvSpPr>
        <p:spPr bwMode="auto">
          <a:xfrm>
            <a:off x="711200" y="1836737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9" name="Picture 60" descr="fig7a"/>
          <p:cNvPicPr>
            <a:picLocks noChangeAspect="1" noChangeArrowheads="1"/>
          </p:cNvPicPr>
          <p:nvPr/>
        </p:nvPicPr>
        <p:blipFill>
          <a:blip r:embed="rId2" cstate="print"/>
          <a:srcRect r="5849"/>
          <a:stretch>
            <a:fillRect/>
          </a:stretch>
        </p:blipFill>
        <p:spPr bwMode="auto">
          <a:xfrm>
            <a:off x="152400" y="3048000"/>
            <a:ext cx="4191000" cy="28336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66" descr="fig7b"/>
          <p:cNvPicPr>
            <a:picLocks noChangeAspect="1" noChangeArrowheads="1"/>
          </p:cNvPicPr>
          <p:nvPr/>
        </p:nvPicPr>
        <p:blipFill>
          <a:blip r:embed="rId3" cstate="print"/>
          <a:srcRect r="6050"/>
          <a:stretch>
            <a:fillRect/>
          </a:stretch>
        </p:blipFill>
        <p:spPr bwMode="auto">
          <a:xfrm>
            <a:off x="4800600" y="3048000"/>
            <a:ext cx="4191000" cy="2836863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Text Box 74"/>
          <p:cNvSpPr txBox="1">
            <a:spLocks noChangeArrowheads="1"/>
          </p:cNvSpPr>
          <p:nvPr/>
        </p:nvSpPr>
        <p:spPr bwMode="auto">
          <a:xfrm>
            <a:off x="4010866" y="1338262"/>
            <a:ext cx="15655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skew quads</a:t>
            </a:r>
          </a:p>
        </p:txBody>
      </p:sp>
      <p:sp>
        <p:nvSpPr>
          <p:cNvPr id="52" name="Line 75"/>
          <p:cNvSpPr>
            <a:spLocks noChangeShapeType="1"/>
          </p:cNvSpPr>
          <p:nvPr/>
        </p:nvSpPr>
        <p:spPr bwMode="auto">
          <a:xfrm flipH="1">
            <a:off x="4064000" y="1735137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76"/>
          <p:cNvSpPr>
            <a:spLocks noChangeShapeType="1"/>
          </p:cNvSpPr>
          <p:nvPr/>
        </p:nvSpPr>
        <p:spPr bwMode="auto">
          <a:xfrm>
            <a:off x="4826000" y="1735137"/>
            <a:ext cx="9144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77"/>
          <p:cNvSpPr>
            <a:spLocks noChangeShapeType="1"/>
          </p:cNvSpPr>
          <p:nvPr/>
        </p:nvSpPr>
        <p:spPr bwMode="auto">
          <a:xfrm flipH="1">
            <a:off x="4597400" y="1735137"/>
            <a:ext cx="1524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Line 78"/>
          <p:cNvSpPr>
            <a:spLocks noChangeShapeType="1"/>
          </p:cNvSpPr>
          <p:nvPr/>
        </p:nvSpPr>
        <p:spPr bwMode="auto">
          <a:xfrm>
            <a:off x="4826000" y="1735137"/>
            <a:ext cx="1524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Text Box 79"/>
          <p:cNvSpPr txBox="1">
            <a:spLocks noChangeArrowheads="1"/>
          </p:cNvSpPr>
          <p:nvPr/>
        </p:nvSpPr>
        <p:spPr bwMode="auto">
          <a:xfrm>
            <a:off x="1371600" y="5943600"/>
            <a:ext cx="1811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experiment</a:t>
            </a:r>
          </a:p>
        </p:txBody>
      </p:sp>
      <p:sp>
        <p:nvSpPr>
          <p:cNvPr id="57" name="Text Box 80"/>
          <p:cNvSpPr txBox="1">
            <a:spLocks noChangeArrowheads="1"/>
          </p:cNvSpPr>
          <p:nvPr/>
        </p:nvSpPr>
        <p:spPr bwMode="auto">
          <a:xfrm>
            <a:off x="6096000" y="5943600"/>
            <a:ext cx="170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simulation</a:t>
            </a:r>
          </a:p>
        </p:txBody>
      </p:sp>
      <p:sp>
        <p:nvSpPr>
          <p:cNvPr id="58" name="Text Box 81"/>
          <p:cNvSpPr txBox="1">
            <a:spLocks noChangeArrowheads="1"/>
          </p:cNvSpPr>
          <p:nvPr/>
        </p:nvSpPr>
        <p:spPr bwMode="auto">
          <a:xfrm>
            <a:off x="3359150" y="2497137"/>
            <a:ext cx="442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59" name="Text Box 82"/>
          <p:cNvSpPr txBox="1">
            <a:spLocks noChangeArrowheads="1"/>
          </p:cNvSpPr>
          <p:nvPr/>
        </p:nvSpPr>
        <p:spPr bwMode="auto">
          <a:xfrm>
            <a:off x="4038600" y="2497137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X4</a:t>
            </a:r>
          </a:p>
        </p:txBody>
      </p:sp>
      <p:sp>
        <p:nvSpPr>
          <p:cNvPr id="60" name="Text Box 83"/>
          <p:cNvSpPr txBox="1">
            <a:spLocks noChangeArrowheads="1"/>
          </p:cNvSpPr>
          <p:nvPr/>
        </p:nvSpPr>
        <p:spPr bwMode="auto">
          <a:xfrm>
            <a:off x="4591050" y="2497137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X5</a:t>
            </a:r>
          </a:p>
        </p:txBody>
      </p:sp>
      <p:sp>
        <p:nvSpPr>
          <p:cNvPr id="61" name="Text Box 84"/>
          <p:cNvSpPr txBox="1">
            <a:spLocks noChangeArrowheads="1"/>
          </p:cNvSpPr>
          <p:nvPr/>
        </p:nvSpPr>
        <p:spPr bwMode="auto">
          <a:xfrm>
            <a:off x="5124450" y="2497137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X6</a:t>
            </a:r>
          </a:p>
        </p:txBody>
      </p:sp>
      <p:sp>
        <p:nvSpPr>
          <p:cNvPr id="62" name="Text Box 85"/>
          <p:cNvSpPr txBox="1">
            <a:spLocks noChangeArrowheads="1"/>
          </p:cNvSpPr>
          <p:nvPr/>
        </p:nvSpPr>
        <p:spPr bwMode="auto">
          <a:xfrm>
            <a:off x="6343650" y="2497137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X7</a:t>
            </a:r>
          </a:p>
        </p:txBody>
      </p:sp>
      <p:sp>
        <p:nvSpPr>
          <p:cNvPr id="63" name="Text Box 86"/>
          <p:cNvSpPr txBox="1">
            <a:spLocks noChangeArrowheads="1"/>
          </p:cNvSpPr>
          <p:nvPr/>
        </p:nvSpPr>
        <p:spPr bwMode="auto">
          <a:xfrm>
            <a:off x="6877050" y="2497137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X8</a:t>
            </a:r>
          </a:p>
        </p:txBody>
      </p:sp>
      <p:sp>
        <p:nvSpPr>
          <p:cNvPr id="64" name="Text Box 88"/>
          <p:cNvSpPr txBox="1">
            <a:spLocks noChangeArrowheads="1"/>
          </p:cNvSpPr>
          <p:nvPr/>
        </p:nvSpPr>
        <p:spPr bwMode="auto">
          <a:xfrm>
            <a:off x="7391400" y="1927878"/>
            <a:ext cx="1763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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0.4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</a:t>
            </a:r>
          </a:p>
          <a:p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ge</a:t>
            </a:r>
            <a:r>
              <a:rPr lang="en-US" sz="240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y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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40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</a:t>
            </a:r>
            <a:r>
              <a:rPr lang="en-US" sz="24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*</a:t>
            </a:r>
          </a:p>
        </p:txBody>
      </p:sp>
      <p:sp>
        <p:nvSpPr>
          <p:cNvPr id="65" name="Rectangle 89"/>
          <p:cNvSpPr>
            <a:spLocks noChangeArrowheads="1"/>
          </p:cNvSpPr>
          <p:nvPr/>
        </p:nvSpPr>
        <p:spPr bwMode="auto">
          <a:xfrm>
            <a:off x="552856" y="6463084"/>
            <a:ext cx="7981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Ph. Piot, Y.-E Sun, and K.-J. Kim, Phys. Rev. ST Accel. Beams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031001 (2006) </a:t>
            </a:r>
          </a:p>
        </p:txBody>
      </p:sp>
      <p:sp>
        <p:nvSpPr>
          <p:cNvPr id="66" name="AutoShape 91"/>
          <p:cNvSpPr>
            <a:spLocks noChangeArrowheads="1"/>
          </p:cNvSpPr>
          <p:nvPr/>
        </p:nvSpPr>
        <p:spPr bwMode="auto">
          <a:xfrm rot="16200000">
            <a:off x="2095500" y="1506537"/>
            <a:ext cx="609600" cy="1752600"/>
          </a:xfrm>
          <a:prstGeom prst="can">
            <a:avLst>
              <a:gd name="adj" fmla="val 14056"/>
            </a:avLst>
          </a:prstGeom>
          <a:gradFill rotWithShape="1">
            <a:gsLst>
              <a:gs pos="0">
                <a:schemeClr val="bg2"/>
              </a:gs>
              <a:gs pos="50000">
                <a:srgbClr val="F4DDFF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booster cavity</a:t>
            </a:r>
          </a:p>
        </p:txBody>
      </p:sp>
      <p:sp>
        <p:nvSpPr>
          <p:cNvPr id="67" name="Rectangle 93"/>
          <p:cNvSpPr>
            <a:spLocks noChangeArrowheads="1"/>
          </p:cNvSpPr>
          <p:nvPr/>
        </p:nvSpPr>
        <p:spPr bwMode="auto">
          <a:xfrm>
            <a:off x="787400" y="2306637"/>
            <a:ext cx="785813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AutoShape 95"/>
          <p:cNvSpPr>
            <a:spLocks noChangeArrowheads="1"/>
          </p:cNvSpPr>
          <p:nvPr/>
        </p:nvSpPr>
        <p:spPr bwMode="auto">
          <a:xfrm rot="16200000">
            <a:off x="368300" y="2192337"/>
            <a:ext cx="457200" cy="381000"/>
          </a:xfrm>
          <a:prstGeom prst="can">
            <a:avLst>
              <a:gd name="adj" fmla="val 21528"/>
            </a:avLst>
          </a:prstGeom>
          <a:gradFill rotWithShape="1">
            <a:gsLst>
              <a:gs pos="0">
                <a:srgbClr val="9A7200"/>
              </a:gs>
              <a:gs pos="50000">
                <a:srgbClr val="FF9900"/>
              </a:gs>
              <a:gs pos="100000">
                <a:srgbClr val="9A72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9" name="Line 32"/>
          <p:cNvSpPr>
            <a:spLocks noChangeShapeType="1"/>
          </p:cNvSpPr>
          <p:nvPr/>
        </p:nvSpPr>
        <p:spPr bwMode="auto">
          <a:xfrm flipH="1">
            <a:off x="406400" y="2116137"/>
            <a:ext cx="990600" cy="265113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0" name="Line 34"/>
          <p:cNvSpPr>
            <a:spLocks noChangeShapeType="1"/>
          </p:cNvSpPr>
          <p:nvPr/>
        </p:nvSpPr>
        <p:spPr bwMode="auto">
          <a:xfrm flipH="1">
            <a:off x="1295400" y="2027237"/>
            <a:ext cx="203200" cy="203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Flat Beam Injector (FNAL)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400" y="838200"/>
            <a:ext cx="5257800" cy="5867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Introduce Transverse RF Deflecting Cavity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1"/>
          <p:cNvSpPr txBox="1">
            <a:spLocks noChangeArrowheads="1"/>
          </p:cNvSpPr>
          <p:nvPr/>
        </p:nvSpPr>
        <p:spPr bwMode="auto">
          <a:xfrm>
            <a:off x="457200" y="4802174"/>
            <a:ext cx="77155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9250" indent="-349250">
              <a:buClr>
                <a:srgbClr val="FF0000"/>
              </a:buClr>
              <a:buBlip>
                <a:blip r:embed="rId3"/>
              </a:buBlip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Particle at position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 cavity gets acceleration: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D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/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 pitchFamily="18" charset="2"/>
              </a:rPr>
              <a:t>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d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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kx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69"/>
          <p:cNvSpPr>
            <a:spLocks noChangeArrowheads="1"/>
          </p:cNvSpPr>
          <p:nvPr/>
        </p:nvSpPr>
        <p:spPr bwMode="auto">
          <a:xfrm>
            <a:off x="457200" y="5335574"/>
            <a:ext cx="822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9250" indent="-349250">
              <a:buClr>
                <a:srgbClr val="FF0000"/>
              </a:buClr>
              <a:buBlip>
                <a:blip r:embed="rId3"/>
              </a:buBlip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This energy deviation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d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in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cavity causes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position change: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D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n-US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hd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457200" y="5919786"/>
            <a:ext cx="7789865" cy="481014"/>
            <a:chOff x="240" y="3408"/>
            <a:chExt cx="4907" cy="303"/>
          </a:xfrm>
          <a:effectLst/>
        </p:grpSpPr>
        <p:sp>
          <p:nvSpPr>
            <p:cNvPr id="7" name="Rectangle 70"/>
            <p:cNvSpPr>
              <a:spLocks noChangeArrowheads="1"/>
            </p:cNvSpPr>
            <p:nvPr/>
          </p:nvSpPr>
          <p:spPr bwMode="auto">
            <a:xfrm>
              <a:off x="240" y="3408"/>
              <a:ext cx="490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9250" indent="-349250">
                <a:buClr>
                  <a:srgbClr val="FF0000"/>
                </a:buClr>
                <a:buBlip>
                  <a:blip r:embed="rId3"/>
                </a:buBlip>
                <a:defRPr/>
              </a:pPr>
              <a:r>
                <a:rPr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Choose</a:t>
              </a:r>
              <a:r>
                <a:rPr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</a:t>
              </a:r>
              <a:r>
                <a:rPr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to cancel initial position:</a:t>
              </a:r>
              <a:r>
                <a:rPr 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</a:rPr>
                <a:t>D</a:t>
              </a:r>
              <a:r>
                <a:rPr lang="en-US" sz="2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itchFamily="18" charset="2"/>
                </a:rPr>
                <a:t>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4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</a:rPr>
                <a:t>h</a:t>
              </a:r>
              <a:r>
                <a:rPr lang="en-US" sz="24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kx</a:t>
              </a:r>
              <a:r>
                <a:rPr lang="en-US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</a:rPr>
                <a:t> 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</a:rPr>
                <a:t>= </a:t>
              </a:r>
              <a:r>
                <a:rPr lang="en-US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</a:rPr>
                <a:t>-</a:t>
              </a:r>
              <a:r>
                <a:rPr lang="en-US" sz="24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en-US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itchFamily="18" charset="2"/>
                </a:rPr>
                <a:t> </a:t>
              </a:r>
              <a:r>
                <a:rPr lang="en-US" sz="24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  <a:sym typeface="Symbol" pitchFamily="18" charset="2"/>
                </a:rPr>
                <a:t>h</a:t>
              </a:r>
              <a:r>
                <a:rPr lang="en-US" sz="24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itchFamily="18" charset="2"/>
                </a:rPr>
                <a:t>k</a:t>
              </a:r>
              <a:r>
                <a:rPr lang="en-US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itchFamily="18" charset="2"/>
                </a:rPr>
                <a:t> = </a:t>
              </a:r>
              <a:r>
                <a:rPr lang="en-US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  <a:cs typeface="Times New Roman" pitchFamily="18" charset="0"/>
                  <a:sym typeface="Symbol" pitchFamily="18" charset="2"/>
                </a:rPr>
                <a:t>-</a:t>
              </a:r>
              <a:r>
                <a:rPr lang="en-US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8" name="Rectangle 73"/>
            <p:cNvSpPr>
              <a:spLocks noChangeArrowheads="1"/>
            </p:cNvSpPr>
            <p:nvPr/>
          </p:nvSpPr>
          <p:spPr bwMode="auto">
            <a:xfrm>
              <a:off x="4381" y="3423"/>
              <a:ext cx="693" cy="28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Blip>
                  <a:blip r:embed="rId3"/>
                </a:buBlip>
              </a:pPr>
              <a:endPara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472176" y="3415553"/>
            <a:ext cx="3706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395976" y="3070034"/>
            <a:ext cx="533400" cy="457200"/>
          </a:xfrm>
          <a:prstGeom prst="rect">
            <a:avLst/>
          </a:prstGeom>
          <a:solidFill>
            <a:srgbClr val="00FF00"/>
          </a:solidFill>
          <a:ln w="9525"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00FF00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371600" y="1537447"/>
            <a:ext cx="583814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3200" i="1" baseline="-25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baseline="-50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baseline="-50000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i="1" dirty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e</a:t>
            </a:r>
            <a:r>
              <a:rPr lang="en-US" sz="3200" i="1" baseline="-25000" dirty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baseline="-50000" dirty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304800" y="990600"/>
            <a:ext cx="6329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Transverse RF cavity (TM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110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a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double dog-leg…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2819400" y="1447800"/>
            <a:ext cx="1524000" cy="1524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25" name="Object 65"/>
          <p:cNvGraphicFramePr>
            <a:graphicFrameLocks noChangeAspect="1"/>
          </p:cNvGraphicFramePr>
          <p:nvPr/>
        </p:nvGraphicFramePr>
        <p:xfrm>
          <a:off x="5161151" y="3841003"/>
          <a:ext cx="177800" cy="368300"/>
        </p:xfrm>
        <a:graphic>
          <a:graphicData uri="http://schemas.openxmlformats.org/presentationml/2006/ole">
            <p:oleObj spid="_x0000_s1026" name="Equation" r:id="rId4" imgW="177480" imgH="368280" progId="Equation.3">
              <p:embed/>
            </p:oleObj>
          </a:graphicData>
        </a:graphic>
      </p:graphicFrame>
      <p:grpSp>
        <p:nvGrpSpPr>
          <p:cNvPr id="52" name="Group 51"/>
          <p:cNvGrpSpPr/>
          <p:nvPr/>
        </p:nvGrpSpPr>
        <p:grpSpPr>
          <a:xfrm flipV="1">
            <a:off x="1881376" y="1967753"/>
            <a:ext cx="5967224" cy="2604247"/>
            <a:chOff x="1805176" y="1600200"/>
            <a:chExt cx="5967224" cy="2604247"/>
          </a:xfrm>
        </p:grpSpPr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1805176" y="4038600"/>
              <a:ext cx="641350" cy="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 flipV="1">
              <a:off x="2430651" y="2895600"/>
              <a:ext cx="1143000" cy="114300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3558153" y="2903349"/>
              <a:ext cx="762000" cy="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Line 10"/>
            <p:cNvSpPr>
              <a:spLocks noChangeShapeType="1"/>
            </p:cNvSpPr>
            <p:nvPr/>
          </p:nvSpPr>
          <p:spPr bwMode="auto">
            <a:xfrm flipV="1">
              <a:off x="4891008" y="2903349"/>
              <a:ext cx="762000" cy="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 flipV="1">
              <a:off x="5638800" y="1760349"/>
              <a:ext cx="1143000" cy="114300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6758553" y="1768098"/>
              <a:ext cx="641350" cy="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Line 13"/>
            <p:cNvSpPr>
              <a:spLocks noChangeShapeType="1"/>
            </p:cNvSpPr>
            <p:nvPr/>
          </p:nvSpPr>
          <p:spPr bwMode="auto">
            <a:xfrm rot="5400000" flipV="1">
              <a:off x="7581900" y="1577598"/>
              <a:ext cx="0" cy="381000"/>
            </a:xfrm>
            <a:prstGeom prst="line">
              <a:avLst/>
            </a:prstGeom>
            <a:noFill/>
            <a:ln w="76200">
              <a:solidFill>
                <a:srgbClr val="FFC167"/>
              </a:solidFill>
              <a:round/>
              <a:headEnd/>
              <a:tailEnd type="arrow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 flipV="1">
              <a:off x="2286000" y="3899647"/>
              <a:ext cx="353568" cy="304800"/>
            </a:xfrm>
            <a:prstGeom prst="triangl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>
              <a:off x="3339288" y="2743200"/>
              <a:ext cx="353568" cy="304800"/>
            </a:xfrm>
            <a:prstGeom prst="triangl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>
              <a:off x="6580632" y="1600200"/>
              <a:ext cx="353568" cy="304800"/>
            </a:xfrm>
            <a:prstGeom prst="triangl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 flipV="1">
              <a:off x="5492224" y="2743200"/>
              <a:ext cx="353568" cy="304800"/>
            </a:xfrm>
            <a:prstGeom prst="triangl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" name="Picture 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591204"/>
            <a:ext cx="2432050" cy="6270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Line 63"/>
          <p:cNvSpPr>
            <a:spLocks noChangeShapeType="1"/>
          </p:cNvSpPr>
          <p:nvPr/>
        </p:nvSpPr>
        <p:spPr bwMode="auto">
          <a:xfrm flipH="1">
            <a:off x="5029200" y="1905000"/>
            <a:ext cx="1431924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43" name="Picture 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83350" y="2430992"/>
            <a:ext cx="2432050" cy="6254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Line 61"/>
          <p:cNvSpPr>
            <a:spLocks noChangeShapeType="1"/>
          </p:cNvSpPr>
          <p:nvPr/>
        </p:nvSpPr>
        <p:spPr bwMode="auto">
          <a:xfrm flipH="1">
            <a:off x="5029199" y="2727324"/>
            <a:ext cx="1431925" cy="3968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762000" y="2132012"/>
            <a:ext cx="6096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04800" y="1792941"/>
            <a:ext cx="518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endParaRPr lang="en-US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sp>
        <p:nvSpPr>
          <p:cNvPr id="48" name="Rectangle 38"/>
          <p:cNvSpPr>
            <a:spLocks noChangeArrowheads="1"/>
          </p:cNvSpPr>
          <p:nvPr/>
        </p:nvSpPr>
        <p:spPr bwMode="auto">
          <a:xfrm>
            <a:off x="46940" y="6484315"/>
            <a:ext cx="9050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Cornacchia, Emma, PRST AB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084001 (2002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),      &amp;      Emma,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et al.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PRST AB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100702 (2006).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6154" y="3925669"/>
            <a:ext cx="2514599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Exchanger perfected by K.-J. Kim (2005)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Emittance Exchange Beamline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" name="Picture 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3268133"/>
            <a:ext cx="1905000" cy="61806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1"/>
          <p:cNvSpPr>
            <a:spLocks noChangeShapeType="1"/>
          </p:cNvSpPr>
          <p:nvPr/>
        </p:nvSpPr>
        <p:spPr bwMode="auto">
          <a:xfrm>
            <a:off x="1295400" y="1295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572000" y="2514600"/>
            <a:ext cx="838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5410200" y="2514600"/>
            <a:ext cx="2286000" cy="1219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7772400" y="3733800"/>
            <a:ext cx="60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685800" y="1295400"/>
            <a:ext cx="685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1371600" y="1295400"/>
            <a:ext cx="2286000" cy="1219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3733800" y="2514600"/>
            <a:ext cx="685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429000" y="2362200"/>
            <a:ext cx="533400" cy="304800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1066800" y="1143000"/>
            <a:ext cx="533400" cy="304800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5105400" y="2362200"/>
            <a:ext cx="533400" cy="304800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auto">
          <a:xfrm>
            <a:off x="5334000" y="3733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7467600" y="3581400"/>
            <a:ext cx="533400" cy="304800"/>
          </a:xfrm>
          <a:prstGeom prst="rect">
            <a:avLst/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5168900" y="2768600"/>
            <a:ext cx="398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4267200" y="2209800"/>
            <a:ext cx="549275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2465388" y="2844800"/>
            <a:ext cx="56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R</a:t>
            </a:r>
            <a:r>
              <a:rPr lang="en-US" sz="28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20" name="Line 30"/>
          <p:cNvSpPr>
            <a:spLocks noChangeShapeType="1"/>
          </p:cNvSpPr>
          <p:nvPr/>
        </p:nvSpPr>
        <p:spPr bwMode="auto">
          <a:xfrm>
            <a:off x="4279900" y="1905000"/>
            <a:ext cx="5207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>
            <a:off x="1066800" y="9906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>
            <a:off x="42672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8001000" y="9906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Line 36"/>
          <p:cNvSpPr>
            <a:spLocks noChangeShapeType="1"/>
          </p:cNvSpPr>
          <p:nvPr/>
        </p:nvSpPr>
        <p:spPr bwMode="auto">
          <a:xfrm>
            <a:off x="42672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37"/>
          <p:cNvSpPr>
            <a:spLocks noChangeShapeType="1"/>
          </p:cNvSpPr>
          <p:nvPr/>
        </p:nvSpPr>
        <p:spPr bwMode="auto">
          <a:xfrm>
            <a:off x="48133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Line 38"/>
          <p:cNvSpPr>
            <a:spLocks noChangeShapeType="1"/>
          </p:cNvSpPr>
          <p:nvPr/>
        </p:nvSpPr>
        <p:spPr bwMode="auto">
          <a:xfrm>
            <a:off x="2971800" y="3124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" name="Line 39"/>
          <p:cNvSpPr>
            <a:spLocks noChangeShapeType="1"/>
          </p:cNvSpPr>
          <p:nvPr/>
        </p:nvSpPr>
        <p:spPr bwMode="auto">
          <a:xfrm flipH="1">
            <a:off x="1066800" y="3124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Line 42"/>
          <p:cNvSpPr>
            <a:spLocks noChangeShapeType="1"/>
          </p:cNvSpPr>
          <p:nvPr/>
        </p:nvSpPr>
        <p:spPr bwMode="auto">
          <a:xfrm rot="5400000">
            <a:off x="5192713" y="35433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43"/>
          <p:cNvSpPr>
            <a:spLocks noChangeShapeType="1"/>
          </p:cNvSpPr>
          <p:nvPr/>
        </p:nvSpPr>
        <p:spPr bwMode="auto">
          <a:xfrm rot="16200000" flipV="1">
            <a:off x="5192713" y="27178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Rectangle 46"/>
          <p:cNvSpPr>
            <a:spLocks noChangeArrowheads="1"/>
          </p:cNvSpPr>
          <p:nvPr/>
        </p:nvSpPr>
        <p:spPr bwMode="auto">
          <a:xfrm>
            <a:off x="4267200" y="1320800"/>
            <a:ext cx="547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R</a:t>
            </a:r>
            <a:r>
              <a:rPr lang="en-US" sz="2800" i="1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</a:p>
        </p:txBody>
      </p:sp>
      <p:sp>
        <p:nvSpPr>
          <p:cNvPr id="31" name="Rectangle 47"/>
          <p:cNvSpPr>
            <a:spLocks noChangeArrowheads="1"/>
          </p:cNvSpPr>
          <p:nvPr/>
        </p:nvSpPr>
        <p:spPr bwMode="auto">
          <a:xfrm>
            <a:off x="6248400" y="1625600"/>
            <a:ext cx="56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R</a:t>
            </a:r>
            <a:r>
              <a:rPr lang="en-US" sz="2800" baseline="-25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</a:t>
            </a:r>
          </a:p>
        </p:txBody>
      </p:sp>
      <p:sp>
        <p:nvSpPr>
          <p:cNvPr id="32" name="Line 49"/>
          <p:cNvSpPr>
            <a:spLocks noChangeShapeType="1"/>
          </p:cNvSpPr>
          <p:nvPr/>
        </p:nvSpPr>
        <p:spPr bwMode="auto">
          <a:xfrm>
            <a:off x="6781800" y="1905000"/>
            <a:ext cx="1193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Line 50"/>
          <p:cNvSpPr>
            <a:spLocks noChangeShapeType="1"/>
          </p:cNvSpPr>
          <p:nvPr/>
        </p:nvSpPr>
        <p:spPr bwMode="auto">
          <a:xfrm flipH="1">
            <a:off x="4800600" y="1905000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Rectangle 52"/>
          <p:cNvSpPr>
            <a:spLocks noChangeArrowheads="1"/>
          </p:cNvSpPr>
          <p:nvPr/>
        </p:nvSpPr>
        <p:spPr bwMode="auto">
          <a:xfrm>
            <a:off x="3492500" y="1536700"/>
            <a:ext cx="398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</a:p>
        </p:txBody>
      </p:sp>
      <p:sp>
        <p:nvSpPr>
          <p:cNvPr id="35" name="Line 53"/>
          <p:cNvSpPr>
            <a:spLocks noChangeShapeType="1"/>
          </p:cNvSpPr>
          <p:nvPr/>
        </p:nvSpPr>
        <p:spPr bwMode="auto">
          <a:xfrm rot="5400000">
            <a:off x="3516313" y="23114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54"/>
          <p:cNvSpPr>
            <a:spLocks noChangeShapeType="1"/>
          </p:cNvSpPr>
          <p:nvPr/>
        </p:nvSpPr>
        <p:spPr bwMode="auto">
          <a:xfrm rot="16200000" flipV="1">
            <a:off x="3516313" y="14859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61"/>
          <p:cNvSpPr>
            <a:spLocks noChangeShapeType="1"/>
          </p:cNvSpPr>
          <p:nvPr/>
        </p:nvSpPr>
        <p:spPr bwMode="auto">
          <a:xfrm>
            <a:off x="4800600" y="990600"/>
            <a:ext cx="320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Text Box 62"/>
          <p:cNvSpPr txBox="1">
            <a:spLocks noChangeArrowheads="1"/>
          </p:cNvSpPr>
          <p:nvPr/>
        </p:nvSpPr>
        <p:spPr bwMode="auto">
          <a:xfrm>
            <a:off x="4292600" y="711200"/>
            <a:ext cx="560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L</a:t>
            </a:r>
          </a:p>
        </p:txBody>
      </p:sp>
      <p:sp>
        <p:nvSpPr>
          <p:cNvPr id="40" name="Line 63"/>
          <p:cNvSpPr>
            <a:spLocks noChangeShapeType="1"/>
          </p:cNvSpPr>
          <p:nvPr/>
        </p:nvSpPr>
        <p:spPr bwMode="auto">
          <a:xfrm flipH="1">
            <a:off x="1066800" y="990600"/>
            <a:ext cx="3200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Text Box 71"/>
          <p:cNvSpPr txBox="1">
            <a:spLocks noChangeArrowheads="1"/>
          </p:cNvSpPr>
          <p:nvPr/>
        </p:nvSpPr>
        <p:spPr bwMode="auto">
          <a:xfrm>
            <a:off x="269875" y="4191000"/>
            <a:ext cx="2549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x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Symbol" pitchFamily="18" charset="2"/>
              </a:rPr>
              <a:t>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R</a:t>
            </a:r>
            <a:r>
              <a:rPr lang="en-US" sz="28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56</a:t>
            </a:r>
            <a:r>
              <a:rPr lang="en-US" sz="2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of dog-leg</a:t>
            </a:r>
          </a:p>
        </p:txBody>
      </p:sp>
      <p:sp>
        <p:nvSpPr>
          <p:cNvPr id="42" name="Text Box 74"/>
          <p:cNvSpPr txBox="1">
            <a:spLocks noChangeArrowheads="1"/>
          </p:cNvSpPr>
          <p:nvPr/>
        </p:nvSpPr>
        <p:spPr bwMode="auto">
          <a:xfrm>
            <a:off x="3117850" y="3276600"/>
            <a:ext cx="2292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rectangular RF deflecting cavity</a:t>
            </a:r>
          </a:p>
        </p:txBody>
      </p:sp>
      <p:sp>
        <p:nvSpPr>
          <p:cNvPr id="43" name="Line 75"/>
          <p:cNvSpPr>
            <a:spLocks noChangeShapeType="1"/>
          </p:cNvSpPr>
          <p:nvPr/>
        </p:nvSpPr>
        <p:spPr bwMode="auto">
          <a:xfrm flipV="1">
            <a:off x="4546600" y="2895600"/>
            <a:ext cx="0" cy="4572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4" name="Picture 8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6113" y="5618163"/>
            <a:ext cx="1982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8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5038725"/>
            <a:ext cx="3233738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8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8225" y="5043488"/>
            <a:ext cx="320357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 Box 85"/>
          <p:cNvSpPr txBox="1">
            <a:spLocks noChangeArrowheads="1"/>
          </p:cNvSpPr>
          <p:nvPr/>
        </p:nvSpPr>
        <p:spPr bwMode="auto">
          <a:xfrm>
            <a:off x="3581400" y="4246563"/>
            <a:ext cx="527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x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z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mapping (ignore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y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coordinate here)</a:t>
            </a:r>
          </a:p>
        </p:txBody>
      </p:sp>
      <p:sp>
        <p:nvSpPr>
          <p:cNvPr id="48" name="Line 86"/>
          <p:cNvSpPr>
            <a:spLocks noChangeShapeType="1"/>
          </p:cNvSpPr>
          <p:nvPr/>
        </p:nvSpPr>
        <p:spPr bwMode="auto">
          <a:xfrm flipH="1">
            <a:off x="3200400" y="4724400"/>
            <a:ext cx="6096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89"/>
          <p:cNvSpPr>
            <a:spLocks noChangeShapeType="1"/>
          </p:cNvSpPr>
          <p:nvPr/>
        </p:nvSpPr>
        <p:spPr bwMode="auto">
          <a:xfrm>
            <a:off x="3886200" y="4724400"/>
            <a:ext cx="6096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Emittance Exchanger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Transfer Matrix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12800" y="1338263"/>
            <a:ext cx="69457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If RF deflector voltage is set to:  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=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1/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</a:p>
        </p:txBody>
      </p:sp>
      <p:pic>
        <p:nvPicPr>
          <p:cNvPr id="5" name="Picture 2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27450" y="5762625"/>
            <a:ext cx="14541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228600" y="4356100"/>
            <a:ext cx="868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…then transverse 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(bend-plane) and longitudinal emittances are completely exchanged.</a:t>
            </a: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3657600" y="5638800"/>
            <a:ext cx="1600200" cy="9906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2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2850" y="2292350"/>
            <a:ext cx="640715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685800"/>
            <a:ext cx="8229600" cy="5334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Full Emittance Exchanger</a:t>
            </a:r>
            <a:endParaRPr kumimoji="0" lang="en-US" sz="3600" b="1" i="0" u="none" strike="noStrike" kern="1200" cap="none" spc="0" normalizeH="0" baseline="30000" noProof="0" dirty="0">
              <a:ln>
                <a:noFill/>
              </a:ln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30"/>
          <p:cNvPicPr>
            <a:picLocks noChangeAspect="1" noChangeArrowheads="1"/>
          </p:cNvPicPr>
          <p:nvPr/>
        </p:nvPicPr>
        <p:blipFill>
          <a:blip r:embed="rId6" cstate="print"/>
          <a:srcRect r="48000"/>
          <a:stretch>
            <a:fillRect/>
          </a:stretch>
        </p:blipFill>
        <p:spPr bwMode="auto">
          <a:xfrm>
            <a:off x="7848600" y="1324056"/>
            <a:ext cx="1066800" cy="665611"/>
          </a:xfrm>
          <a:prstGeom prst="rect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&#10;\mathbf{R} = \mathbf{R}_1\mathbf{R}_k\mathbf{R}_1&#10;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30"/>
  <p:tag name="PICTUREFILESIZE" val="48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&#10;\mathbf{R}_1 =\left(\begin{array}{cccc}&#10;    1 &amp; L &amp; 0 &amp; \eta\\&#10;    0 &amp; 1 &amp; 0 &amp; 0\\&#10;    0 &amp; \eta &amp; 1 &amp; \xi\\&#10;    0 &amp; 0 &amp; 0 &amp; 1&#10;    \end{array}&#10;    \right),&#10;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212"/>
  <p:tag name="PICTUREFILESIZE" val="185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&#10;\mathbf{R}_k =\left(\begin{array}{cccc}&#10;    1 &amp; 0 &amp; 0 &amp; 0\\&#10;    0 &amp; 1 &amp; k &amp; 0\\&#10;    0 &amp; 0 &amp; 1 &amp; 0\\&#10;    k &amp; 0 &amp; 0 &amp; 1&#10;    \end{array}&#10;    \right),&#10;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210"/>
  <p:tag name="PICTUREFILESIZE" val="1813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&#10;\epsilon_x = \epsilon_{z0}\\&#10;\epsilon_z = \epsilon_{x0}&#10;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76"/>
  <p:tag name="PICTUREFILESIZE" val="636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&#10;\mathbf{R} =\left(\begin{array}{cccc}&#10;    0 &amp; 0 &amp; kL &amp; \eta+kL\xi\\&#10;    0 &amp; 0 &amp; k &amp; k\xi\\&#10;    k\xi &amp; \eta+kL\xi &amp; 0 &amp; 0\\&#10;    k &amp; kL &amp; 0 &amp; 0&#10;    \end{array}&#10;    \right)\&#10;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336"/>
  <p:tag name="PICTUREFILESIZE" val="3288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7254</TotalTime>
  <Words>1005</Words>
  <Application>Microsoft Office PowerPoint</Application>
  <PresentationFormat>On-screen Show (4:3)</PresentationFormat>
  <Paragraphs>214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Flow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Emma</dc:creator>
  <cp:lastModifiedBy>dolgash</cp:lastModifiedBy>
  <cp:revision>243</cp:revision>
  <dcterms:created xsi:type="dcterms:W3CDTF">2010-04-05T22:53:38Z</dcterms:created>
  <dcterms:modified xsi:type="dcterms:W3CDTF">2010-09-03T06:34:39Z</dcterms:modified>
</cp:coreProperties>
</file>