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0"/>
  </p:notesMasterIdLst>
  <p:handoutMasterIdLst>
    <p:handoutMasterId r:id="rId21"/>
  </p:handoutMasterIdLst>
  <p:sldIdLst>
    <p:sldId id="256" r:id="rId2"/>
    <p:sldId id="257" r:id="rId3"/>
    <p:sldId id="258" r:id="rId4"/>
    <p:sldId id="259" r:id="rId5"/>
    <p:sldId id="261" r:id="rId6"/>
    <p:sldId id="280" r:id="rId7"/>
    <p:sldId id="262" r:id="rId8"/>
    <p:sldId id="263" r:id="rId9"/>
    <p:sldId id="275" r:id="rId10"/>
    <p:sldId id="283" r:id="rId11"/>
    <p:sldId id="265" r:id="rId12"/>
    <p:sldId id="282" r:id="rId13"/>
    <p:sldId id="266" r:id="rId14"/>
    <p:sldId id="268" r:id="rId15"/>
    <p:sldId id="278" r:id="rId16"/>
    <p:sldId id="276" r:id="rId17"/>
    <p:sldId id="279" r:id="rId18"/>
    <p:sldId id="281" r:id="rId19"/>
  </p:sldIdLst>
  <p:sldSz cx="9144000" cy="6858000" type="screen4x3"/>
  <p:notesSz cx="6858000" cy="9144000"/>
  <p:defaultTextStyle>
    <a:defPPr>
      <a:defRPr lang="en-GB"/>
    </a:defPPr>
    <a:lvl1pPr algn="l" rtl="0" fontAlgn="base">
      <a:spcBef>
        <a:spcPct val="0"/>
      </a:spcBef>
      <a:spcAft>
        <a:spcPct val="0"/>
      </a:spcAft>
      <a:defRPr sz="1600" kern="1200">
        <a:solidFill>
          <a:schemeClr val="tx1"/>
        </a:solidFill>
        <a:latin typeface="Arial" pitchFamily="34" charset="0"/>
        <a:ea typeface="+mn-ea"/>
        <a:cs typeface="+mn-cs"/>
      </a:defRPr>
    </a:lvl1pPr>
    <a:lvl2pPr marL="457200" algn="l" rtl="0" fontAlgn="base">
      <a:spcBef>
        <a:spcPct val="0"/>
      </a:spcBef>
      <a:spcAft>
        <a:spcPct val="0"/>
      </a:spcAft>
      <a:defRPr sz="1600" kern="1200">
        <a:solidFill>
          <a:schemeClr val="tx1"/>
        </a:solidFill>
        <a:latin typeface="Arial" pitchFamily="34" charset="0"/>
        <a:ea typeface="+mn-ea"/>
        <a:cs typeface="+mn-cs"/>
      </a:defRPr>
    </a:lvl2pPr>
    <a:lvl3pPr marL="914400" algn="l" rtl="0" fontAlgn="base">
      <a:spcBef>
        <a:spcPct val="0"/>
      </a:spcBef>
      <a:spcAft>
        <a:spcPct val="0"/>
      </a:spcAft>
      <a:defRPr sz="1600" kern="1200">
        <a:solidFill>
          <a:schemeClr val="tx1"/>
        </a:solidFill>
        <a:latin typeface="Arial" pitchFamily="34" charset="0"/>
        <a:ea typeface="+mn-ea"/>
        <a:cs typeface="+mn-cs"/>
      </a:defRPr>
    </a:lvl3pPr>
    <a:lvl4pPr marL="1371600" algn="l" rtl="0" fontAlgn="base">
      <a:spcBef>
        <a:spcPct val="0"/>
      </a:spcBef>
      <a:spcAft>
        <a:spcPct val="0"/>
      </a:spcAft>
      <a:defRPr sz="1600" kern="1200">
        <a:solidFill>
          <a:schemeClr val="tx1"/>
        </a:solidFill>
        <a:latin typeface="Arial" pitchFamily="34" charset="0"/>
        <a:ea typeface="+mn-ea"/>
        <a:cs typeface="+mn-cs"/>
      </a:defRPr>
    </a:lvl4pPr>
    <a:lvl5pPr marL="1828800" algn="l" rtl="0" fontAlgn="base">
      <a:spcBef>
        <a:spcPct val="0"/>
      </a:spcBef>
      <a:spcAft>
        <a:spcPct val="0"/>
      </a:spcAft>
      <a:defRPr sz="1600" kern="1200">
        <a:solidFill>
          <a:schemeClr val="tx1"/>
        </a:solidFill>
        <a:latin typeface="Arial" pitchFamily="34" charset="0"/>
        <a:ea typeface="+mn-ea"/>
        <a:cs typeface="+mn-cs"/>
      </a:defRPr>
    </a:lvl5pPr>
    <a:lvl6pPr marL="2286000" algn="l" defTabSz="914400" rtl="0" eaLnBrk="1" latinLnBrk="0" hangingPunct="1">
      <a:defRPr sz="1600" kern="1200">
        <a:solidFill>
          <a:schemeClr val="tx1"/>
        </a:solidFill>
        <a:latin typeface="Arial" pitchFamily="34" charset="0"/>
        <a:ea typeface="+mn-ea"/>
        <a:cs typeface="+mn-cs"/>
      </a:defRPr>
    </a:lvl6pPr>
    <a:lvl7pPr marL="2743200" algn="l" defTabSz="914400" rtl="0" eaLnBrk="1" latinLnBrk="0" hangingPunct="1">
      <a:defRPr sz="1600" kern="1200">
        <a:solidFill>
          <a:schemeClr val="tx1"/>
        </a:solidFill>
        <a:latin typeface="Arial" pitchFamily="34" charset="0"/>
        <a:ea typeface="+mn-ea"/>
        <a:cs typeface="+mn-cs"/>
      </a:defRPr>
    </a:lvl7pPr>
    <a:lvl8pPr marL="3200400" algn="l" defTabSz="914400" rtl="0" eaLnBrk="1" latinLnBrk="0" hangingPunct="1">
      <a:defRPr sz="1600" kern="1200">
        <a:solidFill>
          <a:schemeClr val="tx1"/>
        </a:solidFill>
        <a:latin typeface="Arial" pitchFamily="34" charset="0"/>
        <a:ea typeface="+mn-ea"/>
        <a:cs typeface="+mn-cs"/>
      </a:defRPr>
    </a:lvl8pPr>
    <a:lvl9pPr marL="3657600" algn="l" defTabSz="914400" rtl="0" eaLnBrk="1" latinLnBrk="0" hangingPunct="1">
      <a:defRPr sz="1600"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000066"/>
    <a:srgbClr val="00FF00"/>
    <a:srgbClr val="FF00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9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GB"/>
          </a:p>
        </p:txBody>
      </p:sp>
      <p:sp>
        <p:nvSpPr>
          <p:cNvPr id="4608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GB"/>
          </a:p>
        </p:txBody>
      </p:sp>
      <p:sp>
        <p:nvSpPr>
          <p:cNvPr id="4608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GB"/>
          </a:p>
        </p:txBody>
      </p:sp>
      <p:sp>
        <p:nvSpPr>
          <p:cNvPr id="4608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2577DD43-5A60-4557-AC17-7D17853B91EE}" type="slidenum">
              <a:rPr lang="en-GB"/>
              <a:pPr>
                <a:defRPr/>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GB"/>
          </a:p>
        </p:txBody>
      </p:sp>
      <p:sp>
        <p:nvSpPr>
          <p:cNvPr id="1331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GB"/>
          </a:p>
        </p:txBody>
      </p:sp>
      <p:sp>
        <p:nvSpPr>
          <p:cNvPr id="2150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331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331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GB"/>
          </a:p>
        </p:txBody>
      </p:sp>
      <p:sp>
        <p:nvSpPr>
          <p:cNvPr id="1331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5809EC6D-EB34-43AC-9CC1-46AE93CB899A}"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84A276B1-9BCD-4F94-A38A-1E754C4BDDB4}" type="slidenum">
              <a:rPr lang="en-GB" smtClean="0">
                <a:latin typeface="Arial" pitchFamily="34" charset="0"/>
              </a:rPr>
              <a:pPr/>
              <a:t>1</a:t>
            </a:fld>
            <a:endParaRPr lang="en-GB" smtClean="0">
              <a:latin typeface="Arial" pitchFamily="34" charset="0"/>
            </a:endParaRPr>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3BB9FBB3-6324-4D91-9578-54C45DB09562}" type="slidenum">
              <a:rPr lang="en-GB" smtClean="0">
                <a:latin typeface="Arial" pitchFamily="34" charset="0"/>
              </a:rPr>
              <a:pPr/>
              <a:t>14</a:t>
            </a:fld>
            <a:endParaRPr lang="en-GB" smtClean="0">
              <a:latin typeface="Arial" pitchFamily="34" charset="0"/>
            </a:endParaRPr>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34F3255E-953A-4639-A80F-5AA9B516C9EF}" type="slidenum">
              <a:rPr lang="en-GB" smtClean="0">
                <a:latin typeface="Arial" pitchFamily="34" charset="0"/>
              </a:rPr>
              <a:pPr/>
              <a:t>2</a:t>
            </a:fld>
            <a:endParaRPr lang="en-GB" smtClean="0">
              <a:latin typeface="Arial" pitchFamily="34" charset="0"/>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51C8BB8B-0567-4D0F-9EF8-DAF7B21EB536}" type="slidenum">
              <a:rPr lang="en-GB" smtClean="0">
                <a:latin typeface="Arial" pitchFamily="34" charset="0"/>
              </a:rPr>
              <a:pPr/>
              <a:t>3</a:t>
            </a:fld>
            <a:endParaRPr lang="en-GB" smtClean="0">
              <a:latin typeface="Arial" pitchFamily="34" charset="0"/>
            </a:endParaRPr>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B5411503-BC08-4827-96B0-1E930EA68E09}" type="slidenum">
              <a:rPr lang="en-GB" smtClean="0">
                <a:latin typeface="Arial" pitchFamily="34" charset="0"/>
              </a:rPr>
              <a:pPr/>
              <a:t>4</a:t>
            </a:fld>
            <a:endParaRPr lang="en-GB" smtClean="0">
              <a:latin typeface="Arial" pitchFamily="34" charset="0"/>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F096B910-7DF0-4331-87A6-2591894DBFD2}" type="slidenum">
              <a:rPr lang="en-GB" smtClean="0">
                <a:latin typeface="Arial" pitchFamily="34" charset="0"/>
              </a:rPr>
              <a:pPr/>
              <a:t>5</a:t>
            </a:fld>
            <a:endParaRPr lang="en-GB" smtClean="0">
              <a:latin typeface="Arial" pitchFamily="34" charset="0"/>
            </a:endParaRPr>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wrap="none" lIns="91427" tIns="45714" rIns="91427" bIns="45714" anchor="ctr"/>
          <a:lstStyle/>
          <a:p>
            <a:pPr eaLnBrk="1" hangingPunct="1"/>
            <a:endParaRPr lang="en-US" smtClean="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9E39C6C7-8525-411C-8BCB-283F3168E2AA}" type="slidenum">
              <a:rPr lang="en-GB" smtClean="0">
                <a:latin typeface="Arial" pitchFamily="34" charset="0"/>
              </a:rPr>
              <a:pPr/>
              <a:t>7</a:t>
            </a:fld>
            <a:endParaRPr lang="en-GB" smtClean="0">
              <a:latin typeface="Arial" pitchFamily="34" charset="0"/>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CBE7184B-75E8-4804-96E2-6C1023D9854A}" type="slidenum">
              <a:rPr lang="en-GB" smtClean="0">
                <a:latin typeface="Arial" pitchFamily="34" charset="0"/>
              </a:rPr>
              <a:pPr/>
              <a:t>8</a:t>
            </a:fld>
            <a:endParaRPr lang="en-GB" smtClean="0">
              <a:latin typeface="Arial" pitchFamily="34" charset="0"/>
            </a:endParaRPr>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B8AB4050-7ADA-43EE-8AC2-1BFC0A1A6FDD}" type="slidenum">
              <a:rPr lang="en-GB" smtClean="0">
                <a:latin typeface="Arial" pitchFamily="34" charset="0"/>
              </a:rPr>
              <a:pPr/>
              <a:t>11</a:t>
            </a:fld>
            <a:endParaRPr lang="en-GB" smtClean="0">
              <a:latin typeface="Arial" pitchFamily="34" charset="0"/>
            </a:endParaRPr>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B4BDDB8B-B950-48D6-8CC9-049C75985AA2}" type="slidenum">
              <a:rPr lang="en-GB" smtClean="0">
                <a:latin typeface="Arial" pitchFamily="34" charset="0"/>
              </a:rPr>
              <a:pPr/>
              <a:t>13</a:t>
            </a:fld>
            <a:endParaRPr lang="en-GB" smtClean="0">
              <a:latin typeface="Arial" pitchFamily="34" charset="0"/>
            </a:endParaRPr>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eaLnBrk="1" hangingPunct="1"/>
            <a:endParaRPr lang="en-US"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eucard.web.cern.ch/EuCARD/index.html"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eucard.web.cern.ch/EuCARD/index.html"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eucard.web.cern.ch/EuCARD/index.html"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eucard.web.cern.ch/EuCARD/index.html" TargetMode="Externa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5" descr="RF&amp;Dia ASTeC Header"/>
          <p:cNvPicPr>
            <a:picLocks noChangeAspect="1" noChangeArrowheads="1"/>
          </p:cNvPicPr>
          <p:nvPr/>
        </p:nvPicPr>
        <p:blipFill>
          <a:blip r:embed="rId2" cstate="print"/>
          <a:srcRect/>
          <a:stretch>
            <a:fillRect/>
          </a:stretch>
        </p:blipFill>
        <p:spPr bwMode="auto">
          <a:xfrm>
            <a:off x="0" y="0"/>
            <a:ext cx="9144000" cy="741363"/>
          </a:xfrm>
          <a:prstGeom prst="rect">
            <a:avLst/>
          </a:prstGeom>
          <a:noFill/>
          <a:ln w="9525">
            <a:noFill/>
            <a:miter lim="800000"/>
            <a:headEnd/>
            <a:tailEnd/>
          </a:ln>
        </p:spPr>
      </p:pic>
      <p:sp>
        <p:nvSpPr>
          <p:cNvPr id="5" name="Line 6"/>
          <p:cNvSpPr>
            <a:spLocks noChangeShapeType="1"/>
          </p:cNvSpPr>
          <p:nvPr/>
        </p:nvSpPr>
        <p:spPr bwMode="auto">
          <a:xfrm flipH="1">
            <a:off x="7486650" y="1485900"/>
            <a:ext cx="6350" cy="4306888"/>
          </a:xfrm>
          <a:prstGeom prst="line">
            <a:avLst/>
          </a:prstGeom>
          <a:noFill/>
          <a:ln w="28575">
            <a:solidFill>
              <a:srgbClr val="000066"/>
            </a:solidFill>
            <a:round/>
            <a:headEnd/>
            <a:tailEnd/>
          </a:ln>
          <a:effectLst/>
        </p:spPr>
        <p:txBody>
          <a:bodyPr/>
          <a:lstStyle/>
          <a:p>
            <a:pPr>
              <a:defRPr/>
            </a:pPr>
            <a:endParaRPr lang="en-GB">
              <a:latin typeface="Arial" charset="0"/>
            </a:endParaRPr>
          </a:p>
        </p:txBody>
      </p:sp>
      <p:sp>
        <p:nvSpPr>
          <p:cNvPr id="6" name="Line 9"/>
          <p:cNvSpPr>
            <a:spLocks noChangeShapeType="1"/>
          </p:cNvSpPr>
          <p:nvPr/>
        </p:nvSpPr>
        <p:spPr bwMode="auto">
          <a:xfrm>
            <a:off x="482600" y="3238500"/>
            <a:ext cx="8229600" cy="0"/>
          </a:xfrm>
          <a:prstGeom prst="line">
            <a:avLst/>
          </a:prstGeom>
          <a:noFill/>
          <a:ln w="28575">
            <a:solidFill>
              <a:srgbClr val="000066"/>
            </a:solidFill>
            <a:round/>
            <a:headEnd/>
            <a:tailEnd/>
          </a:ln>
          <a:effectLst/>
        </p:spPr>
        <p:txBody>
          <a:bodyPr/>
          <a:lstStyle/>
          <a:p>
            <a:pPr>
              <a:defRPr/>
            </a:pPr>
            <a:endParaRPr lang="en-GB">
              <a:latin typeface="Arial" charset="0"/>
            </a:endParaRPr>
          </a:p>
        </p:txBody>
      </p:sp>
      <p:pic>
        <p:nvPicPr>
          <p:cNvPr id="7" name="Picture 10" descr="top_bg2"/>
          <p:cNvPicPr>
            <a:picLocks noChangeAspect="1" noChangeArrowheads="1"/>
          </p:cNvPicPr>
          <p:nvPr/>
        </p:nvPicPr>
        <p:blipFill>
          <a:blip r:embed="rId3" cstate="print"/>
          <a:srcRect/>
          <a:stretch>
            <a:fillRect/>
          </a:stretch>
        </p:blipFill>
        <p:spPr bwMode="auto">
          <a:xfrm>
            <a:off x="7629525" y="3416300"/>
            <a:ext cx="1044575" cy="2303463"/>
          </a:xfrm>
          <a:prstGeom prst="rect">
            <a:avLst/>
          </a:prstGeom>
          <a:noFill/>
          <a:ln w="9525">
            <a:noFill/>
            <a:miter lim="800000"/>
            <a:headEnd/>
            <a:tailEnd/>
          </a:ln>
        </p:spPr>
      </p:pic>
      <p:pic>
        <p:nvPicPr>
          <p:cNvPr id="8" name="Picture 15"/>
          <p:cNvPicPr>
            <a:picLocks noChangeAspect="1" noChangeArrowheads="1"/>
          </p:cNvPicPr>
          <p:nvPr userDrawn="1"/>
        </p:nvPicPr>
        <p:blipFill>
          <a:blip r:embed="rId4" cstate="print"/>
          <a:srcRect/>
          <a:stretch>
            <a:fillRect/>
          </a:stretch>
        </p:blipFill>
        <p:spPr bwMode="auto">
          <a:xfrm>
            <a:off x="1692275" y="5715000"/>
            <a:ext cx="1809750" cy="1143000"/>
          </a:xfrm>
          <a:prstGeom prst="rect">
            <a:avLst/>
          </a:prstGeom>
          <a:noFill/>
          <a:ln w="9525">
            <a:noFill/>
            <a:miter lim="800000"/>
            <a:headEnd/>
            <a:tailEnd/>
          </a:ln>
        </p:spPr>
      </p:pic>
      <p:pic>
        <p:nvPicPr>
          <p:cNvPr id="9" name="Picture 16"/>
          <p:cNvPicPr>
            <a:picLocks noChangeAspect="1" noChangeArrowheads="1"/>
          </p:cNvPicPr>
          <p:nvPr userDrawn="1"/>
        </p:nvPicPr>
        <p:blipFill>
          <a:blip r:embed="rId5" cstate="print"/>
          <a:srcRect/>
          <a:stretch>
            <a:fillRect/>
          </a:stretch>
        </p:blipFill>
        <p:spPr bwMode="auto">
          <a:xfrm>
            <a:off x="0" y="5838825"/>
            <a:ext cx="1116013" cy="1019175"/>
          </a:xfrm>
          <a:prstGeom prst="rect">
            <a:avLst/>
          </a:prstGeom>
          <a:noFill/>
          <a:ln w="9525">
            <a:noFill/>
            <a:miter lim="800000"/>
            <a:headEnd/>
            <a:tailEnd/>
          </a:ln>
        </p:spPr>
      </p:pic>
      <p:pic>
        <p:nvPicPr>
          <p:cNvPr id="10" name="Picture 11" descr="stfclogo"/>
          <p:cNvPicPr>
            <a:picLocks noChangeAspect="1" noChangeArrowheads="1"/>
          </p:cNvPicPr>
          <p:nvPr/>
        </p:nvPicPr>
        <p:blipFill>
          <a:blip r:embed="rId6" cstate="print"/>
          <a:srcRect/>
          <a:stretch>
            <a:fillRect/>
          </a:stretch>
        </p:blipFill>
        <p:spPr bwMode="auto">
          <a:xfrm>
            <a:off x="395288" y="6237288"/>
            <a:ext cx="2408237" cy="528637"/>
          </a:xfrm>
          <a:prstGeom prst="rect">
            <a:avLst/>
          </a:prstGeom>
          <a:noFill/>
          <a:ln w="9525">
            <a:noFill/>
            <a:miter lim="800000"/>
            <a:headEnd/>
            <a:tailEnd/>
          </a:ln>
        </p:spPr>
      </p:pic>
      <p:pic>
        <p:nvPicPr>
          <p:cNvPr id="11" name="Picture 19"/>
          <p:cNvPicPr>
            <a:picLocks noChangeAspect="1" noChangeArrowheads="1"/>
          </p:cNvPicPr>
          <p:nvPr userDrawn="1"/>
        </p:nvPicPr>
        <p:blipFill>
          <a:blip r:embed="rId7" cstate="print"/>
          <a:srcRect/>
          <a:stretch>
            <a:fillRect/>
          </a:stretch>
        </p:blipFill>
        <p:spPr bwMode="auto">
          <a:xfrm>
            <a:off x="3563938" y="5961063"/>
            <a:ext cx="936625" cy="896937"/>
          </a:xfrm>
          <a:prstGeom prst="rect">
            <a:avLst/>
          </a:prstGeom>
          <a:noFill/>
          <a:ln w="9525">
            <a:noFill/>
            <a:miter lim="800000"/>
            <a:headEnd/>
            <a:tailEnd/>
          </a:ln>
        </p:spPr>
      </p:pic>
      <p:sp>
        <p:nvSpPr>
          <p:cNvPr id="5127" name="Rectangle 7"/>
          <p:cNvSpPr>
            <a:spLocks noGrp="1" noChangeArrowheads="1"/>
          </p:cNvSpPr>
          <p:nvPr>
            <p:ph type="ctrTitle"/>
          </p:nvPr>
        </p:nvSpPr>
        <p:spPr>
          <a:xfrm>
            <a:off x="493713" y="1255713"/>
            <a:ext cx="6781800" cy="1763712"/>
          </a:xfrm>
        </p:spPr>
        <p:txBody>
          <a:bodyPr anchor="b"/>
          <a:lstStyle>
            <a:lvl1pPr algn="r">
              <a:defRPr sz="4400"/>
            </a:lvl1pPr>
          </a:lstStyle>
          <a:p>
            <a:r>
              <a:rPr lang="en-GB" altLang="en-US"/>
              <a:t>Click to edit Master title style</a:t>
            </a:r>
          </a:p>
        </p:txBody>
      </p:sp>
      <p:sp>
        <p:nvSpPr>
          <p:cNvPr id="5128" name="Rectangle 8"/>
          <p:cNvSpPr>
            <a:spLocks noGrp="1" noChangeArrowheads="1"/>
          </p:cNvSpPr>
          <p:nvPr>
            <p:ph type="subTitle" idx="1"/>
          </p:nvPr>
        </p:nvSpPr>
        <p:spPr>
          <a:xfrm>
            <a:off x="501650" y="3416300"/>
            <a:ext cx="6769100" cy="2376488"/>
          </a:xfrm>
        </p:spPr>
        <p:txBody>
          <a:bodyPr/>
          <a:lstStyle>
            <a:lvl1pPr marL="0" indent="0" algn="r">
              <a:buFontTx/>
              <a:buNone/>
              <a:defRPr sz="2400"/>
            </a:lvl1pPr>
          </a:lstStyle>
          <a:p>
            <a:r>
              <a:rPr lang="en-GB" altLang="en-US"/>
              <a:t>Click to edit Master subtitle style</a:t>
            </a:r>
          </a:p>
        </p:txBody>
      </p:sp>
      <p:sp>
        <p:nvSpPr>
          <p:cNvPr id="12" name="Rectangle 2"/>
          <p:cNvSpPr>
            <a:spLocks noGrp="1" noChangeArrowheads="1"/>
          </p:cNvSpPr>
          <p:nvPr>
            <p:ph type="dt" sz="half" idx="10"/>
          </p:nvPr>
        </p:nvSpPr>
        <p:spPr bwMode="auto">
          <a:xfrm>
            <a:off x="457200" y="6245225"/>
            <a:ext cx="2133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defRPr sz="1400" b="1">
                <a:solidFill>
                  <a:srgbClr val="660033"/>
                </a:solidFill>
                <a:latin typeface="Monotype Corsiva" pitchFamily="66" charset="0"/>
              </a:defRPr>
            </a:lvl1pPr>
          </a:lstStyle>
          <a:p>
            <a:pPr>
              <a:defRPr/>
            </a:pPr>
            <a:endParaRPr lang="en-GB"/>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ftr" sz="quarter" idx="10"/>
          </p:nvPr>
        </p:nvSpPr>
        <p:spPr>
          <a:ln/>
        </p:spPr>
        <p:txBody>
          <a:bodyPr/>
          <a:lstStyle>
            <a:lvl1pPr>
              <a:defRPr/>
            </a:lvl1pPr>
          </a:lstStyle>
          <a:p>
            <a:pPr>
              <a:defRPr/>
            </a:pPr>
            <a:r>
              <a:rPr lang="en-GB" smtClean="0"/>
              <a:t>ICFA Mini-Workshop Deflecting/Crabbing Cavity Applications</a:t>
            </a:r>
            <a:endParaRPr lang="en-US"/>
          </a:p>
        </p:txBody>
      </p:sp>
      <p:sp>
        <p:nvSpPr>
          <p:cNvPr id="5" name="Rectangle 5"/>
          <p:cNvSpPr>
            <a:spLocks noGrp="1" noChangeArrowheads="1"/>
          </p:cNvSpPr>
          <p:nvPr>
            <p:ph type="sldNum" sz="quarter" idx="11"/>
          </p:nvPr>
        </p:nvSpPr>
        <p:spPr>
          <a:xfrm>
            <a:off x="6553200" y="6453188"/>
            <a:ext cx="2133600" cy="268287"/>
          </a:xfrm>
          <a:prstGeom prst="rect">
            <a:avLst/>
          </a:prstGeom>
          <a:ln/>
        </p:spPr>
        <p:txBody>
          <a:bodyPr/>
          <a:lstStyle>
            <a:lvl1pPr>
              <a:defRPr/>
            </a:lvl1pPr>
          </a:lstStyle>
          <a:p>
            <a:pPr>
              <a:defRPr/>
            </a:pPr>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65175"/>
            <a:ext cx="2057400" cy="536098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765175"/>
            <a:ext cx="6019800" cy="53609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ftr" sz="quarter" idx="10"/>
          </p:nvPr>
        </p:nvSpPr>
        <p:spPr>
          <a:ln/>
        </p:spPr>
        <p:txBody>
          <a:bodyPr/>
          <a:lstStyle>
            <a:lvl1pPr>
              <a:defRPr/>
            </a:lvl1pPr>
          </a:lstStyle>
          <a:p>
            <a:pPr>
              <a:defRPr/>
            </a:pPr>
            <a:r>
              <a:rPr lang="en-GB" smtClean="0"/>
              <a:t>ICFA Mini-Workshop Deflecting/Crabbing Cavity Applications</a:t>
            </a:r>
            <a:endParaRPr lang="en-US"/>
          </a:p>
        </p:txBody>
      </p:sp>
      <p:sp>
        <p:nvSpPr>
          <p:cNvPr id="5" name="Rectangle 5"/>
          <p:cNvSpPr>
            <a:spLocks noGrp="1" noChangeArrowheads="1"/>
          </p:cNvSpPr>
          <p:nvPr>
            <p:ph type="sldNum" sz="quarter" idx="11"/>
          </p:nvPr>
        </p:nvSpPr>
        <p:spPr>
          <a:xfrm>
            <a:off x="6553200" y="6453188"/>
            <a:ext cx="2133600" cy="268287"/>
          </a:xfrm>
          <a:prstGeom prst="rect">
            <a:avLst/>
          </a:prstGeom>
          <a:ln/>
        </p:spPr>
        <p:txBody>
          <a:bodyPr/>
          <a:lstStyle>
            <a:lvl1pPr>
              <a:defRPr/>
            </a:lvl1pPr>
          </a:lstStyle>
          <a:p>
            <a:pPr>
              <a:defRPr/>
            </a:pPr>
            <a:endParaRPr lang="en-US"/>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65175"/>
            <a:ext cx="8229600" cy="652463"/>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Rectangle 4"/>
          <p:cNvSpPr>
            <a:spLocks noGrp="1" noChangeArrowheads="1"/>
          </p:cNvSpPr>
          <p:nvPr>
            <p:ph type="ftr" sz="quarter" idx="10"/>
          </p:nvPr>
        </p:nvSpPr>
        <p:spPr>
          <a:ln/>
        </p:spPr>
        <p:txBody>
          <a:bodyPr/>
          <a:lstStyle>
            <a:lvl1pPr>
              <a:defRPr/>
            </a:lvl1pPr>
          </a:lstStyle>
          <a:p>
            <a:pPr>
              <a:defRPr/>
            </a:pPr>
            <a:r>
              <a:rPr lang="en-GB" smtClean="0"/>
              <a:t>ICFA Mini-Workshop Deflecting/Crabbing Cavity Applications</a:t>
            </a:r>
            <a:endParaRPr lang="en-US"/>
          </a:p>
        </p:txBody>
      </p:sp>
      <p:sp>
        <p:nvSpPr>
          <p:cNvPr id="7" name="Rectangle 5"/>
          <p:cNvSpPr>
            <a:spLocks noGrp="1" noChangeArrowheads="1"/>
          </p:cNvSpPr>
          <p:nvPr>
            <p:ph type="sldNum" sz="quarter" idx="11"/>
          </p:nvPr>
        </p:nvSpPr>
        <p:spPr>
          <a:xfrm>
            <a:off x="6553200" y="6453188"/>
            <a:ext cx="2133600" cy="268287"/>
          </a:xfrm>
          <a:prstGeom prst="rect">
            <a:avLst/>
          </a:prstGeom>
          <a:ln/>
        </p:spPr>
        <p:txBody>
          <a:bodyPr/>
          <a:lstStyle>
            <a:lvl1pPr>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7" descr="logoHomepage">
            <a:hlinkClick r:id="rId2"/>
          </p:cNvPr>
          <p:cNvPicPr>
            <a:picLocks noChangeAspect="1" noChangeArrowheads="1"/>
          </p:cNvPicPr>
          <p:nvPr userDrawn="1"/>
        </p:nvPicPr>
        <p:blipFill>
          <a:blip r:embed="rId3" cstate="print"/>
          <a:srcRect/>
          <a:stretch>
            <a:fillRect/>
          </a:stretch>
        </p:blipFill>
        <p:spPr bwMode="auto">
          <a:xfrm>
            <a:off x="71438" y="6215063"/>
            <a:ext cx="1214437" cy="576262"/>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oter Placeholder 4"/>
          <p:cNvSpPr>
            <a:spLocks noGrp="1"/>
          </p:cNvSpPr>
          <p:nvPr userDrawn="1">
            <p:ph type="ftr" sz="quarter" idx="11"/>
          </p:nvPr>
        </p:nvSpPr>
        <p:spPr>
          <a:xfrm>
            <a:off x="1187624" y="6525343"/>
            <a:ext cx="7776864" cy="332657"/>
          </a:xfrm>
        </p:spPr>
        <p:txBody>
          <a:bodyPr/>
          <a:lstStyle>
            <a:lvl1pPr algn="r">
              <a:defRPr/>
            </a:lvl1pPr>
          </a:lstStyle>
          <a:p>
            <a:pPr>
              <a:defRPr/>
            </a:pPr>
            <a:r>
              <a:rPr lang="en-GB" smtClean="0"/>
              <a:t>ICFA Mini-Workshop Deflecting/Crabbing Cavity Applications</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6" name="Footer Placeholder 4"/>
          <p:cNvSpPr>
            <a:spLocks noGrp="1"/>
          </p:cNvSpPr>
          <p:nvPr userDrawn="1">
            <p:ph type="ftr" sz="quarter" idx="11"/>
          </p:nvPr>
        </p:nvSpPr>
        <p:spPr>
          <a:xfrm>
            <a:off x="1187624" y="6525343"/>
            <a:ext cx="7776864" cy="332657"/>
          </a:xfrm>
        </p:spPr>
        <p:txBody>
          <a:bodyPr/>
          <a:lstStyle>
            <a:lvl1pPr algn="r">
              <a:defRPr/>
            </a:lvl1pPr>
          </a:lstStyle>
          <a:p>
            <a:pPr>
              <a:defRPr/>
            </a:pPr>
            <a:r>
              <a:rPr lang="en-GB" smtClean="0"/>
              <a:t>ICFA Mini-Workshop Deflecting/Crabbing Cavity Applications</a:t>
            </a:r>
            <a:endParaRPr lang="en-GB"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7" descr="logoHomepage">
            <a:hlinkClick r:id="rId2"/>
          </p:cNvPr>
          <p:cNvPicPr>
            <a:picLocks noChangeAspect="1" noChangeArrowheads="1"/>
          </p:cNvPicPr>
          <p:nvPr userDrawn="1"/>
        </p:nvPicPr>
        <p:blipFill>
          <a:blip r:embed="rId3" cstate="print"/>
          <a:srcRect/>
          <a:stretch>
            <a:fillRect/>
          </a:stretch>
        </p:blipFill>
        <p:spPr bwMode="auto">
          <a:xfrm>
            <a:off x="71438" y="6215063"/>
            <a:ext cx="1214437" cy="576262"/>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8" name="Footer Placeholder 4"/>
          <p:cNvSpPr>
            <a:spLocks noGrp="1"/>
          </p:cNvSpPr>
          <p:nvPr userDrawn="1">
            <p:ph type="ftr" sz="quarter" idx="11"/>
          </p:nvPr>
        </p:nvSpPr>
        <p:spPr>
          <a:xfrm>
            <a:off x="1187624" y="6525343"/>
            <a:ext cx="7776864" cy="332657"/>
          </a:xfrm>
        </p:spPr>
        <p:txBody>
          <a:bodyPr/>
          <a:lstStyle>
            <a:lvl1pPr algn="r">
              <a:defRPr/>
            </a:lvl1pPr>
          </a:lstStyle>
          <a:p>
            <a:pPr>
              <a:defRPr/>
            </a:pPr>
            <a:r>
              <a:rPr lang="en-GB" smtClean="0"/>
              <a:t>ICFA Mini-Workshop Deflecting/Crabbing Cavity Applications</a:t>
            </a:r>
            <a:endParaRPr lang="en-GB"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Footer Placeholder 4"/>
          <p:cNvSpPr>
            <a:spLocks noGrp="1"/>
          </p:cNvSpPr>
          <p:nvPr userDrawn="1">
            <p:ph type="ftr" sz="quarter" idx="11"/>
          </p:nvPr>
        </p:nvSpPr>
        <p:spPr>
          <a:xfrm>
            <a:off x="1187624" y="6525343"/>
            <a:ext cx="7776864" cy="332657"/>
          </a:xfrm>
        </p:spPr>
        <p:txBody>
          <a:bodyPr/>
          <a:lstStyle>
            <a:lvl1pPr algn="r">
              <a:defRPr/>
            </a:lvl1pPr>
          </a:lstStyle>
          <a:p>
            <a:pPr>
              <a:defRPr/>
            </a:pPr>
            <a:r>
              <a:rPr lang="en-GB" smtClean="0"/>
              <a:t>ICFA Mini-Workshop Deflecting/Crabbing Cavity Applications</a:t>
            </a:r>
            <a:endParaRPr lang="en-GB"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7" descr="logoHomepage">
            <a:hlinkClick r:id="rId2"/>
          </p:cNvPr>
          <p:cNvPicPr>
            <a:picLocks noChangeAspect="1" noChangeArrowheads="1"/>
          </p:cNvPicPr>
          <p:nvPr userDrawn="1"/>
        </p:nvPicPr>
        <p:blipFill>
          <a:blip r:embed="rId3" cstate="print"/>
          <a:srcRect/>
          <a:stretch>
            <a:fillRect/>
          </a:stretch>
        </p:blipFill>
        <p:spPr bwMode="auto">
          <a:xfrm>
            <a:off x="71438" y="6215063"/>
            <a:ext cx="1214437" cy="576262"/>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GB"/>
          </a:p>
        </p:txBody>
      </p:sp>
      <p:sp>
        <p:nvSpPr>
          <p:cNvPr id="6" name="Footer Placeholder 4"/>
          <p:cNvSpPr>
            <a:spLocks noGrp="1"/>
          </p:cNvSpPr>
          <p:nvPr userDrawn="1">
            <p:ph type="ftr" sz="quarter" idx="11"/>
          </p:nvPr>
        </p:nvSpPr>
        <p:spPr>
          <a:xfrm>
            <a:off x="1187624" y="6525343"/>
            <a:ext cx="7776864" cy="332657"/>
          </a:xfrm>
        </p:spPr>
        <p:txBody>
          <a:bodyPr/>
          <a:lstStyle>
            <a:lvl1pPr algn="r">
              <a:defRPr/>
            </a:lvl1pPr>
          </a:lstStyle>
          <a:p>
            <a:pPr>
              <a:defRPr/>
            </a:pPr>
            <a:r>
              <a:rPr lang="en-GB" smtClean="0"/>
              <a:t>ICFA Mini-Workshop Deflecting/Crabbing Cavity Applications</a:t>
            </a:r>
            <a:endParaRPr lang="en-GB"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7" descr="logoHomepage">
            <a:hlinkClick r:id="rId2"/>
          </p:cNvPr>
          <p:cNvPicPr>
            <a:picLocks noChangeAspect="1" noChangeArrowheads="1"/>
          </p:cNvPicPr>
          <p:nvPr userDrawn="1"/>
        </p:nvPicPr>
        <p:blipFill>
          <a:blip r:embed="rId3" cstate="print"/>
          <a:srcRect/>
          <a:stretch>
            <a:fillRect/>
          </a:stretch>
        </p:blipFill>
        <p:spPr bwMode="auto">
          <a:xfrm>
            <a:off x="71438" y="6215063"/>
            <a:ext cx="1214437" cy="576262"/>
          </a:xfrm>
          <a:prstGeom prst="rect">
            <a:avLst/>
          </a:prstGeom>
          <a:noFill/>
          <a:ln w="9525">
            <a:noFill/>
            <a:miter lim="800000"/>
            <a:headEnd/>
            <a:tailEnd/>
          </a:ln>
        </p:spPr>
      </p:pic>
      <p:sp>
        <p:nvSpPr>
          <p:cNvPr id="5" name="Footer Placeholder 4"/>
          <p:cNvSpPr>
            <a:spLocks noGrp="1"/>
          </p:cNvSpPr>
          <p:nvPr userDrawn="1">
            <p:ph type="ftr" sz="quarter" idx="11"/>
          </p:nvPr>
        </p:nvSpPr>
        <p:spPr>
          <a:xfrm>
            <a:off x="1187624" y="6525343"/>
            <a:ext cx="7776864" cy="332657"/>
          </a:xfrm>
        </p:spPr>
        <p:txBody>
          <a:bodyPr/>
          <a:lstStyle>
            <a:lvl1pPr algn="r">
              <a:defRPr/>
            </a:lvl1pPr>
          </a:lstStyle>
          <a:p>
            <a:pPr>
              <a:defRPr/>
            </a:pPr>
            <a:r>
              <a:rPr lang="en-GB" smtClean="0"/>
              <a:t>ICFA Mini-Workshop Deflecting/Crabbing Cavity Applications</a:t>
            </a:r>
            <a:endParaRPr lang="en-GB"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Slide Number Placeholder 5"/>
          <p:cNvSpPr>
            <a:spLocks noGrp="1" noChangeArrowheads="1"/>
          </p:cNvSpPr>
          <p:nvPr>
            <p:ph type="sldNum" sz="quarter" idx="11"/>
          </p:nvPr>
        </p:nvSpPr>
        <p:spPr>
          <a:xfrm>
            <a:off x="6553200" y="6453188"/>
            <a:ext cx="2133600" cy="268287"/>
          </a:xfrm>
          <a:prstGeom prst="rect">
            <a:avLst/>
          </a:prstGeom>
          <a:ln/>
        </p:spPr>
        <p:txBody>
          <a:bodyPr/>
          <a:lstStyle>
            <a:lvl1pPr>
              <a:defRPr/>
            </a:lvl1pPr>
          </a:lstStyle>
          <a:p>
            <a:pPr>
              <a:defRPr/>
            </a:pPr>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ftr" sz="quarter" idx="10"/>
          </p:nvPr>
        </p:nvSpPr>
        <p:spPr>
          <a:ln/>
        </p:spPr>
        <p:txBody>
          <a:bodyPr/>
          <a:lstStyle>
            <a:lvl1pPr>
              <a:defRPr/>
            </a:lvl1pPr>
          </a:lstStyle>
          <a:p>
            <a:pPr>
              <a:defRPr/>
            </a:pPr>
            <a:r>
              <a:rPr lang="en-GB" smtClean="0"/>
              <a:t>ICFA Mini-Workshop Deflecting/Crabbing Cavity Applications</a:t>
            </a:r>
            <a:endParaRPr lang="en-US"/>
          </a:p>
        </p:txBody>
      </p:sp>
      <p:sp>
        <p:nvSpPr>
          <p:cNvPr id="6" name="Slide Number Placeholder 5"/>
          <p:cNvSpPr>
            <a:spLocks noGrp="1" noChangeArrowheads="1"/>
          </p:cNvSpPr>
          <p:nvPr>
            <p:ph type="sldNum" sz="quarter" idx="11"/>
          </p:nvPr>
        </p:nvSpPr>
        <p:spPr>
          <a:xfrm>
            <a:off x="6553200" y="6453188"/>
            <a:ext cx="2133600" cy="268287"/>
          </a:xfrm>
          <a:prstGeom prst="rect">
            <a:avLst/>
          </a:prstGeom>
          <a:ln/>
        </p:spPr>
        <p:txBody>
          <a:bodyPr/>
          <a:lstStyle>
            <a:lvl1pPr>
              <a:defRPr/>
            </a:lvl1pPr>
          </a:lstStyle>
          <a:p>
            <a:pPr>
              <a:defRPr/>
            </a:pP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765175"/>
            <a:ext cx="8229600" cy="6524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4100" name="Rectangle 4"/>
          <p:cNvSpPr>
            <a:spLocks noGrp="1" noChangeArrowheads="1"/>
          </p:cNvSpPr>
          <p:nvPr>
            <p:ph type="ftr" sz="quarter" idx="3"/>
          </p:nvPr>
        </p:nvSpPr>
        <p:spPr bwMode="auto">
          <a:xfrm>
            <a:off x="1547664" y="6453188"/>
            <a:ext cx="7128792" cy="40481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a:solidFill>
                  <a:srgbClr val="660033"/>
                </a:solidFill>
                <a:latin typeface="Monotype Corsiva" pitchFamily="66" charset="0"/>
              </a:defRPr>
            </a:lvl1pPr>
          </a:lstStyle>
          <a:p>
            <a:pPr>
              <a:defRPr/>
            </a:pPr>
            <a:r>
              <a:rPr lang="en-GB" smtClean="0"/>
              <a:t>ICFA Mini-Workshop Deflecting/Crabbing Cavity Applications</a:t>
            </a:r>
            <a:endParaRPr lang="en-US" dirty="0"/>
          </a:p>
        </p:txBody>
      </p:sp>
      <p:pic>
        <p:nvPicPr>
          <p:cNvPr id="1030" name="Picture 6" descr="RF&amp;Dia ASTeC Header"/>
          <p:cNvPicPr>
            <a:picLocks noChangeAspect="1" noChangeArrowheads="1"/>
          </p:cNvPicPr>
          <p:nvPr/>
        </p:nvPicPr>
        <p:blipFill>
          <a:blip r:embed="rId14" cstate="print"/>
          <a:srcRect/>
          <a:stretch>
            <a:fillRect/>
          </a:stretch>
        </p:blipFill>
        <p:spPr bwMode="auto">
          <a:xfrm>
            <a:off x="0" y="0"/>
            <a:ext cx="9144000" cy="7413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91" r:id="rId1"/>
    <p:sldLayoutId id="2147483692" r:id="rId2"/>
    <p:sldLayoutId id="2147483684" r:id="rId3"/>
    <p:sldLayoutId id="2147483693" r:id="rId4"/>
    <p:sldLayoutId id="2147483685" r:id="rId5"/>
    <p:sldLayoutId id="2147483694" r:id="rId6"/>
    <p:sldLayoutId id="2147483695" r:id="rId7"/>
    <p:sldLayoutId id="2147483686" r:id="rId8"/>
    <p:sldLayoutId id="2147483687" r:id="rId9"/>
    <p:sldLayoutId id="2147483688" r:id="rId10"/>
    <p:sldLayoutId id="2147483689" r:id="rId11"/>
    <p:sldLayoutId id="2147483690" r:id="rId12"/>
  </p:sldLayoutIdLst>
  <p:hf sldNum="0" hdr="0" ftr="0" dt="0"/>
  <p:txStyles>
    <p:titleStyle>
      <a:lvl1pPr algn="ctr" rtl="0" eaLnBrk="0" fontAlgn="base" hangingPunct="0">
        <a:spcBef>
          <a:spcPct val="0"/>
        </a:spcBef>
        <a:spcAft>
          <a:spcPct val="0"/>
        </a:spcAft>
        <a:defRPr sz="4000" b="1">
          <a:solidFill>
            <a:srgbClr val="660033"/>
          </a:solidFill>
          <a:latin typeface="+mj-lt"/>
          <a:ea typeface="+mj-ea"/>
          <a:cs typeface="+mj-cs"/>
        </a:defRPr>
      </a:lvl1pPr>
      <a:lvl2pPr algn="ctr" rtl="0" eaLnBrk="0" fontAlgn="base" hangingPunct="0">
        <a:spcBef>
          <a:spcPct val="0"/>
        </a:spcBef>
        <a:spcAft>
          <a:spcPct val="0"/>
        </a:spcAft>
        <a:defRPr sz="4000" b="1">
          <a:solidFill>
            <a:srgbClr val="660033"/>
          </a:solidFill>
          <a:latin typeface="Times New Roman" pitchFamily="18" charset="0"/>
        </a:defRPr>
      </a:lvl2pPr>
      <a:lvl3pPr algn="ctr" rtl="0" eaLnBrk="0" fontAlgn="base" hangingPunct="0">
        <a:spcBef>
          <a:spcPct val="0"/>
        </a:spcBef>
        <a:spcAft>
          <a:spcPct val="0"/>
        </a:spcAft>
        <a:defRPr sz="4000" b="1">
          <a:solidFill>
            <a:srgbClr val="660033"/>
          </a:solidFill>
          <a:latin typeface="Times New Roman" pitchFamily="18" charset="0"/>
        </a:defRPr>
      </a:lvl3pPr>
      <a:lvl4pPr algn="ctr" rtl="0" eaLnBrk="0" fontAlgn="base" hangingPunct="0">
        <a:spcBef>
          <a:spcPct val="0"/>
        </a:spcBef>
        <a:spcAft>
          <a:spcPct val="0"/>
        </a:spcAft>
        <a:defRPr sz="4000" b="1">
          <a:solidFill>
            <a:srgbClr val="660033"/>
          </a:solidFill>
          <a:latin typeface="Times New Roman" pitchFamily="18" charset="0"/>
        </a:defRPr>
      </a:lvl4pPr>
      <a:lvl5pPr algn="ctr" rtl="0" eaLnBrk="0" fontAlgn="base" hangingPunct="0">
        <a:spcBef>
          <a:spcPct val="0"/>
        </a:spcBef>
        <a:spcAft>
          <a:spcPct val="0"/>
        </a:spcAft>
        <a:defRPr sz="4000" b="1">
          <a:solidFill>
            <a:srgbClr val="660033"/>
          </a:solidFill>
          <a:latin typeface="Times New Roman" pitchFamily="18" charset="0"/>
        </a:defRPr>
      </a:lvl5pPr>
      <a:lvl6pPr marL="457200" algn="ctr" rtl="0" fontAlgn="base">
        <a:spcBef>
          <a:spcPct val="0"/>
        </a:spcBef>
        <a:spcAft>
          <a:spcPct val="0"/>
        </a:spcAft>
        <a:defRPr sz="4000" b="1">
          <a:solidFill>
            <a:srgbClr val="660033"/>
          </a:solidFill>
          <a:latin typeface="Times New Roman" pitchFamily="18" charset="0"/>
        </a:defRPr>
      </a:lvl6pPr>
      <a:lvl7pPr marL="914400" algn="ctr" rtl="0" fontAlgn="base">
        <a:spcBef>
          <a:spcPct val="0"/>
        </a:spcBef>
        <a:spcAft>
          <a:spcPct val="0"/>
        </a:spcAft>
        <a:defRPr sz="4000" b="1">
          <a:solidFill>
            <a:srgbClr val="660033"/>
          </a:solidFill>
          <a:latin typeface="Times New Roman" pitchFamily="18" charset="0"/>
        </a:defRPr>
      </a:lvl7pPr>
      <a:lvl8pPr marL="1371600" algn="ctr" rtl="0" fontAlgn="base">
        <a:spcBef>
          <a:spcPct val="0"/>
        </a:spcBef>
        <a:spcAft>
          <a:spcPct val="0"/>
        </a:spcAft>
        <a:defRPr sz="4000" b="1">
          <a:solidFill>
            <a:srgbClr val="660033"/>
          </a:solidFill>
          <a:latin typeface="Times New Roman" pitchFamily="18" charset="0"/>
        </a:defRPr>
      </a:lvl8pPr>
      <a:lvl9pPr marL="1828800" algn="ctr" rtl="0" fontAlgn="base">
        <a:spcBef>
          <a:spcPct val="0"/>
        </a:spcBef>
        <a:spcAft>
          <a:spcPct val="0"/>
        </a:spcAft>
        <a:defRPr sz="4000" b="1">
          <a:solidFill>
            <a:srgbClr val="660033"/>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rgbClr val="000066"/>
          </a:solidFill>
          <a:latin typeface="+mn-lt"/>
          <a:ea typeface="+mn-ea"/>
          <a:cs typeface="+mn-cs"/>
        </a:defRPr>
      </a:lvl1pPr>
      <a:lvl2pPr marL="742950" indent="-285750" algn="l" rtl="0" eaLnBrk="0" fontAlgn="base" hangingPunct="0">
        <a:spcBef>
          <a:spcPct val="20000"/>
        </a:spcBef>
        <a:spcAft>
          <a:spcPct val="0"/>
        </a:spcAft>
        <a:buChar char="–"/>
        <a:defRPr sz="2800">
          <a:solidFill>
            <a:srgbClr val="000066"/>
          </a:solidFill>
          <a:latin typeface="+mn-lt"/>
        </a:defRPr>
      </a:lvl2pPr>
      <a:lvl3pPr marL="1143000" indent="-228600" algn="l" rtl="0" eaLnBrk="0" fontAlgn="base" hangingPunct="0">
        <a:spcBef>
          <a:spcPct val="20000"/>
        </a:spcBef>
        <a:spcAft>
          <a:spcPct val="0"/>
        </a:spcAft>
        <a:buChar char="•"/>
        <a:defRPr sz="2400">
          <a:solidFill>
            <a:srgbClr val="000066"/>
          </a:solidFill>
          <a:latin typeface="+mn-lt"/>
        </a:defRPr>
      </a:lvl3pPr>
      <a:lvl4pPr marL="1600200" indent="-228600" algn="l" rtl="0" eaLnBrk="0" fontAlgn="base" hangingPunct="0">
        <a:spcBef>
          <a:spcPct val="20000"/>
        </a:spcBef>
        <a:spcAft>
          <a:spcPct val="0"/>
        </a:spcAft>
        <a:buChar char="–"/>
        <a:defRPr sz="2000">
          <a:solidFill>
            <a:srgbClr val="000066"/>
          </a:solidFill>
          <a:latin typeface="+mn-lt"/>
        </a:defRPr>
      </a:lvl4pPr>
      <a:lvl5pPr marL="2057400" indent="-228600" algn="l" rtl="0" eaLnBrk="0" fontAlgn="base" hangingPunct="0">
        <a:spcBef>
          <a:spcPct val="20000"/>
        </a:spcBef>
        <a:spcAft>
          <a:spcPct val="0"/>
        </a:spcAft>
        <a:buChar char="»"/>
        <a:defRPr sz="2000">
          <a:solidFill>
            <a:srgbClr val="000066"/>
          </a:solidFill>
          <a:latin typeface="+mn-lt"/>
        </a:defRPr>
      </a:lvl5pPr>
      <a:lvl6pPr marL="2514600" indent="-228600" algn="l" rtl="0" fontAlgn="base">
        <a:spcBef>
          <a:spcPct val="20000"/>
        </a:spcBef>
        <a:spcAft>
          <a:spcPct val="0"/>
        </a:spcAft>
        <a:buChar char="»"/>
        <a:defRPr sz="2000">
          <a:solidFill>
            <a:srgbClr val="000066"/>
          </a:solidFill>
          <a:latin typeface="+mn-lt"/>
        </a:defRPr>
      </a:lvl6pPr>
      <a:lvl7pPr marL="2971800" indent="-228600" algn="l" rtl="0" fontAlgn="base">
        <a:spcBef>
          <a:spcPct val="20000"/>
        </a:spcBef>
        <a:spcAft>
          <a:spcPct val="0"/>
        </a:spcAft>
        <a:buChar char="»"/>
        <a:defRPr sz="2000">
          <a:solidFill>
            <a:srgbClr val="000066"/>
          </a:solidFill>
          <a:latin typeface="+mn-lt"/>
        </a:defRPr>
      </a:lvl7pPr>
      <a:lvl8pPr marL="3429000" indent="-228600" algn="l" rtl="0" fontAlgn="base">
        <a:spcBef>
          <a:spcPct val="20000"/>
        </a:spcBef>
        <a:spcAft>
          <a:spcPct val="0"/>
        </a:spcAft>
        <a:buChar char="»"/>
        <a:defRPr sz="2000">
          <a:solidFill>
            <a:srgbClr val="000066"/>
          </a:solidFill>
          <a:latin typeface="+mn-lt"/>
        </a:defRPr>
      </a:lvl8pPr>
      <a:lvl9pPr marL="3886200" indent="-228600" algn="l" rtl="0" fontAlgn="base">
        <a:spcBef>
          <a:spcPct val="20000"/>
        </a:spcBef>
        <a:spcAft>
          <a:spcPct val="0"/>
        </a:spcAft>
        <a:buChar char="»"/>
        <a:defRPr sz="2000">
          <a:solidFill>
            <a:srgbClr val="0000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eucard.web.cern.ch/EuCARD/index.html"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 Id="rId5" Type="http://schemas.openxmlformats.org/officeDocument/2006/relationships/image" Target="../media/image20.png"/><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5.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1.wmf"/></Relationships>
</file>

<file path=ppt/slides/_rels/slide6.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214313" y="1255713"/>
            <a:ext cx="7061200" cy="1763712"/>
          </a:xfrm>
        </p:spPr>
        <p:txBody>
          <a:bodyPr/>
          <a:lstStyle/>
          <a:p>
            <a:pPr eaLnBrk="1" hangingPunct="1"/>
            <a:r>
              <a:rPr lang="en-GB" sz="3200" dirty="0" smtClean="0"/>
              <a:t>EUCARD Collaboration</a:t>
            </a:r>
            <a:br>
              <a:rPr lang="en-GB" sz="3200" dirty="0" smtClean="0"/>
            </a:br>
            <a:r>
              <a:rPr lang="en-GB" sz="3200" dirty="0" smtClean="0"/>
              <a:t>Crab Cavity Research</a:t>
            </a:r>
          </a:p>
        </p:txBody>
      </p:sp>
      <p:sp>
        <p:nvSpPr>
          <p:cNvPr id="7171" name="Rectangle 3"/>
          <p:cNvSpPr>
            <a:spLocks noGrp="1" noChangeArrowheads="1"/>
          </p:cNvSpPr>
          <p:nvPr>
            <p:ph type="subTitle" idx="1"/>
          </p:nvPr>
        </p:nvSpPr>
        <p:spPr>
          <a:xfrm>
            <a:off x="251520" y="3416300"/>
            <a:ext cx="7019230" cy="2376488"/>
          </a:xfrm>
        </p:spPr>
        <p:txBody>
          <a:bodyPr/>
          <a:lstStyle/>
          <a:p>
            <a:pPr eaLnBrk="1" hangingPunct="1"/>
            <a:r>
              <a:rPr lang="en-GB" b="1" dirty="0" smtClean="0"/>
              <a:t>Peter McIntosh </a:t>
            </a:r>
          </a:p>
          <a:p>
            <a:pPr eaLnBrk="1" hangingPunct="1"/>
            <a:r>
              <a:rPr lang="en-GB" b="1" dirty="0" smtClean="0"/>
              <a:t>(STFC, </a:t>
            </a:r>
            <a:r>
              <a:rPr lang="en-GB" b="1" dirty="0" err="1" smtClean="0"/>
              <a:t>Daresbury</a:t>
            </a:r>
            <a:r>
              <a:rPr lang="en-GB" b="1" dirty="0" smtClean="0"/>
              <a:t> </a:t>
            </a:r>
            <a:r>
              <a:rPr lang="en-GB" b="1" dirty="0" smtClean="0"/>
              <a:t>Laboratory)</a:t>
            </a:r>
          </a:p>
          <a:p>
            <a:pPr eaLnBrk="1" hangingPunct="1"/>
            <a:endParaRPr lang="en-GB" dirty="0" smtClean="0"/>
          </a:p>
          <a:p>
            <a:pPr eaLnBrk="1" hangingPunct="1"/>
            <a:r>
              <a:rPr lang="en-GB" sz="2000" dirty="0" smtClean="0"/>
              <a:t>ICFA Beam Dynamics Mini-Workshop on</a:t>
            </a:r>
          </a:p>
          <a:p>
            <a:pPr eaLnBrk="1" hangingPunct="1"/>
            <a:r>
              <a:rPr lang="en-GB" sz="2000" dirty="0" smtClean="0"/>
              <a:t>Deflecting/Crabbing Cavity Applications for Accelerators </a:t>
            </a:r>
          </a:p>
        </p:txBody>
      </p:sp>
      <p:pic>
        <p:nvPicPr>
          <p:cNvPr id="7172" name="Picture 7" descr="logoHomepage">
            <a:hlinkClick r:id="rId3"/>
          </p:cNvPr>
          <p:cNvPicPr>
            <a:picLocks noChangeAspect="1" noChangeArrowheads="1"/>
          </p:cNvPicPr>
          <p:nvPr/>
        </p:nvPicPr>
        <p:blipFill>
          <a:blip r:embed="rId4" cstate="print"/>
          <a:srcRect/>
          <a:stretch>
            <a:fillRect/>
          </a:stretch>
        </p:blipFill>
        <p:spPr bwMode="auto">
          <a:xfrm>
            <a:off x="6500813" y="1000125"/>
            <a:ext cx="1981200" cy="939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GB" dirty="0" smtClean="0"/>
              <a:t>CLIC-CC Design Philosophy</a:t>
            </a:r>
            <a:endParaRPr lang="en-GB" dirty="0"/>
          </a:p>
        </p:txBody>
      </p:sp>
      <p:sp>
        <p:nvSpPr>
          <p:cNvPr id="6" name="Content Placeholder 5"/>
          <p:cNvSpPr>
            <a:spLocks noGrp="1"/>
          </p:cNvSpPr>
          <p:nvPr>
            <p:ph idx="1"/>
          </p:nvPr>
        </p:nvSpPr>
        <p:spPr/>
        <p:txBody>
          <a:bodyPr>
            <a:normAutofit fontScale="92500" lnSpcReduction="20000"/>
          </a:bodyPr>
          <a:lstStyle/>
          <a:p>
            <a:r>
              <a:rPr lang="en-GB" dirty="0" smtClean="0"/>
              <a:t>Design 12 GHz TW dipole copper cavity with high group velocity and thick irises:</a:t>
            </a:r>
          </a:p>
          <a:p>
            <a:pPr lvl="1"/>
            <a:r>
              <a:rPr lang="en-GB" dirty="0" smtClean="0"/>
              <a:t>12 GHz is compact and has synergy with </a:t>
            </a:r>
            <a:r>
              <a:rPr lang="en-GB" dirty="0" err="1" smtClean="0"/>
              <a:t>linac</a:t>
            </a:r>
            <a:r>
              <a:rPr lang="en-GB" dirty="0" smtClean="0"/>
              <a:t>.</a:t>
            </a:r>
          </a:p>
          <a:p>
            <a:pPr lvl="1"/>
            <a:r>
              <a:rPr lang="en-GB" dirty="0" smtClean="0"/>
              <a:t>12 GHz makes phase control tolerance larger than for sub harmonic frequency choices.</a:t>
            </a:r>
          </a:p>
          <a:p>
            <a:pPr lvl="1"/>
            <a:r>
              <a:rPr lang="en-GB" dirty="0" smtClean="0"/>
              <a:t>TW allows energy flow to mitigate beam-loading.</a:t>
            </a:r>
          </a:p>
          <a:p>
            <a:pPr lvl="1"/>
            <a:r>
              <a:rPr lang="en-GB" dirty="0" smtClean="0"/>
              <a:t>Thick irises reduces effects of pulse heating and phase drift.</a:t>
            </a:r>
          </a:p>
          <a:p>
            <a:pPr lvl="1"/>
            <a:r>
              <a:rPr lang="en-GB" dirty="0" smtClean="0"/>
              <a:t>Adjacent mode for SW cavities affect phase control performance.</a:t>
            </a:r>
          </a:p>
          <a:p>
            <a:r>
              <a:rPr lang="en-GB" dirty="0" smtClean="0"/>
              <a:t> Investigate various damping options.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GB" smtClean="0"/>
              <a:t>CLIC-CC Developments</a:t>
            </a:r>
          </a:p>
        </p:txBody>
      </p:sp>
      <p:pic>
        <p:nvPicPr>
          <p:cNvPr id="15363" name="Picture 3"/>
          <p:cNvPicPr>
            <a:picLocks noChangeAspect="1" noChangeArrowheads="1"/>
          </p:cNvPicPr>
          <p:nvPr/>
        </p:nvPicPr>
        <p:blipFill>
          <a:blip r:embed="rId3" cstate="print"/>
          <a:srcRect/>
          <a:stretch>
            <a:fillRect/>
          </a:stretch>
        </p:blipFill>
        <p:spPr bwMode="auto">
          <a:xfrm>
            <a:off x="755650" y="1412776"/>
            <a:ext cx="7561263" cy="5157788"/>
          </a:xfrm>
          <a:prstGeom prst="rect">
            <a:avLst/>
          </a:prstGeom>
          <a:noFill/>
          <a:ln w="9525">
            <a:noFill/>
            <a:miter lim="800000"/>
            <a:headEnd/>
            <a:tailEnd/>
          </a:ln>
        </p:spPr>
      </p:pic>
      <p:sp>
        <p:nvSpPr>
          <p:cNvPr id="5" name="Footer Placeholder 4"/>
          <p:cNvSpPr>
            <a:spLocks noGrp="1"/>
          </p:cNvSpPr>
          <p:nvPr>
            <p:ph type="ftr" sz="quarter" idx="11"/>
          </p:nvPr>
        </p:nvSpPr>
        <p:spPr>
          <a:xfrm>
            <a:off x="1187624" y="6525343"/>
            <a:ext cx="7776864" cy="332657"/>
          </a:xfrm>
        </p:spPr>
        <p:txBody>
          <a:bodyPr/>
          <a:lstStyle>
            <a:lvl1pPr algn="r">
              <a:defRPr/>
            </a:lvl1pPr>
          </a:lstStyle>
          <a:p>
            <a:pPr>
              <a:defRPr/>
            </a:pPr>
            <a:r>
              <a:rPr lang="en-GB" dirty="0" smtClean="0"/>
              <a:t>ICFA Mini-Workshop Deflecting/Crabbing Cavity Applications, Cockcroft Institute, 1 – 3 September 2010</a:t>
            </a:r>
            <a:endParaRPr lang="en-GB" dirty="0"/>
          </a:p>
        </p:txBody>
      </p:sp>
      <p:sp>
        <p:nvSpPr>
          <p:cNvPr id="6" name="TextBox 5"/>
          <p:cNvSpPr txBox="1"/>
          <p:nvPr/>
        </p:nvSpPr>
        <p:spPr>
          <a:xfrm>
            <a:off x="4781992" y="5877272"/>
            <a:ext cx="3894464" cy="338554"/>
          </a:xfrm>
          <a:prstGeom prst="rect">
            <a:avLst/>
          </a:prstGeom>
          <a:solidFill>
            <a:schemeClr val="accent1">
              <a:lumMod val="75000"/>
            </a:schemeClr>
          </a:solidFill>
          <a:ln>
            <a:solidFill>
              <a:srgbClr val="C00000"/>
            </a:solidFill>
          </a:ln>
        </p:spPr>
        <p:txBody>
          <a:bodyPr wrap="none" rtlCol="0">
            <a:spAutoFit/>
          </a:bodyPr>
          <a:lstStyle/>
          <a:p>
            <a:r>
              <a:rPr lang="en-GB" dirty="0" smtClean="0"/>
              <a:t>See Praveen </a:t>
            </a:r>
            <a:r>
              <a:rPr lang="en-GB" dirty="0" err="1" smtClean="0"/>
              <a:t>Ambattu’s</a:t>
            </a:r>
            <a:r>
              <a:rPr lang="en-GB" dirty="0" smtClean="0"/>
              <a:t> talk on Thursday</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20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2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CLIC-CC Fabrication</a:t>
            </a:r>
            <a:endParaRPr lang="en-GB" dirty="0"/>
          </a:p>
        </p:txBody>
      </p:sp>
      <p:pic>
        <p:nvPicPr>
          <p:cNvPr id="3" name="Picture 2"/>
          <p:cNvPicPr>
            <a:picLocks noChangeAspect="1" noChangeArrowheads="1"/>
          </p:cNvPicPr>
          <p:nvPr/>
        </p:nvPicPr>
        <p:blipFill>
          <a:blip r:embed="rId2" cstate="print"/>
          <a:srcRect/>
          <a:stretch>
            <a:fillRect/>
          </a:stretch>
        </p:blipFill>
        <p:spPr bwMode="auto">
          <a:xfrm>
            <a:off x="179512" y="1548110"/>
            <a:ext cx="6336704" cy="3321050"/>
          </a:xfrm>
          <a:prstGeom prst="rect">
            <a:avLst/>
          </a:prstGeom>
          <a:noFill/>
          <a:ln w="9525">
            <a:noFill/>
            <a:miter lim="800000"/>
            <a:headEnd/>
            <a:tailEnd/>
          </a:ln>
        </p:spPr>
      </p:pic>
      <p:pic>
        <p:nvPicPr>
          <p:cNvPr id="4" name="Picture 7"/>
          <p:cNvPicPr>
            <a:picLocks noChangeAspect="1" noChangeArrowheads="1"/>
          </p:cNvPicPr>
          <p:nvPr/>
        </p:nvPicPr>
        <p:blipFill>
          <a:blip r:embed="rId3" cstate="print"/>
          <a:srcRect/>
          <a:stretch>
            <a:fillRect/>
          </a:stretch>
        </p:blipFill>
        <p:spPr bwMode="auto">
          <a:xfrm>
            <a:off x="3725284" y="5810622"/>
            <a:ext cx="2142860" cy="864096"/>
          </a:xfrm>
          <a:prstGeom prst="rect">
            <a:avLst/>
          </a:prstGeom>
          <a:noFill/>
          <a:ln w="9525">
            <a:noFill/>
            <a:miter lim="800000"/>
            <a:headEnd/>
            <a:tailEnd/>
          </a:ln>
        </p:spPr>
      </p:pic>
      <p:pic>
        <p:nvPicPr>
          <p:cNvPr id="47106" name="Picture 2"/>
          <p:cNvPicPr>
            <a:picLocks noChangeAspect="1" noChangeArrowheads="1"/>
          </p:cNvPicPr>
          <p:nvPr/>
        </p:nvPicPr>
        <p:blipFill>
          <a:blip r:embed="rId4" cstate="print"/>
          <a:srcRect/>
          <a:stretch>
            <a:fillRect/>
          </a:stretch>
        </p:blipFill>
        <p:spPr bwMode="auto">
          <a:xfrm>
            <a:off x="7164288" y="2204864"/>
            <a:ext cx="1804549" cy="1922389"/>
          </a:xfrm>
          <a:prstGeom prst="rect">
            <a:avLst/>
          </a:prstGeom>
          <a:noFill/>
          <a:ln w="9525">
            <a:solidFill>
              <a:srgbClr val="0070C0"/>
            </a:solidFill>
            <a:miter lim="800000"/>
            <a:headEnd/>
            <a:tailEnd/>
          </a:ln>
        </p:spPr>
      </p:pic>
      <p:pic>
        <p:nvPicPr>
          <p:cNvPr id="6" name="Picture 2"/>
          <p:cNvPicPr>
            <a:picLocks noChangeAspect="1" noChangeArrowheads="1"/>
          </p:cNvPicPr>
          <p:nvPr/>
        </p:nvPicPr>
        <p:blipFill>
          <a:blip r:embed="rId5" cstate="print"/>
          <a:srcRect/>
          <a:stretch>
            <a:fillRect/>
          </a:stretch>
        </p:blipFill>
        <p:spPr bwMode="auto">
          <a:xfrm>
            <a:off x="6084168" y="4293096"/>
            <a:ext cx="2875921" cy="2381622"/>
          </a:xfrm>
          <a:prstGeom prst="rect">
            <a:avLst/>
          </a:prstGeom>
          <a:noFill/>
          <a:ln w="9525">
            <a:solidFill>
              <a:srgbClr val="0070C0"/>
            </a:solidFill>
            <a:miter lim="800000"/>
            <a:headEnd/>
            <a:tailEnd/>
          </a:ln>
        </p:spPr>
      </p:pic>
      <p:sp>
        <p:nvSpPr>
          <p:cNvPr id="7" name="TextBox 6"/>
          <p:cNvSpPr txBox="1"/>
          <p:nvPr/>
        </p:nvSpPr>
        <p:spPr>
          <a:xfrm>
            <a:off x="5364088" y="5106670"/>
            <a:ext cx="3438249" cy="338554"/>
          </a:xfrm>
          <a:prstGeom prst="rect">
            <a:avLst/>
          </a:prstGeom>
          <a:solidFill>
            <a:schemeClr val="accent1">
              <a:lumMod val="75000"/>
            </a:schemeClr>
          </a:solidFill>
          <a:ln>
            <a:solidFill>
              <a:srgbClr val="C00000"/>
            </a:solidFill>
          </a:ln>
        </p:spPr>
        <p:txBody>
          <a:bodyPr wrap="none" rtlCol="0">
            <a:spAutoFit/>
          </a:bodyPr>
          <a:lstStyle/>
          <a:p>
            <a:r>
              <a:rPr lang="en-GB" dirty="0" smtClean="0"/>
              <a:t>See Shakespeare’s display material</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20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20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allAtOnce"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GB" sz="3600" smtClean="0"/>
              <a:t>Crab Cavity LLRF Solutions</a:t>
            </a:r>
          </a:p>
        </p:txBody>
      </p:sp>
      <p:sp>
        <p:nvSpPr>
          <p:cNvPr id="16387" name="Text Box 4"/>
          <p:cNvSpPr>
            <a:spLocks noGrp="1" noChangeArrowheads="1"/>
          </p:cNvSpPr>
          <p:nvPr>
            <p:ph idx="1"/>
          </p:nvPr>
        </p:nvSpPr>
        <p:spPr>
          <a:noFill/>
        </p:spPr>
        <p:txBody>
          <a:bodyPr/>
          <a:lstStyle/>
          <a:p>
            <a:pPr eaLnBrk="1" hangingPunct="1">
              <a:lnSpc>
                <a:spcPct val="80000"/>
              </a:lnSpc>
            </a:pPr>
            <a:r>
              <a:rPr lang="en-GB" sz="2400" dirty="0" smtClean="0"/>
              <a:t>LHC-CC</a:t>
            </a:r>
          </a:p>
          <a:p>
            <a:pPr lvl="1">
              <a:lnSpc>
                <a:spcPct val="80000"/>
              </a:lnSpc>
              <a:spcAft>
                <a:spcPts val="0"/>
              </a:spcAft>
            </a:pPr>
            <a:r>
              <a:rPr lang="en-GB" sz="2000" dirty="0" smtClean="0"/>
              <a:t>Anticipate a local crab crossing scheme &lt; 0.522 </a:t>
            </a:r>
            <a:r>
              <a:rPr lang="en-GB" sz="2000" dirty="0" err="1" smtClean="0"/>
              <a:t>mrad</a:t>
            </a:r>
            <a:r>
              <a:rPr lang="en-GB" sz="2000" dirty="0" smtClean="0"/>
              <a:t> </a:t>
            </a:r>
          </a:p>
          <a:p>
            <a:pPr lvl="1">
              <a:lnSpc>
                <a:spcPct val="80000"/>
              </a:lnSpc>
              <a:spcAft>
                <a:spcPts val="0"/>
              </a:spcAft>
            </a:pPr>
            <a:r>
              <a:rPr lang="en-GB" sz="2000" dirty="0" smtClean="0"/>
              <a:t>Anticipate 400 MHz SRF cavities</a:t>
            </a:r>
          </a:p>
          <a:p>
            <a:pPr lvl="1">
              <a:lnSpc>
                <a:spcPct val="80000"/>
              </a:lnSpc>
              <a:spcAft>
                <a:spcPts val="0"/>
              </a:spcAft>
            </a:pPr>
            <a:r>
              <a:rPr lang="en-GB" sz="2000" dirty="0" smtClean="0"/>
              <a:t>Meeting single pass synchronisation requirement is straightforward</a:t>
            </a:r>
          </a:p>
          <a:p>
            <a:pPr lvl="1">
              <a:lnSpc>
                <a:spcPct val="80000"/>
              </a:lnSpc>
              <a:spcAft>
                <a:spcPts val="0"/>
              </a:spcAft>
            </a:pPr>
            <a:r>
              <a:rPr lang="en-GB" sz="2000" dirty="0" smtClean="0"/>
              <a:t>Meeting beam-beam instability synchronisation requirement is tough</a:t>
            </a:r>
          </a:p>
          <a:p>
            <a:pPr lvl="1">
              <a:lnSpc>
                <a:spcPct val="80000"/>
              </a:lnSpc>
              <a:spcAft>
                <a:spcPts val="0"/>
              </a:spcAft>
            </a:pPr>
            <a:r>
              <a:rPr lang="en-GB" sz="2000" dirty="0" smtClean="0"/>
              <a:t>Preventing phase noise causing beam blow up is a serious concern</a:t>
            </a:r>
            <a:endParaRPr lang="en-US" sz="2000" dirty="0" smtClean="0"/>
          </a:p>
          <a:p>
            <a:pPr lvl="1" eaLnBrk="1" hangingPunct="1">
              <a:lnSpc>
                <a:spcPct val="80000"/>
              </a:lnSpc>
              <a:buFontTx/>
              <a:buNone/>
            </a:pPr>
            <a:endParaRPr lang="en-GB" sz="2000" dirty="0" smtClean="0"/>
          </a:p>
          <a:p>
            <a:pPr eaLnBrk="1" hangingPunct="1">
              <a:lnSpc>
                <a:spcPct val="80000"/>
              </a:lnSpc>
            </a:pPr>
            <a:r>
              <a:rPr lang="en-GB" sz="2400" dirty="0" smtClean="0"/>
              <a:t>CLIC-CC</a:t>
            </a:r>
          </a:p>
          <a:p>
            <a:pPr lvl="1">
              <a:lnSpc>
                <a:spcPct val="80000"/>
              </a:lnSpc>
              <a:spcAft>
                <a:spcPts val="0"/>
              </a:spcAft>
            </a:pPr>
            <a:r>
              <a:rPr lang="en-GB" sz="2000" dirty="0" smtClean="0"/>
              <a:t>For CLIC anticipate both cavities driven with same Klystron</a:t>
            </a:r>
          </a:p>
          <a:p>
            <a:pPr lvl="1">
              <a:lnSpc>
                <a:spcPct val="80000"/>
              </a:lnSpc>
              <a:spcAft>
                <a:spcPts val="0"/>
              </a:spcAft>
            </a:pPr>
            <a:r>
              <a:rPr lang="en-GB" sz="2000" dirty="0" smtClean="0"/>
              <a:t>Need to assess added phase noise on separate distribution paths</a:t>
            </a:r>
          </a:p>
          <a:p>
            <a:pPr lvl="1">
              <a:lnSpc>
                <a:spcPct val="80000"/>
              </a:lnSpc>
              <a:spcAft>
                <a:spcPts val="0"/>
              </a:spcAft>
            </a:pPr>
            <a:r>
              <a:rPr lang="en-GB" sz="2000" dirty="0" smtClean="0"/>
              <a:t>Need a LLRF system to drive test cavity at CTF3</a:t>
            </a:r>
          </a:p>
          <a:p>
            <a:pPr lvl="1">
              <a:lnSpc>
                <a:spcPct val="80000"/>
              </a:lnSpc>
              <a:spcAft>
                <a:spcPts val="0"/>
              </a:spcAft>
            </a:pPr>
            <a:r>
              <a:rPr lang="en-GB" sz="2000" dirty="0" smtClean="0"/>
              <a:t>Need accurate relative cavity phase measurements for 200 ns pulses</a:t>
            </a:r>
          </a:p>
          <a:p>
            <a:pPr lvl="1">
              <a:lnSpc>
                <a:spcPct val="80000"/>
              </a:lnSpc>
              <a:spcAft>
                <a:spcPts val="0"/>
              </a:spcAft>
            </a:pPr>
            <a:r>
              <a:rPr lang="en-GB" sz="2000" dirty="0" smtClean="0"/>
              <a:t>Need a laser interferometer (not funded in EUCARD)</a:t>
            </a:r>
            <a:endParaRPr lang="en-US" sz="2000" dirty="0" smtClean="0"/>
          </a:p>
          <a:p>
            <a:pPr lvl="1" eaLnBrk="1" hangingPunct="1">
              <a:lnSpc>
                <a:spcPct val="80000"/>
              </a:lnSpc>
              <a:buFontTx/>
              <a:buNone/>
            </a:pPr>
            <a:endParaRPr lang="en-GB" sz="2000" dirty="0" smtClean="0"/>
          </a:p>
          <a:p>
            <a:pPr eaLnBrk="1" hangingPunct="1">
              <a:lnSpc>
                <a:spcPct val="80000"/>
              </a:lnSpc>
              <a:spcBef>
                <a:spcPct val="0"/>
              </a:spcBef>
              <a:buFontTx/>
              <a:buNone/>
            </a:pPr>
            <a:endParaRPr lang="en-GB" sz="1800" dirty="0" smtClean="0">
              <a:solidFill>
                <a:srgbClr val="000099"/>
              </a:solidFill>
              <a:latin typeface="Arial" pitchFamily="34" charset="0"/>
            </a:endParaRPr>
          </a:p>
        </p:txBody>
      </p:sp>
      <p:sp>
        <p:nvSpPr>
          <p:cNvPr id="5" name="Footer Placeholder 4"/>
          <p:cNvSpPr>
            <a:spLocks noGrp="1"/>
          </p:cNvSpPr>
          <p:nvPr>
            <p:ph type="ftr" sz="quarter" idx="11"/>
          </p:nvPr>
        </p:nvSpPr>
        <p:spPr/>
        <p:txBody>
          <a:bodyPr/>
          <a:lstStyle>
            <a:lvl1pPr algn="r">
              <a:defRPr/>
            </a:lvl1pPr>
          </a:lstStyle>
          <a:p>
            <a:pPr>
              <a:defRPr/>
            </a:pPr>
            <a:r>
              <a:rPr lang="en-GB" dirty="0" smtClean="0"/>
              <a:t>ICFA Mini-Workshop Deflecting/Crabbing Cavity Applications, Cockcroft Institute, 1 – 3 September 2010</a:t>
            </a:r>
            <a:endParaRPr lang="en-GB" dirty="0"/>
          </a:p>
        </p:txBody>
      </p:sp>
      <p:sp>
        <p:nvSpPr>
          <p:cNvPr id="6" name="TextBox 5"/>
          <p:cNvSpPr txBox="1"/>
          <p:nvPr/>
        </p:nvSpPr>
        <p:spPr>
          <a:xfrm>
            <a:off x="5004048" y="5733256"/>
            <a:ext cx="3502947" cy="338554"/>
          </a:xfrm>
          <a:prstGeom prst="rect">
            <a:avLst/>
          </a:prstGeom>
          <a:solidFill>
            <a:schemeClr val="accent1">
              <a:lumMod val="75000"/>
            </a:schemeClr>
          </a:solidFill>
          <a:ln>
            <a:solidFill>
              <a:srgbClr val="C00000"/>
            </a:solidFill>
          </a:ln>
        </p:spPr>
        <p:txBody>
          <a:bodyPr wrap="none" rtlCol="0">
            <a:spAutoFit/>
          </a:bodyPr>
          <a:lstStyle/>
          <a:p>
            <a:r>
              <a:rPr lang="en-GB" dirty="0" smtClean="0"/>
              <a:t>See Amos Dexter’s talk on Thursday</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20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2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GB" sz="3600" smtClean="0"/>
              <a:t>10.3 Project Plan and Milestones</a:t>
            </a:r>
          </a:p>
        </p:txBody>
      </p:sp>
      <p:sp>
        <p:nvSpPr>
          <p:cNvPr id="5" name="Footer Placeholder 4"/>
          <p:cNvSpPr>
            <a:spLocks noGrp="1"/>
          </p:cNvSpPr>
          <p:nvPr>
            <p:ph type="ftr" sz="quarter" idx="11"/>
          </p:nvPr>
        </p:nvSpPr>
        <p:spPr>
          <a:xfrm>
            <a:off x="1187624" y="6525343"/>
            <a:ext cx="7776864" cy="332657"/>
          </a:xfrm>
        </p:spPr>
        <p:txBody>
          <a:bodyPr/>
          <a:lstStyle>
            <a:lvl1pPr algn="r">
              <a:defRPr/>
            </a:lvl1pPr>
          </a:lstStyle>
          <a:p>
            <a:pPr>
              <a:defRPr/>
            </a:pPr>
            <a:r>
              <a:rPr lang="en-GB" dirty="0" smtClean="0"/>
              <a:t>ICFA Mini-Workshop Deflecting/Crabbing Cavity Applications, Cockcroft Institute, 1 – 3 September 2010</a:t>
            </a:r>
            <a:endParaRPr lang="en-GB" dirty="0"/>
          </a:p>
        </p:txBody>
      </p:sp>
      <p:pic>
        <p:nvPicPr>
          <p:cNvPr id="17412" name="Picture 4"/>
          <p:cNvPicPr>
            <a:picLocks noChangeAspect="1" noChangeArrowheads="1"/>
          </p:cNvPicPr>
          <p:nvPr/>
        </p:nvPicPr>
        <p:blipFill>
          <a:blip r:embed="rId3" cstate="print"/>
          <a:srcRect/>
          <a:stretch>
            <a:fillRect/>
          </a:stretch>
        </p:blipFill>
        <p:spPr bwMode="auto">
          <a:xfrm>
            <a:off x="251520" y="1916832"/>
            <a:ext cx="8657425" cy="3960440"/>
          </a:xfrm>
          <a:prstGeom prst="rect">
            <a:avLst/>
          </a:prstGeom>
          <a:noFill/>
          <a:ln w="9525">
            <a:solidFill>
              <a:srgbClr val="0070C0"/>
            </a:solid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GB" dirty="0" smtClean="0"/>
              <a:t>WP10.3 Milestones and Deliverables</a:t>
            </a:r>
          </a:p>
        </p:txBody>
      </p:sp>
      <p:sp>
        <p:nvSpPr>
          <p:cNvPr id="6" name="Footer Placeholder 4"/>
          <p:cNvSpPr>
            <a:spLocks noGrp="1"/>
          </p:cNvSpPr>
          <p:nvPr>
            <p:ph type="ftr" sz="quarter" idx="11"/>
          </p:nvPr>
        </p:nvSpPr>
        <p:spPr>
          <a:xfrm>
            <a:off x="1187624" y="6525343"/>
            <a:ext cx="7776864" cy="332657"/>
          </a:xfrm>
        </p:spPr>
        <p:txBody>
          <a:bodyPr/>
          <a:lstStyle>
            <a:lvl1pPr algn="r">
              <a:defRPr/>
            </a:lvl1pPr>
          </a:lstStyle>
          <a:p>
            <a:pPr>
              <a:defRPr/>
            </a:pPr>
            <a:r>
              <a:rPr lang="en-GB" dirty="0" smtClean="0"/>
              <a:t>ICFA Mini-Workshop Deflecting/Crabbing Cavity Applications, Cockcroft Institute, 1 – 3 September 2010</a:t>
            </a:r>
            <a:endParaRPr lang="en-GB" dirty="0"/>
          </a:p>
        </p:txBody>
      </p:sp>
      <p:graphicFrame>
        <p:nvGraphicFramePr>
          <p:cNvPr id="7" name="Group 357"/>
          <p:cNvGraphicFramePr>
            <a:graphicFrameLocks/>
          </p:cNvGraphicFramePr>
          <p:nvPr/>
        </p:nvGraphicFramePr>
        <p:xfrm>
          <a:off x="933450" y="1780629"/>
          <a:ext cx="7325678" cy="3657600"/>
        </p:xfrm>
        <a:graphic>
          <a:graphicData uri="http://schemas.openxmlformats.org/drawingml/2006/table">
            <a:tbl>
              <a:tblPr/>
              <a:tblGrid>
                <a:gridCol w="1146493"/>
                <a:gridCol w="3735705"/>
                <a:gridCol w="863600"/>
                <a:gridCol w="1579880"/>
              </a:tblGrid>
              <a:tr h="29210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34" charset="0"/>
                          <a:cs typeface="Arial" pitchFamily="34" charset="0"/>
                        </a:rPr>
                        <a:t>Output</a:t>
                      </a:r>
                      <a:r>
                        <a:rPr kumimoji="0" lang="en-US" sz="1400" b="1" i="0" u="none" strike="noStrike" cap="none" normalizeH="0" baseline="30000" dirty="0" smtClean="0">
                          <a:ln>
                            <a:noFill/>
                          </a:ln>
                          <a:solidFill>
                            <a:schemeClr val="tx1"/>
                          </a:solidFill>
                          <a:effectLst/>
                          <a:latin typeface="Arial" pitchFamily="34" charset="0"/>
                          <a:cs typeface="Arial" pitchFamily="34" charset="0"/>
                        </a:rPr>
                        <a:t>1</a:t>
                      </a:r>
                    </a:p>
                  </a:txBody>
                  <a:tcPr anchor="ct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34" charset="0"/>
                          <a:cs typeface="Arial" pitchFamily="34" charset="0"/>
                        </a:rPr>
                        <a:t>Description</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34" charset="0"/>
                          <a:cs typeface="Arial" pitchFamily="34" charset="0"/>
                        </a:rPr>
                        <a:t>Nature</a:t>
                      </a:r>
                      <a:r>
                        <a:rPr kumimoji="0" lang="en-US" sz="1400" b="1" i="0" u="none" strike="noStrike" cap="none" normalizeH="0" baseline="30000" dirty="0" smtClean="0">
                          <a:ln>
                            <a:noFill/>
                          </a:ln>
                          <a:solidFill>
                            <a:schemeClr val="tx1"/>
                          </a:solidFill>
                          <a:effectLst/>
                          <a:latin typeface="Arial" pitchFamily="34" charset="0"/>
                          <a:cs typeface="Arial" pitchFamily="34" charset="0"/>
                        </a:rPr>
                        <a:t>2</a:t>
                      </a:r>
                      <a:endParaRPr kumimoji="0" lang="en-US" sz="1400" b="1" i="0" u="none" strike="noStrike" cap="none" normalizeH="0" baseline="0" dirty="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34" charset="0"/>
                          <a:cs typeface="Arial" pitchFamily="34" charset="0"/>
                        </a:rPr>
                        <a:t>Delivery month</a:t>
                      </a:r>
                      <a:r>
                        <a:rPr kumimoji="0" lang="en-US" sz="1400" b="1" i="0" u="none" strike="noStrike" cap="none" normalizeH="0" baseline="30000" dirty="0" smtClean="0">
                          <a:ln>
                            <a:noFill/>
                          </a:ln>
                          <a:solidFill>
                            <a:schemeClr val="tx1"/>
                          </a:solidFill>
                          <a:effectLst/>
                          <a:latin typeface="Arial" pitchFamily="34" charset="0"/>
                          <a:cs typeface="Arial" pitchFamily="34" charset="0"/>
                        </a:rPr>
                        <a:t>3</a:t>
                      </a:r>
                      <a:endParaRPr kumimoji="0" lang="en-US" sz="1400" b="1" i="0" u="none" strike="noStrike" cap="none" normalizeH="0" baseline="0" dirty="0" smtClean="0">
                        <a:ln>
                          <a:noFill/>
                        </a:ln>
                        <a:solidFill>
                          <a:schemeClr val="tx1"/>
                        </a:solidFill>
                        <a:effectLst/>
                        <a:latin typeface="Arial" pitchFamily="34"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907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34" charset="0"/>
                          <a:cs typeface="Arial" pitchFamily="34" charset="0"/>
                        </a:rPr>
                        <a:t>M1</a:t>
                      </a: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34" charset="0"/>
                          <a:cs typeface="Arial" pitchFamily="34" charset="0"/>
                        </a:rPr>
                        <a:t>LHC crab cavity specifications completed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34" charset="0"/>
                          <a:cs typeface="Arial" pitchFamily="34" charset="0"/>
                        </a:rPr>
                        <a:t>R</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34" charset="0"/>
                          <a:cs typeface="Arial" pitchFamily="34" charset="0"/>
                        </a:rPr>
                        <a:t>M12</a:t>
                      </a:r>
                    </a:p>
                  </a:txBody>
                  <a:tcP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r>
              <a:tr h="13017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cs typeface="Arial" pitchFamily="34" charset="0"/>
                        </a:rPr>
                        <a:t>M2</a:t>
                      </a: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cs typeface="Arial" pitchFamily="34" charset="0"/>
                        </a:rPr>
                        <a:t>LHC model crab cavity completed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pitchFamily="34" charset="0"/>
                          <a:cs typeface="Arial" pitchFamily="34" charset="0"/>
                        </a:rPr>
                        <a:t>P</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pitchFamily="34" charset="0"/>
                          <a:cs typeface="Arial" pitchFamily="34" charset="0"/>
                        </a:rPr>
                        <a:t>M24</a:t>
                      </a:r>
                    </a:p>
                  </a:txBody>
                  <a:tcP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8097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cs typeface="Arial" pitchFamily="34" charset="0"/>
                        </a:rPr>
                        <a:t>M3</a:t>
                      </a: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cs typeface="Arial" pitchFamily="34" charset="0"/>
                        </a:rPr>
                        <a:t>LHC coupler development finished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cs typeface="Arial" pitchFamily="34" charset="0"/>
                        </a:rPr>
                        <a:t>P/R</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cs typeface="Arial" pitchFamily="34" charset="0"/>
                        </a:rPr>
                        <a:t>M33</a:t>
                      </a:r>
                    </a:p>
                  </a:txBody>
                  <a:tcP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907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34" charset="0"/>
                          <a:cs typeface="Arial" pitchFamily="34" charset="0"/>
                        </a:rPr>
                        <a:t>M4</a:t>
                      </a: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34" charset="0"/>
                          <a:cs typeface="Arial" pitchFamily="34" charset="0"/>
                        </a:rPr>
                        <a:t>CLIC crab cavity specifications completed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34" charset="0"/>
                          <a:cs typeface="Arial" pitchFamily="34" charset="0"/>
                        </a:rPr>
                        <a:t>R</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34" charset="0"/>
                          <a:cs typeface="Arial" pitchFamily="34" charset="0"/>
                        </a:rPr>
                        <a:t>M12</a:t>
                      </a:r>
                    </a:p>
                  </a:txBody>
                  <a:tcP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r>
              <a:tr h="12858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cs typeface="Arial" pitchFamily="34" charset="0"/>
                        </a:rPr>
                        <a:t>M5</a:t>
                      </a: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cs typeface="Arial" pitchFamily="34" charset="0"/>
                        </a:rPr>
                        <a:t>CLIC model crab cavity completed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pitchFamily="34" charset="0"/>
                          <a:cs typeface="Arial" pitchFamily="34" charset="0"/>
                        </a:rPr>
                        <a:t>P</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pitchFamily="34" charset="0"/>
                          <a:cs typeface="Arial" pitchFamily="34" charset="0"/>
                        </a:rPr>
                        <a:t>M24</a:t>
                      </a:r>
                    </a:p>
                  </a:txBody>
                  <a:tcP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0663">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cs typeface="Arial" pitchFamily="34" charset="0"/>
                        </a:rPr>
                        <a:t>M6</a:t>
                      </a: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cs typeface="Arial" pitchFamily="34" charset="0"/>
                        </a:rPr>
                        <a:t>CLIC coupler development finished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cs typeface="Arial" pitchFamily="34" charset="0"/>
                        </a:rPr>
                        <a:t>P/R</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pitchFamily="34" charset="0"/>
                          <a:cs typeface="Arial" pitchFamily="34" charset="0"/>
                        </a:rPr>
                        <a:t>M33</a:t>
                      </a:r>
                    </a:p>
                  </a:txBody>
                  <a:tcP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2858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cs typeface="Arial" pitchFamily="34" charset="0"/>
                        </a:rPr>
                        <a:t>M7</a:t>
                      </a: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cs typeface="Arial" pitchFamily="34" charset="0"/>
                        </a:rPr>
                        <a:t>Development of LHC LLRF system</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cs typeface="Arial" pitchFamily="34" charset="0"/>
                        </a:rPr>
                        <a:t>P</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cs typeface="Arial" pitchFamily="34" charset="0"/>
                        </a:rPr>
                        <a:t>M21</a:t>
                      </a:r>
                    </a:p>
                  </a:txBody>
                  <a:tcP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2858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cs typeface="Arial" pitchFamily="34" charset="0"/>
                        </a:rPr>
                        <a:t>M8</a:t>
                      </a: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tab pos="1581150" algn="l"/>
                        </a:tabLst>
                      </a:pPr>
                      <a:r>
                        <a:rPr kumimoji="0" lang="en-US" sz="1400" b="0" i="0" u="none" strike="noStrike" cap="none" normalizeH="0" baseline="0" smtClean="0">
                          <a:ln>
                            <a:noFill/>
                          </a:ln>
                          <a:solidFill>
                            <a:schemeClr val="tx1"/>
                          </a:solidFill>
                          <a:effectLst/>
                          <a:latin typeface="Arial" pitchFamily="34" charset="0"/>
                          <a:cs typeface="Arial" pitchFamily="34" charset="0"/>
                        </a:rPr>
                        <a:t>Development of CLIC LLRF system</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cs typeface="Arial" pitchFamily="34" charset="0"/>
                        </a:rPr>
                        <a:t>P</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cs typeface="Arial" pitchFamily="34" charset="0"/>
                        </a:rPr>
                        <a:t>M30</a:t>
                      </a:r>
                    </a:p>
                  </a:txBody>
                  <a:tcP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2858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cs typeface="Arial" pitchFamily="34" charset="0"/>
                        </a:rPr>
                        <a:t>D1</a:t>
                      </a: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LHC crab cavity final report</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M36</a:t>
                      </a:r>
                    </a:p>
                  </a:txBody>
                  <a:tcPr anchor="ct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2858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cs typeface="Arial" pitchFamily="34" charset="0"/>
                        </a:rPr>
                        <a:t>D2</a:t>
                      </a: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CLIC crab cavity final report</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M36</a:t>
                      </a:r>
                    </a:p>
                  </a:txBody>
                  <a:tcPr anchor="ct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2858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cs typeface="Arial" pitchFamily="34" charset="0"/>
                        </a:rPr>
                        <a:t>D3</a:t>
                      </a:r>
                    </a:p>
                  </a:txBody>
                  <a:tcPr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LHC and CLIC LLRF final reports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M36</a:t>
                      </a:r>
                    </a:p>
                  </a:txBody>
                  <a:tcPr anchor="ct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 name="Rectangle 323"/>
          <p:cNvSpPr>
            <a:spLocks noChangeArrowheads="1"/>
          </p:cNvSpPr>
          <p:nvPr/>
        </p:nvSpPr>
        <p:spPr bwMode="auto">
          <a:xfrm>
            <a:off x="825500" y="5445224"/>
            <a:ext cx="4362450" cy="646113"/>
          </a:xfrm>
          <a:prstGeom prst="rect">
            <a:avLst/>
          </a:prstGeom>
          <a:noFill/>
          <a:ln w="9525">
            <a:noFill/>
            <a:miter lim="800000"/>
            <a:headEnd/>
            <a:tailEnd/>
          </a:ln>
        </p:spPr>
        <p:txBody>
          <a:bodyPr wrap="none" anchor="ctr">
            <a:spAutoFit/>
          </a:bodyPr>
          <a:lstStyle/>
          <a:p>
            <a:r>
              <a:rPr lang="en-GB" sz="1200" baseline="30000" dirty="0"/>
              <a:t>1</a:t>
            </a:r>
            <a:r>
              <a:rPr lang="en-GB" sz="1200" dirty="0"/>
              <a:t> M = Milestone, D = Deliverable 	</a:t>
            </a:r>
          </a:p>
          <a:p>
            <a:r>
              <a:rPr lang="en-GB" sz="1200" baseline="30000" dirty="0"/>
              <a:t>2</a:t>
            </a:r>
            <a:r>
              <a:rPr lang="en-GB" sz="1200" dirty="0"/>
              <a:t> Nature: R=Report, P=Prototype, D=Demonstrator, O=Other </a:t>
            </a:r>
          </a:p>
          <a:p>
            <a:r>
              <a:rPr lang="en-GB" sz="1200" baseline="30000" dirty="0"/>
              <a:t>3</a:t>
            </a:r>
            <a:r>
              <a:rPr lang="en-GB" sz="1200" dirty="0"/>
              <a:t> Counted from the starting date</a:t>
            </a:r>
          </a:p>
        </p:txBody>
      </p:sp>
      <p:sp>
        <p:nvSpPr>
          <p:cNvPr id="9" name="Rectangle 8"/>
          <p:cNvSpPr/>
          <p:nvPr/>
        </p:nvSpPr>
        <p:spPr>
          <a:xfrm>
            <a:off x="4788024" y="6021288"/>
            <a:ext cx="3922869" cy="338554"/>
          </a:xfrm>
          <a:prstGeom prst="rect">
            <a:avLst/>
          </a:prstGeom>
        </p:spPr>
        <p:txBody>
          <a:bodyPr wrap="none">
            <a:spAutoFit/>
          </a:bodyPr>
          <a:lstStyle/>
          <a:p>
            <a:r>
              <a:rPr lang="en-US" u="sng" dirty="0" smtClean="0">
                <a:solidFill>
                  <a:schemeClr val="accent2"/>
                </a:solidFill>
              </a:rPr>
              <a:t>http://cdsweb.cern.ch/collection/EuCARD</a:t>
            </a:r>
            <a:endParaRPr lang="en-GB" dirty="0">
              <a:solidFill>
                <a:schemeClr val="accent2"/>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5"/>
          <p:cNvSpPr>
            <a:spLocks noGrp="1"/>
          </p:cNvSpPr>
          <p:nvPr>
            <p:ph type="title"/>
          </p:nvPr>
        </p:nvSpPr>
        <p:spPr/>
        <p:txBody>
          <a:bodyPr/>
          <a:lstStyle/>
          <a:p>
            <a:pPr eaLnBrk="1" hangingPunct="1"/>
            <a:r>
              <a:rPr lang="en-GB" smtClean="0"/>
              <a:t>Publications</a:t>
            </a:r>
          </a:p>
        </p:txBody>
      </p:sp>
      <p:sp>
        <p:nvSpPr>
          <p:cNvPr id="7" name="Content Placeholder 6"/>
          <p:cNvSpPr>
            <a:spLocks noGrp="1"/>
          </p:cNvSpPr>
          <p:nvPr>
            <p:ph idx="1"/>
          </p:nvPr>
        </p:nvSpPr>
        <p:spPr/>
        <p:txBody>
          <a:bodyPr>
            <a:normAutofit fontScale="40000" lnSpcReduction="20000"/>
          </a:bodyPr>
          <a:lstStyle/>
          <a:p>
            <a:pPr eaLnBrk="1" hangingPunct="1">
              <a:buFontTx/>
              <a:buNone/>
              <a:defRPr/>
            </a:pPr>
            <a:r>
              <a:rPr lang="en-GB" b="1" dirty="0" smtClean="0"/>
              <a:t>Status of LHC Crab Cavity Simulations and Beam Studies, R Calaga et al</a:t>
            </a:r>
          </a:p>
          <a:p>
            <a:pPr eaLnBrk="1" hangingPunct="1">
              <a:defRPr/>
            </a:pPr>
            <a:r>
              <a:rPr lang="en-GB" dirty="0" smtClean="0"/>
              <a:t>Particle Accelerator Conference 2009, Vancouver, 2009.</a:t>
            </a:r>
          </a:p>
          <a:p>
            <a:pPr eaLnBrk="1" hangingPunct="1">
              <a:buFontTx/>
              <a:buNone/>
              <a:defRPr/>
            </a:pPr>
            <a:r>
              <a:rPr lang="en-GB" b="1" dirty="0" smtClean="0"/>
              <a:t>LHC Upgrade Scenarios, F Zimmermann et al</a:t>
            </a:r>
          </a:p>
          <a:p>
            <a:pPr eaLnBrk="1" hangingPunct="1">
              <a:defRPr/>
            </a:pPr>
            <a:r>
              <a:rPr lang="en-GB" dirty="0" smtClean="0"/>
              <a:t>Particle Accelerator Conference 2009, Vancouver, 2009.</a:t>
            </a:r>
          </a:p>
          <a:p>
            <a:pPr eaLnBrk="1" hangingPunct="1">
              <a:buFontTx/>
              <a:buNone/>
              <a:defRPr/>
            </a:pPr>
            <a:r>
              <a:rPr lang="en-GB" b="1" dirty="0" smtClean="0"/>
              <a:t>Wakefield Damping for the CLIC Crab Cavity, P Ambattu et al</a:t>
            </a:r>
          </a:p>
          <a:p>
            <a:pPr eaLnBrk="1" hangingPunct="1">
              <a:defRPr/>
            </a:pPr>
            <a:r>
              <a:rPr lang="en-GB" dirty="0" smtClean="0"/>
              <a:t>Particle Accelerator Conference 2009, Vancouver, 2009.</a:t>
            </a:r>
          </a:p>
          <a:p>
            <a:pPr eaLnBrk="1" hangingPunct="1">
              <a:buFontTx/>
              <a:buNone/>
              <a:defRPr/>
            </a:pPr>
            <a:r>
              <a:rPr lang="en-GB" b="1" dirty="0" smtClean="0"/>
              <a:t>Status of LHC Crab Cavity Cryostat, N Solyak et al</a:t>
            </a:r>
          </a:p>
          <a:p>
            <a:pPr eaLnBrk="1" hangingPunct="1">
              <a:defRPr/>
            </a:pPr>
            <a:r>
              <a:rPr lang="en-GB" dirty="0" smtClean="0"/>
              <a:t>Particle Accelerator Conference 2009, Vancouver, 2009.</a:t>
            </a:r>
          </a:p>
          <a:p>
            <a:pPr eaLnBrk="1" hangingPunct="1">
              <a:buFontTx/>
              <a:buNone/>
              <a:defRPr/>
            </a:pPr>
            <a:r>
              <a:rPr lang="en-GB" b="1" dirty="0" smtClean="0"/>
              <a:t>Novel Geometries for the LHC Crab Cavity, B Hall et al</a:t>
            </a:r>
          </a:p>
          <a:p>
            <a:pPr eaLnBrk="1" hangingPunct="1">
              <a:defRPr/>
            </a:pPr>
            <a:r>
              <a:rPr lang="en-GB" dirty="0" smtClean="0"/>
              <a:t>Particle Accelerator Conference 2009, Vancouver, 2009.</a:t>
            </a:r>
          </a:p>
          <a:p>
            <a:pPr eaLnBrk="1" hangingPunct="1">
              <a:buFontTx/>
              <a:buNone/>
              <a:defRPr/>
            </a:pPr>
            <a:r>
              <a:rPr lang="en-GB" b="1" dirty="0" smtClean="0"/>
              <a:t>Study with One Global Crab Cavity at IR4 for LHC, Y Sun et al</a:t>
            </a:r>
          </a:p>
          <a:p>
            <a:pPr eaLnBrk="1" hangingPunct="1">
              <a:defRPr/>
            </a:pPr>
            <a:r>
              <a:rPr lang="en-GB" dirty="0" smtClean="0"/>
              <a:t>Particle Accelerator Conference 2009, Vancouver, 2009.</a:t>
            </a:r>
          </a:p>
          <a:p>
            <a:pPr eaLnBrk="1" hangingPunct="1">
              <a:buFontTx/>
              <a:buNone/>
              <a:defRPr/>
            </a:pPr>
            <a:r>
              <a:rPr lang="en-GB" b="1" dirty="0" smtClean="0"/>
              <a:t>Tune Shift due to Crossing Collision and Crab Collision, Y Sun et al</a:t>
            </a:r>
          </a:p>
          <a:p>
            <a:pPr eaLnBrk="1" hangingPunct="1">
              <a:defRPr/>
            </a:pPr>
            <a:r>
              <a:rPr lang="en-GB" dirty="0" smtClean="0"/>
              <a:t>Particle Accelerator Conference 2009, Vancouver, 2009.</a:t>
            </a:r>
          </a:p>
          <a:p>
            <a:pPr eaLnBrk="1" hangingPunct="1">
              <a:buFontTx/>
              <a:buNone/>
              <a:defRPr/>
            </a:pPr>
            <a:r>
              <a:rPr lang="en-GB" b="1" dirty="0" smtClean="0"/>
              <a:t>New Cavity Shape Developments for Crabbing Applications, G Burt </a:t>
            </a:r>
          </a:p>
          <a:p>
            <a:pPr eaLnBrk="1" hangingPunct="1">
              <a:defRPr/>
            </a:pPr>
            <a:r>
              <a:rPr lang="en-GB" dirty="0" smtClean="0"/>
              <a:t>Superconducting RF Conference 2009, Berlin, 2009.</a:t>
            </a:r>
          </a:p>
          <a:p>
            <a:pPr>
              <a:buFontTx/>
              <a:buNone/>
              <a:defRPr/>
            </a:pPr>
            <a:r>
              <a:rPr lang="en-GB" b="1" dirty="0" smtClean="0"/>
              <a:t>Development of Crab Cavity Systems at the Cockcroft Institute, G Burt et al</a:t>
            </a:r>
          </a:p>
          <a:p>
            <a:pPr>
              <a:defRPr/>
            </a:pPr>
            <a:r>
              <a:rPr lang="en-GB" dirty="0" smtClean="0"/>
              <a:t>51st ICFA Beam Dynamics Newsletter, April, 2010.</a:t>
            </a:r>
          </a:p>
          <a:p>
            <a:pPr>
              <a:buFontTx/>
              <a:buNone/>
              <a:defRPr/>
            </a:pPr>
            <a:r>
              <a:rPr lang="en-GB" b="1" dirty="0" smtClean="0"/>
              <a:t>Novel Geometry for the LHC Crab Cavity, B Hall et al</a:t>
            </a:r>
          </a:p>
          <a:p>
            <a:pPr>
              <a:defRPr/>
            </a:pPr>
            <a:r>
              <a:rPr lang="en-GB" dirty="0" smtClean="0"/>
              <a:t>International Particle Accelerator Conference 2010, Kyoto, 2010.</a:t>
            </a:r>
          </a:p>
          <a:p>
            <a:pPr>
              <a:buFontTx/>
              <a:buNone/>
              <a:defRPr/>
            </a:pPr>
            <a:r>
              <a:rPr lang="en-GB" b="1" dirty="0" smtClean="0"/>
              <a:t>Evolutionary Algorithms in the Design of RF Cavities, C </a:t>
            </a:r>
            <a:r>
              <a:rPr lang="en-GB" b="1" dirty="0" err="1" smtClean="0"/>
              <a:t>Lingwood</a:t>
            </a:r>
            <a:r>
              <a:rPr lang="en-GB" b="1" dirty="0" smtClean="0"/>
              <a:t>, et al</a:t>
            </a:r>
          </a:p>
          <a:p>
            <a:pPr>
              <a:defRPr/>
            </a:pPr>
            <a:r>
              <a:rPr lang="en-GB" dirty="0" smtClean="0"/>
              <a:t>International Particle Accelerator Conference 2010, Kyoto, 2010.</a:t>
            </a:r>
          </a:p>
        </p:txBody>
      </p:sp>
      <p:sp>
        <p:nvSpPr>
          <p:cNvPr id="5" name="Footer Placeholder 4"/>
          <p:cNvSpPr>
            <a:spLocks noGrp="1"/>
          </p:cNvSpPr>
          <p:nvPr>
            <p:ph type="ftr" sz="quarter" idx="11"/>
          </p:nvPr>
        </p:nvSpPr>
        <p:spPr/>
        <p:txBody>
          <a:bodyPr/>
          <a:lstStyle>
            <a:lvl1pPr algn="r">
              <a:defRPr/>
            </a:lvl1pPr>
          </a:lstStyle>
          <a:p>
            <a:pPr>
              <a:defRPr/>
            </a:pPr>
            <a:r>
              <a:rPr lang="en-GB" dirty="0" smtClean="0"/>
              <a:t>ICFA Mini-Workshop Deflecting/Crabbing Cavity Applications, Cockcroft Institute, 1 – 3 September 2010</a:t>
            </a:r>
            <a:endParaRPr lang="en-GB" dirty="0"/>
          </a:p>
        </p:txBody>
      </p:sp>
      <p:grpSp>
        <p:nvGrpSpPr>
          <p:cNvPr id="10" name="Group 9"/>
          <p:cNvGrpSpPr/>
          <p:nvPr/>
        </p:nvGrpSpPr>
        <p:grpSpPr>
          <a:xfrm>
            <a:off x="4427984" y="2060848"/>
            <a:ext cx="4355976" cy="3510392"/>
            <a:chOff x="4427984" y="2060848"/>
            <a:chExt cx="4355976" cy="3510392"/>
          </a:xfrm>
        </p:grpSpPr>
        <p:pic>
          <p:nvPicPr>
            <p:cNvPr id="20485" name="Picture 5"/>
            <p:cNvPicPr>
              <a:picLocks noChangeAspect="1" noChangeArrowheads="1"/>
            </p:cNvPicPr>
            <p:nvPr/>
          </p:nvPicPr>
          <p:blipFill>
            <a:blip r:embed="rId2" cstate="print"/>
            <a:srcRect/>
            <a:stretch>
              <a:fillRect/>
            </a:stretch>
          </p:blipFill>
          <p:spPr bwMode="auto">
            <a:xfrm>
              <a:off x="6300192" y="2060848"/>
              <a:ext cx="2483768" cy="3510392"/>
            </a:xfrm>
            <a:prstGeom prst="rect">
              <a:avLst/>
            </a:prstGeom>
            <a:ln>
              <a:solidFill>
                <a:srgbClr val="002060"/>
              </a:solidFill>
            </a:ln>
            <a:effectLst>
              <a:outerShdw blurRad="292100" dist="139700" dir="2700000" algn="tl" rotWithShape="0">
                <a:srgbClr val="333333">
                  <a:alpha val="65000"/>
                </a:srgbClr>
              </a:outerShdw>
            </a:effectLst>
          </p:spPr>
        </p:pic>
        <p:cxnSp>
          <p:nvCxnSpPr>
            <p:cNvPr id="9" name="Straight Arrow Connector 8"/>
            <p:cNvCxnSpPr/>
            <p:nvPr/>
          </p:nvCxnSpPr>
          <p:spPr>
            <a:xfrm>
              <a:off x="4427984" y="5085184"/>
              <a:ext cx="1800200" cy="1588"/>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grpSp>
      <p:sp>
        <p:nvSpPr>
          <p:cNvPr id="8" name="Rectangle 7"/>
          <p:cNvSpPr/>
          <p:nvPr/>
        </p:nvSpPr>
        <p:spPr>
          <a:xfrm>
            <a:off x="4788024" y="6093296"/>
            <a:ext cx="3922869" cy="338554"/>
          </a:xfrm>
          <a:prstGeom prst="rect">
            <a:avLst/>
          </a:prstGeom>
        </p:spPr>
        <p:txBody>
          <a:bodyPr wrap="none">
            <a:spAutoFit/>
          </a:bodyPr>
          <a:lstStyle/>
          <a:p>
            <a:r>
              <a:rPr lang="en-US" u="sng" dirty="0" smtClean="0">
                <a:solidFill>
                  <a:schemeClr val="accent2"/>
                </a:solidFill>
              </a:rPr>
              <a:t>http://cdsweb.cern.ch/collection/EuCARD</a:t>
            </a:r>
            <a:endParaRPr lang="en-GB" dirty="0">
              <a:solidFill>
                <a:schemeClr val="accent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5"/>
          <p:cNvSpPr>
            <a:spLocks noGrp="1"/>
          </p:cNvSpPr>
          <p:nvPr>
            <p:ph type="title"/>
          </p:nvPr>
        </p:nvSpPr>
        <p:spPr/>
        <p:txBody>
          <a:bodyPr/>
          <a:lstStyle/>
          <a:p>
            <a:pPr eaLnBrk="1" hangingPunct="1"/>
            <a:r>
              <a:rPr lang="en-GB" dirty="0" smtClean="0"/>
              <a:t>Events</a:t>
            </a:r>
          </a:p>
        </p:txBody>
      </p:sp>
      <p:sp>
        <p:nvSpPr>
          <p:cNvPr id="7" name="Content Placeholder 6"/>
          <p:cNvSpPr>
            <a:spLocks noGrp="1"/>
          </p:cNvSpPr>
          <p:nvPr>
            <p:ph idx="1"/>
          </p:nvPr>
        </p:nvSpPr>
        <p:spPr>
          <a:xfrm>
            <a:off x="395536" y="1600201"/>
            <a:ext cx="8229600" cy="2476872"/>
          </a:xfrm>
        </p:spPr>
        <p:txBody>
          <a:bodyPr>
            <a:normAutofit/>
          </a:bodyPr>
          <a:lstStyle/>
          <a:p>
            <a:pPr eaLnBrk="1" hangingPunct="1">
              <a:defRPr/>
            </a:pPr>
            <a:r>
              <a:rPr lang="en-US" sz="2000" dirty="0" err="1" smtClean="0"/>
              <a:t>EuCARD</a:t>
            </a:r>
            <a:r>
              <a:rPr lang="en-US" sz="2000" dirty="0" smtClean="0"/>
              <a:t> ACCNET workshop on LHC crab cavities, “LHC-CC09” at CERN, 16 – 18 Sept 2009.</a:t>
            </a:r>
          </a:p>
          <a:p>
            <a:pPr eaLnBrk="1" hangingPunct="1">
              <a:defRPr/>
            </a:pPr>
            <a:r>
              <a:rPr lang="en-US" sz="2000" dirty="0" err="1" smtClean="0"/>
              <a:t>EuCARD</a:t>
            </a:r>
            <a:r>
              <a:rPr lang="en-US" sz="2000" dirty="0" smtClean="0"/>
              <a:t> </a:t>
            </a:r>
            <a:r>
              <a:rPr lang="en-GB" sz="2000" dirty="0" smtClean="0"/>
              <a:t>SRF Annual Review 2010, at Cockcroft Institute, 7 </a:t>
            </a:r>
            <a:r>
              <a:rPr lang="en-US" sz="2000" dirty="0" smtClean="0"/>
              <a:t>–  </a:t>
            </a:r>
            <a:r>
              <a:rPr lang="en-GB" sz="2000" dirty="0" smtClean="0"/>
              <a:t>9 April 2009.</a:t>
            </a:r>
            <a:endParaRPr lang="en-US" sz="2000" dirty="0" smtClean="0"/>
          </a:p>
          <a:p>
            <a:pPr eaLnBrk="1" hangingPunct="1">
              <a:defRPr/>
            </a:pPr>
            <a:r>
              <a:rPr lang="en-US" sz="2000" b="1" dirty="0" smtClean="0">
                <a:solidFill>
                  <a:srgbClr val="00B050"/>
                </a:solidFill>
              </a:rPr>
              <a:t>ICFA Beam Dynamics Mini-Workshop on Deflecting/Crabbing Cavity Applications in Accelerators, at Cockcroft Institute, 1 – 3 September 2010.</a:t>
            </a:r>
          </a:p>
        </p:txBody>
      </p:sp>
      <p:sp>
        <p:nvSpPr>
          <p:cNvPr id="5" name="Footer Placeholder 4"/>
          <p:cNvSpPr>
            <a:spLocks noGrp="1"/>
          </p:cNvSpPr>
          <p:nvPr>
            <p:ph type="ftr" sz="quarter" idx="11"/>
          </p:nvPr>
        </p:nvSpPr>
        <p:spPr/>
        <p:txBody>
          <a:bodyPr/>
          <a:lstStyle>
            <a:lvl1pPr algn="r">
              <a:defRPr/>
            </a:lvl1pPr>
          </a:lstStyle>
          <a:p>
            <a:pPr>
              <a:defRPr/>
            </a:pPr>
            <a:r>
              <a:rPr lang="en-GB" dirty="0" smtClean="0"/>
              <a:t>ICFA Mini-Workshop Deflecting/Crabbing Cavity Applications, Cockcroft Institute, 1 – 3 September 2010</a:t>
            </a:r>
            <a:endParaRPr lang="en-GB" dirty="0"/>
          </a:p>
        </p:txBody>
      </p:sp>
      <p:grpSp>
        <p:nvGrpSpPr>
          <p:cNvPr id="11" name="Group 10"/>
          <p:cNvGrpSpPr/>
          <p:nvPr/>
        </p:nvGrpSpPr>
        <p:grpSpPr>
          <a:xfrm>
            <a:off x="395536" y="3688578"/>
            <a:ext cx="8471682" cy="2764758"/>
            <a:chOff x="395536" y="3688578"/>
            <a:chExt cx="8471682" cy="2764758"/>
          </a:xfrm>
        </p:grpSpPr>
        <p:pic>
          <p:nvPicPr>
            <p:cNvPr id="1026" name="Picture 2"/>
            <p:cNvPicPr>
              <a:picLocks noChangeAspect="1" noChangeArrowheads="1"/>
            </p:cNvPicPr>
            <p:nvPr/>
          </p:nvPicPr>
          <p:blipFill>
            <a:blip r:embed="rId2" cstate="print"/>
            <a:srcRect/>
            <a:stretch>
              <a:fillRect/>
            </a:stretch>
          </p:blipFill>
          <p:spPr bwMode="auto">
            <a:xfrm>
              <a:off x="6911752" y="3688578"/>
              <a:ext cx="1955466" cy="2764758"/>
            </a:xfrm>
            <a:prstGeom prst="rect">
              <a:avLst/>
            </a:prstGeom>
            <a:noFill/>
            <a:ln w="9525">
              <a:solidFill>
                <a:srgbClr val="002060"/>
              </a:solidFill>
              <a:miter lim="800000"/>
              <a:headEnd/>
              <a:tailEnd/>
            </a:ln>
          </p:spPr>
        </p:pic>
        <p:sp>
          <p:nvSpPr>
            <p:cNvPr id="8" name="Rectangle 7"/>
            <p:cNvSpPr/>
            <p:nvPr/>
          </p:nvSpPr>
          <p:spPr>
            <a:xfrm>
              <a:off x="395536" y="3928988"/>
              <a:ext cx="6372200" cy="1015663"/>
            </a:xfrm>
            <a:prstGeom prst="rect">
              <a:avLst/>
            </a:prstGeom>
          </p:spPr>
          <p:txBody>
            <a:bodyPr wrap="square">
              <a:spAutoFit/>
            </a:bodyPr>
            <a:lstStyle/>
            <a:p>
              <a:pPr marL="342900" lvl="0" indent="-342900">
                <a:spcBef>
                  <a:spcPct val="20000"/>
                </a:spcBef>
                <a:buFontTx/>
                <a:buChar char="•"/>
                <a:defRPr/>
              </a:pPr>
              <a:r>
                <a:rPr lang="en-US" sz="2000" kern="0" dirty="0" smtClean="0">
                  <a:solidFill>
                    <a:srgbClr val="FF0000"/>
                  </a:solidFill>
                  <a:latin typeface="Times New Roman"/>
                </a:rPr>
                <a:t>ICFA Beam Dynamics Mini-Workshop on X-Band RF Structures, Beam Dynamics and Sources, at Cockcroft Institute, 30 Nov – 3 Dec 2010.</a:t>
              </a:r>
            </a:p>
          </p:txBody>
        </p:sp>
      </p:grpSp>
      <p:sp>
        <p:nvSpPr>
          <p:cNvPr id="9" name="Rectangle 8"/>
          <p:cNvSpPr/>
          <p:nvPr/>
        </p:nvSpPr>
        <p:spPr>
          <a:xfrm>
            <a:off x="395536" y="4941168"/>
            <a:ext cx="6336704" cy="707886"/>
          </a:xfrm>
          <a:prstGeom prst="rect">
            <a:avLst/>
          </a:prstGeom>
        </p:spPr>
        <p:txBody>
          <a:bodyPr wrap="square">
            <a:spAutoFit/>
          </a:bodyPr>
          <a:lstStyle/>
          <a:p>
            <a:pPr marL="342900" lvl="0" indent="-342900">
              <a:spcBef>
                <a:spcPct val="20000"/>
              </a:spcBef>
              <a:buFontTx/>
              <a:buChar char="•"/>
              <a:defRPr/>
            </a:pPr>
            <a:r>
              <a:rPr lang="en-US" sz="2000" kern="0" dirty="0" err="1" smtClean="0">
                <a:solidFill>
                  <a:srgbClr val="FF0000"/>
                </a:solidFill>
                <a:latin typeface="Times New Roman"/>
              </a:rPr>
              <a:t>EuCARD</a:t>
            </a:r>
            <a:r>
              <a:rPr lang="en-US" sz="2000" kern="0" dirty="0" smtClean="0">
                <a:solidFill>
                  <a:srgbClr val="FF0000"/>
                </a:solidFill>
                <a:latin typeface="Times New Roman"/>
              </a:rPr>
              <a:t> ACCNET workshop on LHC Crab Cavities, “LHC-CC10” at CERN,  15 – 17 Dec 2010.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20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allAtOnce"/>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Conclusions</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EUCARD collaboration team working well.</a:t>
            </a:r>
          </a:p>
          <a:p>
            <a:r>
              <a:rPr lang="en-GB" dirty="0" smtClean="0"/>
              <a:t>LHC-CC priority at CERN raised considerably.</a:t>
            </a:r>
          </a:p>
          <a:p>
            <a:r>
              <a:rPr lang="en-GB" dirty="0" smtClean="0"/>
              <a:t>Both LHC-CC (phase-I and phase-II) and CLIC-CC solutions identified and prototypes under development.</a:t>
            </a:r>
          </a:p>
          <a:p>
            <a:r>
              <a:rPr lang="en-GB" dirty="0" smtClean="0"/>
              <a:t>Synchronisation and RF control requirements for each CC system are extremely challenging:</a:t>
            </a:r>
          </a:p>
          <a:p>
            <a:pPr lvl="1"/>
            <a:r>
              <a:rPr lang="en-GB" dirty="0" smtClean="0"/>
              <a:t>Solutions being proposed and investigated.</a:t>
            </a:r>
          </a:p>
          <a:p>
            <a:r>
              <a:rPr lang="en-GB" dirty="0" smtClean="0"/>
              <a:t>Various talks identified will provide more details.</a:t>
            </a:r>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GB" sz="3600" smtClean="0"/>
              <a:t>Outline</a:t>
            </a:r>
          </a:p>
        </p:txBody>
      </p:sp>
      <p:sp>
        <p:nvSpPr>
          <p:cNvPr id="8195" name="Rectangle 3"/>
          <p:cNvSpPr>
            <a:spLocks noGrp="1" noChangeArrowheads="1"/>
          </p:cNvSpPr>
          <p:nvPr>
            <p:ph type="body" idx="1"/>
          </p:nvPr>
        </p:nvSpPr>
        <p:spPr/>
        <p:txBody>
          <a:bodyPr/>
          <a:lstStyle/>
          <a:p>
            <a:pPr eaLnBrk="1" hangingPunct="1"/>
            <a:r>
              <a:rPr lang="en-GB" dirty="0" smtClean="0"/>
              <a:t>The Collaboration Team</a:t>
            </a:r>
          </a:p>
          <a:p>
            <a:pPr eaLnBrk="1" hangingPunct="1"/>
            <a:r>
              <a:rPr lang="en-GB" dirty="0" smtClean="0"/>
              <a:t>Description of the Scientific Work</a:t>
            </a:r>
          </a:p>
          <a:p>
            <a:pPr eaLnBrk="1" hangingPunct="1"/>
            <a:r>
              <a:rPr lang="en-GB" dirty="0" smtClean="0"/>
              <a:t>Project Planning/Status </a:t>
            </a:r>
          </a:p>
          <a:p>
            <a:pPr eaLnBrk="1" hangingPunct="1"/>
            <a:r>
              <a:rPr lang="en-GB" dirty="0" smtClean="0"/>
              <a:t>Deliverables/Milestones</a:t>
            </a:r>
          </a:p>
          <a:p>
            <a:pPr eaLnBrk="1" hangingPunct="1"/>
            <a:r>
              <a:rPr lang="en-GB" dirty="0" smtClean="0"/>
              <a:t>Publications/Events</a:t>
            </a:r>
          </a:p>
          <a:p>
            <a:pPr eaLnBrk="1" hangingPunct="1"/>
            <a:r>
              <a:rPr lang="en-GB" dirty="0" smtClean="0"/>
              <a:t>Conclusions</a:t>
            </a:r>
          </a:p>
        </p:txBody>
      </p:sp>
      <p:sp>
        <p:nvSpPr>
          <p:cNvPr id="5" name="Footer Placeholder 4"/>
          <p:cNvSpPr>
            <a:spLocks noGrp="1"/>
          </p:cNvSpPr>
          <p:nvPr>
            <p:ph type="ftr" sz="quarter" idx="11"/>
          </p:nvPr>
        </p:nvSpPr>
        <p:spPr>
          <a:xfrm>
            <a:off x="1187624" y="6525343"/>
            <a:ext cx="7776864" cy="332657"/>
          </a:xfrm>
        </p:spPr>
        <p:txBody>
          <a:bodyPr/>
          <a:lstStyle>
            <a:lvl1pPr algn="r">
              <a:defRPr/>
            </a:lvl1pPr>
          </a:lstStyle>
          <a:p>
            <a:pPr>
              <a:defRPr/>
            </a:pPr>
            <a:r>
              <a:rPr lang="en-GB" dirty="0" smtClean="0"/>
              <a:t>ICFA Mini-Workshop Deflecting/Crabbing Cavity Applications, Cockcroft Institute, 1 – 3 September 2010</a:t>
            </a:r>
            <a:endParaRPr lang="en-GB" dirty="0"/>
          </a:p>
        </p:txBody>
      </p:sp>
      <p:sp>
        <p:nvSpPr>
          <p:cNvPr id="7" name="Rectangle 6"/>
          <p:cNvSpPr/>
          <p:nvPr/>
        </p:nvSpPr>
        <p:spPr>
          <a:xfrm>
            <a:off x="539552" y="5445224"/>
            <a:ext cx="8208912" cy="369332"/>
          </a:xfrm>
          <a:prstGeom prst="rect">
            <a:avLst/>
          </a:prstGeom>
        </p:spPr>
        <p:txBody>
          <a:bodyPr wrap="square">
            <a:spAutoFit/>
          </a:bodyPr>
          <a:lstStyle/>
          <a:p>
            <a:pPr lvl="0"/>
            <a:r>
              <a:rPr lang="en-GB" sz="1800" dirty="0">
                <a:solidFill>
                  <a:srgbClr val="C00000"/>
                </a:solidFill>
              </a:rPr>
              <a:t>EUCARD SRF-WP10 can be found at: </a:t>
            </a:r>
            <a:r>
              <a:rPr lang="en-GB" sz="1800" u="sng" dirty="0">
                <a:solidFill>
                  <a:srgbClr val="0070C0"/>
                </a:solidFill>
              </a:rPr>
              <a:t>https://espace.cern.ch/SRF/default.aspx</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fade">
                                      <p:cBhvr>
                                        <p:cTn id="7" dur="2000"/>
                                        <p:tgtEl>
                                          <p:spTgt spid="8195">
                                            <p:txEl>
                                              <p:pRg st="0" end="0"/>
                                            </p:txEl>
                                          </p:spTgt>
                                        </p:tgtEl>
                                      </p:cBhvr>
                                    </p:animEffect>
                                  </p:childTnLst>
                                  <p:subTnLst>
                                    <p:animClr>
                                      <p:cBhvr override="childStyle">
                                        <p:cTn dur="1" fill="hold" display="0" masterRel="nextClick" afterEffect="1"/>
                                        <p:tgtEl>
                                          <p:spTgt spid="8195">
                                            <p:txEl>
                                              <p:pRg st="0" end="0"/>
                                            </p:txEl>
                                          </p:spTgt>
                                        </p:tgtEl>
                                        <p:attrNameLst>
                                          <p:attrName>ppt_c</p:attrName>
                                        </p:attrNameLst>
                                      </p:cBhvr>
                                      <p:to>
                                        <a:srgbClr val="B2B2B2"/>
                                      </p:to>
                                    </p:animClr>
                                  </p:sub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195">
                                            <p:txEl>
                                              <p:pRg st="1" end="1"/>
                                            </p:txEl>
                                          </p:spTgt>
                                        </p:tgtEl>
                                        <p:attrNameLst>
                                          <p:attrName>style.visibility</p:attrName>
                                        </p:attrNameLst>
                                      </p:cBhvr>
                                      <p:to>
                                        <p:strVal val="visible"/>
                                      </p:to>
                                    </p:set>
                                    <p:animEffect transition="in" filter="fade">
                                      <p:cBhvr>
                                        <p:cTn id="12" dur="2000"/>
                                        <p:tgtEl>
                                          <p:spTgt spid="8195">
                                            <p:txEl>
                                              <p:pRg st="1" end="1"/>
                                            </p:txEl>
                                          </p:spTgt>
                                        </p:tgtEl>
                                      </p:cBhvr>
                                    </p:animEffect>
                                  </p:childTnLst>
                                  <p:subTnLst>
                                    <p:animClr>
                                      <p:cBhvr override="childStyle">
                                        <p:cTn dur="1" fill="hold" display="0" masterRel="nextClick" afterEffect="1"/>
                                        <p:tgtEl>
                                          <p:spTgt spid="8195">
                                            <p:txEl>
                                              <p:pRg st="1" end="1"/>
                                            </p:txEl>
                                          </p:spTgt>
                                        </p:tgtEl>
                                        <p:attrNameLst>
                                          <p:attrName>ppt_c</p:attrName>
                                        </p:attrNameLst>
                                      </p:cBhvr>
                                      <p:to>
                                        <a:srgbClr val="B2B2B2"/>
                                      </p:to>
                                    </p:animClr>
                                  </p:sub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195">
                                            <p:txEl>
                                              <p:pRg st="2" end="2"/>
                                            </p:txEl>
                                          </p:spTgt>
                                        </p:tgtEl>
                                        <p:attrNameLst>
                                          <p:attrName>style.visibility</p:attrName>
                                        </p:attrNameLst>
                                      </p:cBhvr>
                                      <p:to>
                                        <p:strVal val="visible"/>
                                      </p:to>
                                    </p:set>
                                    <p:animEffect transition="in" filter="fade">
                                      <p:cBhvr>
                                        <p:cTn id="17" dur="2000"/>
                                        <p:tgtEl>
                                          <p:spTgt spid="8195">
                                            <p:txEl>
                                              <p:pRg st="2" end="2"/>
                                            </p:txEl>
                                          </p:spTgt>
                                        </p:tgtEl>
                                      </p:cBhvr>
                                    </p:animEffect>
                                  </p:childTnLst>
                                  <p:subTnLst>
                                    <p:animClr>
                                      <p:cBhvr override="childStyle">
                                        <p:cTn dur="1" fill="hold" display="0" masterRel="nextClick" afterEffect="1"/>
                                        <p:tgtEl>
                                          <p:spTgt spid="8195">
                                            <p:txEl>
                                              <p:pRg st="2" end="2"/>
                                            </p:txEl>
                                          </p:spTgt>
                                        </p:tgtEl>
                                        <p:attrNameLst>
                                          <p:attrName>ppt_c</p:attrName>
                                        </p:attrNameLst>
                                      </p:cBhvr>
                                      <p:to>
                                        <a:srgbClr val="B2B2B2"/>
                                      </p:to>
                                    </p:animClr>
                                  </p:sub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195">
                                            <p:txEl>
                                              <p:pRg st="3" end="3"/>
                                            </p:txEl>
                                          </p:spTgt>
                                        </p:tgtEl>
                                        <p:attrNameLst>
                                          <p:attrName>style.visibility</p:attrName>
                                        </p:attrNameLst>
                                      </p:cBhvr>
                                      <p:to>
                                        <p:strVal val="visible"/>
                                      </p:to>
                                    </p:set>
                                    <p:animEffect transition="in" filter="fade">
                                      <p:cBhvr>
                                        <p:cTn id="22" dur="2000"/>
                                        <p:tgtEl>
                                          <p:spTgt spid="8195">
                                            <p:txEl>
                                              <p:pRg st="3" end="3"/>
                                            </p:txEl>
                                          </p:spTgt>
                                        </p:tgtEl>
                                      </p:cBhvr>
                                    </p:animEffect>
                                  </p:childTnLst>
                                  <p:subTnLst>
                                    <p:animClr>
                                      <p:cBhvr override="childStyle">
                                        <p:cTn dur="1" fill="hold" display="0" masterRel="nextClick" afterEffect="1"/>
                                        <p:tgtEl>
                                          <p:spTgt spid="8195">
                                            <p:txEl>
                                              <p:pRg st="3" end="3"/>
                                            </p:txEl>
                                          </p:spTgt>
                                        </p:tgtEl>
                                        <p:attrNameLst>
                                          <p:attrName>ppt_c</p:attrName>
                                        </p:attrNameLst>
                                      </p:cBhvr>
                                      <p:to>
                                        <a:srgbClr val="B2B2B2"/>
                                      </p:to>
                                    </p:animClr>
                                  </p:sub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195">
                                            <p:txEl>
                                              <p:pRg st="4" end="4"/>
                                            </p:txEl>
                                          </p:spTgt>
                                        </p:tgtEl>
                                        <p:attrNameLst>
                                          <p:attrName>style.visibility</p:attrName>
                                        </p:attrNameLst>
                                      </p:cBhvr>
                                      <p:to>
                                        <p:strVal val="visible"/>
                                      </p:to>
                                    </p:set>
                                    <p:animEffect transition="in" filter="fade">
                                      <p:cBhvr>
                                        <p:cTn id="27" dur="2000"/>
                                        <p:tgtEl>
                                          <p:spTgt spid="8195">
                                            <p:txEl>
                                              <p:pRg st="4" end="4"/>
                                            </p:txEl>
                                          </p:spTgt>
                                        </p:tgtEl>
                                      </p:cBhvr>
                                    </p:animEffect>
                                  </p:childTnLst>
                                  <p:subTnLst>
                                    <p:animClr>
                                      <p:cBhvr override="childStyle">
                                        <p:cTn dur="1" fill="hold" display="0" masterRel="nextClick" afterEffect="1"/>
                                        <p:tgtEl>
                                          <p:spTgt spid="8195">
                                            <p:txEl>
                                              <p:pRg st="4" end="4"/>
                                            </p:txEl>
                                          </p:spTgt>
                                        </p:tgtEl>
                                        <p:attrNameLst>
                                          <p:attrName>ppt_c</p:attrName>
                                        </p:attrNameLst>
                                      </p:cBhvr>
                                      <p:to>
                                        <a:srgbClr val="B2B2B2"/>
                                      </p:to>
                                    </p:animClr>
                                  </p:sub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195">
                                            <p:txEl>
                                              <p:pRg st="5" end="5"/>
                                            </p:txEl>
                                          </p:spTgt>
                                        </p:tgtEl>
                                        <p:attrNameLst>
                                          <p:attrName>style.visibility</p:attrName>
                                        </p:attrNameLst>
                                      </p:cBhvr>
                                      <p:to>
                                        <p:strVal val="visible"/>
                                      </p:to>
                                    </p:set>
                                    <p:animEffect transition="in" filter="fade">
                                      <p:cBhvr>
                                        <p:cTn id="32" dur="2000"/>
                                        <p:tgtEl>
                                          <p:spTgt spid="8195">
                                            <p:txEl>
                                              <p:pRg st="5" end="5"/>
                                            </p:txEl>
                                          </p:spTgt>
                                        </p:tgtEl>
                                      </p:cBhvr>
                                    </p:animEffect>
                                  </p:childTnLst>
                                  <p:subTnLst>
                                    <p:animClr>
                                      <p:cBhvr override="childStyle">
                                        <p:cTn dur="1" fill="hold" display="0" masterRel="nextClick" afterEffect="1"/>
                                        <p:tgtEl>
                                          <p:spTgt spid="8195">
                                            <p:txEl>
                                              <p:pRg st="5" end="5"/>
                                            </p:txEl>
                                          </p:spTgt>
                                        </p:tgtEl>
                                        <p:attrNameLst>
                                          <p:attrName>ppt_c</p:attrName>
                                        </p:attrNameLst>
                                      </p:cBhvr>
                                      <p:to>
                                        <a:srgbClr val="B2B2B2"/>
                                      </p:to>
                                    </p:animClr>
                                  </p:sub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20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P spid="7" grpId="0"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title"/>
          </p:nvPr>
        </p:nvSpPr>
        <p:spPr/>
        <p:txBody>
          <a:bodyPr/>
          <a:lstStyle/>
          <a:p>
            <a:pPr eaLnBrk="1" hangingPunct="1"/>
            <a:r>
              <a:rPr lang="en-GB" sz="3600" dirty="0" smtClean="0"/>
              <a:t>The Collaboration Team</a:t>
            </a:r>
          </a:p>
        </p:txBody>
      </p:sp>
      <p:sp>
        <p:nvSpPr>
          <p:cNvPr id="9219" name="Rectangle 5"/>
          <p:cNvSpPr>
            <a:spLocks noGrp="1" noChangeArrowheads="1"/>
          </p:cNvSpPr>
          <p:nvPr>
            <p:ph type="body" sz="half" idx="1"/>
          </p:nvPr>
        </p:nvSpPr>
        <p:spPr/>
        <p:txBody>
          <a:bodyPr/>
          <a:lstStyle/>
          <a:p>
            <a:pPr eaLnBrk="1" hangingPunct="1">
              <a:lnSpc>
                <a:spcPct val="80000"/>
              </a:lnSpc>
            </a:pPr>
            <a:r>
              <a:rPr lang="en-GB" sz="1800" dirty="0" smtClean="0"/>
              <a:t>CERN (Switzerland)</a:t>
            </a:r>
          </a:p>
          <a:p>
            <a:pPr lvl="1" eaLnBrk="1" hangingPunct="1">
              <a:lnSpc>
                <a:spcPct val="80000"/>
              </a:lnSpc>
            </a:pPr>
            <a:r>
              <a:rPr lang="en-GB" sz="1600" dirty="0" err="1" smtClean="0"/>
              <a:t>Liasons</a:t>
            </a:r>
            <a:r>
              <a:rPr lang="en-GB" sz="1600" dirty="0" smtClean="0"/>
              <a:t> (F Zimmermann and Ed Ciapala)</a:t>
            </a:r>
          </a:p>
          <a:p>
            <a:pPr lvl="1" eaLnBrk="1" hangingPunct="1">
              <a:lnSpc>
                <a:spcPct val="80000"/>
              </a:lnSpc>
            </a:pPr>
            <a:r>
              <a:rPr lang="en-GB" sz="1600" dirty="0" smtClean="0"/>
              <a:t>Fellow (Luca </a:t>
            </a:r>
            <a:r>
              <a:rPr lang="en-GB" sz="1600" dirty="0" err="1" smtClean="0"/>
              <a:t>Ficcadenti</a:t>
            </a:r>
            <a:r>
              <a:rPr lang="en-GB" sz="1600" dirty="0" smtClean="0"/>
              <a:t>)</a:t>
            </a:r>
          </a:p>
          <a:p>
            <a:pPr lvl="2" eaLnBrk="1" hangingPunct="1">
              <a:lnSpc>
                <a:spcPct val="80000"/>
              </a:lnSpc>
            </a:pPr>
            <a:r>
              <a:rPr lang="en-GB" sz="1400" dirty="0" smtClean="0"/>
              <a:t>18 </a:t>
            </a:r>
            <a:r>
              <a:rPr lang="en-GB" sz="1400" dirty="0" err="1" smtClean="0"/>
              <a:t>m.m</a:t>
            </a:r>
            <a:r>
              <a:rPr lang="en-GB" sz="1400" dirty="0" smtClean="0"/>
              <a:t>. from May 2010</a:t>
            </a:r>
          </a:p>
          <a:p>
            <a:pPr eaLnBrk="1" hangingPunct="1">
              <a:lnSpc>
                <a:spcPct val="80000"/>
              </a:lnSpc>
            </a:pPr>
            <a:r>
              <a:rPr lang="en-GB" sz="1800" dirty="0" smtClean="0">
                <a:solidFill>
                  <a:srgbClr val="C00000"/>
                </a:solidFill>
              </a:rPr>
              <a:t>CERN Total 18 </a:t>
            </a:r>
            <a:r>
              <a:rPr lang="en-GB" sz="1800" dirty="0" err="1" smtClean="0">
                <a:solidFill>
                  <a:srgbClr val="C00000"/>
                </a:solidFill>
              </a:rPr>
              <a:t>m.m</a:t>
            </a:r>
            <a:r>
              <a:rPr lang="en-GB" sz="1800" dirty="0" smtClean="0">
                <a:solidFill>
                  <a:srgbClr val="C00000"/>
                </a:solidFill>
              </a:rPr>
              <a:t>.</a:t>
            </a:r>
          </a:p>
          <a:p>
            <a:pPr eaLnBrk="1" hangingPunct="1">
              <a:lnSpc>
                <a:spcPct val="80000"/>
              </a:lnSpc>
              <a:buFontTx/>
              <a:buNone/>
            </a:pPr>
            <a:endParaRPr lang="en-GB" sz="1800" dirty="0" smtClean="0">
              <a:solidFill>
                <a:srgbClr val="FF0000"/>
              </a:solidFill>
            </a:endParaRPr>
          </a:p>
          <a:p>
            <a:pPr eaLnBrk="1" hangingPunct="1">
              <a:lnSpc>
                <a:spcPct val="80000"/>
              </a:lnSpc>
            </a:pPr>
            <a:r>
              <a:rPr lang="en-GB" sz="1800" dirty="0" smtClean="0"/>
              <a:t>ULAN-CI (UK)</a:t>
            </a:r>
          </a:p>
          <a:p>
            <a:pPr lvl="1" eaLnBrk="1" hangingPunct="1">
              <a:lnSpc>
                <a:spcPct val="80000"/>
              </a:lnSpc>
            </a:pPr>
            <a:r>
              <a:rPr lang="en-GB" sz="1600" dirty="0" smtClean="0"/>
              <a:t>RA-Cavity (P Ambattu)</a:t>
            </a:r>
          </a:p>
          <a:p>
            <a:pPr lvl="2" eaLnBrk="1" hangingPunct="1">
              <a:lnSpc>
                <a:spcPct val="80000"/>
              </a:lnSpc>
            </a:pPr>
            <a:r>
              <a:rPr lang="en-GB" sz="1400" dirty="0" smtClean="0"/>
              <a:t>18 </a:t>
            </a:r>
            <a:r>
              <a:rPr lang="en-GB" sz="1400" dirty="0" err="1" smtClean="0"/>
              <a:t>m.m</a:t>
            </a:r>
            <a:r>
              <a:rPr lang="en-GB" sz="1400" dirty="0" smtClean="0"/>
              <a:t>.</a:t>
            </a:r>
          </a:p>
          <a:p>
            <a:pPr lvl="1" eaLnBrk="1" hangingPunct="1">
              <a:lnSpc>
                <a:spcPct val="80000"/>
              </a:lnSpc>
            </a:pPr>
            <a:r>
              <a:rPr lang="en-GB" sz="1600" dirty="0" smtClean="0"/>
              <a:t>PDRA-LLRF (I Tahir)</a:t>
            </a:r>
          </a:p>
          <a:p>
            <a:pPr lvl="2" eaLnBrk="1" hangingPunct="1">
              <a:lnSpc>
                <a:spcPct val="80000"/>
              </a:lnSpc>
            </a:pPr>
            <a:r>
              <a:rPr lang="en-GB" sz="1400" dirty="0" smtClean="0"/>
              <a:t>10 </a:t>
            </a:r>
            <a:r>
              <a:rPr lang="en-GB" sz="1400" dirty="0" err="1" smtClean="0"/>
              <a:t>m.m</a:t>
            </a:r>
            <a:r>
              <a:rPr lang="en-GB" sz="1400" dirty="0" smtClean="0"/>
              <a:t>.</a:t>
            </a:r>
          </a:p>
          <a:p>
            <a:pPr lvl="1" eaLnBrk="1" hangingPunct="1">
              <a:lnSpc>
                <a:spcPct val="80000"/>
              </a:lnSpc>
            </a:pPr>
            <a:r>
              <a:rPr lang="en-GB" sz="1600" dirty="0" smtClean="0"/>
              <a:t>Academic-Cavity (G Burt)</a:t>
            </a:r>
          </a:p>
          <a:p>
            <a:pPr lvl="2" eaLnBrk="1" hangingPunct="1">
              <a:lnSpc>
                <a:spcPct val="80000"/>
              </a:lnSpc>
            </a:pPr>
            <a:r>
              <a:rPr lang="en-GB" sz="1400" dirty="0" smtClean="0"/>
              <a:t>4 </a:t>
            </a:r>
            <a:r>
              <a:rPr lang="en-GB" sz="1400" dirty="0" err="1" smtClean="0"/>
              <a:t>m.m</a:t>
            </a:r>
            <a:r>
              <a:rPr lang="en-GB" sz="1400" dirty="0" smtClean="0"/>
              <a:t>.</a:t>
            </a:r>
          </a:p>
          <a:p>
            <a:pPr lvl="1" eaLnBrk="1" hangingPunct="1">
              <a:lnSpc>
                <a:spcPct val="80000"/>
              </a:lnSpc>
            </a:pPr>
            <a:r>
              <a:rPr lang="en-GB" sz="1600" dirty="0" smtClean="0"/>
              <a:t>Academic-LLRF (A Dexter)</a:t>
            </a:r>
          </a:p>
          <a:p>
            <a:pPr lvl="2" eaLnBrk="1" hangingPunct="1">
              <a:lnSpc>
                <a:spcPct val="80000"/>
              </a:lnSpc>
            </a:pPr>
            <a:r>
              <a:rPr lang="en-GB" sz="1400" dirty="0" smtClean="0"/>
              <a:t>4 </a:t>
            </a:r>
            <a:r>
              <a:rPr lang="en-GB" sz="1400" dirty="0" err="1" smtClean="0"/>
              <a:t>m.m</a:t>
            </a:r>
            <a:r>
              <a:rPr lang="en-GB" sz="1400" dirty="0" smtClean="0"/>
              <a:t>.</a:t>
            </a:r>
          </a:p>
          <a:p>
            <a:pPr eaLnBrk="1" hangingPunct="1">
              <a:lnSpc>
                <a:spcPct val="80000"/>
              </a:lnSpc>
            </a:pPr>
            <a:r>
              <a:rPr lang="en-GB" sz="1800" dirty="0" smtClean="0">
                <a:solidFill>
                  <a:srgbClr val="C00000"/>
                </a:solidFill>
              </a:rPr>
              <a:t>ULAN-CI Total 36 </a:t>
            </a:r>
            <a:r>
              <a:rPr lang="en-GB" sz="1800" dirty="0" err="1" smtClean="0">
                <a:solidFill>
                  <a:srgbClr val="C00000"/>
                </a:solidFill>
              </a:rPr>
              <a:t>m.m</a:t>
            </a:r>
            <a:r>
              <a:rPr lang="en-GB" sz="1800" dirty="0" smtClean="0">
                <a:solidFill>
                  <a:srgbClr val="C00000"/>
                </a:solidFill>
              </a:rPr>
              <a:t>.</a:t>
            </a:r>
          </a:p>
        </p:txBody>
      </p:sp>
      <p:sp>
        <p:nvSpPr>
          <p:cNvPr id="9220" name="Rectangle 6"/>
          <p:cNvSpPr>
            <a:spLocks noGrp="1" noChangeArrowheads="1"/>
          </p:cNvSpPr>
          <p:nvPr>
            <p:ph type="body" sz="half" idx="2"/>
          </p:nvPr>
        </p:nvSpPr>
        <p:spPr/>
        <p:txBody>
          <a:bodyPr/>
          <a:lstStyle/>
          <a:p>
            <a:pPr eaLnBrk="1" hangingPunct="1">
              <a:lnSpc>
                <a:spcPct val="80000"/>
              </a:lnSpc>
            </a:pPr>
            <a:r>
              <a:rPr lang="en-GB" sz="1800" dirty="0" smtClean="0"/>
              <a:t>UMAN-CI (UK)</a:t>
            </a:r>
          </a:p>
          <a:p>
            <a:pPr lvl="1" eaLnBrk="1" hangingPunct="1">
              <a:lnSpc>
                <a:spcPct val="80000"/>
              </a:lnSpc>
            </a:pPr>
            <a:r>
              <a:rPr lang="en-GB" sz="1600" dirty="0" smtClean="0"/>
              <a:t>PDRA-Cavity (I Shinton)</a:t>
            </a:r>
          </a:p>
          <a:p>
            <a:pPr lvl="2" eaLnBrk="1" hangingPunct="1">
              <a:lnSpc>
                <a:spcPct val="80000"/>
              </a:lnSpc>
            </a:pPr>
            <a:r>
              <a:rPr lang="en-GB" sz="1400" dirty="0" smtClean="0"/>
              <a:t>16 </a:t>
            </a:r>
            <a:r>
              <a:rPr lang="en-GB" sz="1400" dirty="0" err="1" smtClean="0"/>
              <a:t>m.m</a:t>
            </a:r>
            <a:r>
              <a:rPr lang="en-GB" sz="1400" dirty="0" smtClean="0"/>
              <a:t>.</a:t>
            </a:r>
          </a:p>
          <a:p>
            <a:pPr lvl="1" eaLnBrk="1" hangingPunct="1">
              <a:lnSpc>
                <a:spcPct val="80000"/>
              </a:lnSpc>
            </a:pPr>
            <a:r>
              <a:rPr lang="en-GB" sz="1600" dirty="0" smtClean="0"/>
              <a:t>Academic-Cavity (R Jones)</a:t>
            </a:r>
          </a:p>
          <a:p>
            <a:pPr lvl="2" eaLnBrk="1" hangingPunct="1">
              <a:lnSpc>
                <a:spcPct val="80000"/>
              </a:lnSpc>
            </a:pPr>
            <a:r>
              <a:rPr lang="en-GB" sz="1400" dirty="0" smtClean="0"/>
              <a:t>2 </a:t>
            </a:r>
            <a:r>
              <a:rPr lang="en-GB" sz="1400" dirty="0" err="1" smtClean="0"/>
              <a:t>m.m</a:t>
            </a:r>
            <a:r>
              <a:rPr lang="en-GB" sz="1400" dirty="0" smtClean="0"/>
              <a:t>.</a:t>
            </a:r>
          </a:p>
          <a:p>
            <a:pPr eaLnBrk="1" hangingPunct="1">
              <a:lnSpc>
                <a:spcPct val="80000"/>
              </a:lnSpc>
            </a:pPr>
            <a:r>
              <a:rPr lang="en-GB" sz="1800" dirty="0" smtClean="0">
                <a:solidFill>
                  <a:srgbClr val="C00000"/>
                </a:solidFill>
              </a:rPr>
              <a:t>UMAN-CI Total 18 </a:t>
            </a:r>
            <a:r>
              <a:rPr lang="en-GB" sz="1800" dirty="0" err="1" smtClean="0">
                <a:solidFill>
                  <a:srgbClr val="C00000"/>
                </a:solidFill>
              </a:rPr>
              <a:t>m.m</a:t>
            </a:r>
            <a:r>
              <a:rPr lang="en-GB" sz="1800" dirty="0" smtClean="0">
                <a:solidFill>
                  <a:srgbClr val="C00000"/>
                </a:solidFill>
              </a:rPr>
              <a:t>.</a:t>
            </a:r>
          </a:p>
          <a:p>
            <a:pPr eaLnBrk="1" hangingPunct="1">
              <a:lnSpc>
                <a:spcPct val="80000"/>
              </a:lnSpc>
              <a:buFontTx/>
              <a:buNone/>
            </a:pPr>
            <a:endParaRPr lang="en-GB" sz="1800" dirty="0" smtClean="0">
              <a:solidFill>
                <a:srgbClr val="FF0000"/>
              </a:solidFill>
            </a:endParaRPr>
          </a:p>
          <a:p>
            <a:pPr eaLnBrk="1" hangingPunct="1">
              <a:lnSpc>
                <a:spcPct val="80000"/>
              </a:lnSpc>
            </a:pPr>
            <a:r>
              <a:rPr lang="en-GB" sz="1800" dirty="0" smtClean="0"/>
              <a:t>STFC (UK)</a:t>
            </a:r>
          </a:p>
          <a:p>
            <a:pPr lvl="1" eaLnBrk="1" hangingPunct="1">
              <a:lnSpc>
                <a:spcPct val="80000"/>
              </a:lnSpc>
            </a:pPr>
            <a:r>
              <a:rPr lang="en-GB" sz="1600" dirty="0" smtClean="0"/>
              <a:t>WP Coordinator (P McIntosh)</a:t>
            </a:r>
          </a:p>
          <a:p>
            <a:pPr lvl="2" eaLnBrk="1" hangingPunct="1">
              <a:lnSpc>
                <a:spcPct val="80000"/>
              </a:lnSpc>
            </a:pPr>
            <a:r>
              <a:rPr lang="en-GB" sz="1400" dirty="0" smtClean="0"/>
              <a:t>4 </a:t>
            </a:r>
            <a:r>
              <a:rPr lang="en-GB" sz="1400" dirty="0" err="1" smtClean="0"/>
              <a:t>m.m</a:t>
            </a:r>
            <a:r>
              <a:rPr lang="en-GB" sz="1400" dirty="0" smtClean="0"/>
              <a:t>.</a:t>
            </a:r>
          </a:p>
          <a:p>
            <a:pPr lvl="1" eaLnBrk="1" hangingPunct="1">
              <a:lnSpc>
                <a:spcPct val="80000"/>
              </a:lnSpc>
            </a:pPr>
            <a:r>
              <a:rPr lang="en-GB" sz="1600" dirty="0" smtClean="0"/>
              <a:t>RF Engineer (P Goudket)</a:t>
            </a:r>
          </a:p>
          <a:p>
            <a:pPr lvl="2" eaLnBrk="1" hangingPunct="1">
              <a:lnSpc>
                <a:spcPct val="80000"/>
              </a:lnSpc>
            </a:pPr>
            <a:r>
              <a:rPr lang="en-GB" sz="1400" dirty="0" smtClean="0"/>
              <a:t>10 </a:t>
            </a:r>
            <a:r>
              <a:rPr lang="en-GB" sz="1400" dirty="0" err="1" smtClean="0"/>
              <a:t>m.m</a:t>
            </a:r>
            <a:r>
              <a:rPr lang="en-GB" sz="1400" dirty="0" smtClean="0"/>
              <a:t>.</a:t>
            </a:r>
          </a:p>
          <a:p>
            <a:pPr lvl="1" eaLnBrk="1" hangingPunct="1">
              <a:lnSpc>
                <a:spcPct val="80000"/>
              </a:lnSpc>
            </a:pPr>
            <a:r>
              <a:rPr lang="en-GB" sz="1600" dirty="0" err="1" smtClean="0"/>
              <a:t>Mech</a:t>
            </a:r>
            <a:r>
              <a:rPr lang="en-GB" sz="1600" dirty="0" smtClean="0"/>
              <a:t> Designer (Undefined)</a:t>
            </a:r>
          </a:p>
          <a:p>
            <a:pPr lvl="2" eaLnBrk="1" hangingPunct="1">
              <a:lnSpc>
                <a:spcPct val="80000"/>
              </a:lnSpc>
            </a:pPr>
            <a:r>
              <a:rPr lang="en-GB" sz="1400" dirty="0" smtClean="0"/>
              <a:t>4 </a:t>
            </a:r>
            <a:r>
              <a:rPr lang="en-GB" sz="1400" dirty="0" err="1" smtClean="0"/>
              <a:t>m.m</a:t>
            </a:r>
            <a:r>
              <a:rPr lang="en-GB" sz="1400" dirty="0" smtClean="0"/>
              <a:t>.</a:t>
            </a:r>
          </a:p>
          <a:p>
            <a:pPr eaLnBrk="1" hangingPunct="1">
              <a:lnSpc>
                <a:spcPct val="80000"/>
              </a:lnSpc>
            </a:pPr>
            <a:r>
              <a:rPr lang="en-GB" sz="1800" dirty="0" smtClean="0">
                <a:solidFill>
                  <a:srgbClr val="C00000"/>
                </a:solidFill>
              </a:rPr>
              <a:t>STFC Total 18 </a:t>
            </a:r>
            <a:r>
              <a:rPr lang="en-GB" sz="1800" dirty="0" err="1" smtClean="0">
                <a:solidFill>
                  <a:srgbClr val="C00000"/>
                </a:solidFill>
              </a:rPr>
              <a:t>m.m</a:t>
            </a:r>
            <a:r>
              <a:rPr lang="en-GB" sz="1800" dirty="0" smtClean="0">
                <a:solidFill>
                  <a:srgbClr val="C00000"/>
                </a:solidFill>
              </a:rPr>
              <a:t>.</a:t>
            </a:r>
          </a:p>
        </p:txBody>
      </p:sp>
      <p:sp>
        <p:nvSpPr>
          <p:cNvPr id="9221" name="Rectangle 7"/>
          <p:cNvSpPr>
            <a:spLocks noChangeArrowheads="1"/>
          </p:cNvSpPr>
          <p:nvPr/>
        </p:nvSpPr>
        <p:spPr bwMode="auto">
          <a:xfrm>
            <a:off x="457200" y="6245225"/>
            <a:ext cx="2133600" cy="476250"/>
          </a:xfrm>
          <a:prstGeom prst="rect">
            <a:avLst/>
          </a:prstGeom>
          <a:noFill/>
          <a:ln w="9525">
            <a:noFill/>
            <a:miter lim="800000"/>
            <a:headEnd/>
            <a:tailEnd/>
          </a:ln>
        </p:spPr>
        <p:txBody>
          <a:bodyPr/>
          <a:lstStyle/>
          <a:p>
            <a:endParaRPr lang="en-US" sz="1400" b="1">
              <a:solidFill>
                <a:srgbClr val="660033"/>
              </a:solidFill>
              <a:latin typeface="Monotype Corsiva" pitchFamily="66" charset="0"/>
            </a:endParaRPr>
          </a:p>
        </p:txBody>
      </p:sp>
      <p:pic>
        <p:nvPicPr>
          <p:cNvPr id="9222" name="Picture 8"/>
          <p:cNvPicPr>
            <a:picLocks noChangeAspect="1" noChangeArrowheads="1"/>
          </p:cNvPicPr>
          <p:nvPr/>
        </p:nvPicPr>
        <p:blipFill>
          <a:blip r:embed="rId3" cstate="print"/>
          <a:srcRect/>
          <a:stretch>
            <a:fillRect/>
          </a:stretch>
        </p:blipFill>
        <p:spPr bwMode="auto">
          <a:xfrm>
            <a:off x="3132584" y="5707782"/>
            <a:ext cx="1295400" cy="817562"/>
          </a:xfrm>
          <a:prstGeom prst="rect">
            <a:avLst/>
          </a:prstGeom>
          <a:noFill/>
          <a:ln w="9525">
            <a:noFill/>
            <a:miter lim="800000"/>
            <a:headEnd/>
            <a:tailEnd/>
          </a:ln>
        </p:spPr>
      </p:pic>
      <p:pic>
        <p:nvPicPr>
          <p:cNvPr id="9223" name="Picture 9"/>
          <p:cNvPicPr>
            <a:picLocks noChangeAspect="1" noChangeArrowheads="1"/>
          </p:cNvPicPr>
          <p:nvPr/>
        </p:nvPicPr>
        <p:blipFill>
          <a:blip r:embed="rId4" cstate="print"/>
          <a:srcRect/>
          <a:stretch>
            <a:fillRect/>
          </a:stretch>
        </p:blipFill>
        <p:spPr bwMode="auto">
          <a:xfrm>
            <a:off x="7885113" y="1700213"/>
            <a:ext cx="1116012" cy="1019175"/>
          </a:xfrm>
          <a:prstGeom prst="rect">
            <a:avLst/>
          </a:prstGeom>
          <a:noFill/>
          <a:ln w="9525">
            <a:noFill/>
            <a:miter lim="800000"/>
            <a:headEnd/>
            <a:tailEnd/>
          </a:ln>
        </p:spPr>
      </p:pic>
      <p:pic>
        <p:nvPicPr>
          <p:cNvPr id="9224" name="Picture 10" descr="stfclogo"/>
          <p:cNvPicPr>
            <a:picLocks noChangeAspect="1" noChangeArrowheads="1"/>
          </p:cNvPicPr>
          <p:nvPr/>
        </p:nvPicPr>
        <p:blipFill>
          <a:blip r:embed="rId5" cstate="print"/>
          <a:srcRect/>
          <a:stretch>
            <a:fillRect/>
          </a:stretch>
        </p:blipFill>
        <p:spPr bwMode="auto">
          <a:xfrm>
            <a:off x="6588224" y="5373216"/>
            <a:ext cx="1873250" cy="411162"/>
          </a:xfrm>
          <a:prstGeom prst="rect">
            <a:avLst/>
          </a:prstGeom>
          <a:noFill/>
          <a:ln w="9525">
            <a:noFill/>
            <a:miter lim="800000"/>
            <a:headEnd/>
            <a:tailEnd/>
          </a:ln>
        </p:spPr>
      </p:pic>
      <p:pic>
        <p:nvPicPr>
          <p:cNvPr id="9225" name="Picture 11"/>
          <p:cNvPicPr>
            <a:picLocks noChangeAspect="1" noChangeArrowheads="1"/>
          </p:cNvPicPr>
          <p:nvPr/>
        </p:nvPicPr>
        <p:blipFill>
          <a:blip r:embed="rId6" cstate="print"/>
          <a:srcRect/>
          <a:stretch>
            <a:fillRect/>
          </a:stretch>
        </p:blipFill>
        <p:spPr bwMode="auto">
          <a:xfrm>
            <a:off x="3635896" y="2204864"/>
            <a:ext cx="936625" cy="896938"/>
          </a:xfrm>
          <a:prstGeom prst="rect">
            <a:avLst/>
          </a:prstGeom>
          <a:noFill/>
          <a:ln w="9525">
            <a:noFill/>
            <a:miter lim="800000"/>
            <a:headEnd/>
            <a:tailEnd/>
          </a:ln>
        </p:spPr>
      </p:pic>
      <p:sp>
        <p:nvSpPr>
          <p:cNvPr id="11" name="Footer Placeholder 4"/>
          <p:cNvSpPr>
            <a:spLocks noGrp="1"/>
          </p:cNvSpPr>
          <p:nvPr>
            <p:ph type="ftr" sz="quarter" idx="11"/>
          </p:nvPr>
        </p:nvSpPr>
        <p:spPr>
          <a:xfrm>
            <a:off x="1187624" y="6525343"/>
            <a:ext cx="7776864" cy="332657"/>
          </a:xfrm>
        </p:spPr>
        <p:txBody>
          <a:bodyPr/>
          <a:lstStyle>
            <a:lvl1pPr algn="r">
              <a:defRPr/>
            </a:lvl1pPr>
          </a:lstStyle>
          <a:p>
            <a:pPr>
              <a:defRPr/>
            </a:pPr>
            <a:r>
              <a:rPr lang="en-GB" dirty="0" smtClean="0"/>
              <a:t>ICFA Mini-Workshop Deflecting/Crabbing Cavity Applications, Cockcroft Institute, 1 – 3 September 2010</a:t>
            </a:r>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Grp="1" noChangeArrowheads="1"/>
          </p:cNvSpPr>
          <p:nvPr>
            <p:ph type="title"/>
          </p:nvPr>
        </p:nvSpPr>
        <p:spPr/>
        <p:txBody>
          <a:bodyPr/>
          <a:lstStyle/>
          <a:p>
            <a:pPr eaLnBrk="1" hangingPunct="1"/>
            <a:r>
              <a:rPr lang="en-GB" dirty="0" smtClean="0"/>
              <a:t>WP10.3  Crab Cavities</a:t>
            </a:r>
            <a:endParaRPr lang="en-US" dirty="0" smtClean="0"/>
          </a:p>
        </p:txBody>
      </p:sp>
      <p:sp>
        <p:nvSpPr>
          <p:cNvPr id="10243" name="Rectangle 5"/>
          <p:cNvSpPr>
            <a:spLocks noGrp="1" noChangeArrowheads="1"/>
          </p:cNvSpPr>
          <p:nvPr>
            <p:ph type="body" idx="1"/>
          </p:nvPr>
        </p:nvSpPr>
        <p:spPr/>
        <p:txBody>
          <a:bodyPr/>
          <a:lstStyle/>
          <a:p>
            <a:pPr eaLnBrk="1" hangingPunct="1">
              <a:lnSpc>
                <a:spcPct val="90000"/>
              </a:lnSpc>
            </a:pPr>
            <a:r>
              <a:rPr lang="en-GB" sz="2400" dirty="0" smtClean="0"/>
              <a:t>Design, build and test a single LHC and CLIC crab cavity structure, including input coupler, mode couplers and tuners.</a:t>
            </a:r>
          </a:p>
          <a:p>
            <a:pPr eaLnBrk="1" hangingPunct="1">
              <a:lnSpc>
                <a:spcPct val="90000"/>
              </a:lnSpc>
              <a:buFontTx/>
              <a:buNone/>
            </a:pPr>
            <a:endParaRPr lang="en-US" sz="2400" dirty="0" smtClean="0"/>
          </a:p>
          <a:p>
            <a:pPr eaLnBrk="1" hangingPunct="1">
              <a:lnSpc>
                <a:spcPct val="90000"/>
              </a:lnSpc>
            </a:pPr>
            <a:r>
              <a:rPr lang="en-GB" sz="2400" dirty="0" smtClean="0"/>
              <a:t>Design, build and test a LLRF and synchronization system that meets the crab cavity phase and amplitude control specifications for LHC and CLIC.</a:t>
            </a:r>
          </a:p>
          <a:p>
            <a:pPr eaLnBrk="1" hangingPunct="1">
              <a:lnSpc>
                <a:spcPct val="90000"/>
              </a:lnSpc>
              <a:buFontTx/>
              <a:buNone/>
            </a:pPr>
            <a:endParaRPr lang="en-US" sz="2400" dirty="0" smtClean="0"/>
          </a:p>
          <a:p>
            <a:pPr eaLnBrk="1" hangingPunct="1">
              <a:lnSpc>
                <a:spcPct val="90000"/>
              </a:lnSpc>
            </a:pPr>
            <a:r>
              <a:rPr lang="en-GB" sz="2400" dirty="0" smtClean="0"/>
              <a:t>If the beam time and the necessary hardware become available, validate and test the assembled crab system solutions</a:t>
            </a:r>
            <a:r>
              <a:rPr lang="en-GB" sz="2400" dirty="0" smtClean="0">
                <a:solidFill>
                  <a:srgbClr val="C00000"/>
                </a:solidFill>
              </a:rPr>
              <a:t> (as part of wider collaborations) </a:t>
            </a:r>
            <a:r>
              <a:rPr lang="en-GB" sz="2400" dirty="0" smtClean="0"/>
              <a:t>and LLRF control systems on LHC and CTF3 in 2011; otherwise make performance predictions based on the measured noise characteristics.</a:t>
            </a:r>
            <a:endParaRPr lang="en-US" sz="2400" dirty="0" smtClean="0"/>
          </a:p>
          <a:p>
            <a:pPr eaLnBrk="1" hangingPunct="1">
              <a:lnSpc>
                <a:spcPct val="90000"/>
              </a:lnSpc>
            </a:pPr>
            <a:endParaRPr lang="en-US" sz="2400" dirty="0" smtClean="0"/>
          </a:p>
        </p:txBody>
      </p:sp>
      <p:sp>
        <p:nvSpPr>
          <p:cNvPr id="5" name="Footer Placeholder 4"/>
          <p:cNvSpPr>
            <a:spLocks noGrp="1"/>
          </p:cNvSpPr>
          <p:nvPr>
            <p:ph type="ftr" sz="quarter" idx="11"/>
          </p:nvPr>
        </p:nvSpPr>
        <p:spPr>
          <a:xfrm>
            <a:off x="1187624" y="6525343"/>
            <a:ext cx="7776864" cy="332657"/>
          </a:xfrm>
        </p:spPr>
        <p:txBody>
          <a:bodyPr/>
          <a:lstStyle>
            <a:lvl1pPr algn="r">
              <a:defRPr/>
            </a:lvl1pPr>
          </a:lstStyle>
          <a:p>
            <a:pPr>
              <a:defRPr/>
            </a:pPr>
            <a:r>
              <a:rPr lang="en-GB" dirty="0" smtClean="0"/>
              <a:t>ICFA Mini-Workshop Deflecting/Crabbing Cavity Applications, Cockcroft Institute, 1 – 3 September 2010</a:t>
            </a:r>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GB" smtClean="0"/>
              <a:t>LHC-CC Local vs Global</a:t>
            </a:r>
          </a:p>
        </p:txBody>
      </p:sp>
      <p:sp>
        <p:nvSpPr>
          <p:cNvPr id="11267" name="Rectangle 4"/>
          <p:cNvSpPr>
            <a:spLocks noGrp="1" noChangeArrowheads="1"/>
          </p:cNvSpPr>
          <p:nvPr>
            <p:ph type="body" sz="half" idx="2"/>
          </p:nvPr>
        </p:nvSpPr>
        <p:spPr>
          <a:xfrm>
            <a:off x="4648200" y="1731963"/>
            <a:ext cx="4038600" cy="3352800"/>
          </a:xfrm>
          <a:solidFill>
            <a:schemeClr val="bg1"/>
          </a:solidFill>
        </p:spPr>
        <p:txBody>
          <a:bodyPr/>
          <a:lstStyle/>
          <a:p>
            <a:pPr eaLnBrk="1" hangingPunct="1">
              <a:lnSpc>
                <a:spcPct val="80000"/>
              </a:lnSpc>
            </a:pPr>
            <a:r>
              <a:rPr lang="en-GB" sz="1600" dirty="0" smtClean="0"/>
              <a:t>Local crab crossing preferable (</a:t>
            </a:r>
            <a:r>
              <a:rPr lang="en-GB" sz="1600" b="1" dirty="0" smtClean="0">
                <a:solidFill>
                  <a:srgbClr val="C00000"/>
                </a:solidFill>
              </a:rPr>
              <a:t>Phase-II</a:t>
            </a:r>
            <a:r>
              <a:rPr lang="en-GB" sz="1600" dirty="0" smtClean="0"/>
              <a:t>):</a:t>
            </a:r>
          </a:p>
          <a:p>
            <a:pPr lvl="1" eaLnBrk="1" hangingPunct="1">
              <a:lnSpc>
                <a:spcPct val="80000"/>
              </a:lnSpc>
            </a:pPr>
            <a:r>
              <a:rPr lang="en-GB" sz="1400" dirty="0" smtClean="0"/>
              <a:t>Independent control at IPs,</a:t>
            </a:r>
          </a:p>
          <a:p>
            <a:pPr lvl="1" eaLnBrk="1" hangingPunct="1">
              <a:lnSpc>
                <a:spcPct val="80000"/>
              </a:lnSpc>
            </a:pPr>
            <a:r>
              <a:rPr lang="en-GB" sz="1400" dirty="0" smtClean="0"/>
              <a:t>Avoid collimation/impedance issues. </a:t>
            </a:r>
          </a:p>
          <a:p>
            <a:pPr eaLnBrk="1" hangingPunct="1">
              <a:lnSpc>
                <a:spcPct val="80000"/>
              </a:lnSpc>
            </a:pPr>
            <a:r>
              <a:rPr lang="en-GB" sz="1600" dirty="0" smtClean="0"/>
              <a:t>Need compact cavities to fit in the IR region of the ring.</a:t>
            </a:r>
          </a:p>
          <a:p>
            <a:pPr eaLnBrk="1" hangingPunct="1">
              <a:lnSpc>
                <a:spcPct val="80000"/>
              </a:lnSpc>
            </a:pPr>
            <a:r>
              <a:rPr lang="en-GB" sz="1600" dirty="0" smtClean="0"/>
              <a:t>Lower frequency hopefully!</a:t>
            </a:r>
          </a:p>
        </p:txBody>
      </p:sp>
      <p:pic>
        <p:nvPicPr>
          <p:cNvPr id="11268" name="Picture 5"/>
          <p:cNvPicPr>
            <a:picLocks noChangeAspect="1" noChangeArrowheads="1"/>
          </p:cNvPicPr>
          <p:nvPr/>
        </p:nvPicPr>
        <p:blipFill>
          <a:blip r:embed="rId3" cstate="print"/>
          <a:srcRect/>
          <a:stretch>
            <a:fillRect/>
          </a:stretch>
        </p:blipFill>
        <p:spPr bwMode="auto">
          <a:xfrm>
            <a:off x="5508104" y="3501008"/>
            <a:ext cx="2808361" cy="2736850"/>
          </a:xfrm>
          <a:prstGeom prst="rect">
            <a:avLst/>
          </a:prstGeom>
          <a:noFill/>
          <a:ln w="9525">
            <a:noFill/>
            <a:miter lim="800000"/>
            <a:headEnd/>
            <a:tailEnd/>
          </a:ln>
        </p:spPr>
      </p:pic>
      <p:pic>
        <p:nvPicPr>
          <p:cNvPr id="11269" name="Picture 6"/>
          <p:cNvPicPr>
            <a:picLocks noChangeAspect="1" noChangeArrowheads="1"/>
          </p:cNvPicPr>
          <p:nvPr/>
        </p:nvPicPr>
        <p:blipFill>
          <a:blip r:embed="rId4" cstate="print"/>
          <a:srcRect/>
          <a:stretch>
            <a:fillRect/>
          </a:stretch>
        </p:blipFill>
        <p:spPr bwMode="auto">
          <a:xfrm>
            <a:off x="1115616" y="1439863"/>
            <a:ext cx="2795786" cy="2565400"/>
          </a:xfrm>
          <a:prstGeom prst="rect">
            <a:avLst/>
          </a:prstGeom>
          <a:noFill/>
          <a:ln w="9525">
            <a:noFill/>
            <a:miter lim="800000"/>
            <a:headEnd/>
            <a:tailEnd/>
          </a:ln>
        </p:spPr>
      </p:pic>
      <p:sp>
        <p:nvSpPr>
          <p:cNvPr id="11270" name="Rectangle 3"/>
          <p:cNvSpPr>
            <a:spLocks noGrp="1" noChangeArrowheads="1"/>
          </p:cNvSpPr>
          <p:nvPr>
            <p:ph type="body" sz="half" idx="1"/>
          </p:nvPr>
        </p:nvSpPr>
        <p:spPr>
          <a:xfrm>
            <a:off x="468313" y="3978275"/>
            <a:ext cx="4691062" cy="2906713"/>
          </a:xfrm>
          <a:solidFill>
            <a:schemeClr val="bg1"/>
          </a:solidFill>
        </p:spPr>
        <p:txBody>
          <a:bodyPr/>
          <a:lstStyle/>
          <a:p>
            <a:pPr eaLnBrk="1" hangingPunct="1">
              <a:lnSpc>
                <a:spcPct val="80000"/>
              </a:lnSpc>
            </a:pPr>
            <a:r>
              <a:rPr lang="en-GB" sz="1600" dirty="0" smtClean="0"/>
              <a:t>Small crossing angle (~0.5 </a:t>
            </a:r>
            <a:r>
              <a:rPr lang="en-GB" sz="1600" dirty="0" err="1" smtClean="0"/>
              <a:t>mrad</a:t>
            </a:r>
            <a:r>
              <a:rPr lang="en-GB" sz="1600" dirty="0" smtClean="0"/>
              <a:t>):</a:t>
            </a:r>
          </a:p>
          <a:p>
            <a:pPr eaLnBrk="1" hangingPunct="1">
              <a:lnSpc>
                <a:spcPct val="80000"/>
              </a:lnSpc>
            </a:pPr>
            <a:r>
              <a:rPr lang="en-GB" sz="1600" dirty="0" smtClean="0"/>
              <a:t>Global crab scheme is ideal choice for prototype </a:t>
            </a:r>
            <a:r>
              <a:rPr lang="en-GB" sz="1600" b="1" dirty="0" smtClean="0">
                <a:solidFill>
                  <a:srgbClr val="C00000"/>
                </a:solidFill>
              </a:rPr>
              <a:t>Phase-I</a:t>
            </a:r>
            <a:r>
              <a:rPr lang="en-GB" sz="1600" dirty="0" smtClean="0"/>
              <a:t>:</a:t>
            </a:r>
          </a:p>
          <a:p>
            <a:pPr lvl="1" eaLnBrk="1" hangingPunct="1">
              <a:lnSpc>
                <a:spcPct val="80000"/>
              </a:lnSpc>
            </a:pPr>
            <a:r>
              <a:rPr lang="en-GB" sz="1400" dirty="0" smtClean="0"/>
              <a:t>Test feasibility of crab crossing in </a:t>
            </a:r>
            <a:r>
              <a:rPr lang="en-GB" sz="1400" dirty="0" err="1" smtClean="0"/>
              <a:t>hadron</a:t>
            </a:r>
            <a:r>
              <a:rPr lang="en-GB" sz="1400" dirty="0" smtClean="0"/>
              <a:t> colliders,</a:t>
            </a:r>
          </a:p>
          <a:p>
            <a:pPr lvl="1" eaLnBrk="1" hangingPunct="1">
              <a:lnSpc>
                <a:spcPct val="80000"/>
              </a:lnSpc>
            </a:pPr>
            <a:r>
              <a:rPr lang="en-GB" sz="1400" dirty="0" smtClean="0"/>
              <a:t>Address all RF and beam dynamic issues, </a:t>
            </a:r>
          </a:p>
          <a:p>
            <a:pPr lvl="1" eaLnBrk="1" hangingPunct="1">
              <a:lnSpc>
                <a:spcPct val="80000"/>
              </a:lnSpc>
            </a:pPr>
            <a:r>
              <a:rPr lang="en-GB" sz="1400" dirty="0" smtClean="0"/>
              <a:t>Small orbit excursion and tune shifts, </a:t>
            </a:r>
          </a:p>
          <a:p>
            <a:pPr lvl="1" eaLnBrk="1" hangingPunct="1">
              <a:lnSpc>
                <a:spcPct val="80000"/>
              </a:lnSpc>
            </a:pPr>
            <a:r>
              <a:rPr lang="en-GB" sz="1400" dirty="0" smtClean="0"/>
              <a:t>Compatible with nominal and upgrade options to recover the geometric luminosity loss,</a:t>
            </a:r>
          </a:p>
          <a:p>
            <a:pPr lvl="1" eaLnBrk="1" hangingPunct="1">
              <a:lnSpc>
                <a:spcPct val="80000"/>
              </a:lnSpc>
            </a:pPr>
            <a:r>
              <a:rPr lang="en-GB" sz="1400" dirty="0" smtClean="0"/>
              <a:t>Collimation optimisation!</a:t>
            </a:r>
          </a:p>
          <a:p>
            <a:pPr lvl="1" eaLnBrk="1" hangingPunct="1">
              <a:lnSpc>
                <a:spcPct val="80000"/>
              </a:lnSpc>
            </a:pPr>
            <a:r>
              <a:rPr lang="en-GB" sz="1400" dirty="0" smtClean="0"/>
              <a:t>These cavities are feasible using available technology and the gradient requirements are within reach of current technology.</a:t>
            </a:r>
          </a:p>
        </p:txBody>
      </p:sp>
      <p:sp>
        <p:nvSpPr>
          <p:cNvPr id="8" name="Footer Placeholder 4"/>
          <p:cNvSpPr>
            <a:spLocks noGrp="1"/>
          </p:cNvSpPr>
          <p:nvPr>
            <p:ph type="ftr" sz="quarter" idx="11"/>
          </p:nvPr>
        </p:nvSpPr>
        <p:spPr>
          <a:xfrm>
            <a:off x="1187624" y="6525343"/>
            <a:ext cx="7776864" cy="332657"/>
          </a:xfrm>
        </p:spPr>
        <p:txBody>
          <a:bodyPr/>
          <a:lstStyle>
            <a:lvl1pPr algn="r">
              <a:defRPr/>
            </a:lvl1pPr>
          </a:lstStyle>
          <a:p>
            <a:pPr>
              <a:defRPr/>
            </a:pPr>
            <a:r>
              <a:rPr lang="en-GB" dirty="0" smtClean="0"/>
              <a:t>ICFA Mini-Workshop Deflecting/Crabbing Cavity Applications, Cockcroft Institute, 1 – 3 September 2010</a:t>
            </a:r>
            <a:endParaRPr lang="en-GB" dirty="0"/>
          </a:p>
        </p:txBody>
      </p:sp>
      <p:sp>
        <p:nvSpPr>
          <p:cNvPr id="9" name="TextBox 8"/>
          <p:cNvSpPr txBox="1"/>
          <p:nvPr/>
        </p:nvSpPr>
        <p:spPr>
          <a:xfrm>
            <a:off x="5076056" y="5445224"/>
            <a:ext cx="3744416" cy="584775"/>
          </a:xfrm>
          <a:prstGeom prst="rect">
            <a:avLst/>
          </a:prstGeom>
          <a:solidFill>
            <a:schemeClr val="accent1">
              <a:lumMod val="75000"/>
            </a:schemeClr>
          </a:solidFill>
          <a:ln>
            <a:solidFill>
              <a:srgbClr val="C00000"/>
            </a:solidFill>
          </a:ln>
        </p:spPr>
        <p:txBody>
          <a:bodyPr wrap="square" rtlCol="0">
            <a:spAutoFit/>
          </a:bodyPr>
          <a:lstStyle/>
          <a:p>
            <a:pPr algn="ctr"/>
            <a:r>
              <a:rPr lang="en-GB" dirty="0" smtClean="0"/>
              <a:t>See Rama </a:t>
            </a:r>
            <a:r>
              <a:rPr lang="en-GB" dirty="0" err="1" smtClean="0"/>
              <a:t>Calaga’s</a:t>
            </a:r>
            <a:r>
              <a:rPr lang="en-GB" dirty="0" smtClean="0"/>
              <a:t>  and Ed </a:t>
            </a:r>
            <a:r>
              <a:rPr lang="en-GB" dirty="0" err="1" smtClean="0"/>
              <a:t>Ciapala’s</a:t>
            </a:r>
            <a:r>
              <a:rPr lang="en-GB" dirty="0" smtClean="0"/>
              <a:t> talks on Wednesday</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bg/>
                                          </p:spTgt>
                                        </p:tgtEl>
                                        <p:attrNameLst>
                                          <p:attrName>style.visibility</p:attrName>
                                        </p:attrNameLst>
                                      </p:cBhvr>
                                      <p:to>
                                        <p:strVal val="visible"/>
                                      </p:to>
                                    </p:set>
                                    <p:animEffect transition="in" filter="fade">
                                      <p:cBhvr>
                                        <p:cTn id="7" dur="2000"/>
                                        <p:tgtEl>
                                          <p:spTgt spid="9">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20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allAtOnce"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LHC-CC R&amp;D Plan</a:t>
            </a:r>
            <a:endParaRPr lang="en-GB" dirty="0"/>
          </a:p>
        </p:txBody>
      </p:sp>
      <p:pic>
        <p:nvPicPr>
          <p:cNvPr id="5" name="Picture 5"/>
          <p:cNvPicPr>
            <a:picLocks noChangeAspect="1" noChangeArrowheads="1"/>
          </p:cNvPicPr>
          <p:nvPr/>
        </p:nvPicPr>
        <p:blipFill>
          <a:blip r:embed="rId2" cstate="print"/>
          <a:srcRect/>
          <a:stretch>
            <a:fillRect/>
          </a:stretch>
        </p:blipFill>
        <p:spPr bwMode="auto">
          <a:xfrm>
            <a:off x="1403350" y="1357313"/>
            <a:ext cx="6408738" cy="4659312"/>
          </a:xfrm>
          <a:prstGeom prst="rect">
            <a:avLst/>
          </a:prstGeom>
          <a:noFill/>
          <a:ln w="9525">
            <a:noFill/>
            <a:miter lim="800000"/>
            <a:headEnd/>
            <a:tailEnd/>
          </a:ln>
        </p:spPr>
      </p:pic>
      <p:sp>
        <p:nvSpPr>
          <p:cNvPr id="6" name="Text Box 8"/>
          <p:cNvSpPr txBox="1">
            <a:spLocks noChangeArrowheads="1"/>
          </p:cNvSpPr>
          <p:nvPr/>
        </p:nvSpPr>
        <p:spPr bwMode="auto">
          <a:xfrm>
            <a:off x="107950" y="6004520"/>
            <a:ext cx="3257550" cy="304800"/>
          </a:xfrm>
          <a:prstGeom prst="rect">
            <a:avLst/>
          </a:prstGeom>
          <a:noFill/>
          <a:ln w="9525">
            <a:noFill/>
            <a:miter lim="800000"/>
            <a:headEnd/>
            <a:tailEnd/>
          </a:ln>
        </p:spPr>
        <p:txBody>
          <a:bodyPr wrap="none">
            <a:spAutoFit/>
          </a:bodyPr>
          <a:lstStyle/>
          <a:p>
            <a:r>
              <a:rPr lang="en-GB" sz="1400" dirty="0">
                <a:latin typeface="Cambria" pitchFamily="18" charset="0"/>
              </a:rPr>
              <a:t>From LHC-CC08 BNL, 25-26 Feb 2008</a:t>
            </a:r>
          </a:p>
        </p:txBody>
      </p:sp>
      <p:grpSp>
        <p:nvGrpSpPr>
          <p:cNvPr id="7" name="Group 23"/>
          <p:cNvGrpSpPr>
            <a:grpSpLocks/>
          </p:cNvGrpSpPr>
          <p:nvPr/>
        </p:nvGrpSpPr>
        <p:grpSpPr bwMode="auto">
          <a:xfrm>
            <a:off x="6207125" y="2344738"/>
            <a:ext cx="2266950" cy="1692275"/>
            <a:chOff x="6207125" y="2344738"/>
            <a:chExt cx="2266950" cy="1692275"/>
          </a:xfrm>
        </p:grpSpPr>
        <p:sp>
          <p:nvSpPr>
            <p:cNvPr id="8" name="Rounded Rectangle 7"/>
            <p:cNvSpPr/>
            <p:nvPr/>
          </p:nvSpPr>
          <p:spPr>
            <a:xfrm>
              <a:off x="6207125" y="2344738"/>
              <a:ext cx="1592263" cy="700087"/>
            </a:xfrm>
            <a:prstGeom prst="roundRect">
              <a:avLst/>
            </a:prstGeom>
            <a:solidFill>
              <a:srgbClr val="92D050">
                <a:alpha val="50000"/>
              </a:srgb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grpSp>
          <p:nvGrpSpPr>
            <p:cNvPr id="9" name="Group 21"/>
            <p:cNvGrpSpPr>
              <a:grpSpLocks/>
            </p:cNvGrpSpPr>
            <p:nvPr/>
          </p:nvGrpSpPr>
          <p:grpSpPr bwMode="auto">
            <a:xfrm>
              <a:off x="6397625" y="2662238"/>
              <a:ext cx="2076450" cy="1374775"/>
              <a:chOff x="6397625" y="2662238"/>
              <a:chExt cx="2076450" cy="1374775"/>
            </a:xfrm>
          </p:grpSpPr>
          <p:sp>
            <p:nvSpPr>
              <p:cNvPr id="10" name="Rounded Rectangle 9"/>
              <p:cNvSpPr/>
              <p:nvPr/>
            </p:nvSpPr>
            <p:spPr>
              <a:xfrm>
                <a:off x="6397625" y="3424238"/>
                <a:ext cx="1200150" cy="612775"/>
              </a:xfrm>
              <a:prstGeom prst="roundRect">
                <a:avLst/>
              </a:prstGeom>
              <a:solidFill>
                <a:srgbClr val="92D050">
                  <a:alpha val="50000"/>
                </a:srgb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1" name="AutoShape 10"/>
              <p:cNvSpPr>
                <a:spLocks noChangeArrowheads="1"/>
              </p:cNvSpPr>
              <p:nvPr/>
            </p:nvSpPr>
            <p:spPr bwMode="auto">
              <a:xfrm rot="-4654238">
                <a:off x="7454900" y="2933701"/>
                <a:ext cx="1290637" cy="747712"/>
              </a:xfrm>
              <a:prstGeom prst="curvedUpArrow">
                <a:avLst>
                  <a:gd name="adj1" fmla="val 18795"/>
                  <a:gd name="adj2" fmla="val 69045"/>
                  <a:gd name="adj3" fmla="val 47282"/>
                </a:avLst>
              </a:prstGeom>
              <a:solidFill>
                <a:srgbClr val="00B8FF"/>
              </a:solidFill>
              <a:ln w="28575">
                <a:solidFill>
                  <a:srgbClr val="FF0000"/>
                </a:solidFill>
                <a:miter lim="800000"/>
                <a:headEnd/>
                <a:tailEnd/>
              </a:ln>
            </p:spPr>
            <p:txBody>
              <a:bodyPr wrap="none" anchor="ctr"/>
              <a:lstStyle/>
              <a:p>
                <a:endParaRPr lang="en-GB"/>
              </a:p>
            </p:txBody>
          </p:sp>
        </p:grpSp>
      </p:grpSp>
      <p:grpSp>
        <p:nvGrpSpPr>
          <p:cNvPr id="12" name="Group 25"/>
          <p:cNvGrpSpPr>
            <a:grpSpLocks/>
          </p:cNvGrpSpPr>
          <p:nvPr/>
        </p:nvGrpSpPr>
        <p:grpSpPr bwMode="auto">
          <a:xfrm>
            <a:off x="1412875" y="3422650"/>
            <a:ext cx="7610475" cy="3089275"/>
            <a:chOff x="1412875" y="3422090"/>
            <a:chExt cx="7610475" cy="3089835"/>
          </a:xfrm>
        </p:grpSpPr>
        <p:sp>
          <p:nvSpPr>
            <p:cNvPr id="13" name="Rounded Rectangle 12"/>
            <p:cNvSpPr/>
            <p:nvPr/>
          </p:nvSpPr>
          <p:spPr>
            <a:xfrm>
              <a:off x="1412875" y="3423678"/>
              <a:ext cx="1231900" cy="612886"/>
            </a:xfrm>
            <a:prstGeom prst="roundRect">
              <a:avLst/>
            </a:prstGeom>
            <a:solidFill>
              <a:srgbClr val="92D050">
                <a:alpha val="50000"/>
              </a:srgb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4" name="Rounded Rectangle 13"/>
            <p:cNvSpPr/>
            <p:nvPr/>
          </p:nvSpPr>
          <p:spPr>
            <a:xfrm>
              <a:off x="3892550" y="3423678"/>
              <a:ext cx="1200150" cy="612886"/>
            </a:xfrm>
            <a:prstGeom prst="roundRect">
              <a:avLst/>
            </a:prstGeom>
            <a:solidFill>
              <a:srgbClr val="92D050">
                <a:alpha val="50000"/>
              </a:srgb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5" name="Rounded Rectangle 14"/>
            <p:cNvSpPr/>
            <p:nvPr/>
          </p:nvSpPr>
          <p:spPr>
            <a:xfrm>
              <a:off x="5126038" y="3423678"/>
              <a:ext cx="1200150" cy="612886"/>
            </a:xfrm>
            <a:prstGeom prst="roundRect">
              <a:avLst/>
            </a:prstGeom>
            <a:solidFill>
              <a:srgbClr val="92D050">
                <a:alpha val="50000"/>
              </a:srgb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6" name="Rounded Rectangle 15"/>
            <p:cNvSpPr/>
            <p:nvPr/>
          </p:nvSpPr>
          <p:spPr>
            <a:xfrm>
              <a:off x="3511550" y="4190579"/>
              <a:ext cx="923925" cy="379482"/>
            </a:xfrm>
            <a:prstGeom prst="roundRect">
              <a:avLst/>
            </a:prstGeom>
            <a:solidFill>
              <a:srgbClr val="92D050">
                <a:alpha val="50000"/>
              </a:srgb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7" name="Rounded Rectangle 16"/>
            <p:cNvSpPr/>
            <p:nvPr/>
          </p:nvSpPr>
          <p:spPr>
            <a:xfrm>
              <a:off x="4025900" y="4849512"/>
              <a:ext cx="954088" cy="408061"/>
            </a:xfrm>
            <a:prstGeom prst="roundRect">
              <a:avLst/>
            </a:prstGeom>
            <a:solidFill>
              <a:srgbClr val="92D050">
                <a:alpha val="50000"/>
              </a:srgb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8" name="Rounded Rectangle 17"/>
            <p:cNvSpPr/>
            <p:nvPr/>
          </p:nvSpPr>
          <p:spPr>
            <a:xfrm>
              <a:off x="5403850" y="5538612"/>
              <a:ext cx="952500" cy="422352"/>
            </a:xfrm>
            <a:prstGeom prst="roundRect">
              <a:avLst/>
            </a:prstGeom>
            <a:solidFill>
              <a:srgbClr val="92D050">
                <a:alpha val="50000"/>
              </a:srgb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9" name="Rounded Rectangle 18"/>
            <p:cNvSpPr/>
            <p:nvPr/>
          </p:nvSpPr>
          <p:spPr>
            <a:xfrm>
              <a:off x="2147888" y="5508443"/>
              <a:ext cx="1033462" cy="490627"/>
            </a:xfrm>
            <a:prstGeom prst="roundRect">
              <a:avLst/>
            </a:prstGeom>
            <a:solidFill>
              <a:srgbClr val="92D050">
                <a:alpha val="50000"/>
              </a:srgb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grpSp>
          <p:nvGrpSpPr>
            <p:cNvPr id="20" name="Group 21"/>
            <p:cNvGrpSpPr>
              <a:grpSpLocks/>
            </p:cNvGrpSpPr>
            <p:nvPr/>
          </p:nvGrpSpPr>
          <p:grpSpPr bwMode="auto">
            <a:xfrm>
              <a:off x="6257925" y="6143562"/>
              <a:ext cx="2765425" cy="368367"/>
              <a:chOff x="5652654" y="6344536"/>
              <a:chExt cx="2765871" cy="369399"/>
            </a:xfrm>
          </p:grpSpPr>
          <p:sp>
            <p:nvSpPr>
              <p:cNvPr id="23" name="Rounded Rectangle 22"/>
              <p:cNvSpPr/>
              <p:nvPr/>
            </p:nvSpPr>
            <p:spPr>
              <a:xfrm>
                <a:off x="5682822" y="6363643"/>
                <a:ext cx="2705536" cy="331185"/>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4" name="TextBox 23"/>
              <p:cNvSpPr txBox="1"/>
              <p:nvPr/>
            </p:nvSpPr>
            <p:spPr>
              <a:xfrm>
                <a:off x="5652654" y="6344536"/>
                <a:ext cx="2765871" cy="369399"/>
              </a:xfrm>
              <a:prstGeom prst="rect">
                <a:avLst/>
              </a:prstGeom>
              <a:noFill/>
              <a:ln>
                <a:noFill/>
              </a:ln>
            </p:spPr>
            <p:style>
              <a:lnRef idx="2">
                <a:schemeClr val="accent6"/>
              </a:lnRef>
              <a:fillRef idx="1">
                <a:schemeClr val="lt1"/>
              </a:fillRef>
              <a:effectRef idx="0">
                <a:schemeClr val="accent6"/>
              </a:effectRef>
              <a:fontRef idx="minor">
                <a:schemeClr val="dk1"/>
              </a:fontRef>
            </p:style>
            <p:txBody>
              <a:bodyPr>
                <a:spAutoFit/>
              </a:bodyPr>
              <a:lstStyle/>
              <a:p>
                <a:pPr algn="ctr">
                  <a:defRPr/>
                </a:pPr>
                <a:r>
                  <a:rPr lang="en-GB" dirty="0"/>
                  <a:t>EUCARD FP7 Contribution</a:t>
                </a:r>
              </a:p>
            </p:txBody>
          </p:sp>
        </p:grpSp>
        <p:sp>
          <p:nvSpPr>
            <p:cNvPr id="21" name="Rounded Rectangle 20"/>
            <p:cNvSpPr/>
            <p:nvPr/>
          </p:nvSpPr>
          <p:spPr>
            <a:xfrm>
              <a:off x="2214563" y="4857450"/>
              <a:ext cx="923925" cy="379482"/>
            </a:xfrm>
            <a:prstGeom prst="roundRect">
              <a:avLst/>
            </a:prstGeom>
            <a:solidFill>
              <a:srgbClr val="92D050">
                <a:alpha val="50000"/>
              </a:srgb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2" name="Rounded Rectangle 21"/>
            <p:cNvSpPr/>
            <p:nvPr/>
          </p:nvSpPr>
          <p:spPr>
            <a:xfrm>
              <a:off x="2654300" y="3422090"/>
              <a:ext cx="1200150" cy="612886"/>
            </a:xfrm>
            <a:prstGeom prst="roundRect">
              <a:avLst/>
            </a:prstGeom>
            <a:solidFill>
              <a:srgbClr val="92D050">
                <a:alpha val="50000"/>
              </a:srgb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3" cstate="print"/>
          <a:srcRect/>
          <a:stretch>
            <a:fillRect/>
          </a:stretch>
        </p:blipFill>
        <p:spPr bwMode="auto">
          <a:xfrm>
            <a:off x="1042988" y="1196752"/>
            <a:ext cx="7343775" cy="5429250"/>
          </a:xfrm>
          <a:prstGeom prst="rect">
            <a:avLst/>
          </a:prstGeom>
          <a:noFill/>
          <a:ln w="9525">
            <a:noFill/>
            <a:miter lim="800000"/>
            <a:headEnd/>
            <a:tailEnd/>
          </a:ln>
        </p:spPr>
      </p:pic>
      <p:sp>
        <p:nvSpPr>
          <p:cNvPr id="12291" name="Rectangle 3"/>
          <p:cNvSpPr>
            <a:spLocks noGrp="1" noChangeArrowheads="1"/>
          </p:cNvSpPr>
          <p:nvPr>
            <p:ph type="title"/>
          </p:nvPr>
        </p:nvSpPr>
        <p:spPr/>
        <p:txBody>
          <a:bodyPr/>
          <a:lstStyle/>
          <a:p>
            <a:pPr eaLnBrk="1" hangingPunct="1"/>
            <a:r>
              <a:rPr lang="en-GB" sz="3600" smtClean="0"/>
              <a:t>LHC US-LARP Integration (Phase-I)</a:t>
            </a:r>
          </a:p>
        </p:txBody>
      </p:sp>
      <p:sp>
        <p:nvSpPr>
          <p:cNvPr id="5" name="Footer Placeholder 4"/>
          <p:cNvSpPr>
            <a:spLocks noGrp="1"/>
          </p:cNvSpPr>
          <p:nvPr>
            <p:ph type="ftr" sz="quarter" idx="11"/>
          </p:nvPr>
        </p:nvSpPr>
        <p:spPr>
          <a:xfrm>
            <a:off x="1187624" y="6525343"/>
            <a:ext cx="7776864" cy="332657"/>
          </a:xfrm>
        </p:spPr>
        <p:txBody>
          <a:bodyPr/>
          <a:lstStyle>
            <a:lvl1pPr algn="r">
              <a:defRPr/>
            </a:lvl1pPr>
          </a:lstStyle>
          <a:p>
            <a:pPr>
              <a:defRPr/>
            </a:pPr>
            <a:r>
              <a:rPr lang="en-GB" dirty="0" smtClean="0"/>
              <a:t>ICFA Mini-Workshop Deflecting/Crabbing Cavity Applications, Cockcroft Institute, 1 – 3 September 2010</a:t>
            </a:r>
            <a:endParaRPr lang="en-GB" dirty="0"/>
          </a:p>
        </p:txBody>
      </p:sp>
      <p:sp>
        <p:nvSpPr>
          <p:cNvPr id="6" name="TextBox 5"/>
          <p:cNvSpPr txBox="1"/>
          <p:nvPr/>
        </p:nvSpPr>
        <p:spPr>
          <a:xfrm>
            <a:off x="5292080" y="2708920"/>
            <a:ext cx="3273140" cy="338554"/>
          </a:xfrm>
          <a:prstGeom prst="rect">
            <a:avLst/>
          </a:prstGeom>
          <a:solidFill>
            <a:schemeClr val="accent1">
              <a:lumMod val="75000"/>
            </a:schemeClr>
          </a:solidFill>
          <a:ln>
            <a:solidFill>
              <a:srgbClr val="C00000"/>
            </a:solidFill>
          </a:ln>
        </p:spPr>
        <p:txBody>
          <a:bodyPr wrap="none" rtlCol="0">
            <a:spAutoFit/>
          </a:bodyPr>
          <a:lstStyle/>
          <a:p>
            <a:r>
              <a:rPr lang="en-GB" dirty="0" smtClean="0"/>
              <a:t>See </a:t>
            </a:r>
            <a:r>
              <a:rPr lang="en-GB" dirty="0" smtClean="0"/>
              <a:t>Zenghai Li’s </a:t>
            </a:r>
            <a:r>
              <a:rPr lang="en-GB" dirty="0" smtClean="0"/>
              <a:t>talk on Thursday</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20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2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3" cstate="print"/>
          <a:srcRect/>
          <a:stretch>
            <a:fillRect/>
          </a:stretch>
        </p:blipFill>
        <p:spPr bwMode="auto">
          <a:xfrm>
            <a:off x="1042988" y="1268760"/>
            <a:ext cx="7200900" cy="5341938"/>
          </a:xfrm>
          <a:prstGeom prst="rect">
            <a:avLst/>
          </a:prstGeom>
          <a:noFill/>
          <a:ln w="9525">
            <a:noFill/>
            <a:miter lim="800000"/>
            <a:headEnd/>
            <a:tailEnd/>
          </a:ln>
        </p:spPr>
      </p:pic>
      <p:sp>
        <p:nvSpPr>
          <p:cNvPr id="13315" name="Rectangle 3"/>
          <p:cNvSpPr>
            <a:spLocks noGrp="1" noChangeArrowheads="1"/>
          </p:cNvSpPr>
          <p:nvPr>
            <p:ph type="title"/>
          </p:nvPr>
        </p:nvSpPr>
        <p:spPr/>
        <p:txBody>
          <a:bodyPr/>
          <a:lstStyle/>
          <a:p>
            <a:pPr eaLnBrk="1" hangingPunct="1"/>
            <a:r>
              <a:rPr lang="en-GB" sz="3600" smtClean="0"/>
              <a:t>LHC US-LARP Integration (Phase-II)</a:t>
            </a:r>
          </a:p>
        </p:txBody>
      </p:sp>
      <p:sp>
        <p:nvSpPr>
          <p:cNvPr id="5" name="Footer Placeholder 4"/>
          <p:cNvSpPr>
            <a:spLocks noGrp="1"/>
          </p:cNvSpPr>
          <p:nvPr>
            <p:ph type="ftr" sz="quarter" idx="11"/>
          </p:nvPr>
        </p:nvSpPr>
        <p:spPr>
          <a:xfrm>
            <a:off x="1187624" y="6525343"/>
            <a:ext cx="7776864" cy="332657"/>
          </a:xfrm>
        </p:spPr>
        <p:txBody>
          <a:bodyPr/>
          <a:lstStyle>
            <a:lvl1pPr algn="r">
              <a:defRPr/>
            </a:lvl1pPr>
          </a:lstStyle>
          <a:p>
            <a:pPr>
              <a:defRPr/>
            </a:pPr>
            <a:r>
              <a:rPr lang="en-GB" dirty="0" smtClean="0"/>
              <a:t>ICFA Mini-Workshop Deflecting/Crabbing Cavity Applications, Cockcroft Institute, 1 – 3 September 2010</a:t>
            </a:r>
            <a:endParaRPr lang="en-GB" dirty="0"/>
          </a:p>
        </p:txBody>
      </p:sp>
      <p:sp>
        <p:nvSpPr>
          <p:cNvPr id="6" name="TextBox 5"/>
          <p:cNvSpPr txBox="1"/>
          <p:nvPr/>
        </p:nvSpPr>
        <p:spPr>
          <a:xfrm>
            <a:off x="5107400" y="5733256"/>
            <a:ext cx="3497048" cy="338554"/>
          </a:xfrm>
          <a:prstGeom prst="rect">
            <a:avLst/>
          </a:prstGeom>
          <a:solidFill>
            <a:schemeClr val="accent1">
              <a:lumMod val="75000"/>
            </a:schemeClr>
          </a:solidFill>
          <a:ln>
            <a:solidFill>
              <a:srgbClr val="C00000"/>
            </a:solidFill>
          </a:ln>
        </p:spPr>
        <p:txBody>
          <a:bodyPr wrap="none" rtlCol="0">
            <a:spAutoFit/>
          </a:bodyPr>
          <a:lstStyle/>
          <a:p>
            <a:r>
              <a:rPr lang="en-GB" dirty="0" smtClean="0"/>
              <a:t>See Graeme Burt’s talk on Thursday</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20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2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cstate="print"/>
          <a:srcRect/>
          <a:stretch>
            <a:fillRect/>
          </a:stretch>
        </p:blipFill>
        <p:spPr bwMode="auto">
          <a:xfrm>
            <a:off x="3347864" y="1412776"/>
            <a:ext cx="5572125" cy="2055813"/>
          </a:xfrm>
          <a:prstGeom prst="rect">
            <a:avLst/>
          </a:prstGeom>
          <a:noFill/>
          <a:ln w="9525">
            <a:noFill/>
            <a:miter lim="800000"/>
            <a:headEnd/>
            <a:tailEnd/>
          </a:ln>
        </p:spPr>
      </p:pic>
      <p:sp>
        <p:nvSpPr>
          <p:cNvPr id="14339" name="Title 2"/>
          <p:cNvSpPr>
            <a:spLocks noGrp="1"/>
          </p:cNvSpPr>
          <p:nvPr>
            <p:ph type="title"/>
          </p:nvPr>
        </p:nvSpPr>
        <p:spPr/>
        <p:txBody>
          <a:bodyPr/>
          <a:lstStyle/>
          <a:p>
            <a:pPr eaLnBrk="1" hangingPunct="1"/>
            <a:r>
              <a:rPr lang="en-GB" smtClean="0"/>
              <a:t>LHC-CC09 CERN: 16-18 Sept 09</a:t>
            </a:r>
          </a:p>
        </p:txBody>
      </p:sp>
      <p:sp>
        <p:nvSpPr>
          <p:cNvPr id="4" name="Content Placeholder 3"/>
          <p:cNvSpPr>
            <a:spLocks noGrp="1"/>
          </p:cNvSpPr>
          <p:nvPr>
            <p:ph sz="half" idx="1"/>
          </p:nvPr>
        </p:nvSpPr>
        <p:spPr>
          <a:xfrm>
            <a:off x="457200" y="2714625"/>
            <a:ext cx="4038600" cy="3929063"/>
          </a:xfrm>
          <a:solidFill>
            <a:schemeClr val="bg1"/>
          </a:solidFill>
        </p:spPr>
        <p:txBody>
          <a:bodyPr>
            <a:normAutofit fontScale="55000" lnSpcReduction="20000"/>
          </a:bodyPr>
          <a:lstStyle/>
          <a:p>
            <a:pPr eaLnBrk="1" hangingPunct="1">
              <a:defRPr/>
            </a:pPr>
            <a:r>
              <a:rPr lang="en-US" dirty="0" smtClean="0"/>
              <a:t>After the success of KEKB, </a:t>
            </a:r>
            <a:r>
              <a:rPr lang="en-US" b="1" dirty="0" smtClean="0">
                <a:solidFill>
                  <a:srgbClr val="FF0000"/>
                </a:solidFill>
              </a:rPr>
              <a:t>CERN must pursue crab cavities for the LHC</a:t>
            </a:r>
            <a:r>
              <a:rPr lang="en-US" dirty="0" smtClean="0"/>
              <a:t>; the potential luminosity increase is significant. </a:t>
            </a:r>
            <a:endParaRPr lang="en-GB" dirty="0" smtClean="0"/>
          </a:p>
          <a:p>
            <a:pPr eaLnBrk="1" hangingPunct="1">
              <a:defRPr/>
            </a:pPr>
            <a:r>
              <a:rPr lang="en-US" b="1" dirty="0" smtClean="0">
                <a:solidFill>
                  <a:srgbClr val="FF0000"/>
                </a:solidFill>
              </a:rPr>
              <a:t>Machine protection is potential show stopper</a:t>
            </a:r>
            <a:r>
              <a:rPr lang="en-US" dirty="0" smtClean="0"/>
              <a:t>. Effect of fast cavity changes to be looked at with high priority. Impedance is concern as LHC (and SPS) revolution frequency changing during acceleration, and detuning of the cavity may be more difficult than for KEKB, strong damping of the dipole mode might need to be examined.</a:t>
            </a:r>
          </a:p>
          <a:p>
            <a:pPr eaLnBrk="1" hangingPunct="1">
              <a:defRPr/>
            </a:pPr>
            <a:r>
              <a:rPr lang="en-US" b="1" dirty="0" smtClean="0">
                <a:solidFill>
                  <a:srgbClr val="FF0000"/>
                </a:solidFill>
              </a:rPr>
              <a:t>Demonstration experiments </a:t>
            </a:r>
            <a:r>
              <a:rPr lang="en-US" dirty="0" smtClean="0"/>
              <a:t>with beam should focus on the </a:t>
            </a:r>
            <a:r>
              <a:rPr lang="en-US" b="1" dirty="0" smtClean="0">
                <a:solidFill>
                  <a:srgbClr val="FF0000"/>
                </a:solidFill>
              </a:rPr>
              <a:t>differences between electrons and protons </a:t>
            </a:r>
            <a:r>
              <a:rPr lang="en-US" dirty="0" smtClean="0"/>
              <a:t>(e.g. effect of crab-cavity noise with beam-beam, impedance, beam loading) and on reliability &amp; machine protection which are critical for the LHC; </a:t>
            </a:r>
          </a:p>
          <a:p>
            <a:pPr lvl="1" eaLnBrk="1" hangingPunct="1">
              <a:defRPr/>
            </a:pPr>
            <a:r>
              <a:rPr lang="en-US" dirty="0" smtClean="0"/>
              <a:t>beam test with a (KEKB?) crab cavity in another proton machine (SPS?) may be useful and sufficient.</a:t>
            </a:r>
            <a:endParaRPr lang="en-GB" dirty="0" smtClean="0"/>
          </a:p>
        </p:txBody>
      </p:sp>
      <p:sp>
        <p:nvSpPr>
          <p:cNvPr id="5" name="Content Placeholder 4"/>
          <p:cNvSpPr>
            <a:spLocks noGrp="1"/>
          </p:cNvSpPr>
          <p:nvPr>
            <p:ph sz="half" idx="2"/>
          </p:nvPr>
        </p:nvSpPr>
        <p:spPr>
          <a:xfrm>
            <a:off x="4648200" y="3643313"/>
            <a:ext cx="4038600" cy="3000375"/>
          </a:xfrm>
          <a:solidFill>
            <a:schemeClr val="bg1"/>
          </a:solidFill>
        </p:spPr>
        <p:txBody>
          <a:bodyPr>
            <a:normAutofit fontScale="55000" lnSpcReduction="20000"/>
          </a:bodyPr>
          <a:lstStyle/>
          <a:p>
            <a:pPr eaLnBrk="1" hangingPunct="1">
              <a:defRPr/>
            </a:pPr>
            <a:r>
              <a:rPr lang="en-US" dirty="0" smtClean="0"/>
              <a:t>Both “global” and “local” crab schemes retained as options. </a:t>
            </a:r>
            <a:r>
              <a:rPr lang="en-US" b="1" dirty="0" smtClean="0">
                <a:solidFill>
                  <a:srgbClr val="FF0000"/>
                </a:solidFill>
              </a:rPr>
              <a:t>Future R&amp;D focus should be on compact cavities</a:t>
            </a:r>
            <a:r>
              <a:rPr lang="en-US" dirty="0" smtClean="0"/>
              <a:t>, which can be installed in the IR regions of IP1 and 5 as local cavities for the LHC upgrade phase II.</a:t>
            </a:r>
            <a:endParaRPr lang="en-GB" dirty="0" smtClean="0"/>
          </a:p>
          <a:p>
            <a:pPr eaLnBrk="1" hangingPunct="1">
              <a:defRPr/>
            </a:pPr>
            <a:r>
              <a:rPr lang="en-US" dirty="0" smtClean="0"/>
              <a:t>Modifications of IR4 during the 2013/14 shutdown should be looked at; the </a:t>
            </a:r>
            <a:r>
              <a:rPr lang="en-US" b="1" dirty="0" smtClean="0">
                <a:solidFill>
                  <a:srgbClr val="FF0000"/>
                </a:solidFill>
              </a:rPr>
              <a:t>IR4 region could be used for the installation and test of compact crab-cavity prototypes </a:t>
            </a:r>
            <a:r>
              <a:rPr lang="en-US" dirty="0" smtClean="0"/>
              <a:t>and for accommodating a possible global crab-cavity scheme.</a:t>
            </a:r>
          </a:p>
          <a:p>
            <a:pPr eaLnBrk="1" hangingPunct="1">
              <a:defRPr/>
            </a:pPr>
            <a:r>
              <a:rPr lang="en-US" dirty="0" smtClean="0"/>
              <a:t>The crab cavity infrastructure should be kept in mind for all other LHC upgrades.</a:t>
            </a:r>
            <a:endParaRPr lang="en-GB" dirty="0" smtClean="0"/>
          </a:p>
        </p:txBody>
      </p:sp>
      <p:sp>
        <p:nvSpPr>
          <p:cNvPr id="14342" name="TextBox 5"/>
          <p:cNvSpPr txBox="1">
            <a:spLocks noChangeArrowheads="1"/>
          </p:cNvSpPr>
          <p:nvPr/>
        </p:nvSpPr>
        <p:spPr bwMode="auto">
          <a:xfrm>
            <a:off x="5116962" y="6217567"/>
            <a:ext cx="3991542" cy="307777"/>
          </a:xfrm>
          <a:prstGeom prst="rect">
            <a:avLst/>
          </a:prstGeom>
          <a:noFill/>
          <a:ln w="9525">
            <a:noFill/>
            <a:miter lim="800000"/>
            <a:headEnd/>
            <a:tailEnd/>
          </a:ln>
        </p:spPr>
        <p:txBody>
          <a:bodyPr wrap="none">
            <a:spAutoFit/>
          </a:bodyPr>
          <a:lstStyle/>
          <a:p>
            <a:r>
              <a:rPr lang="en-GB" sz="1400" b="1" i="1" dirty="0"/>
              <a:t>Steve Myers (CERN Director of Accelerators</a:t>
            </a:r>
            <a:r>
              <a:rPr lang="en-GB" sz="1400" b="1" i="1" dirty="0" smtClean="0"/>
              <a:t>)</a:t>
            </a:r>
            <a:endParaRPr lang="en-GB" sz="1400" b="1" i="1" dirty="0"/>
          </a:p>
        </p:txBody>
      </p:sp>
      <p:sp>
        <p:nvSpPr>
          <p:cNvPr id="8" name="Footer Placeholder 4"/>
          <p:cNvSpPr>
            <a:spLocks noGrp="1"/>
          </p:cNvSpPr>
          <p:nvPr>
            <p:ph type="ftr" sz="quarter" idx="11"/>
          </p:nvPr>
        </p:nvSpPr>
        <p:spPr>
          <a:xfrm>
            <a:off x="1187624" y="6525343"/>
            <a:ext cx="7776864" cy="332657"/>
          </a:xfrm>
        </p:spPr>
        <p:txBody>
          <a:bodyPr/>
          <a:lstStyle>
            <a:lvl1pPr algn="r">
              <a:defRPr/>
            </a:lvl1pPr>
          </a:lstStyle>
          <a:p>
            <a:pPr>
              <a:defRPr/>
            </a:pPr>
            <a:r>
              <a:rPr lang="en-GB" dirty="0" smtClean="0"/>
              <a:t>ICFA Mini-Workshop Deflecting/Crabbing Cavity Applications, Cockcroft Institute, 1 – 3 September 2010</a:t>
            </a:r>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ASTEC">
  <a:themeElements>
    <a:clrScheme name="ASTEC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ASTEC">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ASTEC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STEC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STEC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STEC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STEC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STEC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STEC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STEC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STEC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STEC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STEC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STEC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ASTEC</Template>
  <TotalTime>8987</TotalTime>
  <Words>1585</Words>
  <Application>Microsoft Office PowerPoint</Application>
  <PresentationFormat>On-screen Show (4:3)</PresentationFormat>
  <Paragraphs>224</Paragraphs>
  <Slides>18</Slides>
  <Notes>10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ASTEC</vt:lpstr>
      <vt:lpstr>EUCARD Collaboration Crab Cavity Research</vt:lpstr>
      <vt:lpstr>Outline</vt:lpstr>
      <vt:lpstr>The Collaboration Team</vt:lpstr>
      <vt:lpstr>WP10.3  Crab Cavities</vt:lpstr>
      <vt:lpstr>LHC-CC Local vs Global</vt:lpstr>
      <vt:lpstr>LHC-CC R&amp;D Plan</vt:lpstr>
      <vt:lpstr>LHC US-LARP Integration (Phase-I)</vt:lpstr>
      <vt:lpstr>LHC US-LARP Integration (Phase-II)</vt:lpstr>
      <vt:lpstr>LHC-CC09 CERN: 16-18 Sept 09</vt:lpstr>
      <vt:lpstr>CLIC-CC Design Philosophy</vt:lpstr>
      <vt:lpstr>CLIC-CC Developments</vt:lpstr>
      <vt:lpstr>CLIC-CC Fabrication</vt:lpstr>
      <vt:lpstr>Crab Cavity LLRF Solutions</vt:lpstr>
      <vt:lpstr>10.3 Project Plan and Milestones</vt:lpstr>
      <vt:lpstr>WP10.3 Milestones and Deliverables</vt:lpstr>
      <vt:lpstr>Publications</vt:lpstr>
      <vt:lpstr>Events</vt:lpstr>
      <vt:lpstr>Conclusions</vt:lpstr>
    </vt:vector>
  </TitlesOfParts>
  <Company>CCLRC Daresbury Laboratory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FP7 WP10 Kick Off Meeting Task 10.3 LHC Crab Cavities</dc:title>
  <dc:creator>user</dc:creator>
  <cp:lastModifiedBy>pam53</cp:lastModifiedBy>
  <cp:revision>126</cp:revision>
  <dcterms:created xsi:type="dcterms:W3CDTF">2009-03-21T21:38:27Z</dcterms:created>
  <dcterms:modified xsi:type="dcterms:W3CDTF">2010-08-31T13:42:30Z</dcterms:modified>
</cp:coreProperties>
</file>