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11"/>
  </p:notesMasterIdLst>
  <p:sldIdLst>
    <p:sldId id="256" r:id="rId3"/>
    <p:sldId id="264" r:id="rId4"/>
    <p:sldId id="257" r:id="rId5"/>
    <p:sldId id="259" r:id="rId6"/>
    <p:sldId id="260" r:id="rId7"/>
    <p:sldId id="262" r:id="rId8"/>
    <p:sldId id="263" r:id="rId9"/>
    <p:sldId id="258" r:id="rId10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1744" autoAdjust="0"/>
  </p:normalViewPr>
  <p:slideViewPr>
    <p:cSldViewPr snapToGrid="0" snapToObjects="1">
      <p:cViewPr varScale="1">
        <p:scale>
          <a:sx n="50" d="100"/>
          <a:sy n="50" d="100"/>
        </p:scale>
        <p:origin x="1212" y="36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-1336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21/10/2019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3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back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career</a:t>
            </a:r>
            <a:r>
              <a:rPr lang="fr-FR" dirty="0" smtClean="0"/>
              <a:t> at CERN ?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baseline="0" dirty="0" smtClean="0"/>
              <a:t> new, and for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the changes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drastic</a:t>
            </a:r>
            <a:r>
              <a:rPr lang="fr-FR" baseline="0" dirty="0" smtClean="0"/>
              <a:t> :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leaving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a job, or </a:t>
            </a:r>
            <a:r>
              <a:rPr lang="fr-FR" baseline="0" dirty="0" err="1" smtClean="0"/>
              <a:t>starting</a:t>
            </a:r>
            <a:r>
              <a:rPr lang="fr-FR" baseline="0" dirty="0" smtClean="0"/>
              <a:t> for the first time a job, a country, </a:t>
            </a:r>
            <a:r>
              <a:rPr lang="fr-FR" baseline="0" dirty="0" err="1" smtClean="0"/>
              <a:t>family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.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having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cope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many</a:t>
            </a:r>
            <a:r>
              <a:rPr lang="fr-FR" baseline="0" dirty="0" smtClean="0"/>
              <a:t> challenges : </a:t>
            </a:r>
            <a:r>
              <a:rPr lang="fr-FR" baseline="0" dirty="0" err="1" smtClean="0"/>
              <a:t>learning</a:t>
            </a:r>
            <a:r>
              <a:rPr lang="fr-FR" baseline="0" dirty="0" smtClean="0"/>
              <a:t> « </a:t>
            </a:r>
            <a:r>
              <a:rPr lang="fr-FR" baseline="0" dirty="0" err="1" smtClean="0"/>
              <a:t>francais</a:t>
            </a:r>
            <a:r>
              <a:rPr lang="fr-FR" baseline="0" dirty="0" smtClean="0"/>
              <a:t> », a new job, building a new social network, </a:t>
            </a:r>
            <a:r>
              <a:rPr lang="fr-FR" baseline="0" dirty="0" err="1" smtClean="0"/>
              <a:t>finding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in a country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differently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the one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to know.</a:t>
            </a:r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But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made the jump, </a:t>
            </a:r>
            <a:r>
              <a:rPr lang="fr-FR" baseline="0" dirty="0" err="1" smtClean="0"/>
              <a:t>liked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thrill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became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CERNois</a:t>
            </a:r>
            <a:r>
              <a:rPr lang="fr-FR" baseline="0" dirty="0" smtClean="0"/>
              <a:t>.</a:t>
            </a:r>
          </a:p>
          <a:p>
            <a:pPr marL="0" indent="0">
              <a:buFontTx/>
              <a:buNone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This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picture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show at the induction sessions for new staff and </a:t>
            </a:r>
            <a:r>
              <a:rPr lang="fr-FR" baseline="0" dirty="0" err="1" smtClean="0"/>
              <a:t>fellows</a:t>
            </a:r>
            <a:r>
              <a:rPr lang="fr-FR" baseline="0" dirty="0" smtClean="0"/>
              <a:t> … and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explain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people in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jump.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532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now</a:t>
            </a:r>
            <a:r>
              <a:rPr lang="fr-FR" dirty="0" smtClean="0"/>
              <a:t> a bit </a:t>
            </a:r>
            <a:r>
              <a:rPr lang="fr-FR" dirty="0" err="1" smtClean="0"/>
              <a:t>later</a:t>
            </a:r>
            <a:r>
              <a:rPr lang="fr-FR" dirty="0" smtClean="0"/>
              <a:t> in the </a:t>
            </a:r>
            <a:r>
              <a:rPr lang="fr-FR" dirty="0" err="1" smtClean="0"/>
              <a:t>day</a:t>
            </a:r>
            <a:r>
              <a:rPr lang="fr-FR" dirty="0" smtClean="0"/>
              <a:t>,</a:t>
            </a:r>
            <a:r>
              <a:rPr lang="fr-FR" baseline="0" dirty="0" smtClean="0"/>
              <a:t> and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career</a:t>
            </a:r>
            <a:r>
              <a:rPr lang="fr-FR" baseline="0" dirty="0" smtClean="0"/>
              <a:t>,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have to </a:t>
            </a:r>
            <a:r>
              <a:rPr lang="fr-FR" dirty="0" err="1" smtClean="0"/>
              <a:t>make</a:t>
            </a:r>
            <a:r>
              <a:rPr lang="fr-FR" dirty="0" smtClean="0"/>
              <a:t> a new jump.</a:t>
            </a:r>
          </a:p>
          <a:p>
            <a:r>
              <a:rPr lang="fr-FR" dirty="0" err="1" smtClean="0"/>
              <a:t>Again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leaving</a:t>
            </a:r>
            <a:r>
              <a:rPr lang="fr-FR" dirty="0" smtClean="0"/>
              <a:t> </a:t>
            </a:r>
            <a:r>
              <a:rPr lang="fr-FR" dirty="0" err="1" smtClean="0"/>
              <a:t>things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: a job at CERN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handed</a:t>
            </a:r>
            <a:r>
              <a:rPr lang="fr-FR" baseline="0" dirty="0" smtClean="0"/>
              <a:t> over, </a:t>
            </a:r>
            <a:r>
              <a:rPr lang="fr-FR" baseline="0" dirty="0" err="1" smtClean="0"/>
              <a:t>colleagues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people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leave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region</a:t>
            </a:r>
            <a:r>
              <a:rPr lang="fr-FR" baseline="0" dirty="0" smtClean="0"/>
              <a:t> and go back to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home country or a new destination.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faced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new challenges.</a:t>
            </a:r>
          </a:p>
          <a:p>
            <a:endParaRPr lang="fr-FR" baseline="0" dirty="0" smtClean="0"/>
          </a:p>
          <a:p>
            <a:r>
              <a:rPr lang="fr-FR" baseline="0" dirty="0" smtClean="0"/>
              <a:t>And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CERN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jump.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food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thought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prepare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yourself</a:t>
            </a:r>
            <a:r>
              <a:rPr lang="fr-FR" baseline="0" dirty="0" smtClean="0"/>
              <a:t> and know «  ou est-ce que vous allez mettre les pieds ».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do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in 2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seminars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slide)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369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 have a very dense program for the afternoon, and our aim is to finish at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12.30.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Between now and then, we will cover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Early retirement possibilities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End of contract entitlements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Departure formalities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Benefits of the CERN Pension Fund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69856E"/>
                </a:solidFill>
                <a:effectLst/>
                <a:latin typeface="Arial" panose="020B0604020202020204" pitchFamily="34" charset="0"/>
              </a:rPr>
              <a:t>Coffee and Tea break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CERN Health Insurance Scheme (CHIS)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GACEPA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Testimonials from 3 retired staff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 and next steps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155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/>
              <a:t>Time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each</a:t>
            </a:r>
            <a:r>
              <a:rPr lang="fr-FR" baseline="0" dirty="0" smtClean="0"/>
              <a:t> intervention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divided</a:t>
            </a:r>
            <a:r>
              <a:rPr lang="fr-FR" baseline="0" dirty="0" smtClean="0"/>
              <a:t> in </a:t>
            </a:r>
          </a:p>
          <a:p>
            <a:r>
              <a:rPr lang="fr-FR" baseline="0" dirty="0" smtClean="0"/>
              <a:t>2/3 for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and 1/3 for Q/A</a:t>
            </a:r>
          </a:p>
          <a:p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Most interventions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in French,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slides in English. 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question in English or in French,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like</a:t>
            </a:r>
            <a:r>
              <a:rPr lang="fr-FR" baseline="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don’t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interrupt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-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Q/A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Use the microphone, by </a:t>
            </a:r>
            <a:r>
              <a:rPr lang="fr-FR" baseline="0" dirty="0" err="1" smtClean="0"/>
              <a:t>pushing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</a:t>
            </a:r>
            <a:r>
              <a:rPr lang="fr-FR" baseline="0" dirty="0" err="1" smtClean="0"/>
              <a:t>red</a:t>
            </a:r>
            <a:r>
              <a:rPr lang="fr-FR" baseline="0" dirty="0" smtClean="0"/>
              <a:t> light.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finished</a:t>
            </a:r>
            <a:r>
              <a:rPr lang="fr-FR" baseline="0" dirty="0" smtClean="0"/>
              <a:t>, push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 – light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go out.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Questions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general</a:t>
            </a:r>
            <a:r>
              <a:rPr lang="fr-FR" baseline="0" dirty="0" smtClean="0"/>
              <a:t> ; 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questions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linked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individual</a:t>
            </a:r>
            <a:r>
              <a:rPr lang="fr-FR" baseline="0" dirty="0" smtClean="0"/>
              <a:t> situation,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appointment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relevant service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72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The </a:t>
            </a:r>
            <a:r>
              <a:rPr lang="fr-FR" b="1" dirty="0" smtClean="0"/>
              <a:t>Slides</a:t>
            </a:r>
            <a:r>
              <a:rPr lang="fr-FR" b="1" baseline="0" dirty="0" smtClean="0"/>
              <a:t> </a:t>
            </a:r>
            <a:r>
              <a:rPr lang="fr-FR" baseline="0" dirty="0" smtClean="0"/>
              <a:t>are on </a:t>
            </a:r>
            <a:r>
              <a:rPr lang="fr-FR" baseline="0" dirty="0" err="1" smtClean="0"/>
              <a:t>Indico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There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="1" baseline="0" dirty="0" smtClean="0"/>
              <a:t>brochure « </a:t>
            </a:r>
            <a:r>
              <a:rPr lang="fr-FR" b="1" baseline="0" dirty="0" err="1" smtClean="0"/>
              <a:t>When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you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leave</a:t>
            </a:r>
            <a:r>
              <a:rPr lang="fr-FR" b="1" baseline="0" dirty="0" smtClean="0"/>
              <a:t> CERN</a:t>
            </a:r>
            <a:r>
              <a:rPr lang="fr-FR" baseline="0" dirty="0" smtClean="0"/>
              <a:t> »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kept</a:t>
            </a:r>
            <a:r>
              <a:rPr lang="fr-FR" baseline="0" dirty="0" smtClean="0"/>
              <a:t> up to date by the Social Affairs Service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colleague</a:t>
            </a:r>
            <a:r>
              <a:rPr lang="fr-FR" baseline="0" dirty="0" smtClean="0"/>
              <a:t> Sybille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further</a:t>
            </a:r>
            <a:r>
              <a:rPr lang="fr-FR" baseline="0" dirty="0" smtClean="0"/>
              <a:t> information on the content of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brochure</a:t>
            </a:r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="1" baseline="0" dirty="0" smtClean="0"/>
              <a:t>Admin e-guide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several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procedures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including</a:t>
            </a:r>
            <a:r>
              <a:rPr lang="fr-FR" baseline="0" dirty="0" smtClean="0"/>
              <a:t> one </a:t>
            </a:r>
            <a:r>
              <a:rPr lang="fr-FR" baseline="0" dirty="0" err="1" smtClean="0"/>
              <a:t>specifically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departure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formalities</a:t>
            </a:r>
            <a:endParaRPr lang="fr-FR" baseline="0" dirty="0" smtClean="0"/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have </a:t>
            </a:r>
            <a:r>
              <a:rPr lang="fr-FR" b="1" baseline="0" dirty="0" smtClean="0"/>
              <a:t>a </a:t>
            </a:r>
            <a:r>
              <a:rPr lang="fr-FR" b="1" baseline="0" dirty="0" err="1" smtClean="0"/>
              <a:t>video</a:t>
            </a:r>
            <a:r>
              <a:rPr lang="fr-FR" b="1" baseline="0" dirty="0" smtClean="0"/>
              <a:t> of a </a:t>
            </a:r>
            <a:r>
              <a:rPr lang="fr-FR" b="1" baseline="0" dirty="0" err="1" smtClean="0"/>
              <a:t>director</a:t>
            </a:r>
            <a:r>
              <a:rPr lang="fr-FR" b="1" baseline="0" dirty="0" smtClean="0"/>
              <a:t> at WHO </a:t>
            </a:r>
            <a:r>
              <a:rPr lang="fr-FR" baseline="0" dirty="0" err="1" smtClean="0"/>
              <a:t>addressing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himself</a:t>
            </a:r>
            <a:r>
              <a:rPr lang="fr-FR" baseline="0" dirty="0" smtClean="0"/>
              <a:t> to people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are in a </a:t>
            </a:r>
            <a:r>
              <a:rPr lang="fr-FR" baseline="0" dirty="0" err="1" smtClean="0"/>
              <a:t>similar</a:t>
            </a:r>
            <a:r>
              <a:rPr lang="fr-FR" baseline="0" dirty="0" smtClean="0"/>
              <a:t> situation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. He </a:t>
            </a:r>
            <a:r>
              <a:rPr lang="fr-FR" baseline="0" dirty="0" err="1" smtClean="0"/>
              <a:t>makes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analysis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everything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changes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retire and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intelligently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humor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Highly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recommended</a:t>
            </a:r>
            <a:r>
              <a:rPr lang="fr-FR" baseline="0" dirty="0" smtClean="0"/>
              <a:t>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8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3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99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66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7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65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68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4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021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7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41725" y="50419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5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0653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38976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hyperlink" Target="http://admin-eguide.web.cern.ch/en/procedure/departure-formalities" TargetMode="External"/><Relationship Id="rId4" Type="http://schemas.openxmlformats.org/officeDocument/2006/relationships/hyperlink" Target="cds.cern.ch/record/199562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Quitter le CERN – </a:t>
            </a:r>
            <a:r>
              <a:rPr lang="fr-FR" dirty="0" err="1" smtClean="0"/>
              <a:t>Leaving</a:t>
            </a:r>
            <a:r>
              <a:rPr lang="fr-FR" dirty="0" smtClean="0"/>
              <a:t> CERN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>
          <a:xfrm>
            <a:off x="2481929" y="3962651"/>
            <a:ext cx="3526325" cy="314740"/>
          </a:xfrm>
        </p:spPr>
        <p:txBody>
          <a:bodyPr/>
          <a:lstStyle/>
          <a:p>
            <a:r>
              <a:rPr lang="fr-FR" dirty="0" smtClean="0"/>
              <a:t>Erwin MOSSELMANS, HR-LD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99" y="330270"/>
            <a:ext cx="6684347" cy="23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7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9816" y="253275"/>
            <a:ext cx="6219957" cy="416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541" y="271807"/>
            <a:ext cx="6167307" cy="439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87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 séminaires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Quitter le CERN, </a:t>
            </a:r>
          </a:p>
          <a:p>
            <a:pPr marL="448056" lvl="1" indent="0">
              <a:buNone/>
            </a:pPr>
            <a:r>
              <a:rPr lang="fr-FR" dirty="0" smtClean="0"/>
              <a:t>	½ journée, aujourd’hui</a:t>
            </a:r>
          </a:p>
          <a:p>
            <a:pPr marL="448056" lvl="1" indent="0">
              <a:buNone/>
            </a:pPr>
            <a:endParaRPr lang="fr-FR" dirty="0" smtClean="0"/>
          </a:p>
          <a:p>
            <a:r>
              <a:rPr lang="fr-FR" dirty="0" smtClean="0"/>
              <a:t>Préparation à la retraite, 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2.5 jours, </a:t>
            </a:r>
            <a:r>
              <a:rPr lang="fr-FR" dirty="0" smtClean="0"/>
              <a:t>en novembre</a:t>
            </a:r>
            <a:endParaRPr lang="fr-FR" dirty="0" smtClean="0"/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en </a:t>
            </a:r>
            <a:r>
              <a:rPr lang="fr-FR" dirty="0" smtClean="0"/>
              <a:t>collaboration avec BIT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999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77795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09:10 </a:t>
            </a:r>
            <a:r>
              <a:rPr lang="fr-FR" altLang="en-US" sz="3100" dirty="0" smtClean="0">
                <a:latin typeface="Arial" panose="020B0604020202020204" pitchFamily="34" charset="0"/>
              </a:rPr>
              <a:t>		Possibilités de partir plus tôt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</a:t>
            </a:r>
            <a:r>
              <a:rPr lang="fr-FR" altLang="en-US" sz="3100" dirty="0" smtClean="0">
                <a:latin typeface="Arial" panose="020B0604020202020204" pitchFamily="34" charset="0"/>
              </a:rPr>
              <a:t>:40 </a:t>
            </a:r>
            <a:r>
              <a:rPr lang="fr-FR" altLang="en-US" sz="3100" dirty="0" smtClean="0">
                <a:latin typeface="Arial" panose="020B0604020202020204" pitchFamily="34" charset="0"/>
              </a:rPr>
              <a:t>		Prestations fin de contrat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</a:t>
            </a:r>
            <a:r>
              <a:rPr lang="fr-FR" altLang="en-US" sz="3100" dirty="0" smtClean="0">
                <a:latin typeface="Arial" panose="020B0604020202020204" pitchFamily="34" charset="0"/>
              </a:rPr>
              <a:t>:55 </a:t>
            </a:r>
            <a:r>
              <a:rPr lang="fr-FR" altLang="en-US" sz="3100" dirty="0" smtClean="0">
                <a:latin typeface="Arial" panose="020B0604020202020204" pitchFamily="34" charset="0"/>
              </a:rPr>
              <a:t>		Formalités de départ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altLang="en-US" sz="22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  <a:t>10:10 </a:t>
            </a:r>
            <a: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  <a:t>				Pause café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altLang="en-US" sz="2200" dirty="0" smtClean="0"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>
                <a:latin typeface="Arial" panose="020B0604020202020204" pitchFamily="34" charset="0"/>
              </a:rPr>
              <a:t>10:30 		Prestations Caisse de Pensions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11:00 </a:t>
            </a:r>
            <a:r>
              <a:rPr lang="fr-FR" altLang="en-US" sz="3100" dirty="0" smtClean="0">
                <a:latin typeface="Arial" panose="020B0604020202020204" pitchFamily="34" charset="0"/>
              </a:rPr>
              <a:t>		Assurance maladie (CHIS)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11:25 </a:t>
            </a:r>
            <a:r>
              <a:rPr lang="fr-FR" altLang="en-US" sz="3100" dirty="0" smtClean="0">
                <a:latin typeface="Arial" panose="020B0604020202020204" pitchFamily="34" charset="0"/>
              </a:rPr>
              <a:t>		GACEPA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11:45 </a:t>
            </a:r>
            <a:r>
              <a:rPr lang="fr-FR" altLang="en-US" sz="3100" dirty="0" smtClean="0">
                <a:latin typeface="Arial" panose="020B0604020202020204" pitchFamily="34" charset="0"/>
              </a:rPr>
              <a:t>		Témoignage 3 retraités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12:15 </a:t>
            </a:r>
            <a:r>
              <a:rPr lang="fr-FR" altLang="en-US" sz="3100" dirty="0" smtClean="0">
                <a:latin typeface="Arial" panose="020B0604020202020204" pitchFamily="34" charset="0"/>
              </a:rPr>
              <a:t>		Conclusion et suite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796" y="213849"/>
            <a:ext cx="161558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8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fr-FR" dirty="0" smtClean="0"/>
          </a:p>
          <a:p>
            <a:pPr marL="36576" indent="0">
              <a:buNone/>
            </a:pPr>
            <a:r>
              <a:rPr lang="fr-FR" dirty="0" smtClean="0"/>
              <a:t>Présentations </a:t>
            </a:r>
          </a:p>
          <a:p>
            <a:pPr marL="36576" indent="0">
              <a:buNone/>
            </a:pPr>
            <a:r>
              <a:rPr lang="fr-FR" dirty="0" smtClean="0"/>
              <a:t>Questions/réponses</a:t>
            </a:r>
          </a:p>
          <a:p>
            <a:pPr marL="36576" indent="0">
              <a:buNone/>
            </a:pPr>
            <a:r>
              <a:rPr lang="fr-FR" dirty="0" smtClean="0"/>
              <a:t>Langues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243" cy="70533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Sources d’information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20777"/>
          </a:xfrm>
        </p:spPr>
        <p:txBody>
          <a:bodyPr>
            <a:normAutofit/>
          </a:bodyPr>
          <a:lstStyle/>
          <a:p>
            <a:r>
              <a:rPr lang="fr-FR" dirty="0" smtClean="0"/>
              <a:t>Transparents : </a:t>
            </a:r>
            <a:r>
              <a:rPr lang="fr-FR" dirty="0" err="1" smtClean="0">
                <a:hlinkClick r:id="rId3"/>
              </a:rPr>
              <a:t>Indico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400" dirty="0" smtClean="0"/>
              <a:t> </a:t>
            </a:r>
            <a:endParaRPr lang="fr-FR" dirty="0" smtClean="0"/>
          </a:p>
          <a:p>
            <a:r>
              <a:rPr lang="fr-FR" dirty="0" smtClean="0"/>
              <a:t>Brochure : </a:t>
            </a:r>
            <a:r>
              <a:rPr lang="fr-FR" dirty="0" smtClean="0">
                <a:hlinkClick r:id="rId4" action="ppaction://hlinkfile"/>
              </a:rPr>
              <a:t>Quand vous quitterez le CERN</a:t>
            </a:r>
            <a:endParaRPr lang="fr-FR" dirty="0" smtClean="0"/>
          </a:p>
          <a:p>
            <a:endParaRPr lang="fr-FR" sz="1400" dirty="0" smtClean="0"/>
          </a:p>
          <a:p>
            <a:r>
              <a:rPr lang="fr-FR" dirty="0" smtClean="0"/>
              <a:t>Procédures: </a:t>
            </a:r>
            <a:r>
              <a:rPr lang="fr-FR" dirty="0">
                <a:hlinkClick r:id="rId5"/>
              </a:rPr>
              <a:t>Admin e-guide </a:t>
            </a:r>
            <a:endParaRPr lang="fr-FR" dirty="0"/>
          </a:p>
          <a:p>
            <a:pPr marL="635508" lvl="2" indent="0">
              <a:buNone/>
            </a:pPr>
            <a:r>
              <a:rPr lang="fr-FR" dirty="0"/>
              <a:t>A</a:t>
            </a:r>
            <a:r>
              <a:rPr lang="fr-FR" dirty="0" smtClean="0"/>
              <a:t>près fin de contrat, pages publics uniquement</a:t>
            </a:r>
          </a:p>
          <a:p>
            <a:pPr marL="635508" lvl="2" indent="0">
              <a:buNone/>
            </a:pPr>
            <a:endParaRPr lang="fr-FR" sz="1400" dirty="0" smtClean="0"/>
          </a:p>
          <a:p>
            <a:r>
              <a:rPr lang="fr-FR" dirty="0" smtClean="0"/>
              <a:t>Bonus : vidéo (en F et en E)</a:t>
            </a:r>
          </a:p>
          <a:p>
            <a:pPr marL="448056" lvl="1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23" y="2963133"/>
            <a:ext cx="609555" cy="587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4580" y="994205"/>
            <a:ext cx="1341929" cy="64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5492</TotalTime>
  <Words>434</Words>
  <Application>Microsoft Office PowerPoint</Application>
  <PresentationFormat>On-screen Show (16:9)</PresentationFormat>
  <Paragraphs>106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CERN2Corporate16-9</vt:lpstr>
      <vt:lpstr>Custom Design</vt:lpstr>
      <vt:lpstr>PowerPoint Presentation</vt:lpstr>
      <vt:lpstr>Quitter le CERN – Leaving CERN</vt:lpstr>
      <vt:lpstr>PowerPoint Presentation</vt:lpstr>
      <vt:lpstr>PowerPoint Presentation</vt:lpstr>
      <vt:lpstr>2 séminaires</vt:lpstr>
      <vt:lpstr>Agenda</vt:lpstr>
      <vt:lpstr>Format</vt:lpstr>
      <vt:lpstr>Sources d’information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Erwin Mosselmans</cp:lastModifiedBy>
  <cp:revision>36</cp:revision>
  <cp:lastPrinted>2015-11-20T08:25:59Z</cp:lastPrinted>
  <dcterms:created xsi:type="dcterms:W3CDTF">2015-08-13T15:06:22Z</dcterms:created>
  <dcterms:modified xsi:type="dcterms:W3CDTF">2019-10-21T07:33:39Z</dcterms:modified>
</cp:coreProperties>
</file>