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648" y="-7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r>
              <a:rPr lang="fr-FR" sz="3600" dirty="0" smtClean="0"/>
              <a:t>Congé </a:t>
            </a:r>
            <a:r>
              <a:rPr lang="fr-FR" sz="3600" dirty="0"/>
              <a:t>épargné à long-terme (LTSLS</a:t>
            </a:r>
            <a:r>
              <a:rPr lang="fr-FR" sz="3600" dirty="0" smtClean="0"/>
              <a:t>)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891157"/>
            <a:ext cx="822007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Coût:</a:t>
            </a:r>
          </a:p>
          <a:p>
            <a:endParaRPr lang="fr-CH" sz="2400" dirty="0" smtClean="0"/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Aucune réduction des autres prestations financières: allocations, indemnités</a:t>
            </a:r>
            <a:r>
              <a:rPr lang="fr-FR" dirty="0"/>
              <a:t>, </a:t>
            </a:r>
            <a:r>
              <a:rPr lang="fr-FR" dirty="0" smtClean="0"/>
              <a:t>cotisations à </a:t>
            </a:r>
            <a:r>
              <a:rPr lang="fr-FR" dirty="0"/>
              <a:t>la caisse de </a:t>
            </a:r>
            <a:r>
              <a:rPr lang="fr-FR" dirty="0" smtClean="0"/>
              <a:t>pension, etc.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Facteur de correction annuel: solde divisé par 1.008 </a:t>
            </a:r>
            <a:br>
              <a:rPr lang="fr-CH" dirty="0" smtClean="0"/>
            </a:br>
            <a:r>
              <a:rPr lang="fr-CH" dirty="0" smtClean="0"/>
              <a:t>(ex: 22 jours/1.008 = 21.83)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Limite à 440 jours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59" y="1235783"/>
            <a:ext cx="5514975" cy="1409700"/>
          </a:xfrm>
          <a:prstGeom prst="rect">
            <a:avLst/>
          </a:prstGeom>
          <a:ln>
            <a:solidFill>
              <a:srgbClr val="0055A0"/>
            </a:solidFill>
          </a:ln>
        </p:spPr>
      </p:pic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i="1" dirty="0" smtClean="0"/>
              <a:t>Exemples de calculs de salaire</a:t>
            </a:r>
            <a:endParaRPr lang="en-GB" sz="24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499817"/>
              </p:ext>
            </p:extLst>
          </p:nvPr>
        </p:nvGraphicFramePr>
        <p:xfrm>
          <a:off x="454454" y="827454"/>
          <a:ext cx="8229600" cy="358752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Salaire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Titulaire</a:t>
                      </a:r>
                      <a:r>
                        <a:rPr lang="fr-CH" sz="1200" baseline="0" dirty="0" smtClean="0"/>
                        <a:t>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PTP 80%</a:t>
                      </a:r>
                    </a:p>
                    <a:p>
                      <a:pPr algn="ctr"/>
                      <a:r>
                        <a:rPr lang="fr-CH" sz="900" dirty="0" smtClean="0"/>
                        <a:t>(avec cotisation</a:t>
                      </a:r>
                    </a:p>
                    <a:p>
                      <a:pPr algn="ctr"/>
                      <a:r>
                        <a:rPr lang="fr-CH" sz="900" dirty="0" smtClean="0"/>
                        <a:t>pension à 100%)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LTSLS (4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dirty="0" smtClean="0"/>
                        <a:t>tranches)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Traitement de base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10000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5000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10000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Indemnité</a:t>
                      </a:r>
                      <a:r>
                        <a:rPr lang="fr-CH" sz="1200" baseline="0" dirty="0" smtClean="0"/>
                        <a:t> PRP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2000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CH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Indemnité </a:t>
                      </a:r>
                      <a:r>
                        <a:rPr lang="fr-FR" sz="1200" baseline="0" dirty="0" err="1" smtClean="0"/>
                        <a:t>non-résidence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600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960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Allocation</a:t>
                      </a:r>
                      <a:r>
                        <a:rPr lang="fr-FR" sz="1200" baseline="0" dirty="0" smtClean="0"/>
                        <a:t> de famille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381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191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381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Allocation pour enfant à charge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456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228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456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smtClean="0"/>
                        <a:t>CHIS </a:t>
                      </a:r>
                      <a:r>
                        <a:rPr lang="fr-FR" sz="1000" baseline="0" dirty="0" smtClean="0"/>
                        <a:t>(4.7%)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smtClean="0"/>
                        <a:t>Pension </a:t>
                      </a:r>
                      <a:r>
                        <a:rPr lang="fr-FR" sz="1000" baseline="0" dirty="0" smtClean="0"/>
                        <a:t>(11.33% x facteur 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-1555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LTSLS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- 800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10012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7549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7605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9212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5532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fr-CH" dirty="0" smtClean="0"/>
              <a:t>Procédures:</a:t>
            </a:r>
          </a:p>
          <a:p>
            <a:pPr marL="36576" indent="0">
              <a:buNone/>
            </a:pPr>
            <a:r>
              <a:rPr lang="fr-CH" sz="1200" dirty="0">
                <a:hlinkClick r:id="rId2"/>
              </a:rPr>
              <a:t>https://</a:t>
            </a:r>
            <a:r>
              <a:rPr lang="fr-CH" sz="1200" dirty="0" smtClean="0">
                <a:hlinkClick r:id="rId2"/>
              </a:rPr>
              <a:t>admin-eguide.web.cern.ch/procedure/programme-de-retraite-progressive-prp</a:t>
            </a:r>
            <a:endParaRPr lang="fr-CH" sz="1200" dirty="0" smtClean="0"/>
          </a:p>
          <a:p>
            <a:pPr marL="36576" indent="0">
              <a:buNone/>
            </a:pPr>
            <a:r>
              <a:rPr lang="fr-CH" sz="1200" dirty="0">
                <a:hlinkClick r:id="rId3"/>
              </a:rPr>
              <a:t>https://</a:t>
            </a:r>
            <a:r>
              <a:rPr lang="fr-CH" sz="1200" dirty="0" smtClean="0">
                <a:hlinkClick r:id="rId3"/>
              </a:rPr>
              <a:t>admin-eguide.web.cern.ch/procedure/travail-temps-partiel-comme-mesure-de-pre-retraite-ptp</a:t>
            </a:r>
            <a:endParaRPr lang="fr-CH" sz="1200" dirty="0" smtClean="0"/>
          </a:p>
          <a:p>
            <a:pPr marL="36576" indent="0">
              <a:buNone/>
            </a:pPr>
            <a:r>
              <a:rPr lang="fr-CH" sz="1200" dirty="0" smtClean="0">
                <a:hlinkClick r:id="rId4"/>
              </a:rPr>
              <a:t>https</a:t>
            </a:r>
            <a:r>
              <a:rPr lang="fr-CH" sz="1200" dirty="0">
                <a:hlinkClick r:id="rId4"/>
              </a:rPr>
              <a:t>://</a:t>
            </a:r>
            <a:r>
              <a:rPr lang="fr-CH" sz="1200" dirty="0" smtClean="0">
                <a:hlinkClick r:id="rId4"/>
              </a:rPr>
              <a:t>admin-eguide.web.cern.ch/procedure/systeme-de-conge-epargne</a:t>
            </a:r>
            <a:endParaRPr lang="fr-CH" sz="1200" dirty="0" smtClean="0"/>
          </a:p>
          <a:p>
            <a:pPr marL="36576" indent="0">
              <a:buNone/>
            </a:pPr>
            <a:endParaRPr lang="fr-FR" sz="1200" dirty="0"/>
          </a:p>
          <a:p>
            <a:pPr marL="36576" indent="0">
              <a:buNone/>
            </a:pPr>
            <a:r>
              <a:rPr lang="fr-FR" dirty="0" smtClean="0"/>
              <a:t>Contacts:</a:t>
            </a:r>
          </a:p>
          <a:p>
            <a:pPr marL="36576" indent="0">
              <a:buNone/>
            </a:pPr>
            <a:r>
              <a:rPr lang="fr-FR" sz="1800" dirty="0" smtClean="0"/>
              <a:t>Dép. HR </a:t>
            </a:r>
            <a:r>
              <a:rPr lang="fr-FR" sz="1800" dirty="0" smtClean="0"/>
              <a:t>- Sandrine MIGUEIS CORREIA</a:t>
            </a:r>
          </a:p>
          <a:p>
            <a:pPr marL="36576" indent="0">
              <a:buNone/>
            </a:pPr>
            <a:r>
              <a:rPr lang="en-GB" sz="1800" dirty="0">
                <a:hlinkClick r:id="rId5"/>
              </a:rPr>
              <a:t>HR.Pre-retirement@cern.ch</a:t>
            </a:r>
            <a:r>
              <a:rPr lang="en-GB" sz="1800" dirty="0"/>
              <a:t> </a:t>
            </a:r>
            <a:endParaRPr lang="en-gb" sz="1800" dirty="0"/>
          </a:p>
          <a:p>
            <a:pPr marL="36576" indent="0">
              <a:buNone/>
            </a:pPr>
            <a:endParaRPr lang="fr-CH" sz="1200" dirty="0" smtClean="0"/>
          </a:p>
          <a:p>
            <a:pPr marL="36576" indent="0">
              <a:buNone/>
            </a:pPr>
            <a:r>
              <a:rPr lang="fr-CH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r>
              <a:rPr lang="en-GB" dirty="0" err="1" smtClean="0"/>
              <a:t>Départ</a:t>
            </a:r>
            <a:r>
              <a:rPr lang="en-GB" dirty="0" smtClean="0"/>
              <a:t> </a:t>
            </a:r>
            <a:r>
              <a:rPr lang="en-GB" dirty="0" err="1" smtClean="0"/>
              <a:t>anticipé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retraite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1800" dirty="0" smtClean="0"/>
              <a:t>Sandrine MIGUEIS CORREIA</a:t>
            </a:r>
            <a:r>
              <a:rPr lang="en-GB" sz="1800" dirty="0" smtClean="0"/>
              <a:t>, </a:t>
            </a:r>
            <a:r>
              <a:rPr lang="en-GB" sz="1800" dirty="0" err="1" smtClean="0"/>
              <a:t>Dép</a:t>
            </a:r>
            <a:r>
              <a:rPr lang="en-GB" sz="1800" dirty="0" smtClean="0"/>
              <a:t>. HR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17/10/2019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i="1" dirty="0" smtClean="0"/>
              <a:t>Sommaire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Atteinte de la limite d’âge</a:t>
            </a:r>
            <a:endParaRPr lang="fr-FR" dirty="0"/>
          </a:p>
          <a:p>
            <a:r>
              <a:rPr lang="fr-FR" dirty="0"/>
              <a:t>Démission pour retraite anticipée</a:t>
            </a:r>
          </a:p>
          <a:p>
            <a:r>
              <a:rPr lang="fr-FR" dirty="0"/>
              <a:t>Programmes de pré-retraite</a:t>
            </a:r>
          </a:p>
          <a:p>
            <a:r>
              <a:rPr lang="fr-FR" dirty="0"/>
              <a:t>Congé épargné à </a:t>
            </a:r>
            <a:r>
              <a:rPr lang="fr-FR" dirty="0" smtClean="0"/>
              <a:t>long-terme (LTSLS)</a:t>
            </a:r>
          </a:p>
          <a:p>
            <a:r>
              <a:rPr lang="fr-FR" dirty="0" smtClean="0"/>
              <a:t>Exemples de calculs de salaire</a:t>
            </a:r>
            <a:endParaRPr lang="fr-FR" dirty="0"/>
          </a:p>
          <a:p>
            <a:r>
              <a:rPr lang="fr-FR" dirty="0" smtClean="0"/>
              <a:t>Questions et réponses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Atteinte de la limite d’âge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fr-CH" dirty="0"/>
              <a:t>Limite d’âge:</a:t>
            </a:r>
          </a:p>
          <a:p>
            <a:pPr lvl="1">
              <a:spcBef>
                <a:spcPts val="1200"/>
              </a:spcBef>
            </a:pPr>
            <a:r>
              <a:rPr lang="fr-CH" sz="2300" dirty="0" smtClean="0"/>
              <a:t>65 </a:t>
            </a:r>
            <a:r>
              <a:rPr lang="fr-CH" sz="2300" dirty="0"/>
              <a:t>ans pour les titulaires entrés en </a:t>
            </a:r>
            <a:r>
              <a:rPr lang="fr-CH" sz="2300" dirty="0" smtClean="0"/>
              <a:t>fonction </a:t>
            </a:r>
            <a:r>
              <a:rPr lang="fr-CH" sz="2300" dirty="0"/>
              <a:t>avant le 1</a:t>
            </a:r>
            <a:r>
              <a:rPr lang="fr-CH" sz="2300" baseline="30000" dirty="0"/>
              <a:t>er</a:t>
            </a:r>
            <a:r>
              <a:rPr lang="fr-CH" sz="2300" dirty="0"/>
              <a:t> janvier 2012</a:t>
            </a:r>
          </a:p>
          <a:p>
            <a:pPr lvl="1">
              <a:spcBef>
                <a:spcPts val="1200"/>
              </a:spcBef>
            </a:pPr>
            <a:r>
              <a:rPr lang="fr-CH" sz="2300" dirty="0"/>
              <a:t>67 ans pour les titulaires entrés en </a:t>
            </a:r>
            <a:r>
              <a:rPr lang="fr-CH" sz="2300" dirty="0" smtClean="0"/>
              <a:t>fonction </a:t>
            </a:r>
            <a:r>
              <a:rPr lang="fr-CH" sz="2300" dirty="0"/>
              <a:t>après le 1</a:t>
            </a:r>
            <a:r>
              <a:rPr lang="fr-CH" sz="2300" baseline="30000" dirty="0"/>
              <a:t>er</a:t>
            </a:r>
            <a:r>
              <a:rPr lang="fr-CH" sz="2300" dirty="0"/>
              <a:t> janvier 2012</a:t>
            </a:r>
            <a:endParaRPr lang="en-US" sz="2300" dirty="0"/>
          </a:p>
          <a:p>
            <a:pPr>
              <a:spcBef>
                <a:spcPts val="1200"/>
              </a:spcBef>
            </a:pPr>
            <a:r>
              <a:rPr lang="fr-CH" dirty="0" smtClean="0"/>
              <a:t>Le contrat expire le dernier jour du mois anniversaire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fr-CH" dirty="0" smtClean="0"/>
              <a:t>Lettre envoyée par le département HR environ 1 an avant la fin de contrat</a:t>
            </a:r>
          </a:p>
          <a:p>
            <a:pPr>
              <a:spcBef>
                <a:spcPts val="1200"/>
              </a:spcBef>
            </a:pPr>
            <a:r>
              <a:rPr lang="fr-CH" dirty="0" smtClean="0"/>
              <a:t>Calcul du dernier jour de travail </a:t>
            </a:r>
            <a:r>
              <a:rPr lang="fr-CH" dirty="0" smtClean="0">
                <a:sym typeface="Wingdings" panose="05000000000000000000" pitchFamily="2" charset="2"/>
              </a:rPr>
              <a:t> DAO / HR</a:t>
            </a:r>
          </a:p>
          <a:p>
            <a:pPr marL="36576" indent="0">
              <a:spcBef>
                <a:spcPts val="1200"/>
              </a:spcBef>
              <a:buNone/>
            </a:pPr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Démission pour retraite </a:t>
            </a:r>
            <a:r>
              <a:rPr lang="fr-FR" dirty="0" smtClean="0"/>
              <a:t>anticipée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H" sz="2400" dirty="0"/>
              <a:t>Lettre à envoyer </a:t>
            </a:r>
            <a:r>
              <a:rPr lang="fr-CH" sz="2400" dirty="0" smtClean="0"/>
              <a:t>à la Directrice générale </a:t>
            </a:r>
            <a:r>
              <a:rPr lang="fr-CH" sz="2800" dirty="0" smtClean="0"/>
              <a:t/>
            </a:r>
            <a:br>
              <a:rPr lang="fr-CH" sz="2800" dirty="0" smtClean="0"/>
            </a:br>
            <a:r>
              <a:rPr lang="fr-CH" sz="1400" dirty="0" smtClean="0"/>
              <a:t>(</a:t>
            </a:r>
            <a:r>
              <a:rPr lang="fr-CH" sz="1400" dirty="0"/>
              <a:t>modèle disponible ici: </a:t>
            </a:r>
            <a:r>
              <a:rPr lang="fr-CH" sz="1400" dirty="0">
                <a:hlinkClick r:id="rId2"/>
              </a:rPr>
              <a:t>https://cds.cern.ch/record/1989452/files/modele_demRetraiteAnticipee.doc</a:t>
            </a:r>
            <a:r>
              <a:rPr lang="fr-CH" sz="1400" dirty="0"/>
              <a:t>) </a:t>
            </a:r>
            <a:endParaRPr lang="fr-CH" sz="1400" dirty="0" smtClean="0"/>
          </a:p>
          <a:p>
            <a:r>
              <a:rPr lang="fr-CH" sz="2400" dirty="0" smtClean="0"/>
              <a:t>Délai de préavis 6 mois </a:t>
            </a:r>
            <a:r>
              <a:rPr lang="fr-CH" sz="2000" dirty="0" smtClean="0"/>
              <a:t>(ou au plus tard avant départ en congé)</a:t>
            </a:r>
            <a:r>
              <a:rPr lang="fr-CH" sz="1400" dirty="0" smtClean="0"/>
              <a:t> </a:t>
            </a:r>
          </a:p>
          <a:p>
            <a:r>
              <a:rPr lang="fr-CH" sz="2400" dirty="0" smtClean="0"/>
              <a:t>Calcul du dernier jour de travail </a:t>
            </a:r>
            <a:r>
              <a:rPr lang="fr-CH" sz="2400" dirty="0" smtClean="0">
                <a:sym typeface="Wingdings" panose="05000000000000000000" pitchFamily="2" charset="2"/>
              </a:rPr>
              <a:t></a:t>
            </a:r>
            <a:r>
              <a:rPr lang="fr-CH" sz="2400" dirty="0" smtClean="0"/>
              <a:t> DAO / HR</a:t>
            </a:r>
          </a:p>
          <a:p>
            <a:r>
              <a:rPr lang="fr-CH" sz="2400" dirty="0" smtClean="0"/>
              <a:t>Attention</a:t>
            </a:r>
            <a:r>
              <a:rPr lang="fr-CH" sz="2400" dirty="0"/>
              <a:t>: perte du droit à l’indemnité de réinstallation</a:t>
            </a:r>
          </a:p>
          <a:p>
            <a:pPr marL="36576" indent="0">
              <a:buNone/>
            </a:pPr>
            <a:endParaRPr lang="fr-CH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Programmes de pré-retraite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 smtClean="0"/>
              <a:t>Programme de travail à temps partiel comme mesure de pré-retraite (PTP)</a:t>
            </a:r>
          </a:p>
          <a:p>
            <a:pPr lvl="2"/>
            <a:r>
              <a:rPr lang="fr-CH" sz="2000" dirty="0" smtClean="0"/>
              <a:t>Depuis 1993, renouvelable annuellement par la DG</a:t>
            </a:r>
          </a:p>
          <a:p>
            <a:r>
              <a:rPr lang="fr-CH" sz="2800" dirty="0" smtClean="0"/>
              <a:t>Programme de retraite progressive (PRP)</a:t>
            </a:r>
          </a:p>
          <a:p>
            <a:pPr lvl="2"/>
            <a:r>
              <a:rPr lang="fr-CH" sz="2000" dirty="0" smtClean="0"/>
              <a:t>Depuis 1997, </a:t>
            </a:r>
            <a:r>
              <a:rPr lang="fr-CH" sz="2000" dirty="0"/>
              <a:t>renouvelable annuellement par </a:t>
            </a:r>
            <a:r>
              <a:rPr lang="fr-CH" sz="2000" dirty="0" smtClean="0"/>
              <a:t>la </a:t>
            </a:r>
            <a:r>
              <a:rPr lang="fr-CH" sz="2000" dirty="0"/>
              <a:t>DG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281"/>
            <a:ext cx="8229600" cy="4049069"/>
          </a:xfrm>
        </p:spPr>
        <p:txBody>
          <a:bodyPr/>
          <a:lstStyle/>
          <a:p>
            <a:pPr marL="36576" indent="0" algn="ctr">
              <a:buNone/>
            </a:pPr>
            <a:r>
              <a:rPr lang="fr-CH" sz="2800" dirty="0" smtClean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108272"/>
              </p:ext>
            </p:extLst>
          </p:nvPr>
        </p:nvGraphicFramePr>
        <p:xfrm>
          <a:off x="383060" y="682610"/>
          <a:ext cx="8229600" cy="3690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r>
                        <a:rPr lang="fr-CH" sz="1200" b="1" dirty="0" smtClean="0"/>
                        <a:t>Eligibilité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200" b="0" dirty="0" smtClean="0"/>
                        <a:t>Contrat</a:t>
                      </a:r>
                      <a:r>
                        <a:rPr lang="fr-CH" sz="1200" b="0" baseline="0" dirty="0" smtClean="0"/>
                        <a:t> titulaire à durée indéterminée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Horaire</a:t>
                      </a:r>
                      <a:r>
                        <a:rPr lang="fr-CH" sz="1200" b="0" baseline="0" dirty="0" smtClean="0"/>
                        <a:t> contractuel 40h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55 ans</a:t>
                      </a:r>
                      <a:r>
                        <a:rPr lang="fr-CH" sz="1200" b="0" baseline="0" dirty="0" smtClean="0"/>
                        <a:t> minimum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0" dirty="0" smtClean="0"/>
                        <a:t>Minimum 30 ans d’affiliation à la caisse</a:t>
                      </a:r>
                      <a:r>
                        <a:rPr lang="fr-CH" sz="1200" b="0" baseline="0" dirty="0" smtClean="0"/>
                        <a:t> </a:t>
                      </a:r>
                      <a:r>
                        <a:rPr lang="fr-CH" sz="1200" b="0" dirty="0" smtClean="0"/>
                        <a:t>de pensions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Ne</a:t>
                      </a:r>
                      <a:r>
                        <a:rPr lang="fr-CH" sz="1200" b="0" baseline="0" dirty="0" smtClean="0"/>
                        <a:t> pas être bénéficiaire de la CA22A ou de la CA22B</a:t>
                      </a:r>
                      <a:r>
                        <a:rPr lang="en-US" sz="1200" b="0" baseline="0" smtClean="0"/>
                        <a:t> </a:t>
                      </a:r>
                      <a:r>
                        <a:rPr lang="fr-CH" sz="1200" b="0" baseline="0" smtClean="0"/>
                        <a:t>(travail </a:t>
                      </a:r>
                      <a:r>
                        <a:rPr lang="fr-CH" sz="1200" b="0" baseline="0" dirty="0" smtClean="0"/>
                        <a:t>par roulement)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r>
                        <a:rPr lang="en-US" sz="1200" b="1" dirty="0" err="1" smtClean="0"/>
                        <a:t>Demande</a:t>
                      </a:r>
                      <a:r>
                        <a:rPr lang="en-US" sz="1200" b="1" dirty="0" smtClean="0"/>
                        <a:t> de participation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Préavis</a:t>
                      </a:r>
                      <a:r>
                        <a:rPr lang="en-US" sz="1200" b="0" baseline="0" dirty="0" smtClean="0"/>
                        <a:t> de 3 </a:t>
                      </a:r>
                      <a:r>
                        <a:rPr lang="en-US" sz="1200" b="0" baseline="0" dirty="0" err="1" smtClean="0"/>
                        <a:t>mois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avant</a:t>
                      </a:r>
                      <a:r>
                        <a:rPr lang="en-US" sz="1200" b="0" baseline="0" dirty="0" smtClean="0"/>
                        <a:t> la date </a:t>
                      </a:r>
                      <a:r>
                        <a:rPr lang="en-US" sz="1200" b="0" baseline="0" dirty="0" err="1" smtClean="0"/>
                        <a:t>d’entrée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souhaitée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Maximum</a:t>
                      </a:r>
                      <a:r>
                        <a:rPr lang="en-US" sz="1200" b="0" baseline="0" dirty="0" smtClean="0"/>
                        <a:t> 24 </a:t>
                      </a:r>
                      <a:r>
                        <a:rPr lang="en-US" sz="1200" b="0" baseline="0" dirty="0" err="1" smtClean="0"/>
                        <a:t>mois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avant</a:t>
                      </a:r>
                      <a:r>
                        <a:rPr lang="en-US" sz="1200" b="0" baseline="0" dirty="0" smtClean="0"/>
                        <a:t> la date </a:t>
                      </a:r>
                      <a:r>
                        <a:rPr lang="en-US" sz="1200" b="0" baseline="0" dirty="0" err="1" smtClean="0"/>
                        <a:t>d’entrée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souhaitée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n/a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12 </a:t>
                      </a:r>
                      <a:r>
                        <a:rPr lang="en-US" sz="1200" b="0" dirty="0" err="1" smtClean="0"/>
                        <a:t>mois</a:t>
                      </a:r>
                      <a:r>
                        <a:rPr lang="en-US" sz="1200" b="0" dirty="0" smtClean="0"/>
                        <a:t> minimum</a:t>
                      </a:r>
                      <a:r>
                        <a:rPr lang="en-US" sz="1200" b="0" baseline="0" dirty="0" smtClean="0"/>
                        <a:t> de participation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Approbation</a:t>
                      </a:r>
                      <a:r>
                        <a:rPr lang="en-US" sz="1200" b="0" baseline="0" dirty="0" smtClean="0"/>
                        <a:t> par la </a:t>
                      </a:r>
                      <a:r>
                        <a:rPr lang="en-US" sz="1200" b="0" baseline="0" dirty="0" err="1" smtClean="0"/>
                        <a:t>hiérarchie</a:t>
                      </a:r>
                      <a:r>
                        <a:rPr lang="en-US" sz="1200" b="0" baseline="0" dirty="0" smtClean="0"/>
                        <a:t>, le </a:t>
                      </a:r>
                      <a:r>
                        <a:rPr lang="en-US" sz="1200" b="0" baseline="0" dirty="0" err="1" smtClean="0"/>
                        <a:t>coordinateur</a:t>
                      </a:r>
                      <a:r>
                        <a:rPr lang="en-US" sz="1200" b="0" baseline="0" dirty="0" smtClean="0"/>
                        <a:t> du </a:t>
                      </a:r>
                      <a:r>
                        <a:rPr lang="en-US" sz="1200" b="0" baseline="0" dirty="0" err="1" smtClean="0"/>
                        <a:t>programme</a:t>
                      </a:r>
                      <a:r>
                        <a:rPr lang="en-US" sz="1200" b="0" baseline="0" dirty="0" smtClean="0"/>
                        <a:t> et le chef de </a:t>
                      </a:r>
                      <a:r>
                        <a:rPr lang="en-US" sz="1200" b="0" baseline="0" dirty="0" err="1" smtClean="0"/>
                        <a:t>département</a:t>
                      </a:r>
                      <a:r>
                        <a:rPr lang="en-US" sz="1200" b="0" baseline="0" dirty="0" smtClean="0"/>
                        <a:t> HR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Entrée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dans</a:t>
                      </a:r>
                      <a:r>
                        <a:rPr lang="en-US" sz="1200" b="0" baseline="0" dirty="0" smtClean="0"/>
                        <a:t> le </a:t>
                      </a:r>
                      <a:r>
                        <a:rPr lang="en-US" sz="1200" b="0" baseline="0" dirty="0" err="1" smtClean="0"/>
                        <a:t>programme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est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irrévocable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249"/>
            <a:ext cx="8229600" cy="395416"/>
          </a:xfrm>
        </p:spPr>
        <p:txBody>
          <a:bodyPr>
            <a:normAutofit fontScale="40000" lnSpcReduction="20000"/>
          </a:bodyPr>
          <a:lstStyle/>
          <a:p>
            <a:pPr marL="36576" indent="0" algn="ctr">
              <a:buNone/>
            </a:pPr>
            <a:r>
              <a:rPr lang="fr-CH" sz="60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16034"/>
              </p:ext>
            </p:extLst>
          </p:nvPr>
        </p:nvGraphicFramePr>
        <p:xfrm>
          <a:off x="383060" y="438050"/>
          <a:ext cx="8229600" cy="3921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r>
                        <a:rPr lang="fr-CH" sz="1200" b="1" dirty="0" smtClean="0"/>
                        <a:t>Temps</a:t>
                      </a:r>
                      <a:r>
                        <a:rPr lang="fr-CH" sz="1200" b="1" baseline="0" dirty="0" smtClean="0"/>
                        <a:t> de travail et congés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 smtClean="0"/>
                        <a:t>Réduction de l’horaire contractuel à 50%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Réduction de l’horaire contractuel 60-80%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b="0" dirty="0" smtClean="0"/>
                        <a:t>Répartition du temps non-travaillé sur une base journalière, hebdomadaire</a:t>
                      </a:r>
                      <a:r>
                        <a:rPr lang="fr-FR" sz="1200" b="0" baseline="0" dirty="0" smtClean="0"/>
                        <a:t> ou </a:t>
                      </a:r>
                      <a:r>
                        <a:rPr lang="fr-FR" sz="1200" b="0" dirty="0" smtClean="0"/>
                        <a:t>saisonnière (fin de carrière)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b="0" dirty="0" smtClean="0"/>
                        <a:t>Temps travaillé au-delà de la durée contractuelle (pour atteindre max. 40 h/semaine): </a:t>
                      </a:r>
                      <a:br>
                        <a:rPr lang="fr-FR" sz="1200" b="0" dirty="0" smtClean="0"/>
                      </a:br>
                      <a:r>
                        <a:rPr lang="fr-FR" sz="1200" b="0" dirty="0" smtClean="0"/>
                        <a:t>compensation 1h pour 1h travaillée, pas de rémunération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/>
                        <a:t>Heures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en-US" sz="1200" b="0" dirty="0" err="1" smtClean="0"/>
                        <a:t>supplémentaires</a:t>
                      </a:r>
                      <a:r>
                        <a:rPr lang="en-US" sz="1200" b="0" dirty="0" smtClean="0"/>
                        <a:t> (&gt;40h/</a:t>
                      </a:r>
                      <a:r>
                        <a:rPr lang="en-US" sz="1200" b="0" dirty="0" err="1" smtClean="0"/>
                        <a:t>semaine</a:t>
                      </a:r>
                      <a:r>
                        <a:rPr lang="en-US" sz="1200" b="0" dirty="0" smtClean="0"/>
                        <a:t>) pas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dirty="0" err="1" smtClean="0"/>
                        <a:t>autorisées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Congés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en-US" sz="1200" b="0" dirty="0" err="1" smtClean="0"/>
                        <a:t>annuels</a:t>
                      </a:r>
                      <a:r>
                        <a:rPr lang="en-US" sz="1200" b="0" dirty="0" smtClean="0"/>
                        <a:t> au </a:t>
                      </a:r>
                      <a:r>
                        <a:rPr lang="en-US" sz="1200" b="0" dirty="0" err="1" smtClean="0"/>
                        <a:t>prorata</a:t>
                      </a:r>
                      <a:r>
                        <a:rPr lang="en-US" sz="1200" b="0" dirty="0" smtClean="0"/>
                        <a:t> de </a:t>
                      </a:r>
                      <a:r>
                        <a:rPr lang="en-US" sz="1200" b="0" dirty="0" err="1" smtClean="0"/>
                        <a:t>l’horaire</a:t>
                      </a:r>
                      <a:r>
                        <a:rPr lang="en-US" sz="1200" b="0" baseline="0" dirty="0" smtClean="0"/>
                        <a:t> de travail </a:t>
                      </a:r>
                      <a:r>
                        <a:rPr lang="en-US" sz="1200" b="0" baseline="0" dirty="0" err="1" smtClean="0"/>
                        <a:t>contractuel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Cessation</a:t>
                      </a:r>
                      <a:r>
                        <a:rPr lang="en-US" sz="1200" b="0" baseline="0" dirty="0" smtClean="0"/>
                        <a:t> de </a:t>
                      </a:r>
                      <a:r>
                        <a:rPr lang="en-US" sz="1200" b="0" baseline="0" dirty="0" err="1" smtClean="0"/>
                        <a:t>l’adhésion</a:t>
                      </a:r>
                      <a:r>
                        <a:rPr lang="en-US" sz="1200" b="0" baseline="0" dirty="0" smtClean="0"/>
                        <a:t> au </a:t>
                      </a:r>
                      <a:r>
                        <a:rPr lang="en-US" sz="1200" b="0" baseline="0" dirty="0" err="1" smtClean="0"/>
                        <a:t>programme</a:t>
                      </a:r>
                      <a:r>
                        <a:rPr lang="en-US" sz="1200" b="0" baseline="0" dirty="0" smtClean="0"/>
                        <a:t> SLS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rowSpan="4">
                  <a:txBody>
                    <a:bodyPr/>
                    <a:lstStyle/>
                    <a:p>
                      <a:r>
                        <a:rPr lang="en-US" sz="1200" b="1" dirty="0" err="1" smtClean="0"/>
                        <a:t>Prestations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financières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Réduction</a:t>
                      </a:r>
                      <a:r>
                        <a:rPr lang="en-US" sz="1200" b="0" dirty="0" smtClean="0"/>
                        <a:t> au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prorata</a:t>
                      </a:r>
                      <a:r>
                        <a:rPr lang="en-US" sz="1200" b="0" baseline="0" dirty="0" smtClean="0"/>
                        <a:t> de </a:t>
                      </a:r>
                      <a:r>
                        <a:rPr lang="en-US" sz="1200" b="0" baseline="0" dirty="0" err="1" smtClean="0"/>
                        <a:t>l’horaire</a:t>
                      </a:r>
                      <a:r>
                        <a:rPr lang="en-US" sz="1200" b="0" baseline="0" dirty="0" smtClean="0"/>
                        <a:t> de travail </a:t>
                      </a:r>
                      <a:r>
                        <a:rPr lang="en-US" sz="1200" b="0" baseline="0" dirty="0" err="1" smtClean="0"/>
                        <a:t>contractuel</a:t>
                      </a:r>
                      <a:r>
                        <a:rPr lang="en-US" sz="1200" b="0" baseline="0" dirty="0" smtClean="0"/>
                        <a:t>: </a:t>
                      </a:r>
                      <a:r>
                        <a:rPr lang="en-US" sz="1200" b="0" baseline="0" dirty="0" err="1" smtClean="0"/>
                        <a:t>s</a:t>
                      </a:r>
                      <a:r>
                        <a:rPr lang="en-US" sz="1200" b="0" dirty="0" err="1" smtClean="0"/>
                        <a:t>alaire</a:t>
                      </a:r>
                      <a:r>
                        <a:rPr lang="en-US" sz="1200" b="0" baseline="0" dirty="0" smtClean="0"/>
                        <a:t> de base, allocations </a:t>
                      </a:r>
                      <a:r>
                        <a:rPr lang="en-US" sz="1200" b="0" baseline="0" dirty="0" err="1" smtClean="0"/>
                        <a:t>familiales</a:t>
                      </a:r>
                      <a:r>
                        <a:rPr lang="en-US" sz="1200" b="0" baseline="0" dirty="0" smtClean="0"/>
                        <a:t>, </a:t>
                      </a:r>
                      <a:r>
                        <a:rPr lang="en-US" sz="1200" b="0" baseline="0" dirty="0" err="1" smtClean="0"/>
                        <a:t>indemnité</a:t>
                      </a:r>
                      <a:r>
                        <a:rPr lang="en-US" sz="1200" b="0" baseline="0" dirty="0" smtClean="0"/>
                        <a:t> de non-residence </a:t>
                      </a:r>
                      <a:r>
                        <a:rPr lang="en-US" sz="1200" b="0" baseline="0" dirty="0" err="1" smtClean="0"/>
                        <a:t>ou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internationale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Indemnité</a:t>
                      </a:r>
                      <a:r>
                        <a:rPr lang="en-US" sz="1200" b="0" dirty="0" smtClean="0"/>
                        <a:t> PRP:</a:t>
                      </a:r>
                      <a:r>
                        <a:rPr lang="en-US" sz="1200" b="0" baseline="0" dirty="0" smtClean="0"/>
                        <a:t> 20% du </a:t>
                      </a:r>
                      <a:r>
                        <a:rPr lang="en-US" sz="1200" b="0" baseline="0" dirty="0" err="1" smtClean="0"/>
                        <a:t>salaire</a:t>
                      </a:r>
                      <a:r>
                        <a:rPr lang="en-US" sz="1200" b="0" baseline="0" dirty="0" smtClean="0"/>
                        <a:t> de base à </a:t>
                      </a:r>
                      <a:r>
                        <a:rPr lang="en-US" sz="1200" b="0" baseline="0" dirty="0" err="1" smtClean="0"/>
                        <a:t>plein</a:t>
                      </a:r>
                      <a:r>
                        <a:rPr lang="en-US" sz="1200" b="0" baseline="0" dirty="0" smtClean="0"/>
                        <a:t> temps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Cotisation</a:t>
                      </a:r>
                      <a:r>
                        <a:rPr lang="en-US" sz="1200" b="0" dirty="0" smtClean="0"/>
                        <a:t> CHIS</a:t>
                      </a:r>
                      <a:r>
                        <a:rPr lang="en-US" sz="1200" b="0" baseline="0" dirty="0" smtClean="0"/>
                        <a:t> à 100%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Frais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d’éducation</a:t>
                      </a:r>
                      <a:r>
                        <a:rPr lang="en-US" sz="1200" b="0" baseline="0" dirty="0" smtClean="0"/>
                        <a:t> et </a:t>
                      </a:r>
                      <a:r>
                        <a:rPr lang="en-US" sz="1200" b="0" baseline="0" dirty="0" err="1" smtClean="0"/>
                        <a:t>congés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dans</a:t>
                      </a:r>
                      <a:r>
                        <a:rPr lang="en-US" sz="1200" b="0" baseline="0" dirty="0" smtClean="0"/>
                        <a:t> les foyers: pas de </a:t>
                      </a:r>
                      <a:r>
                        <a:rPr lang="en-US" sz="1200" b="0" baseline="0" dirty="0" err="1" smtClean="0"/>
                        <a:t>réduction</a:t>
                      </a:r>
                      <a:r>
                        <a:rPr lang="en-US" sz="1200" b="0" baseline="0" dirty="0" smtClean="0"/>
                        <a:t> des plafonds et </a:t>
                      </a:r>
                      <a:r>
                        <a:rPr lang="en-US" sz="1200" b="0" baseline="0" dirty="0" err="1" smtClean="0"/>
                        <a:t>forfaits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281"/>
            <a:ext cx="8229600" cy="4049069"/>
          </a:xfrm>
        </p:spPr>
        <p:txBody>
          <a:bodyPr/>
          <a:lstStyle/>
          <a:p>
            <a:pPr marL="36576" indent="0" algn="ctr">
              <a:buNone/>
            </a:pPr>
            <a:r>
              <a:rPr lang="fr-CH" sz="28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18952"/>
              </p:ext>
            </p:extLst>
          </p:nvPr>
        </p:nvGraphicFramePr>
        <p:xfrm>
          <a:off x="383060" y="798247"/>
          <a:ext cx="822960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2">
                  <a:txBody>
                    <a:bodyPr/>
                    <a:lstStyle/>
                    <a:p>
                      <a:r>
                        <a:rPr lang="fr-CH" sz="1200" b="1" dirty="0" smtClean="0"/>
                        <a:t>Caisse de pensions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Cotisation : 0%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Cotisation au prorata de l’horaire contractuel ou</a:t>
                      </a:r>
                      <a:r>
                        <a:rPr lang="fr-CH" sz="1200" baseline="0" dirty="0" smtClean="0"/>
                        <a:t>  maintient à 100% (dans ce cas le CERN maintient aussi sa cotisation à taux plein)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81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Pension calculée à partir du dernier salaire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="1" dirty="0" smtClean="0"/>
                        <a:t>avant</a:t>
                      </a:r>
                      <a:r>
                        <a:rPr lang="fr-FR" sz="1200" dirty="0" smtClean="0"/>
                        <a:t> l’entrée dans le programme</a:t>
                      </a:r>
                    </a:p>
                    <a:p>
                      <a:pPr algn="ctr"/>
                      <a:endParaRPr lang="fr-FR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Pension calculée à partir du salaire à la</a:t>
                      </a:r>
                      <a:r>
                        <a:rPr lang="fr-FR" sz="1200" baseline="0" dirty="0" smtClean="0"/>
                        <a:t> fin du contrat, tenant </a:t>
                      </a:r>
                      <a:r>
                        <a:rPr lang="fr-FR" sz="1200" dirty="0" smtClean="0"/>
                        <a:t>compte de la cotisation pendant la participation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914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Fin de </a:t>
                      </a:r>
                      <a:r>
                        <a:rPr lang="en-US" sz="1200" b="1" dirty="0" err="1" smtClean="0"/>
                        <a:t>contrat</a:t>
                      </a:r>
                      <a:endParaRPr lang="en-US" sz="1200" b="1" dirty="0" smtClean="0"/>
                    </a:p>
                    <a:p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Atteinte de la limite d’âge ou démission (dans l’intérêt de l’organisation)</a:t>
                      </a:r>
                    </a:p>
                    <a:p>
                      <a:pPr algn="ctr"/>
                      <a:endParaRPr lang="fr-FR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Indemnité de réinstallation, frais de voyage et déménagement à 100 % (si éligible)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13382</TotalTime>
  <Words>675</Words>
  <Application>Microsoft Office PowerPoint</Application>
  <PresentationFormat>On-screen Show (16:9)</PresentationFormat>
  <Paragraphs>164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CERNCorporate16-9</vt:lpstr>
      <vt:lpstr>PowerPoint Presentation</vt:lpstr>
      <vt:lpstr>Départ anticipé en retraite</vt:lpstr>
      <vt:lpstr>Sommaire</vt:lpstr>
      <vt:lpstr>Atteinte de la limite d’âge</vt:lpstr>
      <vt:lpstr>Démission pour retraite anticipée</vt:lpstr>
      <vt:lpstr>Programmes de pré-retraite</vt:lpstr>
      <vt:lpstr>PowerPoint Presentation</vt:lpstr>
      <vt:lpstr>PowerPoint Presentation</vt:lpstr>
      <vt:lpstr>PowerPoint Presentation</vt:lpstr>
      <vt:lpstr>Congé épargné à long-terme (LTSLS)</vt:lpstr>
      <vt:lpstr>Exemples de calculs de salaire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Migueis Correia</cp:lastModifiedBy>
  <cp:revision>114</cp:revision>
  <cp:lastPrinted>2015-11-03T13:57:25Z</cp:lastPrinted>
  <dcterms:created xsi:type="dcterms:W3CDTF">2015-07-27T13:39:36Z</dcterms:created>
  <dcterms:modified xsi:type="dcterms:W3CDTF">2019-10-16T13:44:26Z</dcterms:modified>
</cp:coreProperties>
</file>